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Решение проекта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Гвоздева А.А.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Нами был получен </a:t>
            </a:r>
            <a:r>
              <a:rPr lang="ru-RU" dirty="0" err="1" smtClean="0"/>
              <a:t>датасет</a:t>
            </a:r>
            <a:r>
              <a:rPr lang="ru-RU" dirty="0" smtClean="0"/>
              <a:t>, включающий 127 записей о рейсах из Анапы в зимнее время года. </a:t>
            </a:r>
            <a:r>
              <a:rPr lang="ru-RU" dirty="0" err="1" smtClean="0"/>
              <a:t>Датасет</a:t>
            </a:r>
            <a:r>
              <a:rPr lang="ru-RU" dirty="0" smtClean="0"/>
              <a:t> содержат пропуски, связанные с использованием LEFT JOIN. Пропуски были удалены, т.к. никакой полезной информации извлечь из них не получится.</a:t>
            </a:r>
          </a:p>
          <a:p>
            <a:r>
              <a:rPr lang="ru-RU" dirty="0" smtClean="0"/>
              <a:t>Для полноценного анализа данных не хватает информации о расходах на каждый рейс. Была предложена формула, с помощью которой эти расходы можно посчитать. Необходимо привлекать данные из сторонних источников для проведения расчета. Расчет реализован в дополнительном задании к данному проекту.</a:t>
            </a:r>
          </a:p>
          <a:p>
            <a:r>
              <a:rPr lang="ru-RU" dirty="0" smtClean="0"/>
              <a:t>Анализ данных показал, что было совершено равное количество рейсов в Москву и Белгород (59). Прибыльность рейсов в Москву в среднем выше прибыльности рейсов в Белгород. </a:t>
            </a:r>
            <a:r>
              <a:rPr lang="ru-RU" dirty="0" err="1" smtClean="0"/>
              <a:t>Заполняемость</a:t>
            </a:r>
            <a:r>
              <a:rPr lang="ru-RU" dirty="0" smtClean="0"/>
              <a:t> рейсов в Белгород при этом несколько выше </a:t>
            </a:r>
            <a:r>
              <a:rPr lang="ru-RU" dirty="0" err="1" smtClean="0"/>
              <a:t>заполняемости</a:t>
            </a:r>
            <a:r>
              <a:rPr lang="ru-RU" dirty="0" smtClean="0"/>
              <a:t> рейсов в Москву.</a:t>
            </a:r>
          </a:p>
          <a:p>
            <a:r>
              <a:rPr lang="ru-RU" dirty="0" smtClean="0"/>
              <a:t>Были найдены 4 рейса с </a:t>
            </a:r>
            <a:r>
              <a:rPr lang="ru-RU" dirty="0" err="1" smtClean="0"/>
              <a:t>заполняемостью</a:t>
            </a:r>
            <a:r>
              <a:rPr lang="ru-RU" dirty="0" smtClean="0"/>
              <a:t> ниже 75% (2 в Москву и 2 в Белгород). Эти рейсы будут удалены в дополнительном задании к проекту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    </a:t>
            </a:r>
            <a:r>
              <a:rPr lang="en-US" dirty="0" err="1" smtClean="0"/>
              <a:t>flight_id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уникальный номер рейса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total_sum</a:t>
            </a:r>
            <a:r>
              <a:rPr lang="en-US" dirty="0" smtClean="0"/>
              <a:t> - </a:t>
            </a:r>
            <a:r>
              <a:rPr lang="ru-RU" dirty="0" smtClean="0"/>
              <a:t>выручка в рублях за данный рейс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number_of_passengers</a:t>
            </a:r>
            <a:r>
              <a:rPr lang="en-US" dirty="0" smtClean="0"/>
              <a:t> - </a:t>
            </a:r>
            <a:r>
              <a:rPr lang="ru-RU" dirty="0" smtClean="0"/>
              <a:t>количество пассажиров на данном рейсе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number_of_seats</a:t>
            </a:r>
            <a:r>
              <a:rPr lang="en-US" dirty="0" smtClean="0"/>
              <a:t> - </a:t>
            </a:r>
            <a:r>
              <a:rPr lang="ru-RU" dirty="0" smtClean="0"/>
              <a:t>количество мест в самолете на данном рейсе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fill_up</a:t>
            </a:r>
            <a:r>
              <a:rPr lang="en-US" dirty="0" smtClean="0"/>
              <a:t> - </a:t>
            </a:r>
            <a:r>
              <a:rPr lang="ru-RU" dirty="0" err="1" smtClean="0"/>
              <a:t>заполняемость</a:t>
            </a:r>
            <a:r>
              <a:rPr lang="ru-RU" dirty="0" smtClean="0"/>
              <a:t> рейса в долях единицы (посчитано в </a:t>
            </a:r>
            <a:r>
              <a:rPr lang="en-US" dirty="0" err="1" smtClean="0"/>
              <a:t>Metabase</a:t>
            </a:r>
            <a:r>
              <a:rPr lang="en-US" dirty="0" smtClean="0"/>
              <a:t> </a:t>
            </a:r>
            <a:r>
              <a:rPr lang="ru-RU" dirty="0" smtClean="0"/>
              <a:t>как </a:t>
            </a:r>
            <a:r>
              <a:rPr lang="en-US" dirty="0" err="1" smtClean="0"/>
              <a:t>number_of_passengers</a:t>
            </a:r>
            <a:r>
              <a:rPr lang="en-US" dirty="0" smtClean="0"/>
              <a:t>/</a:t>
            </a:r>
            <a:r>
              <a:rPr lang="en-US" dirty="0" err="1" smtClean="0"/>
              <a:t>number_of_seats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model - </a:t>
            </a:r>
            <a:r>
              <a:rPr lang="ru-RU" dirty="0" smtClean="0"/>
              <a:t>модель самолета на данном рейсе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flight_no</a:t>
            </a:r>
            <a:r>
              <a:rPr lang="en-US" dirty="0" smtClean="0"/>
              <a:t> - </a:t>
            </a:r>
            <a:r>
              <a:rPr lang="ru-RU" dirty="0" smtClean="0"/>
              <a:t>идентификатор рейса, состоящий из букв и цифр. Не является уникальным.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departure_aiport</a:t>
            </a:r>
            <a:r>
              <a:rPr lang="en-US" dirty="0" smtClean="0"/>
              <a:t> - </a:t>
            </a:r>
            <a:r>
              <a:rPr lang="ru-RU" dirty="0" smtClean="0"/>
              <a:t>аэропорт отправления. В данном </a:t>
            </a:r>
            <a:r>
              <a:rPr lang="ru-RU" dirty="0" err="1" smtClean="0"/>
              <a:t>датасете</a:t>
            </a:r>
            <a:r>
              <a:rPr lang="ru-RU" dirty="0" smtClean="0"/>
              <a:t> это всегда Анапа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arrival_airport</a:t>
            </a:r>
            <a:r>
              <a:rPr lang="en-US" dirty="0" smtClean="0"/>
              <a:t> - </a:t>
            </a:r>
            <a:r>
              <a:rPr lang="ru-RU" dirty="0" smtClean="0"/>
              <a:t>аэропорт прибытия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aircraft_code</a:t>
            </a:r>
            <a:r>
              <a:rPr lang="en-US" dirty="0" smtClean="0"/>
              <a:t> - </a:t>
            </a:r>
            <a:r>
              <a:rPr lang="ru-RU" dirty="0" smtClean="0"/>
              <a:t>идентификатор самолета, на котором был совершен рейс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actual_departure</a:t>
            </a:r>
            <a:r>
              <a:rPr lang="en-US" dirty="0" smtClean="0"/>
              <a:t> - </a:t>
            </a:r>
            <a:r>
              <a:rPr lang="ru-RU" dirty="0" smtClean="0"/>
              <a:t>фактическое время вылета 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actual_arrival</a:t>
            </a:r>
            <a:r>
              <a:rPr lang="en-US" dirty="0" smtClean="0"/>
              <a:t> - </a:t>
            </a:r>
            <a:r>
              <a:rPr lang="ru-RU" dirty="0" smtClean="0"/>
              <a:t>фактическое время прилета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length_of_flight</a:t>
            </a:r>
            <a:r>
              <a:rPr lang="en-US" dirty="0" smtClean="0"/>
              <a:t> - </a:t>
            </a:r>
            <a:r>
              <a:rPr lang="ru-RU" dirty="0" smtClean="0"/>
              <a:t>фактическое время пребывания самолета в воздухе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ru-RU" dirty="0" smtClean="0"/>
              <a:t>содержит пропуски. </a:t>
            </a:r>
            <a:r>
              <a:rPr lang="ru-RU" dirty="0" smtClean="0"/>
              <a:t>Он был </a:t>
            </a:r>
            <a:r>
              <a:rPr lang="ru-RU" dirty="0" smtClean="0"/>
              <a:t>получен при использовании LEFT JOIN таблицы </a:t>
            </a:r>
            <a:r>
              <a:rPr lang="ru-RU" dirty="0" err="1" smtClean="0"/>
              <a:t>flights</a:t>
            </a:r>
            <a:r>
              <a:rPr lang="ru-RU" dirty="0" smtClean="0"/>
              <a:t> с таблицей </a:t>
            </a:r>
            <a:r>
              <a:rPr lang="ru-RU" dirty="0" err="1" smtClean="0"/>
              <a:t>ticket_flights</a:t>
            </a:r>
            <a:r>
              <a:rPr lang="ru-RU" dirty="0" smtClean="0"/>
              <a:t>. Если использовать обычный JOIN, то </a:t>
            </a:r>
            <a:r>
              <a:rPr lang="ru-RU" dirty="0" smtClean="0"/>
              <a:t>некоторые рейсы из Анапы не попадут в </a:t>
            </a:r>
            <a:r>
              <a:rPr lang="ru-RU" dirty="0" err="1" smtClean="0"/>
              <a:t>датасет</a:t>
            </a:r>
            <a:r>
              <a:rPr lang="ru-RU" dirty="0" smtClean="0"/>
              <a:t>. </a:t>
            </a:r>
            <a:r>
              <a:rPr lang="ru-RU" dirty="0" smtClean="0"/>
              <a:t>Это происходит потому, что не все </a:t>
            </a:r>
            <a:r>
              <a:rPr lang="ru-RU" dirty="0" err="1" smtClean="0"/>
              <a:t>flight_id</a:t>
            </a:r>
            <a:r>
              <a:rPr lang="ru-RU" dirty="0" smtClean="0"/>
              <a:t> отражены в таблице </a:t>
            </a:r>
            <a:r>
              <a:rPr lang="ru-RU" dirty="0" err="1" smtClean="0"/>
              <a:t>ticket_flights</a:t>
            </a:r>
            <a:r>
              <a:rPr lang="ru-RU" dirty="0" smtClean="0"/>
              <a:t>. Другими словами, у нас нет информации о билетах на 9 из 127 рейсов из Анапы, которые нас интересуют. Мы не знаем, сколько было куплено билетов на эти рейсы и по какой стоимости. Мы не можем посчитать общую выручку от продажи билетов на эти 9 рейсов.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Таким образом, в </a:t>
            </a:r>
            <a:r>
              <a:rPr lang="ru-RU" dirty="0" err="1" smtClean="0"/>
              <a:t>датасете</a:t>
            </a:r>
            <a:r>
              <a:rPr lang="ru-RU" dirty="0" smtClean="0"/>
              <a:t> 9 пропусков, которые придется удалить перед началом анализа.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Интересующие нас колонки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total_sum</a:t>
            </a:r>
            <a:r>
              <a:rPr lang="en-US" dirty="0" smtClean="0"/>
              <a:t> (</a:t>
            </a:r>
            <a:r>
              <a:rPr lang="ru-RU" dirty="0" smtClean="0"/>
              <a:t>суммарный доход от продажи билетов на данный рейс)</a:t>
            </a:r>
            <a:endParaRPr lang="en-US" dirty="0" smtClean="0"/>
          </a:p>
          <a:p>
            <a:r>
              <a:rPr lang="en-US" dirty="0" err="1" smtClean="0"/>
              <a:t>fill_up</a:t>
            </a:r>
            <a:r>
              <a:rPr lang="ru-RU" dirty="0" smtClean="0"/>
              <a:t> (</a:t>
            </a:r>
            <a:r>
              <a:rPr lang="ru-RU" dirty="0" err="1" smtClean="0"/>
              <a:t>заполняемость</a:t>
            </a:r>
            <a:r>
              <a:rPr lang="ru-RU" dirty="0" smtClean="0"/>
              <a:t> рейса) 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Ч</a:t>
            </a:r>
            <a:r>
              <a:rPr lang="ru-RU" dirty="0" smtClean="0"/>
              <a:t>ем выше </a:t>
            </a:r>
            <a:r>
              <a:rPr lang="ru-RU" dirty="0" err="1" smtClean="0"/>
              <a:t>заполняемость</a:t>
            </a:r>
            <a:r>
              <a:rPr lang="ru-RU" dirty="0" smtClean="0"/>
              <a:t>, тем выше суммарный доход от продажи билетов. Таким образом, как </a:t>
            </a:r>
            <a:r>
              <a:rPr lang="en-US" dirty="0" err="1" smtClean="0"/>
              <a:t>total_sum</a:t>
            </a:r>
            <a:r>
              <a:rPr lang="en-US" dirty="0" smtClean="0"/>
              <a:t>, </a:t>
            </a:r>
            <a:r>
              <a:rPr lang="ru-RU" dirty="0" smtClean="0"/>
              <a:t>так и </a:t>
            </a:r>
            <a:r>
              <a:rPr lang="en-US" dirty="0" err="1" smtClean="0"/>
              <a:t>fill_up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для оценки прибыльности рейсов.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Каких данных не хватает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Не хватает данных о расходах на каждый рейс, а именно:</a:t>
            </a:r>
          </a:p>
          <a:p>
            <a:pPr>
              <a:buNone/>
            </a:pPr>
            <a:r>
              <a:rPr lang="ru-RU" dirty="0" smtClean="0"/>
              <a:t>1</a:t>
            </a:r>
            <a:r>
              <a:rPr lang="ru-RU" dirty="0" smtClean="0"/>
              <a:t>. Стоимости топлива (</a:t>
            </a:r>
            <a:r>
              <a:rPr lang="ru-RU" dirty="0" err="1" smtClean="0"/>
              <a:t>fuel_cost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2</a:t>
            </a:r>
            <a:r>
              <a:rPr lang="ru-RU" dirty="0" smtClean="0"/>
              <a:t>. Расхода топлива в час для каждой модели самолета (</a:t>
            </a:r>
            <a:r>
              <a:rPr lang="ru-RU" dirty="0" err="1" smtClean="0"/>
              <a:t>fuel_consumption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3</a:t>
            </a:r>
            <a:r>
              <a:rPr lang="ru-RU" dirty="0" smtClean="0"/>
              <a:t>. Количества экипажа для каждой модели самолета (</a:t>
            </a:r>
            <a:r>
              <a:rPr lang="ru-RU" dirty="0" err="1" smtClean="0"/>
              <a:t>crew_number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4</a:t>
            </a:r>
            <a:r>
              <a:rPr lang="ru-RU" dirty="0" smtClean="0"/>
              <a:t>. Почасовой оплаты работы каждого члена экипажа (</a:t>
            </a:r>
            <a:r>
              <a:rPr lang="ru-RU" dirty="0" err="1" smtClean="0"/>
              <a:t>crew_salary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5</a:t>
            </a:r>
            <a:r>
              <a:rPr lang="ru-RU" dirty="0" smtClean="0"/>
              <a:t>. Стоимости ежедневного обслуживания каждой модели самолета (</a:t>
            </a:r>
            <a:r>
              <a:rPr lang="ru-RU" dirty="0" err="1" smtClean="0"/>
              <a:t>service_cost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6</a:t>
            </a:r>
            <a:r>
              <a:rPr lang="ru-RU" dirty="0" smtClean="0"/>
              <a:t>. Стоимости порции питания на борту самолета (</a:t>
            </a:r>
            <a:r>
              <a:rPr lang="ru-RU" dirty="0" err="1" smtClean="0"/>
              <a:t>food_cost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Возможные способы оценки прибыльности рейсов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Если бы все указанные данные были, можно было бы рассчитать прибыльность рейса по следующей формуле: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flight_revenue</a:t>
            </a:r>
            <a:r>
              <a:rPr lang="en-US" dirty="0" smtClean="0"/>
              <a:t>=</a:t>
            </a:r>
            <a:r>
              <a:rPr lang="en-US" dirty="0" err="1" smtClean="0"/>
              <a:t>total_sum</a:t>
            </a:r>
            <a:r>
              <a:rPr lang="en-US" dirty="0" smtClean="0"/>
              <a:t> - (</a:t>
            </a:r>
            <a:r>
              <a:rPr lang="en-US" dirty="0" err="1" smtClean="0"/>
              <a:t>fuel_cost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 smtClean="0"/>
              <a:t>*</a:t>
            </a:r>
            <a:r>
              <a:rPr lang="en-US" dirty="0" err="1" smtClean="0"/>
              <a:t>fuel_consumption</a:t>
            </a:r>
            <a:r>
              <a:rPr lang="ru-RU" dirty="0" smtClean="0"/>
              <a:t>*</a:t>
            </a:r>
            <a:r>
              <a:rPr lang="en-US" dirty="0" err="1" smtClean="0"/>
              <a:t>duration_of_flight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ru-RU" dirty="0" smtClean="0"/>
              <a:t> </a:t>
            </a:r>
            <a:r>
              <a:rPr lang="en-US" dirty="0" err="1" smtClean="0"/>
              <a:t>crew_number</a:t>
            </a:r>
            <a:r>
              <a:rPr lang="ru-RU" dirty="0" smtClean="0"/>
              <a:t>*</a:t>
            </a:r>
            <a:r>
              <a:rPr lang="en-US" dirty="0" err="1" smtClean="0"/>
              <a:t>crew_salary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service_cost</a:t>
            </a:r>
            <a:r>
              <a:rPr lang="en-US" dirty="0" smtClean="0"/>
              <a:t> +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food_cost</a:t>
            </a:r>
            <a:r>
              <a:rPr lang="ru-RU" dirty="0" smtClean="0"/>
              <a:t>*</a:t>
            </a:r>
            <a:r>
              <a:rPr lang="en-US" dirty="0" err="1" smtClean="0"/>
              <a:t>number_of_passengers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Анализ данных</a:t>
            </a:r>
            <a:endParaRPr lang="ru-RU" dirty="0"/>
          </a:p>
        </p:txBody>
      </p:sp>
      <p:pic>
        <p:nvPicPr>
          <p:cNvPr id="4" name="Содержимое 3" descr="total_su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856" y="2060848"/>
            <a:ext cx="5602542" cy="4324350"/>
          </a:xfrm>
        </p:spPr>
      </p:pic>
      <p:sp>
        <p:nvSpPr>
          <p:cNvPr id="5" name="TextBox 4"/>
          <p:cNvSpPr txBox="1"/>
          <p:nvPr/>
        </p:nvSpPr>
        <p:spPr>
          <a:xfrm>
            <a:off x="251521" y="2420888"/>
            <a:ext cx="2808312" cy="345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 направлению «Белгород»</a:t>
            </a:r>
          </a:p>
          <a:p>
            <a:r>
              <a:rPr lang="ru-RU" sz="2400" dirty="0" smtClean="0"/>
              <a:t>о</a:t>
            </a:r>
            <a:r>
              <a:rPr lang="ru-RU" sz="2400" dirty="0" smtClean="0"/>
              <a:t>бщий доход от продажи билетов </a:t>
            </a:r>
          </a:p>
          <a:p>
            <a:r>
              <a:rPr lang="ru-RU" sz="2400" dirty="0" smtClean="0"/>
              <a:t>в</a:t>
            </a:r>
            <a:r>
              <a:rPr lang="ru-RU" sz="2400" dirty="0" smtClean="0"/>
              <a:t> среднем ниже, чем по направлению «Москва»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Анализ данных</a:t>
            </a:r>
            <a:endParaRPr lang="ru-RU" dirty="0"/>
          </a:p>
        </p:txBody>
      </p:sp>
      <p:pic>
        <p:nvPicPr>
          <p:cNvPr id="4" name="Содержимое 3" descr="fill_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856" y="2132856"/>
            <a:ext cx="5602542" cy="4324350"/>
          </a:xfrm>
        </p:spPr>
      </p:pic>
      <p:sp>
        <p:nvSpPr>
          <p:cNvPr id="5" name="TextBox 4"/>
          <p:cNvSpPr txBox="1"/>
          <p:nvPr/>
        </p:nvSpPr>
        <p:spPr>
          <a:xfrm>
            <a:off x="179512" y="2492896"/>
            <a:ext cx="2880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 этом средняя </a:t>
            </a:r>
            <a:r>
              <a:rPr lang="ru-RU" sz="2400" dirty="0" err="1" smtClean="0"/>
              <a:t>заполняемость</a:t>
            </a:r>
            <a:endParaRPr lang="ru-RU" sz="2400" dirty="0" smtClean="0"/>
          </a:p>
          <a:p>
            <a:r>
              <a:rPr lang="ru-RU" sz="2400" dirty="0" smtClean="0"/>
              <a:t>р</a:t>
            </a:r>
            <a:r>
              <a:rPr lang="ru-RU" sz="2400" dirty="0" smtClean="0"/>
              <a:t>ейсов в Белгород выше, чем в Москву. Средняя </a:t>
            </a:r>
            <a:r>
              <a:rPr lang="ru-RU" sz="2400" dirty="0" err="1" smtClean="0"/>
              <a:t>з</a:t>
            </a:r>
            <a:r>
              <a:rPr lang="ru-RU" sz="2400" dirty="0" err="1" smtClean="0"/>
              <a:t>аполняемость</a:t>
            </a:r>
            <a:r>
              <a:rPr lang="ru-RU" sz="2400" dirty="0" smtClean="0"/>
              <a:t> рейсов по обоим </a:t>
            </a:r>
            <a:r>
              <a:rPr lang="ru-RU" sz="2400" dirty="0" err="1" smtClean="0"/>
              <a:t>напралениям</a:t>
            </a:r>
            <a:r>
              <a:rPr lang="ru-RU" sz="2400" dirty="0" smtClean="0"/>
              <a:t> составляет более 8</a:t>
            </a:r>
            <a:r>
              <a:rPr lang="en-US" sz="2400" dirty="0" smtClean="0"/>
              <a:t>5</a:t>
            </a:r>
            <a:r>
              <a:rPr lang="ru-RU" sz="2400" dirty="0" smtClean="0"/>
              <a:t>%. 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Были найдены 4 рейса с </a:t>
            </a:r>
            <a:r>
              <a:rPr lang="ru-RU" dirty="0" err="1" smtClean="0"/>
              <a:t>заполняемостью</a:t>
            </a:r>
            <a:r>
              <a:rPr lang="ru-RU" dirty="0" smtClean="0"/>
              <a:t> менее 75%:</a:t>
            </a:r>
          </a:p>
          <a:p>
            <a:r>
              <a:rPr lang="ru-RU" dirty="0" smtClean="0"/>
              <a:t>136642, </a:t>
            </a:r>
            <a:r>
              <a:rPr lang="ru-RU" dirty="0" smtClean="0"/>
              <a:t>136807 (направление Белгород)</a:t>
            </a:r>
          </a:p>
          <a:p>
            <a:r>
              <a:rPr lang="ru-RU" dirty="0" smtClean="0"/>
              <a:t>136122, </a:t>
            </a:r>
            <a:r>
              <a:rPr lang="ru-RU" dirty="0" smtClean="0"/>
              <a:t>136360 (направление Москва)</a:t>
            </a:r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</TotalTime>
  <Words>645</Words>
  <Application>Microsoft Office PowerPoint</Application>
  <PresentationFormat>Экран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Городская</vt:lpstr>
      <vt:lpstr>Решение проекта 4</vt:lpstr>
      <vt:lpstr>Структура датасета</vt:lpstr>
      <vt:lpstr>Структура датасета</vt:lpstr>
      <vt:lpstr>Описание данных</vt:lpstr>
      <vt:lpstr>Каких данных не хватает</vt:lpstr>
      <vt:lpstr>Возможные способы оценки прибыльности рейсов</vt:lpstr>
      <vt:lpstr>Анализ данных</vt:lpstr>
      <vt:lpstr>Анализ данных</vt:lpstr>
      <vt:lpstr>Анализ данных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проекта 4</dc:title>
  <dc:creator>Sasha</dc:creator>
  <cp:lastModifiedBy>Sasha</cp:lastModifiedBy>
  <cp:revision>26</cp:revision>
  <dcterms:created xsi:type="dcterms:W3CDTF">2021-11-01T06:59:37Z</dcterms:created>
  <dcterms:modified xsi:type="dcterms:W3CDTF">2021-11-01T07:42:55Z</dcterms:modified>
</cp:coreProperties>
</file>