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78" autoAdjust="0"/>
  </p:normalViewPr>
  <p:slideViewPr>
    <p:cSldViewPr snapToGrid="0">
      <p:cViewPr varScale="1">
        <p:scale>
          <a:sx n="63" d="100"/>
          <a:sy n="63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2:28.953" idx="6">
    <p:pos x="5398" y="360"/>
    <p:text>Меняете только номер страницы</p:text>
  </p:cm>
  <p:cm authorId="0" dt="2019-07-19T07:43:04.286" idx="1">
    <p:pos x="0" y="720"/>
    <p:text>Неизменно на каждой страницы кроме титула</p:text>
  </p:cm>
  <p:cm authorId="0" dt="2019-07-19T07:43:29.172" idx="5">
    <p:pos x="4679" y="3959"/>
    <p:text>Неизменно на каждой страницы кроме титула</p:text>
  </p:cm>
  <p:cm authorId="0" dt="2019-07-19T08:15:51.925" idx="4">
    <p:pos x="2879" y="360"/>
    <p:text>Здесь указываете тему занятия (строго соблюдая шрифты)</p:text>
  </p:cm>
  <p:cm authorId="1" dt="2019-07-28T13:10:35.251" idx="1">
    <p:pos x="360" y="360"/>
    <p:text>Если это неизменно для каждого учебного плана, то почему бы просто не сделать фон. В моем случае 53 слайда, это значит, что я должен переносить бесконечное кол-во картинок, неудобно и бесполезно.</p:text>
  </p:cm>
  <p:cm authorId="0" dt="2019-07-29T08:02:07.086" idx="2">
    <p:pos x="360" y="360"/>
    <p:text>Неизменно на каждой страницы кроме титула</p:text>
  </p:cm>
  <p:cm authorId="0" dt="2019-07-29T08:02:07.086" idx="3">
    <p:pos x="360" y="360"/>
    <p:text>Для каждой презентации Вы пишите тему и дублируете слайды столько - сколько Вам необходимо. Переносить картинки - это действительно непрактично.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08:04:58.581" idx="2">
    <p:pos x="720" y="1080"/>
    <p:text>Для чего слушателям знать об организационной информации, это же презентация для занятия. Организационная информация указывается в методике.</p:text>
  </p:cm>
  <p:cm authorId="0" dt="2019-07-29T08:04:58.581" idx="7">
    <p:pos x="720" y="1080"/>
    <p:text>Обратите внимание на правила создания документации. Там указано в том числе и то, что необходимо в презентации. Полагаю это снимет вопросы.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801F-BA5E-4956-B63A-001A30B8D972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0939-FC88-484C-8D00-538EDFB1A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9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 – это самые основные программные структуры в языке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обеспечивающие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многократное использование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программного кода и уменьшающие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его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избыточность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Как будет показано далее, функции – это еще и средство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проектирования, которое позволяет разбить сложную систему на достаточно простые и легко управляемые части.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это имя, с помощью которого будет вызываться функция далее в коде</a:t>
            </a:r>
          </a:p>
          <a:p>
            <a:r>
              <a:rPr lang="ru-RU" spc="-1" dirty="0" smtClean="0"/>
              <a:t>arg1, arg2,... </a:t>
            </a:r>
            <a:r>
              <a:rPr lang="ru-RU" spc="-1" dirty="0" err="1" smtClean="0"/>
              <a:t>argN</a:t>
            </a:r>
            <a:r>
              <a:rPr lang="ru-RU" spc="-1" dirty="0" smtClean="0"/>
              <a:t> – обязательные аргументы которые принимает</a:t>
            </a:r>
            <a:r>
              <a:rPr lang="ru-RU" spc="-1" baseline="0" dirty="0" smtClean="0"/>
              <a:t> функция</a:t>
            </a:r>
          </a:p>
          <a:p>
            <a:r>
              <a:rPr lang="en-US" dirty="0" smtClean="0"/>
              <a:t>value</a:t>
            </a:r>
            <a:r>
              <a:rPr lang="ru-RU" dirty="0" smtClean="0"/>
              <a:t> – значение,</a:t>
            </a:r>
            <a:r>
              <a:rPr lang="ru-RU" baseline="0" dirty="0" smtClean="0"/>
              <a:t> которое функция возвращает </a:t>
            </a:r>
            <a:endParaRPr lang="en-US" baseline="0" dirty="0" smtClean="0"/>
          </a:p>
          <a:p>
            <a:r>
              <a:rPr lang="ru-RU" baseline="0" dirty="0" smtClean="0"/>
              <a:t>Пример функции, которая переводит минут в секунды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0939-FC88-484C-8D00-538EDFB1A1D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Локальная переменная,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имя, которое доступно только программному коду внутри инструкции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существует только во время выполнения функции. Фактически любые имена, которым тем или иным способом были присвоены некоторые значения внутри функции, по умолчанию классифицируются как локальные переменные.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данном примере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есть локальная переменная, существующая только в функции, поэтому программы выдала ошибку, при ее вызову из глобальной области.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Переменная х глобальная. Ее нет в области видимости функции, но интерпретатор все равно ее вызвал. Это происходит из-за того, что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сначала ищет переменную в текущем блоке кода и, если не находит, переходит на нижний блок кода, пока не дойдет до глобальной области видимости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попытке использовать переменную х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локальой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области получаем ошибку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0939-FC88-484C-8D00-538EDFB1A1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Аргументы функции могут быть обязательными или необязательными. Для всех необязательных аргументов необходимо указать значение по умолчанию. Рассмотрим функцию, возводящую один свой параметр в степень, заданную другим. Здесь х обязательный аргумент, 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необязательный. Функция по умолчанию будет возводить х в квадрат, если вызвать функцию без второго аргумента.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при вызове функции без обязательного аргумента получим ошибку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2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возникает ситуация, когда вы заранее не знаете, какое количество ар-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гументов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будет необходимо принять функции. Для такого случая есть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специаль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синтаксис: все параметры обозначаются одним именем (обычно используется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перед ним ставится звёздочка *. Например: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4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0D5D-144A-4017-8469-72B52D228F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3080" cy="7225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16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1480" cy="37980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5-8 классы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3880" cy="134172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292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Программирование на Python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668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292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4 занятие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148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476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15760" y="1761120"/>
            <a:ext cx="5532840" cy="527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проведения занятия 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Объявление и вызов функций 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Анонимные функции</a:t>
            </a:r>
            <a:endParaRPr lang="ru-RU" sz="1400" b="0" strike="noStrike" spc="-1">
              <a:latin typeface="Arial"/>
            </a:endParaRPr>
          </a:p>
          <a:p>
            <a:pPr marL="285840" indent="-232200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marL="285840" indent="-232200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>
              <a:latin typeface="Arial"/>
            </a:endParaRPr>
          </a:p>
          <a:p>
            <a:pPr marL="285840" indent="-232200">
              <a:lnSpc>
                <a:spcPct val="100000"/>
              </a:lnSpc>
            </a:pPr>
            <a:endParaRPr lang="ru-RU" sz="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Сигнатура функций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Простейшие типы аргументов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Паттерн функционального программирования</a:t>
            </a:r>
            <a:endParaRPr lang="ru-RU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Анонимные функции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ru-RU" sz="14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3320" cy="88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2720" cy="44712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411800" y="379080"/>
            <a:ext cx="38167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06040" y="2153160"/>
            <a:ext cx="6900480" cy="38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Функции.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Рассказать о назначении функций.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 сигнатуре и определении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вызов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Объяснить виды аргументов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Определить анонимные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Познакомить с паттерном функционального программирования.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 Для чего нужно использовать функции.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Что такое функциональное программирование.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17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Функции.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2080440"/>
            <a:ext cx="5169240" cy="179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Создавать собственные функции в Python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Создавать анонимные функции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Задавать аргументы функций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занятия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806040" y="4126680"/>
          <a:ext cx="7725240" cy="131112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Функции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Типы аргументов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latin typeface="Arial"/>
                        </a:rPr>
                        <a:t>  3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Перерыв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Анонимные функции 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6360" cy="26748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2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7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Функции.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2016000"/>
            <a:ext cx="8289888" cy="1982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/>
              <a:t>Инструкция </a:t>
            </a:r>
            <a:r>
              <a:rPr lang="ru-RU" spc="-1" dirty="0" err="1"/>
              <a:t>def</a:t>
            </a:r>
            <a:r>
              <a:rPr lang="ru-RU" spc="-1" dirty="0"/>
              <a:t> создает объект функции и связывает его с именем. В </a:t>
            </a:r>
            <a:r>
              <a:rPr lang="ru-RU" spc="-1" dirty="0" smtClean="0"/>
              <a:t>общем</a:t>
            </a:r>
            <a:r>
              <a:rPr lang="en-US" spc="-1" dirty="0" smtClean="0"/>
              <a:t> </a:t>
            </a:r>
            <a:r>
              <a:rPr lang="ru-RU" spc="-1" dirty="0" smtClean="0"/>
              <a:t>виде </a:t>
            </a:r>
            <a:r>
              <a:rPr lang="ru-RU" spc="-1" dirty="0"/>
              <a:t>инструкция имеет следующий формат</a:t>
            </a:r>
            <a:r>
              <a:rPr lang="ru-RU" spc="-1" dirty="0" smtClean="0"/>
              <a:t>:</a:t>
            </a:r>
            <a:endParaRPr lang="en-US" spc="-1" dirty="0" smtClean="0"/>
          </a:p>
          <a:p>
            <a:pPr>
              <a:lnSpc>
                <a:spcPct val="100000"/>
              </a:lnSpc>
            </a:pP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pc="-1" dirty="0" err="1"/>
              <a:t>def</a:t>
            </a:r>
            <a:r>
              <a:rPr lang="ru-RU" spc="-1" dirty="0"/>
              <a:t> &lt;</a:t>
            </a:r>
            <a:r>
              <a:rPr lang="ru-RU" spc="-1" dirty="0" err="1"/>
              <a:t>name</a:t>
            </a:r>
            <a:r>
              <a:rPr lang="ru-RU" spc="-1" dirty="0"/>
              <a:t>&gt;(arg1, arg2,... </a:t>
            </a:r>
            <a:r>
              <a:rPr lang="ru-RU" spc="-1" dirty="0" err="1"/>
              <a:t>argN</a:t>
            </a:r>
            <a:r>
              <a:rPr lang="ru-RU" spc="-1" dirty="0"/>
              <a:t>):</a:t>
            </a:r>
          </a:p>
          <a:p>
            <a:pPr lvl="1"/>
            <a:r>
              <a:rPr lang="ru-RU" spc="-1" dirty="0"/>
              <a:t>&lt;</a:t>
            </a:r>
            <a:r>
              <a:rPr lang="ru-RU" spc="-1" dirty="0" err="1"/>
              <a:t>statements</a:t>
            </a:r>
            <a:r>
              <a:rPr lang="ru-RU" spc="-1" dirty="0" smtClean="0"/>
              <a:t>&gt;</a:t>
            </a:r>
            <a:endParaRPr lang="en-US" spc="-1" dirty="0" smtClean="0"/>
          </a:p>
          <a:p>
            <a:pPr lvl="1"/>
            <a:r>
              <a:rPr lang="en-US" b="0" strike="noStrike" spc="-1" dirty="0" smtClean="0"/>
              <a:t>…</a:t>
            </a:r>
          </a:p>
          <a:p>
            <a:pPr lvl="1"/>
            <a:r>
              <a:rPr lang="en-US" dirty="0"/>
              <a:t>return &lt;value&gt; </a:t>
            </a:r>
            <a:endParaRPr lang="ru-RU" b="0" strike="noStrike" spc="-1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0120" y="4198682"/>
            <a:ext cx="6612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Определение функции</a:t>
            </a:r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en-US" dirty="0" err="1" smtClean="0"/>
              <a:t>min_sec</a:t>
            </a:r>
            <a:r>
              <a:rPr lang="ru-RU" dirty="0" smtClean="0"/>
              <a:t>(x):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# Создать функцию и связать ее с именем</a:t>
            </a:r>
          </a:p>
          <a:p>
            <a:pPr lvl="1"/>
            <a:r>
              <a:rPr lang="ru-RU" dirty="0" err="1" smtClean="0"/>
              <a:t>return</a:t>
            </a:r>
            <a:r>
              <a:rPr lang="ru-RU" dirty="0" smtClean="0"/>
              <a:t> x * </a:t>
            </a:r>
            <a:r>
              <a:rPr lang="en-US" dirty="0" smtClean="0"/>
              <a:t>60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# Тело, выполняемое при вызове функции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`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20" y="5122012"/>
            <a:ext cx="424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</a:t>
            </a:r>
            <a:r>
              <a:rPr lang="en-US" dirty="0" err="1" smtClean="0"/>
              <a:t>min_sec</a:t>
            </a:r>
            <a:r>
              <a:rPr lang="en-US" dirty="0" smtClean="0"/>
              <a:t>(30)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Вызов функции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print(value)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Что выведет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print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8760" cy="2952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28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17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	    Функции.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895103"/>
            <a:ext cx="3881543" cy="1714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/>
              <a:t>x = 10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def</a:t>
            </a:r>
            <a:r>
              <a:rPr lang="en-US" spc="-1" dirty="0" smtClean="0"/>
              <a:t> </a:t>
            </a:r>
            <a:r>
              <a:rPr lang="en-US" spc="-1" dirty="0" err="1" smtClean="0"/>
              <a:t>my_func</a:t>
            </a:r>
            <a:r>
              <a:rPr lang="en-US" spc="-1" dirty="0" smtClean="0"/>
              <a:t>(a, b):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    print(x)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    z = 5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my_func</a:t>
            </a:r>
            <a:r>
              <a:rPr lang="en-US" spc="-1" dirty="0" smtClean="0"/>
              <a:t>(1,4)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print(z)</a:t>
            </a:r>
            <a:endParaRPr lang="ru-RU" spc="-1" dirty="0"/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7800" cy="25632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8640" cy="6976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7800" cy="25632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6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89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040" cy="219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5720" cy="21384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90120" y="3622518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Вывод:</a:t>
            </a:r>
            <a:endParaRPr lang="en-US" dirty="0" smtClean="0"/>
          </a:p>
          <a:p>
            <a:r>
              <a:rPr lang="en-US" dirty="0" smtClean="0"/>
              <a:t>10</a:t>
            </a:r>
            <a:endParaRPr lang="ru-RU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NameError</a:t>
            </a:r>
            <a:r>
              <a:rPr lang="en-US" dirty="0" smtClean="0">
                <a:solidFill>
                  <a:srgbClr val="FF0000"/>
                </a:solidFill>
              </a:rPr>
              <a:t>: name 'z' is not defined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1543" y="1827006"/>
            <a:ext cx="2689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Если не нашел, то ищет здесь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строка кода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строка </a:t>
            </a:r>
            <a:r>
              <a:rPr lang="ru-RU" dirty="0">
                <a:solidFill>
                  <a:srgbClr val="FF0000"/>
                </a:solidFill>
              </a:rPr>
              <a:t>кода</a:t>
            </a:r>
          </a:p>
          <a:p>
            <a:endParaRPr lang="ru-RU" dirty="0" smtClean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Если не нашел, то ищет здесь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строка </a:t>
            </a:r>
            <a:r>
              <a:rPr lang="ru-RU" dirty="0">
                <a:solidFill>
                  <a:schemeClr val="accent1"/>
                </a:solidFill>
              </a:rPr>
              <a:t>кода</a:t>
            </a:r>
          </a:p>
          <a:p>
            <a:pPr lvl="1"/>
            <a:r>
              <a:rPr lang="ru-RU" dirty="0" smtClean="0">
                <a:solidFill>
                  <a:schemeClr val="accent1"/>
                </a:solidFill>
              </a:rPr>
              <a:t>строка </a:t>
            </a:r>
            <a:r>
              <a:rPr lang="ru-RU" dirty="0">
                <a:solidFill>
                  <a:schemeClr val="accent1"/>
                </a:solidFill>
              </a:rPr>
              <a:t>кода</a:t>
            </a:r>
          </a:p>
          <a:p>
            <a:endParaRPr lang="ru-RU" dirty="0" smtClean="0"/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Ищет здесь</a:t>
            </a:r>
          </a:p>
          <a:p>
            <a:pPr lvl="2"/>
            <a:r>
              <a:rPr lang="ru-RU" dirty="0" smtClean="0">
                <a:solidFill>
                  <a:schemeClr val="accent6"/>
                </a:solidFill>
              </a:rPr>
              <a:t>строка </a:t>
            </a:r>
            <a:r>
              <a:rPr lang="ru-RU" dirty="0">
                <a:solidFill>
                  <a:schemeClr val="accent6"/>
                </a:solidFill>
              </a:rPr>
              <a:t>кода</a:t>
            </a:r>
          </a:p>
          <a:p>
            <a:pPr lvl="2"/>
            <a:r>
              <a:rPr lang="ru-RU" dirty="0" smtClean="0">
                <a:solidFill>
                  <a:schemeClr val="accent6"/>
                </a:solidFill>
              </a:rPr>
              <a:t>строка </a:t>
            </a:r>
            <a:r>
              <a:rPr lang="ru-RU" dirty="0">
                <a:solidFill>
                  <a:schemeClr val="accent6"/>
                </a:solidFill>
              </a:rPr>
              <a:t>кода</a:t>
            </a:r>
          </a:p>
          <a:p>
            <a:pPr lvl="1"/>
            <a:r>
              <a:rPr lang="ru-RU" dirty="0">
                <a:solidFill>
                  <a:schemeClr val="accent1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r>
              <a:rPr lang="ru-RU" dirty="0">
                <a:solidFill>
                  <a:srgbClr val="FF0000"/>
                </a:solidFill>
              </a:rPr>
              <a:t>строка кода</a:t>
            </a:r>
          </a:p>
          <a:p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7181088" y="4664730"/>
            <a:ext cx="6336" cy="6880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6711" y="479883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Блок 3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8089904" y="3292534"/>
            <a:ext cx="0" cy="2364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0041" y="325318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Блок 2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8352540" y="1827006"/>
            <a:ext cx="0" cy="3891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75975" y="197986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Блок 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00" y="4518952"/>
            <a:ext cx="4070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/>
              <a:t>x = 10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def</a:t>
            </a:r>
            <a:r>
              <a:rPr lang="en-US" spc="-1" dirty="0" smtClean="0"/>
              <a:t> </a:t>
            </a:r>
            <a:r>
              <a:rPr lang="en-US" spc="-1" dirty="0" err="1" smtClean="0"/>
              <a:t>my_func</a:t>
            </a:r>
            <a:r>
              <a:rPr lang="en-US" spc="-1" dirty="0" smtClean="0"/>
              <a:t>(a, b):</a:t>
            </a:r>
          </a:p>
          <a:p>
            <a:pPr>
              <a:lnSpc>
                <a:spcPct val="100000"/>
              </a:lnSpc>
            </a:pPr>
            <a:r>
              <a:rPr lang="en-US" spc="-1" dirty="0"/>
              <a:t> </a:t>
            </a:r>
            <a:r>
              <a:rPr lang="en-US" spc="-1" dirty="0" smtClean="0"/>
              <a:t>   x = x + 1</a:t>
            </a:r>
          </a:p>
          <a:p>
            <a:pPr>
              <a:lnSpc>
                <a:spcPct val="100000"/>
              </a:lnSpc>
            </a:pPr>
            <a:r>
              <a:rPr lang="en-US" spc="-1" dirty="0" smtClean="0"/>
              <a:t>    print(x)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/>
              <a:t>my_func</a:t>
            </a:r>
            <a:r>
              <a:rPr lang="en-US" spc="-1" dirty="0" smtClean="0"/>
              <a:t>(1,4)</a:t>
            </a: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FF0000"/>
                </a:solidFill>
              </a:rPr>
              <a:t>UnboundLocalError</a:t>
            </a:r>
            <a:r>
              <a:rPr lang="en-US" spc="-1" dirty="0" smtClean="0">
                <a:solidFill>
                  <a:srgbClr val="FF0000"/>
                </a:solidFill>
              </a:rPr>
              <a:t>: local variable 'x' referenced before assignment</a:t>
            </a:r>
            <a:endParaRPr lang="en-US" spc="-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pc="-1" dirty="0" smtClean="0"/>
          </a:p>
        </p:txBody>
      </p:sp>
    </p:spTree>
    <p:extLst>
      <p:ext uri="{BB962C8B-B14F-4D97-AF65-F5344CB8AC3E}">
        <p14:creationId xmlns:p14="http://schemas.microsoft.com/office/powerpoint/2010/main" val="2751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21" grpId="0"/>
      <p:bldP spid="2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7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98117"/>
            <a:ext cx="8102520" cy="1446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pc="-1" dirty="0" err="1" smtClean="0">
                <a:cs typeface="Calibri" panose="020F0502020204030204" pitchFamily="34" charset="0"/>
              </a:rPr>
              <a:t>def</a:t>
            </a:r>
            <a:r>
              <a:rPr lang="en-US" spc="-1" dirty="0" smtClean="0">
                <a:cs typeface="Calibri" panose="020F0502020204030204" pitchFamily="34" charset="0"/>
              </a:rPr>
              <a:t> degree(x, a</a:t>
            </a:r>
            <a:r>
              <a:rPr lang="ru-RU" spc="-1" dirty="0">
                <a:cs typeface="Calibri" panose="020F0502020204030204" pitchFamily="34" charset="0"/>
              </a:rPr>
              <a:t> </a:t>
            </a:r>
            <a:r>
              <a:rPr lang="ru-RU" spc="-1" dirty="0" smtClean="0">
                <a:cs typeface="Calibri" panose="020F0502020204030204" pitchFamily="34" charset="0"/>
              </a:rPr>
              <a:t>= 2</a:t>
            </a:r>
            <a:r>
              <a:rPr lang="en-US" spc="-1" dirty="0" smtClean="0"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f = x**a</a:t>
            </a:r>
          </a:p>
          <a:p>
            <a:pPr lvl="1"/>
            <a:r>
              <a:rPr lang="en-US" spc="-1" dirty="0" smtClean="0">
                <a:cs typeface="Calibri" panose="020F0502020204030204" pitchFamily="34" charset="0"/>
              </a:rPr>
              <a:t>return f</a:t>
            </a:r>
          </a:p>
          <a:p>
            <a:r>
              <a:rPr lang="en-US" spc="-1" dirty="0" smtClean="0">
                <a:cs typeface="Calibri" panose="020F0502020204030204" pitchFamily="34" charset="0"/>
              </a:rPr>
              <a:t>print(degree(5), degree(5, 3), degree(2, a = 5))</a:t>
            </a:r>
          </a:p>
          <a:p>
            <a:r>
              <a:rPr lang="en-US" spc="-1" dirty="0" smtClean="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</a:rPr>
              <a:t># </a:t>
            </a:r>
            <a:r>
              <a:rPr lang="ru-RU" spc="-1" dirty="0" smtClean="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</a:rPr>
              <a:t>Что выведет программа?</a:t>
            </a:r>
            <a:endParaRPr lang="en-US" spc="-1" dirty="0" smtClean="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lvl="1"/>
            <a:endParaRPr lang="ru-RU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36920" y="3494649"/>
            <a:ext cx="12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-1" dirty="0" smtClean="0">
                <a:cs typeface="Calibri" panose="020F0502020204030204" pitchFamily="34" charset="0"/>
              </a:rPr>
              <a:t>Вывод:</a:t>
            </a:r>
            <a:endParaRPr lang="en-US" spc="-1" dirty="0" smtClean="0">
              <a:cs typeface="Calibri" panose="020F0502020204030204" pitchFamily="34" charset="0"/>
            </a:endParaRPr>
          </a:p>
          <a:p>
            <a:r>
              <a:rPr lang="en-US" spc="-1" dirty="0" smtClean="0">
                <a:cs typeface="Calibri" panose="020F0502020204030204" pitchFamily="34" charset="0"/>
              </a:rPr>
              <a:t>25 125 32</a:t>
            </a:r>
            <a:endParaRPr lang="ru-RU" spc="-1" dirty="0" smtClean="0"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920" y="4308053"/>
            <a:ext cx="628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print(degree(a = 5))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TypeError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() missing 1 required positional argument: 'a'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8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98117"/>
            <a:ext cx="8102520" cy="1446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en-US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36920" y="195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unknown(*</a:t>
            </a:r>
            <a:r>
              <a:rPr lang="en-US" dirty="0" err="1" smtClean="0"/>
              <a:t>args</a:t>
            </a:r>
            <a:r>
              <a:rPr lang="en-US" dirty="0" smtClean="0"/>
              <a:t>):</a:t>
            </a:r>
            <a:endParaRPr lang="ru-RU" dirty="0" smtClean="0"/>
          </a:p>
          <a:p>
            <a:pPr lvl="1"/>
            <a:r>
              <a:rPr lang="en-US" dirty="0" smtClean="0"/>
              <a:t>for argument in </a:t>
            </a:r>
            <a:r>
              <a:rPr lang="en-US" dirty="0" err="1" smtClean="0"/>
              <a:t>args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smtClean="0"/>
              <a:t>	print </a:t>
            </a:r>
            <a:r>
              <a:rPr lang="en-US" dirty="0" smtClean="0"/>
              <a:t>( argument )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en-US" dirty="0" smtClean="0"/>
              <a:t>unknown(’</a:t>
            </a:r>
            <a:r>
              <a:rPr lang="ru-RU" dirty="0" smtClean="0"/>
              <a:t>Что ’, ’происходит’, ’?’)</a:t>
            </a:r>
          </a:p>
          <a:p>
            <a:r>
              <a:rPr lang="en-US" dirty="0" smtClean="0"/>
              <a:t>unknown</a:t>
            </a:r>
            <a:r>
              <a:rPr lang="ru-RU" dirty="0" smtClean="0"/>
              <a:t>(</a:t>
            </a:r>
            <a:r>
              <a:rPr lang="en-US" dirty="0" smtClean="0"/>
              <a:t>’</a:t>
            </a:r>
            <a:r>
              <a:rPr lang="ru-RU" dirty="0" smtClean="0"/>
              <a:t>Не знаю!’)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6920" y="3874449"/>
            <a:ext cx="2219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программы:</a:t>
            </a:r>
          </a:p>
          <a:p>
            <a:r>
              <a:rPr lang="ru-RU" dirty="0"/>
              <a:t>Что</a:t>
            </a:r>
          </a:p>
          <a:p>
            <a:r>
              <a:rPr lang="ru-RU" dirty="0"/>
              <a:t>происходит</a:t>
            </a:r>
          </a:p>
          <a:p>
            <a:r>
              <a:rPr lang="ru-RU" dirty="0"/>
              <a:t>?</a:t>
            </a:r>
          </a:p>
          <a:p>
            <a:r>
              <a:rPr lang="ru-RU" dirty="0"/>
              <a:t>Не </a:t>
            </a:r>
            <a:r>
              <a:rPr lang="ru-RU" dirty="0" smtClean="0"/>
              <a:t>знаю!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3"/>
          <a:stretch/>
        </p:blipFill>
        <p:spPr>
          <a:xfrm>
            <a:off x="736920" y="422280"/>
            <a:ext cx="1689120" cy="2955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31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8</a:t>
            </a:r>
            <a:endParaRPr lang="ru-RU" sz="12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20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Функции.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798117"/>
            <a:ext cx="8102520" cy="1446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endParaRPr lang="en-US" spc="-1" dirty="0" smtClean="0">
              <a:cs typeface="Calibri" panose="020F0502020204030204" pitchFamily="34" charset="0"/>
            </a:endParaRPr>
          </a:p>
        </p:txBody>
      </p:sp>
      <p:pic>
        <p:nvPicPr>
          <p:cNvPr id="125" name="Google Shape;150;p5"/>
          <p:cNvPicPr/>
          <p:nvPr/>
        </p:nvPicPr>
        <p:blipFill>
          <a:blip r:embed="rId4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5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4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ИЗУЧЕНИЕ ВОЗМОЖНОСТЕЙ И СИНТАКСИСА PYTHON: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ВЕТВЛЕНИЕ И ИСКЛЮЧЕНИЯ.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1840" y="6388200"/>
            <a:ext cx="8992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6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7"/>
          <a:stretch/>
        </p:blipFill>
        <p:spPr>
          <a:xfrm>
            <a:off x="8653320" y="6401880"/>
            <a:ext cx="226080" cy="214200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846648" y="1959120"/>
            <a:ext cx="7992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ru-RU" dirty="0"/>
              <a:t>Анонимные функции могут содержать лишь одно выражение, но и выполняются они быстрее. Анонимные функции создаются с помощью инструкции </a:t>
            </a:r>
            <a:r>
              <a:rPr lang="ru-RU" dirty="0" err="1"/>
              <a:t>lambda</a:t>
            </a:r>
            <a:r>
              <a:rPr lang="ru-RU" dirty="0" smtClean="0"/>
              <a:t>.</a:t>
            </a:r>
          </a:p>
          <a:p>
            <a:pPr marL="50800" indent="0">
              <a:buNone/>
            </a:pPr>
            <a:endParaRPr lang="ru-RU" dirty="0"/>
          </a:p>
          <a:p>
            <a:pPr marL="50800" indent="0">
              <a:buNone/>
            </a:pPr>
            <a:r>
              <a:rPr lang="es-ES" dirty="0"/>
              <a:t>func = lambda x, y: x + y</a:t>
            </a:r>
          </a:p>
          <a:p>
            <a:pPr marL="50800" indent="0">
              <a:buNone/>
            </a:pPr>
            <a:r>
              <a:rPr lang="es-ES" dirty="0"/>
              <a:t>func(1, 2)</a:t>
            </a:r>
            <a:r>
              <a:rPr lang="ru-RU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 marL="50800" indent="0">
              <a:buNone/>
            </a:pPr>
            <a:r>
              <a:rPr lang="es-ES" dirty="0"/>
              <a:t>func('a', 'b')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'ab‘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r>
              <a:rPr lang="es-ES" dirty="0"/>
              <a:t>(lambda x, y: x + y)(1, 2)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3</a:t>
            </a:r>
          </a:p>
          <a:p>
            <a:pPr marL="50800" indent="0">
              <a:buNone/>
            </a:pPr>
            <a:r>
              <a:rPr lang="es-ES" dirty="0"/>
              <a:t>(lambda x, y: x + y)('a', 'b')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'ab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0800" indent="0">
              <a:buNone/>
            </a:pPr>
            <a:endParaRPr lang="es-ES" dirty="0"/>
          </a:p>
          <a:p>
            <a:pPr marL="50800" indent="0">
              <a:buNone/>
            </a:pPr>
            <a:r>
              <a:rPr lang="ru-RU" dirty="0" err="1"/>
              <a:t>lambda</a:t>
            </a:r>
            <a:r>
              <a:rPr lang="ru-RU" dirty="0"/>
              <a:t> функции, в отличие от обычной, не требуется инструкция </a:t>
            </a:r>
            <a:r>
              <a:rPr lang="ru-RU" dirty="0" err="1"/>
              <a:t>return</a:t>
            </a:r>
            <a:r>
              <a:rPr lang="ru-RU" dirty="0"/>
              <a:t>, а в остальном, ведет себя точно так же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900</Words>
  <Application>Microsoft Office PowerPoint</Application>
  <PresentationFormat>Экран (4:3)</PresentationFormat>
  <Paragraphs>211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Ситников</cp:lastModifiedBy>
  <cp:revision>69</cp:revision>
  <dcterms:created xsi:type="dcterms:W3CDTF">2012-07-30T23:42:41Z</dcterms:created>
  <dcterms:modified xsi:type="dcterms:W3CDTF">2019-11-23T13:40:32Z</dcterms:modified>
  <dc:language>ru-RU</dc:language>
</cp:coreProperties>
</file>