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68" r:id="rId7"/>
    <p:sldId id="262" r:id="rId8"/>
    <p:sldId id="269" r:id="rId9"/>
    <p:sldId id="272" r:id="rId10"/>
    <p:sldId id="267" r:id="rId11"/>
    <p:sldId id="259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6501" autoAdjust="0"/>
  </p:normalViewPr>
  <p:slideViewPr>
    <p:cSldViewPr>
      <p:cViewPr varScale="1">
        <p:scale>
          <a:sx n="91" d="100"/>
          <a:sy n="91" d="100"/>
        </p:scale>
        <p:origin x="1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1" dirty="0" err="1"/>
            <a:t>Normalization</a:t>
          </a:r>
          <a:r>
            <a:rPr lang="de-DE" b="1" dirty="0"/>
            <a:t> </a:t>
          </a:r>
          <a:r>
            <a:rPr lang="de-DE" b="1" dirty="0" err="1"/>
            <a:t>of</a:t>
          </a:r>
          <a:r>
            <a:rPr lang="de-DE" b="1" dirty="0"/>
            <a:t> </a:t>
          </a:r>
          <a:r>
            <a:rPr lang="de-DE" b="1" dirty="0" err="1"/>
            <a:t>the</a:t>
          </a:r>
          <a:r>
            <a:rPr lang="de-DE" b="1" dirty="0"/>
            <a:t> </a:t>
          </a:r>
          <a:r>
            <a:rPr lang="de-DE" b="1" dirty="0" err="1"/>
            <a:t>data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 dirty="0"/>
            <a:t>Identification of </a:t>
          </a:r>
          <a:r>
            <a:rPr lang="en-US" b="1" dirty="0" err="1"/>
            <a:t>absolut</a:t>
          </a:r>
          <a:r>
            <a:rPr lang="en-US" b="1" dirty="0"/>
            <a:t> and local maxima </a:t>
          </a:r>
          <a:endParaRPr lang="de-DE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en-US" dirty="0"/>
            <a:t>Definition of </a:t>
          </a:r>
          <a:r>
            <a:rPr lang="en-US" b="1" dirty="0"/>
            <a:t>selection criteria</a:t>
          </a:r>
          <a:r>
            <a:rPr lang="en-US" dirty="0"/>
            <a:t> </a:t>
          </a:r>
          <a:endParaRPr lang="de-DE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dirty="0"/>
            <a:t>Application of the defined criteria </a:t>
          </a:r>
          <a:endParaRPr lang="de-DE" dirty="0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A336877B-CE7A-4608-A2AB-F3C7EF765D46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A98CCF53-4D9E-4C6E-B856-3ED0D3945856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34EA1704-B4BE-454F-B656-F9E203ACE958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EE0AFCDC-092D-4CE5-8047-F2906B477F77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95E0A744-290B-43C7-A31E-926727B0E879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245B3952-C11A-4E36-946E-17E52E99DF13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0573D651-9D72-44FD-88A1-195644D94676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96A4055B-73C2-462D-B7F6-128EAE26EBAD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31CA09A6-1B39-4F9D-8B1D-6FBFEB5BC051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7EC1A8C4-76A5-4D35-8642-19AD6B2565DC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EE264375-FF85-4921-853E-D9BD17913B39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4CA8604-B1FE-4A54-B6BD-7C34FBB97996}" type="presOf" srcId="{7133ECF5-4190-4604-AA2F-03C9A0A9210F}" destId="{34EA1704-B4BE-454F-B656-F9E203ACE958}" srcOrd="0" destOrd="0" presId="urn:microsoft.com/office/officeart/2005/8/layout/vProcess5"/>
    <dgm:cxn modelId="{DC7AD529-3ABC-451D-B56C-626D96B6A62D}" type="presOf" srcId="{8877691F-1B60-4485-9174-DDEC7EE68B70}" destId="{95E0A744-290B-43C7-A31E-926727B0E879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B18C0666-FEDE-4765-9CB5-FE8C0ED50D3B}" type="presOf" srcId="{095A5E99-E976-4550-8F80-53CC813F2F5A}" destId="{96A4055B-73C2-462D-B7F6-128EAE26EBAD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2C36EB7C-5D19-457F-928E-166E146EE8AA}" type="presOf" srcId="{B3EFD4A5-9FA1-4ABE-B722-05162509509B}" destId="{245B3952-C11A-4E36-946E-17E52E99DF13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A8048599-BF33-4103-A775-8495A71D6730}" type="presOf" srcId="{095A5E99-E976-4550-8F80-53CC813F2F5A}" destId="{A336877B-CE7A-4608-A2AB-F3C7EF765D46}" srcOrd="0" destOrd="0" presId="urn:microsoft.com/office/officeart/2005/8/layout/vProcess5"/>
    <dgm:cxn modelId="{60E29899-48D2-40C1-ABCB-8F640C53AED5}" type="presOf" srcId="{7133ECF5-4190-4604-AA2F-03C9A0A9210F}" destId="{7EC1A8C4-76A5-4D35-8642-19AD6B2565DC}" srcOrd="1" destOrd="0" presId="urn:microsoft.com/office/officeart/2005/8/layout/vProcess5"/>
    <dgm:cxn modelId="{341102A9-4AD2-45FA-AD89-54DAA12CF667}" type="presOf" srcId="{8EC937D8-BD76-4A12-A3E5-900D5C1E2E05}" destId="{31CA09A6-1B39-4F9D-8B1D-6FBFEB5BC051}" srcOrd="1" destOrd="0" presId="urn:microsoft.com/office/officeart/2005/8/layout/vProcess5"/>
    <dgm:cxn modelId="{6593D4C0-2F78-4458-A6F8-B6C2C5ED4AC3}" type="presOf" srcId="{46037378-034A-4662-877A-B53E1DA069A3}" destId="{0573D651-9D72-44FD-88A1-195644D94676}" srcOrd="0" destOrd="0" presId="urn:microsoft.com/office/officeart/2005/8/layout/vProcess5"/>
    <dgm:cxn modelId="{755F0DCD-D6E9-417B-8400-0E09976A139A}" type="presOf" srcId="{EBD98A92-90EB-4463-A179-FF2D1431E080}" destId="{EE264375-FF85-4921-853E-D9BD17913B39}" srcOrd="1" destOrd="0" presId="urn:microsoft.com/office/officeart/2005/8/layout/vProcess5"/>
    <dgm:cxn modelId="{EB6F8AD0-53DD-4C3D-9E83-ECA8ACC3CB0B}" type="presOf" srcId="{EBD98A92-90EB-4463-A179-FF2D1431E080}" destId="{EE0AFCDC-092D-4CE5-8047-F2906B477F77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D14224FD-3D78-452E-AA09-32B3332B45F7}" type="presOf" srcId="{8EC937D8-BD76-4A12-A3E5-900D5C1E2E05}" destId="{A98CCF53-4D9E-4C6E-B856-3ED0D3945856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0BDC392-1393-428E-A920-96F92FD47609}" type="presParOf" srcId="{1D84D8B6-AB32-4491-B5D2-EFE3D7668B88}" destId="{A336877B-CE7A-4608-A2AB-F3C7EF765D46}" srcOrd="1" destOrd="0" presId="urn:microsoft.com/office/officeart/2005/8/layout/vProcess5"/>
    <dgm:cxn modelId="{D7C4D725-9E6C-4FF4-B9F1-8BC4C2D837FF}" type="presParOf" srcId="{1D84D8B6-AB32-4491-B5D2-EFE3D7668B88}" destId="{A98CCF53-4D9E-4C6E-B856-3ED0D3945856}" srcOrd="2" destOrd="0" presId="urn:microsoft.com/office/officeart/2005/8/layout/vProcess5"/>
    <dgm:cxn modelId="{9F17E563-9D36-4B25-925B-3214885535AF}" type="presParOf" srcId="{1D84D8B6-AB32-4491-B5D2-EFE3D7668B88}" destId="{34EA1704-B4BE-454F-B656-F9E203ACE958}" srcOrd="3" destOrd="0" presId="urn:microsoft.com/office/officeart/2005/8/layout/vProcess5"/>
    <dgm:cxn modelId="{45F8ABE5-2586-4B4C-9798-C248672815B2}" type="presParOf" srcId="{1D84D8B6-AB32-4491-B5D2-EFE3D7668B88}" destId="{EE0AFCDC-092D-4CE5-8047-F2906B477F77}" srcOrd="4" destOrd="0" presId="urn:microsoft.com/office/officeart/2005/8/layout/vProcess5"/>
    <dgm:cxn modelId="{1CE6B516-3516-4C22-8C4A-9DC35F81D201}" type="presParOf" srcId="{1D84D8B6-AB32-4491-B5D2-EFE3D7668B88}" destId="{95E0A744-290B-43C7-A31E-926727B0E879}" srcOrd="5" destOrd="0" presId="urn:microsoft.com/office/officeart/2005/8/layout/vProcess5"/>
    <dgm:cxn modelId="{94A062F3-61B2-4D21-8707-37855A5CE876}" type="presParOf" srcId="{1D84D8B6-AB32-4491-B5D2-EFE3D7668B88}" destId="{245B3952-C11A-4E36-946E-17E52E99DF13}" srcOrd="6" destOrd="0" presId="urn:microsoft.com/office/officeart/2005/8/layout/vProcess5"/>
    <dgm:cxn modelId="{515CA199-D84E-47DB-BF9D-D70BAD33D472}" type="presParOf" srcId="{1D84D8B6-AB32-4491-B5D2-EFE3D7668B88}" destId="{0573D651-9D72-44FD-88A1-195644D94676}" srcOrd="7" destOrd="0" presId="urn:microsoft.com/office/officeart/2005/8/layout/vProcess5"/>
    <dgm:cxn modelId="{1278335B-70F0-48F0-8671-3576B5E98F96}" type="presParOf" srcId="{1D84D8B6-AB32-4491-B5D2-EFE3D7668B88}" destId="{96A4055B-73C2-462D-B7F6-128EAE26EBAD}" srcOrd="8" destOrd="0" presId="urn:microsoft.com/office/officeart/2005/8/layout/vProcess5"/>
    <dgm:cxn modelId="{02A3D291-1733-4FA1-B690-35B17730CA4E}" type="presParOf" srcId="{1D84D8B6-AB32-4491-B5D2-EFE3D7668B88}" destId="{31CA09A6-1B39-4F9D-8B1D-6FBFEB5BC051}" srcOrd="9" destOrd="0" presId="urn:microsoft.com/office/officeart/2005/8/layout/vProcess5"/>
    <dgm:cxn modelId="{F0C359F3-52E1-4291-9FCF-6797070A60A7}" type="presParOf" srcId="{1D84D8B6-AB32-4491-B5D2-EFE3D7668B88}" destId="{7EC1A8C4-76A5-4D35-8642-19AD6B2565DC}" srcOrd="10" destOrd="0" presId="urn:microsoft.com/office/officeart/2005/8/layout/vProcess5"/>
    <dgm:cxn modelId="{091BDA83-C333-408A-B4C9-54083A1515A3}" type="presParOf" srcId="{1D84D8B6-AB32-4491-B5D2-EFE3D7668B88}" destId="{EE264375-FF85-4921-853E-D9BD17913B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6877B-CE7A-4608-A2AB-F3C7EF765D46}">
      <dsp:nvSpPr>
        <dsp:cNvPr id="0" name=""/>
        <dsp:cNvSpPr/>
      </dsp:nvSpPr>
      <dsp:spPr>
        <a:xfrm>
          <a:off x="0" y="0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 err="1"/>
            <a:t>Normalization</a:t>
          </a:r>
          <a:r>
            <a:rPr lang="de-DE" sz="2200" b="1" kern="1200" dirty="0"/>
            <a:t> </a:t>
          </a:r>
          <a:r>
            <a:rPr lang="de-DE" sz="2200" b="1" kern="1200" dirty="0" err="1"/>
            <a:t>of</a:t>
          </a:r>
          <a:r>
            <a:rPr lang="de-DE" sz="2200" b="1" kern="1200" dirty="0"/>
            <a:t> </a:t>
          </a:r>
          <a:r>
            <a:rPr lang="de-DE" sz="2200" b="1" kern="1200" dirty="0" err="1"/>
            <a:t>the</a:t>
          </a:r>
          <a:r>
            <a:rPr lang="de-DE" sz="2200" b="1" kern="1200" dirty="0"/>
            <a:t> </a:t>
          </a:r>
          <a:r>
            <a:rPr lang="de-DE" sz="2200" b="1" kern="1200" dirty="0" err="1"/>
            <a:t>data</a:t>
          </a:r>
          <a:endParaRPr lang="de-DE" sz="2200" kern="1200" noProof="0" dirty="0"/>
        </a:p>
      </dsp:txBody>
      <dsp:txXfrm>
        <a:off x="28775" y="28775"/>
        <a:ext cx="2919583" cy="924890"/>
      </dsp:txXfrm>
    </dsp:sp>
    <dsp:sp modelId="{A98CCF53-4D9E-4C6E-B856-3ED0D3945856}">
      <dsp:nvSpPr>
        <dsp:cNvPr id="0" name=""/>
        <dsp:cNvSpPr/>
      </dsp:nvSpPr>
      <dsp:spPr>
        <a:xfrm>
          <a:off x="340253" y="1161065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4571270"/>
                <a:satOff val="-8127"/>
                <a:lumOff val="5229"/>
                <a:alphaOff val="0"/>
                <a:shade val="15000"/>
                <a:satMod val="180000"/>
              </a:schemeClr>
            </a:gs>
            <a:gs pos="50000">
              <a:schemeClr val="accent3">
                <a:hueOff val="-4571270"/>
                <a:satOff val="-8127"/>
                <a:lumOff val="5229"/>
                <a:alphaOff val="0"/>
                <a:shade val="45000"/>
                <a:satMod val="170000"/>
              </a:schemeClr>
            </a:gs>
            <a:gs pos="70000">
              <a:schemeClr val="accent3">
                <a:hueOff val="-4571270"/>
                <a:satOff val="-8127"/>
                <a:lumOff val="522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-4571270"/>
                <a:satOff val="-8127"/>
                <a:lumOff val="5229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-4571270"/>
              <a:satOff val="-8127"/>
              <a:lumOff val="522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Identification of </a:t>
          </a:r>
          <a:r>
            <a:rPr lang="en-US" sz="2200" b="1" kern="1200" dirty="0" err="1"/>
            <a:t>absolut</a:t>
          </a:r>
          <a:r>
            <a:rPr lang="en-US" sz="2200" b="1" kern="1200" dirty="0"/>
            <a:t> and local maxima </a:t>
          </a:r>
          <a:endParaRPr lang="de-DE" sz="2200" kern="1200" noProof="0" dirty="0"/>
        </a:p>
      </dsp:txBody>
      <dsp:txXfrm>
        <a:off x="369028" y="1189840"/>
        <a:ext cx="3026339" cy="924890"/>
      </dsp:txXfrm>
    </dsp:sp>
    <dsp:sp modelId="{34EA1704-B4BE-454F-B656-F9E203ACE958}">
      <dsp:nvSpPr>
        <dsp:cNvPr id="0" name=""/>
        <dsp:cNvSpPr/>
      </dsp:nvSpPr>
      <dsp:spPr>
        <a:xfrm>
          <a:off x="675428" y="2322131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9142540"/>
                <a:satOff val="-16253"/>
                <a:lumOff val="10457"/>
                <a:alphaOff val="0"/>
                <a:shade val="15000"/>
                <a:satMod val="180000"/>
              </a:schemeClr>
            </a:gs>
            <a:gs pos="50000">
              <a:schemeClr val="accent3">
                <a:hueOff val="-9142540"/>
                <a:satOff val="-16253"/>
                <a:lumOff val="10457"/>
                <a:alphaOff val="0"/>
                <a:shade val="45000"/>
                <a:satMod val="170000"/>
              </a:schemeClr>
            </a:gs>
            <a:gs pos="70000">
              <a:schemeClr val="accent3">
                <a:hueOff val="-9142540"/>
                <a:satOff val="-16253"/>
                <a:lumOff val="1045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-9142540"/>
                <a:satOff val="-16253"/>
                <a:lumOff val="1045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-9142540"/>
              <a:satOff val="-16253"/>
              <a:lumOff val="1045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 of </a:t>
          </a:r>
          <a:r>
            <a:rPr lang="en-US" sz="2200" b="1" kern="1200" dirty="0"/>
            <a:t>selection criteria</a:t>
          </a:r>
          <a:r>
            <a:rPr lang="en-US" sz="2200" kern="1200" dirty="0"/>
            <a:t> </a:t>
          </a:r>
          <a:endParaRPr lang="de-DE" sz="2200" kern="1200" noProof="0" dirty="0"/>
        </a:p>
      </dsp:txBody>
      <dsp:txXfrm>
        <a:off x="704203" y="2350906"/>
        <a:ext cx="3031418" cy="924890"/>
      </dsp:txXfrm>
    </dsp:sp>
    <dsp:sp modelId="{EE0AFCDC-092D-4CE5-8047-F2906B477F77}">
      <dsp:nvSpPr>
        <dsp:cNvPr id="0" name=""/>
        <dsp:cNvSpPr/>
      </dsp:nvSpPr>
      <dsp:spPr>
        <a:xfrm>
          <a:off x="1015682" y="3483196"/>
          <a:ext cx="4062729" cy="982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3713810"/>
                <a:satOff val="-24380"/>
                <a:lumOff val="15686"/>
                <a:alphaOff val="0"/>
                <a:shade val="15000"/>
                <a:satMod val="180000"/>
              </a:schemeClr>
            </a:gs>
            <a:gs pos="50000">
              <a:schemeClr val="accent3">
                <a:hueOff val="-13713810"/>
                <a:satOff val="-24380"/>
                <a:lumOff val="15686"/>
                <a:alphaOff val="0"/>
                <a:shade val="45000"/>
                <a:satMod val="170000"/>
              </a:schemeClr>
            </a:gs>
            <a:gs pos="70000">
              <a:schemeClr val="accent3">
                <a:hueOff val="-13713810"/>
                <a:satOff val="-24380"/>
                <a:lumOff val="1568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-13713810"/>
                <a:satOff val="-24380"/>
                <a:lumOff val="15686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3">
              <a:hueOff val="-13713810"/>
              <a:satOff val="-24380"/>
              <a:lumOff val="15686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Application of the defined criteria </a:t>
          </a:r>
          <a:endParaRPr lang="de-DE" sz="2200" kern="1200" dirty="0"/>
        </a:p>
      </dsp:txBody>
      <dsp:txXfrm>
        <a:off x="1044457" y="3511971"/>
        <a:ext cx="3026339" cy="924890"/>
      </dsp:txXfrm>
    </dsp:sp>
    <dsp:sp modelId="{95E0A744-290B-43C7-A31E-926727B0E879}">
      <dsp:nvSpPr>
        <dsp:cNvPr id="0" name=""/>
        <dsp:cNvSpPr/>
      </dsp:nvSpPr>
      <dsp:spPr>
        <a:xfrm>
          <a:off x="3424143" y="752459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567825" y="752459"/>
        <a:ext cx="351222" cy="480536"/>
      </dsp:txXfrm>
    </dsp:sp>
    <dsp:sp modelId="{245B3952-C11A-4E36-946E-17E52E99DF13}">
      <dsp:nvSpPr>
        <dsp:cNvPr id="0" name=""/>
        <dsp:cNvSpPr/>
      </dsp:nvSpPr>
      <dsp:spPr>
        <a:xfrm>
          <a:off x="3764397" y="1913525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6709791"/>
            <a:satOff val="5493"/>
            <a:lumOff val="118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6709791"/>
              <a:satOff val="5493"/>
              <a:lumOff val="1181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908079" y="1913525"/>
        <a:ext cx="351222" cy="480536"/>
      </dsp:txXfrm>
    </dsp:sp>
    <dsp:sp modelId="{0573D651-9D72-44FD-88A1-195644D94676}">
      <dsp:nvSpPr>
        <dsp:cNvPr id="0" name=""/>
        <dsp:cNvSpPr/>
      </dsp:nvSpPr>
      <dsp:spPr>
        <a:xfrm>
          <a:off x="4099572" y="3074591"/>
          <a:ext cx="638586" cy="6385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3419582"/>
            <a:satOff val="10987"/>
            <a:lumOff val="236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-13419582"/>
              <a:satOff val="10987"/>
              <a:lumOff val="2363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43254" y="3074591"/>
        <a:ext cx="351222" cy="480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13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9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66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01.05.2021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 dirty="0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non-</a:t>
            </a:r>
            <a:r>
              <a:rPr lang="de-DE" dirty="0" err="1"/>
              <a:t>synchronized</a:t>
            </a:r>
            <a:r>
              <a:rPr lang="de-DE" dirty="0"/>
              <a:t> A549 </a:t>
            </a:r>
            <a:r>
              <a:rPr lang="de-DE" dirty="0" err="1"/>
              <a:t>cells</a:t>
            </a:r>
            <a:r>
              <a:rPr lang="en-US" dirty="0"/>
              <a:t> </a:t>
            </a:r>
          </a:p>
          <a:p>
            <a:r>
              <a:rPr lang="en-US" dirty="0" err="1"/>
              <a:t>DataScience</a:t>
            </a:r>
            <a:r>
              <a:rPr lang="en-US" dirty="0"/>
              <a:t> SS21 - Project 3 Group 4 </a:t>
            </a:r>
          </a:p>
          <a:p>
            <a:pPr rtl="0"/>
            <a:endParaRPr lang="en-US" dirty="0"/>
          </a:p>
          <a:p>
            <a:pPr rtl="0"/>
            <a:r>
              <a:rPr lang="en-US" sz="1400" dirty="0" err="1"/>
              <a:t>Izar</a:t>
            </a:r>
            <a:r>
              <a:rPr lang="en-US" sz="1400" dirty="0"/>
              <a:t> </a:t>
            </a:r>
            <a:r>
              <a:rPr lang="en-US" sz="1400" dirty="0" err="1"/>
              <a:t>Schärf</a:t>
            </a:r>
            <a:r>
              <a:rPr lang="en-US" sz="1400" dirty="0"/>
              <a:t>, Lukas link, Alexandra </a:t>
            </a:r>
            <a:r>
              <a:rPr lang="en-US" sz="1400" dirty="0" err="1"/>
              <a:t>Kummer</a:t>
            </a:r>
            <a:r>
              <a:rPr lang="en-US" sz="1400" dirty="0"/>
              <a:t>, Celina Schenkelberger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Bildplatzhalter 5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/>
              <a:t>End goal is to perform analysis of the mass spectrometry data to </a:t>
            </a:r>
            <a:r>
              <a:rPr lang="en-US" b="1" dirty="0"/>
              <a:t>automatically identify</a:t>
            </a:r>
            <a:r>
              <a:rPr lang="en-US" dirty="0"/>
              <a:t> RNA-dependent proteins </a:t>
            </a:r>
            <a:endParaRPr lang="de-DE" dirty="0"/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2857181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rtl="0"/>
            <a:r>
              <a:rPr lang="en-US" dirty="0"/>
              <a:t>Identification of </a:t>
            </a:r>
            <a:r>
              <a:rPr lang="en-US" b="1" dirty="0" err="1"/>
              <a:t>absolut</a:t>
            </a:r>
            <a:r>
              <a:rPr lang="en-US" b="1" dirty="0"/>
              <a:t> and local maxima </a:t>
            </a:r>
            <a:r>
              <a:rPr lang="en-US" dirty="0"/>
              <a:t>in the protein profiles</a:t>
            </a:r>
            <a:endParaRPr lang="de-DE" dirty="0"/>
          </a:p>
          <a:p>
            <a:pPr rtl="0"/>
            <a:r>
              <a:rPr lang="en-US" dirty="0"/>
              <a:t>Definition of </a:t>
            </a:r>
            <a:r>
              <a:rPr lang="en-US" b="1" dirty="0"/>
              <a:t>selection criteria</a:t>
            </a:r>
            <a:r>
              <a:rPr lang="en-US" dirty="0"/>
              <a:t> for the selection of the RNA-dependent proteins</a:t>
            </a:r>
          </a:p>
          <a:p>
            <a:pPr rtl="0"/>
            <a:r>
              <a:rPr lang="en-US" dirty="0"/>
              <a:t>Application of the defined criteria to automatically identify RNA-dependent proteins in the dataset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>
                <a:effectLst/>
                <a:latin typeface="Arial" panose="020B0604020202020204" pitchFamily="34" charset="0"/>
              </a:rPr>
              <a:t>R-</a:t>
            </a:r>
            <a:r>
              <a:rPr lang="de-DE" sz="3600" dirty="0" err="1">
                <a:effectLst/>
                <a:latin typeface="Arial" panose="020B0604020202020204" pitchFamily="34" charset="0"/>
              </a:rPr>
              <a:t>DeeP</a:t>
            </a:r>
            <a:r>
              <a:rPr lang="de-DE" sz="3600" dirty="0">
                <a:effectLst/>
                <a:latin typeface="Arial" panose="020B0604020202020204" pitchFamily="34" charset="0"/>
              </a:rPr>
              <a:t>: </a:t>
            </a:r>
            <a:r>
              <a:rPr lang="en-US" sz="3600" dirty="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RNA-binding proteins (RBPs) play key regulatory roles in various central cellular processes: RNA biogenesis, regulation of gene expression, alternative splicing, 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malfunction of RBPs is origin of many diseases ranging from neurodegenerative disorders to cancer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proteome-wide, unbiased, and enrichment-free screen, based on density gradient ultracentrifugation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protein as RNA dependent when its interactome depends on RNA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RBPs are expected to migrate to different positions in a sucrose density gradient in the presence or absence of RNA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5E4D4B-983B-40F0-BDB1-AB44AE79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72" y="1701797"/>
            <a:ext cx="3672408" cy="47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371473" cy="4465320"/>
          </a:xfrm>
        </p:spPr>
        <p:txBody>
          <a:bodyPr rtlCol="0"/>
          <a:lstStyle/>
          <a:p>
            <a:pPr rtl="0"/>
            <a:r>
              <a:rPr lang="de-DE" dirty="0"/>
              <a:t>25 </a:t>
            </a:r>
            <a:r>
              <a:rPr lang="de-DE" dirty="0" err="1"/>
              <a:t>fractions</a:t>
            </a:r>
            <a:endParaRPr lang="de-DE" dirty="0"/>
          </a:p>
          <a:p>
            <a:pPr rtl="0"/>
            <a:r>
              <a:rPr lang="de-DE" dirty="0"/>
              <a:t>3 </a:t>
            </a:r>
            <a:r>
              <a:rPr lang="de-DE" dirty="0" err="1"/>
              <a:t>repetitions</a:t>
            </a:r>
            <a:endParaRPr lang="de-DE" dirty="0"/>
          </a:p>
          <a:p>
            <a:pPr rtl="0"/>
            <a:r>
              <a:rPr lang="de-DE" dirty="0"/>
              <a:t>3680 human </a:t>
            </a:r>
            <a:r>
              <a:rPr lang="de-DE" dirty="0" err="1"/>
              <a:t>proteins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890413"/>
              </p:ext>
            </p:extLst>
          </p:nvPr>
        </p:nvGraphicFramePr>
        <p:xfrm>
          <a:off x="547194" y="3868207"/>
          <a:ext cx="11094435" cy="25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Human </a:t>
                      </a:r>
                      <a:r>
                        <a:rPr lang="de-DE" sz="1800" dirty="0" err="1"/>
                        <a:t>protein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3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Rep. 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… </a:t>
                      </a: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PTPRJ_HUMAN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B2L13_HUMAN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7F99A-071A-4D5E-9E89-6887476C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EBECF3-79EB-4DB1-89A2-6F4B204D1B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4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Diagramm</a:t>
            </a:r>
          </a:p>
        </p:txBody>
      </p:sp>
      <p:graphicFrame>
        <p:nvGraphicFramePr>
          <p:cNvPr id="9" name="Inhaltsplatzhalter 8" descr="Gruppiertes Säulendiagramm mit Werten von 3 Datenreihen für 4 Kategorie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1540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294</Words>
  <Application>Microsoft Office PowerPoint</Application>
  <PresentationFormat>Benutzerdefiniert</PresentationFormat>
  <Paragraphs>71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Proteome-wide Screen for RNA-dependent Proteins</vt:lpstr>
      <vt:lpstr>Project goals</vt:lpstr>
      <vt:lpstr>Project goals</vt:lpstr>
      <vt:lpstr>R-DeeP: Proteome-wide Screen for RNA-dependent Proteins</vt:lpstr>
      <vt:lpstr>Dataset</vt:lpstr>
      <vt:lpstr>PowerPoint-Präsentation</vt:lpstr>
      <vt:lpstr>Layout "Titel und Inhalt" mit Diagramm</vt:lpstr>
      <vt:lpstr>Folientitel hinzufügen – 1</vt:lpstr>
      <vt:lpstr>PowerPoint-Präsentation</vt:lpstr>
      <vt:lpstr>Folientitel hinzufügen – 4</vt:lpstr>
      <vt:lpstr>Folientitel hinzufügen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lastModifiedBy>Celina Schenkelberger</cp:lastModifiedBy>
  <cp:revision>24</cp:revision>
  <dcterms:created xsi:type="dcterms:W3CDTF">2021-05-01T12:50:44Z</dcterms:created>
  <dcterms:modified xsi:type="dcterms:W3CDTF">2021-05-02T08:34:01Z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