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0" r:id="rId6"/>
    <p:sldId id="268" r:id="rId7"/>
    <p:sldId id="262" r:id="rId8"/>
    <p:sldId id="269" r:id="rId9"/>
    <p:sldId id="272" r:id="rId10"/>
    <p:sldId id="267" r:id="rId11"/>
    <p:sldId id="259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ina Schenkelberger" initials="CS" lastIdx="1" clrIdx="0">
    <p:extLst>
      <p:ext uri="{19B8F6BF-5375-455C-9EA6-DF929625EA0E}">
        <p15:presenceInfo xmlns:p15="http://schemas.microsoft.com/office/powerpoint/2012/main" userId="Celina Schenkel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6501" autoAdjust="0"/>
  </p:normalViewPr>
  <p:slideViewPr>
    <p:cSldViewPr>
      <p:cViewPr varScale="1">
        <p:scale>
          <a:sx n="91" d="100"/>
          <a:sy n="91" d="100"/>
        </p:scale>
        <p:origin x="163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5" qsCatId="simple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de-DE" b="0" dirty="0" err="1"/>
            <a:t>Normalization</a:t>
          </a:r>
          <a:r>
            <a:rPr lang="de-DE" b="0" dirty="0"/>
            <a:t> and </a:t>
          </a:r>
          <a:r>
            <a:rPr lang="de-DE" b="0" dirty="0" err="1"/>
            <a:t>cleanup</a:t>
          </a:r>
          <a:r>
            <a:rPr lang="de-DE" b="0" dirty="0"/>
            <a:t> </a:t>
          </a:r>
          <a:r>
            <a:rPr lang="de-DE" b="0" dirty="0" err="1"/>
            <a:t>of</a:t>
          </a:r>
          <a:r>
            <a:rPr lang="de-DE" b="0" dirty="0"/>
            <a:t> </a:t>
          </a:r>
          <a:r>
            <a:rPr lang="de-DE" b="0" dirty="0" err="1"/>
            <a:t>the</a:t>
          </a:r>
          <a:r>
            <a:rPr lang="de-DE" b="0" dirty="0"/>
            <a:t> </a:t>
          </a:r>
          <a:r>
            <a:rPr lang="de-DE" b="0" dirty="0" err="1"/>
            <a:t>data</a:t>
          </a:r>
          <a:endParaRPr lang="de-DE" b="0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n-US" dirty="0"/>
            <a:t>Identification of </a:t>
          </a:r>
          <a:r>
            <a:rPr lang="en-US" b="0" dirty="0" err="1"/>
            <a:t>absolut</a:t>
          </a:r>
          <a:r>
            <a:rPr lang="en-US" b="0" dirty="0"/>
            <a:t> and local maxima (shift?)</a:t>
          </a:r>
          <a:endParaRPr lang="de-DE" b="0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en-US" b="0" dirty="0"/>
            <a:t>Definition of selection criteria </a:t>
          </a:r>
          <a:endParaRPr lang="de-DE" b="0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EBD98A92-90EB-4463-A179-FF2D1431E080}">
      <dgm:prSet/>
      <dgm:spPr/>
      <dgm:t>
        <a:bodyPr/>
        <a:lstStyle/>
        <a:p>
          <a:pPr rtl="0"/>
          <a:r>
            <a:rPr lang="en-US" dirty="0"/>
            <a:t>Application of the defined criteria</a:t>
          </a:r>
          <a:endParaRPr lang="de-DE" dirty="0"/>
        </a:p>
      </dgm:t>
    </dgm:pt>
    <dgm:pt modelId="{3D39BF7B-FC1C-478B-BDD0-8B9558EB579C}" type="parTrans" cxnId="{9BB3BB46-F9E7-4BBF-A8F7-73B64093F717}">
      <dgm:prSet/>
      <dgm:spPr/>
      <dgm:t>
        <a:bodyPr/>
        <a:lstStyle/>
        <a:p>
          <a:endParaRPr lang="de-DE"/>
        </a:p>
      </dgm:t>
    </dgm:pt>
    <dgm:pt modelId="{993EE56D-C86B-4B52-B50B-5BA1E8521489}" type="sibTrans" cxnId="{9BB3BB46-F9E7-4BBF-A8F7-73B64093F717}">
      <dgm:prSet/>
      <dgm:spPr/>
      <dgm:t>
        <a:bodyPr/>
        <a:lstStyle/>
        <a:p>
          <a:endParaRPr lang="de-DE"/>
        </a:p>
      </dgm:t>
    </dgm:pt>
    <dgm:pt modelId="{C1BD2C1C-803D-4A8D-B7DC-E6226CBCA98D}">
      <dgm:prSet/>
      <dgm:spPr/>
      <dgm:t>
        <a:bodyPr/>
        <a:lstStyle/>
        <a:p>
          <a:pPr rtl="0"/>
          <a:r>
            <a:rPr lang="en-US" dirty="0"/>
            <a:t>Further analysis and evaluation </a:t>
          </a:r>
          <a:endParaRPr lang="de-DE" dirty="0"/>
        </a:p>
      </dgm:t>
    </dgm:pt>
    <dgm:pt modelId="{56494F05-FCF5-49A7-92BE-8AC097C42401}" type="parTrans" cxnId="{270EAAFB-3410-4ABD-B3D7-A8615733786E}">
      <dgm:prSet/>
      <dgm:spPr/>
      <dgm:t>
        <a:bodyPr/>
        <a:lstStyle/>
        <a:p>
          <a:endParaRPr lang="de-DE"/>
        </a:p>
      </dgm:t>
    </dgm:pt>
    <dgm:pt modelId="{7C6BD232-B3F7-4F66-A751-E824931C4312}" type="sibTrans" cxnId="{270EAAFB-3410-4ABD-B3D7-A8615733786E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DE899389-9074-43C4-B40E-7289ADEAF9E8}" type="pres">
      <dgm:prSet presAssocID="{CD7942A0-B7D2-4B14-8FEA-55FC702F5BE7}" presName="FiveNodes_1" presStyleLbl="node1" presStyleIdx="0" presStyleCnt="5">
        <dgm:presLayoutVars>
          <dgm:bulletEnabled val="1"/>
        </dgm:presLayoutVars>
      </dgm:prSet>
      <dgm:spPr/>
    </dgm:pt>
    <dgm:pt modelId="{FE726961-1DC2-4CE8-B53D-CAE92D607FF7}" type="pres">
      <dgm:prSet presAssocID="{CD7942A0-B7D2-4B14-8FEA-55FC702F5BE7}" presName="FiveNodes_2" presStyleLbl="node1" presStyleIdx="1" presStyleCnt="5">
        <dgm:presLayoutVars>
          <dgm:bulletEnabled val="1"/>
        </dgm:presLayoutVars>
      </dgm:prSet>
      <dgm:spPr/>
    </dgm:pt>
    <dgm:pt modelId="{CF2051C8-7A10-4951-BD51-EF40536C9BA6}" type="pres">
      <dgm:prSet presAssocID="{CD7942A0-B7D2-4B14-8FEA-55FC702F5BE7}" presName="FiveNodes_3" presStyleLbl="node1" presStyleIdx="2" presStyleCnt="5">
        <dgm:presLayoutVars>
          <dgm:bulletEnabled val="1"/>
        </dgm:presLayoutVars>
      </dgm:prSet>
      <dgm:spPr/>
    </dgm:pt>
    <dgm:pt modelId="{5CA34B64-3545-4D3D-BA18-CE6835C368AD}" type="pres">
      <dgm:prSet presAssocID="{CD7942A0-B7D2-4B14-8FEA-55FC702F5BE7}" presName="FiveNodes_4" presStyleLbl="node1" presStyleIdx="3" presStyleCnt="5">
        <dgm:presLayoutVars>
          <dgm:bulletEnabled val="1"/>
        </dgm:presLayoutVars>
      </dgm:prSet>
      <dgm:spPr/>
    </dgm:pt>
    <dgm:pt modelId="{8AD08553-AB70-4780-9B27-104F576D6A5D}" type="pres">
      <dgm:prSet presAssocID="{CD7942A0-B7D2-4B14-8FEA-55FC702F5BE7}" presName="FiveNodes_5" presStyleLbl="node1" presStyleIdx="4" presStyleCnt="5">
        <dgm:presLayoutVars>
          <dgm:bulletEnabled val="1"/>
        </dgm:presLayoutVars>
      </dgm:prSet>
      <dgm:spPr/>
    </dgm:pt>
    <dgm:pt modelId="{A32FC7C5-28CC-4FD4-BF90-FAF42F5DC589}" type="pres">
      <dgm:prSet presAssocID="{CD7942A0-B7D2-4B14-8FEA-55FC702F5BE7}" presName="FiveConn_1-2" presStyleLbl="fgAccFollowNode1" presStyleIdx="0" presStyleCnt="4">
        <dgm:presLayoutVars>
          <dgm:bulletEnabled val="1"/>
        </dgm:presLayoutVars>
      </dgm:prSet>
      <dgm:spPr/>
    </dgm:pt>
    <dgm:pt modelId="{EC578C14-D414-4A4D-9C8E-09250F203B1D}" type="pres">
      <dgm:prSet presAssocID="{CD7942A0-B7D2-4B14-8FEA-55FC702F5BE7}" presName="FiveConn_2-3" presStyleLbl="fgAccFollowNode1" presStyleIdx="1" presStyleCnt="4">
        <dgm:presLayoutVars>
          <dgm:bulletEnabled val="1"/>
        </dgm:presLayoutVars>
      </dgm:prSet>
      <dgm:spPr/>
    </dgm:pt>
    <dgm:pt modelId="{33E06F3E-FC5B-4A01-AAD4-7A2B02EC6068}" type="pres">
      <dgm:prSet presAssocID="{CD7942A0-B7D2-4B14-8FEA-55FC702F5BE7}" presName="FiveConn_3-4" presStyleLbl="fgAccFollowNode1" presStyleIdx="2" presStyleCnt="4">
        <dgm:presLayoutVars>
          <dgm:bulletEnabled val="1"/>
        </dgm:presLayoutVars>
      </dgm:prSet>
      <dgm:spPr/>
    </dgm:pt>
    <dgm:pt modelId="{D869D675-6C48-4D0B-AABA-E195EBEF9241}" type="pres">
      <dgm:prSet presAssocID="{CD7942A0-B7D2-4B14-8FEA-55FC702F5BE7}" presName="FiveConn_4-5" presStyleLbl="fgAccFollowNode1" presStyleIdx="3" presStyleCnt="4">
        <dgm:presLayoutVars>
          <dgm:bulletEnabled val="1"/>
        </dgm:presLayoutVars>
      </dgm:prSet>
      <dgm:spPr/>
    </dgm:pt>
    <dgm:pt modelId="{F99471F0-887F-494B-AE51-3E6D3C940184}" type="pres">
      <dgm:prSet presAssocID="{CD7942A0-B7D2-4B14-8FEA-55FC702F5BE7}" presName="FiveNodes_1_text" presStyleLbl="node1" presStyleIdx="4" presStyleCnt="5">
        <dgm:presLayoutVars>
          <dgm:bulletEnabled val="1"/>
        </dgm:presLayoutVars>
      </dgm:prSet>
      <dgm:spPr/>
    </dgm:pt>
    <dgm:pt modelId="{EA1B6D68-4052-4E2C-BD17-7F5E6C670AAA}" type="pres">
      <dgm:prSet presAssocID="{CD7942A0-B7D2-4B14-8FEA-55FC702F5BE7}" presName="FiveNodes_2_text" presStyleLbl="node1" presStyleIdx="4" presStyleCnt="5">
        <dgm:presLayoutVars>
          <dgm:bulletEnabled val="1"/>
        </dgm:presLayoutVars>
      </dgm:prSet>
      <dgm:spPr/>
    </dgm:pt>
    <dgm:pt modelId="{F6472B82-75B9-4ADB-88C7-5F8E2DB2C2F5}" type="pres">
      <dgm:prSet presAssocID="{CD7942A0-B7D2-4B14-8FEA-55FC702F5BE7}" presName="FiveNodes_3_text" presStyleLbl="node1" presStyleIdx="4" presStyleCnt="5">
        <dgm:presLayoutVars>
          <dgm:bulletEnabled val="1"/>
        </dgm:presLayoutVars>
      </dgm:prSet>
      <dgm:spPr/>
    </dgm:pt>
    <dgm:pt modelId="{B7A1341B-DBA2-499E-8528-2CFEBF000DB0}" type="pres">
      <dgm:prSet presAssocID="{CD7942A0-B7D2-4B14-8FEA-55FC702F5BE7}" presName="FiveNodes_4_text" presStyleLbl="node1" presStyleIdx="4" presStyleCnt="5">
        <dgm:presLayoutVars>
          <dgm:bulletEnabled val="1"/>
        </dgm:presLayoutVars>
      </dgm:prSet>
      <dgm:spPr/>
    </dgm:pt>
    <dgm:pt modelId="{0E56F19B-890C-4542-8E37-E769CB6BEC14}" type="pres">
      <dgm:prSet presAssocID="{CD7942A0-B7D2-4B14-8FEA-55FC702F5BE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EFD3415-C44D-426E-9B22-50DA8D7BB9BD}" type="presOf" srcId="{7133ECF5-4190-4604-AA2F-03C9A0A9210F}" destId="{CF2051C8-7A10-4951-BD51-EF40536C9BA6}" srcOrd="0" destOrd="0" presId="urn:microsoft.com/office/officeart/2005/8/layout/vProcess5"/>
    <dgm:cxn modelId="{95B92F18-90FD-4455-93AC-788ECA75D4B8}" type="presOf" srcId="{8877691F-1B60-4485-9174-DDEC7EE68B70}" destId="{A32FC7C5-28CC-4FD4-BF90-FAF42F5DC589}" srcOrd="0" destOrd="0" presId="urn:microsoft.com/office/officeart/2005/8/layout/vProcess5"/>
    <dgm:cxn modelId="{CD6AF15E-B2F6-439E-8997-BADE1969738E}" type="presOf" srcId="{095A5E99-E976-4550-8F80-53CC813F2F5A}" destId="{DE899389-9074-43C4-B40E-7289ADEAF9E8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25790F46-39A0-4452-A189-B7318245A1CA}" type="presOf" srcId="{C1BD2C1C-803D-4A8D-B7DC-E6226CBCA98D}" destId="{0E56F19B-890C-4542-8E37-E769CB6BEC14}" srcOrd="1" destOrd="0" presId="urn:microsoft.com/office/officeart/2005/8/layout/vProcess5"/>
    <dgm:cxn modelId="{9BB3BB46-F9E7-4BBF-A8F7-73B64093F717}" srcId="{CD7942A0-B7D2-4B14-8FEA-55FC702F5BE7}" destId="{EBD98A92-90EB-4463-A179-FF2D1431E080}" srcOrd="3" destOrd="0" parTransId="{3D39BF7B-FC1C-478B-BDD0-8B9558EB579C}" sibTransId="{993EE56D-C86B-4B52-B50B-5BA1E8521489}"/>
    <dgm:cxn modelId="{A8C9014A-128D-4C56-B9F1-ECA6B5C0F902}" type="presOf" srcId="{8EC937D8-BD76-4A12-A3E5-900D5C1E2E05}" destId="{FE726961-1DC2-4CE8-B53D-CAE92D607FF7}" srcOrd="0" destOrd="0" presId="urn:microsoft.com/office/officeart/2005/8/layout/vProcess5"/>
    <dgm:cxn modelId="{E8D67876-ADDB-4998-A181-1E06DE03C312}" type="presOf" srcId="{EBD98A92-90EB-4463-A179-FF2D1431E080}" destId="{B7A1341B-DBA2-499E-8528-2CFEBF000DB0}" srcOrd="1" destOrd="0" presId="urn:microsoft.com/office/officeart/2005/8/layout/vProcess5"/>
    <dgm:cxn modelId="{8561B281-42C5-4C83-BAAF-7886F434B859}" type="presOf" srcId="{46037378-034A-4662-877A-B53E1DA069A3}" destId="{33E06F3E-FC5B-4A01-AAD4-7A2B02EC6068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AF23A85-5839-4452-B23E-FDC3F2C0946C}" type="presOf" srcId="{8EC937D8-BD76-4A12-A3E5-900D5C1E2E05}" destId="{EA1B6D68-4052-4E2C-BD17-7F5E6C670AAA}" srcOrd="1" destOrd="0" presId="urn:microsoft.com/office/officeart/2005/8/layout/vProcess5"/>
    <dgm:cxn modelId="{E9A2CD8A-4B7B-4619-859F-8A3DDADC1042}" type="presOf" srcId="{7133ECF5-4190-4604-AA2F-03C9A0A9210F}" destId="{F6472B82-75B9-4ADB-88C7-5F8E2DB2C2F5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966D3EB2-A210-44FD-8154-7C0BE2C6E4EB}" type="presOf" srcId="{095A5E99-E976-4550-8F80-53CC813F2F5A}" destId="{F99471F0-887F-494B-AE51-3E6D3C940184}" srcOrd="1" destOrd="0" presId="urn:microsoft.com/office/officeart/2005/8/layout/vProcess5"/>
    <dgm:cxn modelId="{055473BA-0D01-4E2B-BA9D-B0800C6C0359}" type="presOf" srcId="{C1BD2C1C-803D-4A8D-B7DC-E6226CBCA98D}" destId="{8AD08553-AB70-4780-9B27-104F576D6A5D}" srcOrd="0" destOrd="0" presId="urn:microsoft.com/office/officeart/2005/8/layout/vProcess5"/>
    <dgm:cxn modelId="{DC3098CC-71E3-4C09-BB21-89E5D158A91B}" type="presOf" srcId="{993EE56D-C86B-4B52-B50B-5BA1E8521489}" destId="{D869D675-6C48-4D0B-AABA-E195EBEF9241}" srcOrd="0" destOrd="0" presId="urn:microsoft.com/office/officeart/2005/8/layout/vProcess5"/>
    <dgm:cxn modelId="{C4867CDC-6AB4-4FF5-B6E4-BEC870F8FF1D}" type="presOf" srcId="{EBD98A92-90EB-4463-A179-FF2D1431E080}" destId="{5CA34B64-3545-4D3D-BA18-CE6835C368AD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3C0B04F0-079D-4B73-9AB2-D274A1964BF8}" type="presOf" srcId="{B3EFD4A5-9FA1-4ABE-B722-05162509509B}" destId="{EC578C14-D414-4A4D-9C8E-09250F203B1D}" srcOrd="0" destOrd="0" presId="urn:microsoft.com/office/officeart/2005/8/layout/vProcess5"/>
    <dgm:cxn modelId="{270EAAFB-3410-4ABD-B3D7-A8615733786E}" srcId="{CD7942A0-B7D2-4B14-8FEA-55FC702F5BE7}" destId="{C1BD2C1C-803D-4A8D-B7DC-E6226CBCA98D}" srcOrd="4" destOrd="0" parTransId="{56494F05-FCF5-49A7-92BE-8AC097C42401}" sibTransId="{7C6BD232-B3F7-4F66-A751-E824931C4312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FD562336-D937-48A6-BFBD-83436BF2767B}" type="presParOf" srcId="{1D84D8B6-AB32-4491-B5D2-EFE3D7668B88}" destId="{DE899389-9074-43C4-B40E-7289ADEAF9E8}" srcOrd="1" destOrd="0" presId="urn:microsoft.com/office/officeart/2005/8/layout/vProcess5"/>
    <dgm:cxn modelId="{E456DA53-EBB0-44DB-9CE9-0CAD2D489508}" type="presParOf" srcId="{1D84D8B6-AB32-4491-B5D2-EFE3D7668B88}" destId="{FE726961-1DC2-4CE8-B53D-CAE92D607FF7}" srcOrd="2" destOrd="0" presId="urn:microsoft.com/office/officeart/2005/8/layout/vProcess5"/>
    <dgm:cxn modelId="{0CF5D8F6-0FCC-454F-BCD3-CB1012D24C06}" type="presParOf" srcId="{1D84D8B6-AB32-4491-B5D2-EFE3D7668B88}" destId="{CF2051C8-7A10-4951-BD51-EF40536C9BA6}" srcOrd="3" destOrd="0" presId="urn:microsoft.com/office/officeart/2005/8/layout/vProcess5"/>
    <dgm:cxn modelId="{6C900E29-7F1F-4CFA-92C7-534C41377435}" type="presParOf" srcId="{1D84D8B6-AB32-4491-B5D2-EFE3D7668B88}" destId="{5CA34B64-3545-4D3D-BA18-CE6835C368AD}" srcOrd="4" destOrd="0" presId="urn:microsoft.com/office/officeart/2005/8/layout/vProcess5"/>
    <dgm:cxn modelId="{ADDF3B9E-B065-4B84-80C1-3BED6403C074}" type="presParOf" srcId="{1D84D8B6-AB32-4491-B5D2-EFE3D7668B88}" destId="{8AD08553-AB70-4780-9B27-104F576D6A5D}" srcOrd="5" destOrd="0" presId="urn:microsoft.com/office/officeart/2005/8/layout/vProcess5"/>
    <dgm:cxn modelId="{521C93A3-5E3A-4C32-8D50-BBBFE83DAAE0}" type="presParOf" srcId="{1D84D8B6-AB32-4491-B5D2-EFE3D7668B88}" destId="{A32FC7C5-28CC-4FD4-BF90-FAF42F5DC589}" srcOrd="6" destOrd="0" presId="urn:microsoft.com/office/officeart/2005/8/layout/vProcess5"/>
    <dgm:cxn modelId="{E71FB290-88B5-411B-8E71-1D496773D6FE}" type="presParOf" srcId="{1D84D8B6-AB32-4491-B5D2-EFE3D7668B88}" destId="{EC578C14-D414-4A4D-9C8E-09250F203B1D}" srcOrd="7" destOrd="0" presId="urn:microsoft.com/office/officeart/2005/8/layout/vProcess5"/>
    <dgm:cxn modelId="{1219E92D-0143-47F4-9C33-35A91749A90E}" type="presParOf" srcId="{1D84D8B6-AB32-4491-B5D2-EFE3D7668B88}" destId="{33E06F3E-FC5B-4A01-AAD4-7A2B02EC6068}" srcOrd="8" destOrd="0" presId="urn:microsoft.com/office/officeart/2005/8/layout/vProcess5"/>
    <dgm:cxn modelId="{F09FC5F1-387C-4865-AECA-A002E367BAB8}" type="presParOf" srcId="{1D84D8B6-AB32-4491-B5D2-EFE3D7668B88}" destId="{D869D675-6C48-4D0B-AABA-E195EBEF9241}" srcOrd="9" destOrd="0" presId="urn:microsoft.com/office/officeart/2005/8/layout/vProcess5"/>
    <dgm:cxn modelId="{6F59741D-FFCF-432A-ABC7-967578230F76}" type="presParOf" srcId="{1D84D8B6-AB32-4491-B5D2-EFE3D7668B88}" destId="{F99471F0-887F-494B-AE51-3E6D3C940184}" srcOrd="10" destOrd="0" presId="urn:microsoft.com/office/officeart/2005/8/layout/vProcess5"/>
    <dgm:cxn modelId="{CA6B49B5-0FCE-4ECA-B247-F552A5B43CA6}" type="presParOf" srcId="{1D84D8B6-AB32-4491-B5D2-EFE3D7668B88}" destId="{EA1B6D68-4052-4E2C-BD17-7F5E6C670AAA}" srcOrd="11" destOrd="0" presId="urn:microsoft.com/office/officeart/2005/8/layout/vProcess5"/>
    <dgm:cxn modelId="{96791EE8-7125-428D-B678-8C9E484BDFA9}" type="presParOf" srcId="{1D84D8B6-AB32-4491-B5D2-EFE3D7668B88}" destId="{F6472B82-75B9-4ADB-88C7-5F8E2DB2C2F5}" srcOrd="12" destOrd="0" presId="urn:microsoft.com/office/officeart/2005/8/layout/vProcess5"/>
    <dgm:cxn modelId="{A4DE8F72-9CF0-4035-86F1-E25A7BFF7F94}" type="presParOf" srcId="{1D84D8B6-AB32-4491-B5D2-EFE3D7668B88}" destId="{B7A1341B-DBA2-499E-8528-2CFEBF000DB0}" srcOrd="13" destOrd="0" presId="urn:microsoft.com/office/officeart/2005/8/layout/vProcess5"/>
    <dgm:cxn modelId="{C6DB91FB-B70D-4F4B-A9AB-46F536B5288D}" type="presParOf" srcId="{1D84D8B6-AB32-4491-B5D2-EFE3D7668B88}" destId="{0E56F19B-890C-4542-8E37-E769CB6BEC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99389-9074-43C4-B40E-7289ADEAF9E8}">
      <dsp:nvSpPr>
        <dsp:cNvPr id="0" name=""/>
        <dsp:cNvSpPr/>
      </dsp:nvSpPr>
      <dsp:spPr>
        <a:xfrm>
          <a:off x="0" y="0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dirty="0" err="1"/>
            <a:t>Normalization</a:t>
          </a:r>
          <a:r>
            <a:rPr lang="de-DE" sz="2100" b="0" kern="1200" dirty="0"/>
            <a:t> and </a:t>
          </a:r>
          <a:r>
            <a:rPr lang="de-DE" sz="2100" b="0" kern="1200" dirty="0" err="1"/>
            <a:t>cleanup</a:t>
          </a:r>
          <a:r>
            <a:rPr lang="de-DE" sz="2100" b="0" kern="1200" dirty="0"/>
            <a:t> </a:t>
          </a:r>
          <a:r>
            <a:rPr lang="de-DE" sz="2100" b="0" kern="1200" dirty="0" err="1"/>
            <a:t>of</a:t>
          </a:r>
          <a:r>
            <a:rPr lang="de-DE" sz="2100" b="0" kern="1200" dirty="0"/>
            <a:t> </a:t>
          </a:r>
          <a:r>
            <a:rPr lang="de-DE" sz="2100" b="0" kern="1200" dirty="0" err="1"/>
            <a:t>the</a:t>
          </a:r>
          <a:r>
            <a:rPr lang="de-DE" sz="2100" b="0" kern="1200" dirty="0"/>
            <a:t> </a:t>
          </a:r>
          <a:r>
            <a:rPr lang="de-DE" sz="2100" b="0" kern="1200" dirty="0" err="1"/>
            <a:t>data</a:t>
          </a:r>
          <a:endParaRPr lang="de-DE" sz="2100" b="0" kern="1200" noProof="0" dirty="0"/>
        </a:p>
      </dsp:txBody>
      <dsp:txXfrm>
        <a:off x="23543" y="23543"/>
        <a:ext cx="2948952" cy="756728"/>
      </dsp:txXfrm>
    </dsp:sp>
    <dsp:sp modelId="{FE726961-1DC2-4CE8-B53D-CAE92D607FF7}">
      <dsp:nvSpPr>
        <dsp:cNvPr id="0" name=""/>
        <dsp:cNvSpPr/>
      </dsp:nvSpPr>
      <dsp:spPr>
        <a:xfrm>
          <a:off x="292008" y="915455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18750"/>
                <a:lumOff val="9904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18750"/>
                <a:lumOff val="9904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18750"/>
                <a:lumOff val="990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18750"/>
                <a:lumOff val="9904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18750"/>
              <a:lumOff val="990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Identification of </a:t>
          </a:r>
          <a:r>
            <a:rPr lang="en-US" sz="2100" b="0" kern="1200" dirty="0" err="1"/>
            <a:t>absolut</a:t>
          </a:r>
          <a:r>
            <a:rPr lang="en-US" sz="2100" b="0" kern="1200" dirty="0"/>
            <a:t> and local maxima (shift?)</a:t>
          </a:r>
          <a:endParaRPr lang="de-DE" sz="2100" b="0" kern="1200" noProof="0" dirty="0"/>
        </a:p>
      </dsp:txBody>
      <dsp:txXfrm>
        <a:off x="315551" y="938998"/>
        <a:ext cx="3048803" cy="756728"/>
      </dsp:txXfrm>
    </dsp:sp>
    <dsp:sp modelId="{CF2051C8-7A10-4951-BD51-EF40536C9BA6}">
      <dsp:nvSpPr>
        <dsp:cNvPr id="0" name=""/>
        <dsp:cNvSpPr/>
      </dsp:nvSpPr>
      <dsp:spPr>
        <a:xfrm>
          <a:off x="584017" y="1830911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37501"/>
                <a:lumOff val="19807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37501"/>
                <a:lumOff val="19807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37501"/>
                <a:lumOff val="1980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37501"/>
                <a:lumOff val="19807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37501"/>
              <a:lumOff val="19807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Definition of selection criteria </a:t>
          </a:r>
          <a:endParaRPr lang="de-DE" sz="2100" b="0" kern="1200" noProof="0" dirty="0"/>
        </a:p>
      </dsp:txBody>
      <dsp:txXfrm>
        <a:off x="607560" y="1854454"/>
        <a:ext cx="3048803" cy="756728"/>
      </dsp:txXfrm>
    </dsp:sp>
    <dsp:sp modelId="{5CA34B64-3545-4D3D-BA18-CE6835C368AD}">
      <dsp:nvSpPr>
        <dsp:cNvPr id="0" name=""/>
        <dsp:cNvSpPr/>
      </dsp:nvSpPr>
      <dsp:spPr>
        <a:xfrm>
          <a:off x="876026" y="2746366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56251"/>
                <a:lumOff val="29711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56251"/>
                <a:lumOff val="29711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56251"/>
                <a:lumOff val="29711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56251"/>
                <a:lumOff val="29711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56251"/>
              <a:lumOff val="29711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Application of the defined criteria</a:t>
          </a:r>
          <a:endParaRPr lang="de-DE" sz="2100" kern="1200" dirty="0"/>
        </a:p>
      </dsp:txBody>
      <dsp:txXfrm>
        <a:off x="899569" y="2769909"/>
        <a:ext cx="3048803" cy="756728"/>
      </dsp:txXfrm>
    </dsp:sp>
    <dsp:sp modelId="{8AD08553-AB70-4780-9B27-104F576D6A5D}">
      <dsp:nvSpPr>
        <dsp:cNvPr id="0" name=""/>
        <dsp:cNvSpPr/>
      </dsp:nvSpPr>
      <dsp:spPr>
        <a:xfrm>
          <a:off x="1168034" y="3661822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75001"/>
                <a:lumOff val="39614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75001"/>
                <a:lumOff val="39614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75001"/>
                <a:lumOff val="3961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75001"/>
                <a:lumOff val="39614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75001"/>
              <a:lumOff val="3961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Further analysis and evaluation </a:t>
          </a:r>
          <a:endParaRPr lang="de-DE" sz="2100" kern="1200" dirty="0"/>
        </a:p>
      </dsp:txBody>
      <dsp:txXfrm>
        <a:off x="1191577" y="3685365"/>
        <a:ext cx="3048803" cy="756728"/>
      </dsp:txXfrm>
    </dsp:sp>
    <dsp:sp modelId="{A32FC7C5-28CC-4FD4-BF90-FAF42F5DC589}">
      <dsp:nvSpPr>
        <dsp:cNvPr id="0" name=""/>
        <dsp:cNvSpPr/>
      </dsp:nvSpPr>
      <dsp:spPr>
        <a:xfrm>
          <a:off x="3387897" y="587231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505455" y="587231"/>
        <a:ext cx="287363" cy="393165"/>
      </dsp:txXfrm>
    </dsp:sp>
    <dsp:sp modelId="{EC578C14-D414-4A4D-9C8E-09250F203B1D}">
      <dsp:nvSpPr>
        <dsp:cNvPr id="0" name=""/>
        <dsp:cNvSpPr/>
      </dsp:nvSpPr>
      <dsp:spPr>
        <a:xfrm>
          <a:off x="3679906" y="1502686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797464" y="1502686"/>
        <a:ext cx="287363" cy="393165"/>
      </dsp:txXfrm>
    </dsp:sp>
    <dsp:sp modelId="{33E06F3E-FC5B-4A01-AAD4-7A2B02EC6068}">
      <dsp:nvSpPr>
        <dsp:cNvPr id="0" name=""/>
        <dsp:cNvSpPr/>
      </dsp:nvSpPr>
      <dsp:spPr>
        <a:xfrm>
          <a:off x="3971915" y="2404745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089473" y="2404745"/>
        <a:ext cx="287363" cy="393165"/>
      </dsp:txXfrm>
    </dsp:sp>
    <dsp:sp modelId="{D869D675-6C48-4D0B-AABA-E195EBEF9241}">
      <dsp:nvSpPr>
        <dsp:cNvPr id="0" name=""/>
        <dsp:cNvSpPr/>
      </dsp:nvSpPr>
      <dsp:spPr>
        <a:xfrm>
          <a:off x="4263923" y="3329132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4381481" y="3329132"/>
        <a:ext cx="287363" cy="393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01.05.2021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b="1" dirty="0"/>
              <a:t>Proteome-wide Screen for RNA-dependent Proteins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non-</a:t>
            </a:r>
            <a:r>
              <a:rPr lang="de-DE" dirty="0" err="1"/>
              <a:t>synchronized</a:t>
            </a:r>
            <a:r>
              <a:rPr lang="de-DE" dirty="0"/>
              <a:t> A549 </a:t>
            </a:r>
            <a:r>
              <a:rPr lang="de-DE" dirty="0" err="1"/>
              <a:t>cells</a:t>
            </a:r>
            <a:r>
              <a:rPr lang="en-US" dirty="0"/>
              <a:t> </a:t>
            </a:r>
          </a:p>
          <a:p>
            <a:r>
              <a:rPr lang="en-US" dirty="0" err="1"/>
              <a:t>DataScience</a:t>
            </a:r>
            <a:r>
              <a:rPr lang="en-US" dirty="0"/>
              <a:t> SS21 - Project 3 Group 4 </a:t>
            </a:r>
          </a:p>
          <a:p>
            <a:pPr rtl="0"/>
            <a:endParaRPr lang="en-US" dirty="0"/>
          </a:p>
          <a:p>
            <a:pPr rtl="0"/>
            <a:r>
              <a:rPr lang="en-US" sz="1400" dirty="0" err="1"/>
              <a:t>Izar</a:t>
            </a:r>
            <a:r>
              <a:rPr lang="en-US" sz="1400" dirty="0"/>
              <a:t> </a:t>
            </a:r>
            <a:r>
              <a:rPr lang="en-US" sz="1400" dirty="0" err="1"/>
              <a:t>Schärf</a:t>
            </a:r>
            <a:r>
              <a:rPr lang="en-US" sz="1400" dirty="0"/>
              <a:t>, Lukas link, Alexandra </a:t>
            </a:r>
            <a:r>
              <a:rPr lang="en-US" sz="1400" dirty="0" err="1"/>
              <a:t>Kummer</a:t>
            </a:r>
            <a:r>
              <a:rPr lang="en-US" sz="1400" dirty="0"/>
              <a:t>, Celina Schenkelberger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4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Bildplatzhalter 5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dirty="0"/>
              <a:t>End goal is to perform analysis of the mass spectrometry data to </a:t>
            </a:r>
            <a:r>
              <a:rPr lang="en-US" b="1" dirty="0"/>
              <a:t>automatically identify</a:t>
            </a:r>
            <a:r>
              <a:rPr lang="en-US" dirty="0"/>
              <a:t> RNA-dependent proteins </a:t>
            </a:r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r>
              <a:rPr lang="en-US" sz="2000" dirty="0"/>
              <a:t>Literature: </a:t>
            </a:r>
            <a:endParaRPr lang="de-DE" sz="2000" dirty="0"/>
          </a:p>
        </p:txBody>
      </p:sp>
      <p:graphicFrame>
        <p:nvGraphicFramePr>
          <p:cNvPr id="5" name="Inhaltsplatzhalter 4" descr="Gestaffelter Prozess mit 3 Aufgaben, die untereinander angeordnet sind. Zwei abwärts gerichtete Pfeile zeigen den Fortschritt von der ersten zur zweiten und von der zweiten zur dritten Aufgab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458207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b="1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rtl="0"/>
            <a:r>
              <a:rPr lang="en-US" dirty="0"/>
              <a:t>Identification of </a:t>
            </a:r>
            <a:r>
              <a:rPr lang="en-US" b="1" dirty="0" err="1"/>
              <a:t>absolut</a:t>
            </a:r>
            <a:r>
              <a:rPr lang="en-US" b="1" dirty="0"/>
              <a:t> and local maxima </a:t>
            </a:r>
            <a:r>
              <a:rPr lang="en-US" dirty="0"/>
              <a:t>in the protein profiles</a:t>
            </a:r>
            <a:endParaRPr lang="de-DE" dirty="0"/>
          </a:p>
          <a:p>
            <a:pPr rtl="0"/>
            <a:r>
              <a:rPr lang="en-US" dirty="0"/>
              <a:t>Definition of </a:t>
            </a:r>
            <a:r>
              <a:rPr lang="en-US" b="1" dirty="0"/>
              <a:t>selection criteria</a:t>
            </a:r>
            <a:r>
              <a:rPr lang="en-US" dirty="0"/>
              <a:t> for the selection of the RNA-dependent proteins</a:t>
            </a:r>
          </a:p>
          <a:p>
            <a:pPr rtl="0"/>
            <a:r>
              <a:rPr lang="en-US" dirty="0"/>
              <a:t>Application of the defined criteria to automatically identify RNA-dependent proteins in the 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3600" dirty="0">
                <a:effectLst/>
                <a:latin typeface="Arial" panose="020B0604020202020204" pitchFamily="34" charset="0"/>
              </a:rPr>
              <a:t>R-</a:t>
            </a:r>
            <a:r>
              <a:rPr lang="de-DE" sz="3600" dirty="0" err="1">
                <a:effectLst/>
                <a:latin typeface="Arial" panose="020B0604020202020204" pitchFamily="34" charset="0"/>
              </a:rPr>
              <a:t>DeeP</a:t>
            </a:r>
            <a:r>
              <a:rPr lang="de-DE" sz="3600" dirty="0">
                <a:effectLst/>
                <a:latin typeface="Arial" panose="020B0604020202020204" pitchFamily="34" charset="0"/>
              </a:rPr>
              <a:t>: </a:t>
            </a:r>
            <a:r>
              <a:rPr lang="en-US" sz="3600" dirty="0">
                <a:effectLst/>
                <a:latin typeface="Arial" panose="020B0604020202020204" pitchFamily="34" charset="0"/>
              </a:rPr>
              <a:t>Proteome-wide Screen for RNA-dependent Proteins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5315BB-A744-4907-834E-1C1B139F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883641" cy="470688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RNA-binding proteins (RBPs) play key regulatory roles in various central cellular processes: RNA biogenesis, regulation of gene expression, alternative splicing, …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malfunction of RBPs is origin of many diseases ranging from neurodegenerative disorders to cancer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proteome-wide, unbiased, and enrichment-free screen, based on density gradient ultracentrifugation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defining a protein as RNA dependent when its interactome depends on RNA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RBPs are expected to migrate to different positions in a sucrose density gradient in the presence or absence of RNA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5E4D4B-983B-40F0-BDB1-AB44AE79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1701797"/>
            <a:ext cx="3672408" cy="47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371473" cy="4465320"/>
          </a:xfrm>
        </p:spPr>
        <p:txBody>
          <a:bodyPr rtlCol="0"/>
          <a:lstStyle/>
          <a:p>
            <a:pPr rtl="0"/>
            <a:r>
              <a:rPr lang="de-DE" dirty="0"/>
              <a:t>25 </a:t>
            </a:r>
            <a:r>
              <a:rPr lang="de-DE" dirty="0" err="1"/>
              <a:t>fractions</a:t>
            </a:r>
            <a:endParaRPr lang="de-DE" dirty="0"/>
          </a:p>
          <a:p>
            <a:pPr rtl="0"/>
            <a:r>
              <a:rPr lang="de-DE" dirty="0"/>
              <a:t>3 </a:t>
            </a:r>
            <a:r>
              <a:rPr lang="de-DE" dirty="0" err="1"/>
              <a:t>repetitions</a:t>
            </a:r>
            <a:endParaRPr lang="de-DE" dirty="0"/>
          </a:p>
          <a:p>
            <a:pPr rtl="0"/>
            <a:r>
              <a:rPr lang="de-DE" dirty="0"/>
              <a:t>3680 human </a:t>
            </a:r>
            <a:r>
              <a:rPr lang="de-DE" dirty="0" err="1"/>
              <a:t>proteins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7890413"/>
              </p:ext>
            </p:extLst>
          </p:nvPr>
        </p:nvGraphicFramePr>
        <p:xfrm>
          <a:off x="547194" y="3868207"/>
          <a:ext cx="11094435" cy="256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941756499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718451984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87498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351167835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307432798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4153072716"/>
                    </a:ext>
                  </a:extLst>
                </a:gridCol>
              </a:tblGrid>
              <a:tr h="120721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Human </a:t>
                      </a:r>
                      <a:r>
                        <a:rPr lang="de-DE" sz="1800" dirty="0" err="1"/>
                        <a:t>protein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1 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1</a:t>
                      </a:r>
                    </a:p>
                    <a:p>
                      <a:pPr algn="ctr" rtl="0"/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2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2</a:t>
                      </a:r>
                    </a:p>
                    <a:p>
                      <a:pPr algn="ctr" rtl="0"/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3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Rep. 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2</a:t>
                      </a:r>
                    </a:p>
                    <a:p>
                      <a:pPr algn="ctr" rtl="0"/>
                      <a:r>
                        <a:rPr lang="de-DE" sz="1800" dirty="0"/>
                        <a:t>Rep. 1 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… </a:t>
                      </a: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25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PTPRJ_HUMAN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B2L13_HUMAN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7F99A-071A-4D5E-9E89-6887476CAE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EBECF3-79EB-4DB1-89A2-6F4B204D1B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4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"Titel und Inhalt" mit Diagramm</a:t>
            </a:r>
          </a:p>
        </p:txBody>
      </p:sp>
      <p:graphicFrame>
        <p:nvGraphicFramePr>
          <p:cNvPr id="9" name="Inhaltsplatzhalter 8" descr="Gruppiertes Säulendiagramm mit Werten von 3 Datenreihen für 4 Kategorie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1540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305</Words>
  <Application>Microsoft Office PowerPoint</Application>
  <PresentationFormat>Benutzerdefiniert</PresentationFormat>
  <Paragraphs>75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Technologie 16:9</vt:lpstr>
      <vt:lpstr>Proteome-wide Screen for RNA-dependent Proteins</vt:lpstr>
      <vt:lpstr>Project goals</vt:lpstr>
      <vt:lpstr>Project goals</vt:lpstr>
      <vt:lpstr>R-DeeP: Proteome-wide Screen for RNA-dependent Proteins</vt:lpstr>
      <vt:lpstr>Dataset</vt:lpstr>
      <vt:lpstr>PowerPoint-Präsentation</vt:lpstr>
      <vt:lpstr>Layout "Titel und Inhalt" mit Diagramm</vt:lpstr>
      <vt:lpstr>Folientitel hinzufügen – 1</vt:lpstr>
      <vt:lpstr>PowerPoint-Präsentation</vt:lpstr>
      <vt:lpstr>Folientitel hinzufügen – 4</vt:lpstr>
      <vt:lpstr>Folientitel hinzufügen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Celina Schenkelberger</dc:creator>
  <cp:lastModifiedBy>Celina Schenkelberger</cp:lastModifiedBy>
  <cp:revision>28</cp:revision>
  <dcterms:created xsi:type="dcterms:W3CDTF">2021-05-01T12:50:44Z</dcterms:created>
  <dcterms:modified xsi:type="dcterms:W3CDTF">2021-05-02T09:23:13Z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