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2" r:id="rId6"/>
    <p:sldId id="270" r:id="rId7"/>
    <p:sldId id="269" r:id="rId8"/>
    <p:sldId id="281" r:id="rId9"/>
    <p:sldId id="280" r:id="rId10"/>
    <p:sldId id="284" r:id="rId11"/>
    <p:sldId id="287" r:id="rId12"/>
    <p:sldId id="263" r:id="rId13"/>
    <p:sldId id="288" r:id="rId14"/>
    <p:sldId id="289" r:id="rId15"/>
    <p:sldId id="279" r:id="rId16"/>
    <p:sldId id="290" r:id="rId17"/>
    <p:sldId id="273" r:id="rId18"/>
    <p:sldId id="292" r:id="rId19"/>
    <p:sldId id="282" r:id="rId20"/>
    <p:sldId id="286" r:id="rId21"/>
    <p:sldId id="283" r:id="rId22"/>
    <p:sldId id="276" r:id="rId23"/>
  </p:sldIdLst>
  <p:sldSz cx="12188825" cy="6858000"/>
  <p:notesSz cx="6858000" cy="9144000"/>
  <p:defaultTextStyle>
    <a:defPPr rtl="0">
      <a:defRPr lang="de-de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lina Schenkelberger" initials="CS" lastIdx="1" clrIdx="0">
    <p:extLst>
      <p:ext uri="{19B8F6BF-5375-455C-9EA6-DF929625EA0E}">
        <p15:presenceInfo xmlns:p15="http://schemas.microsoft.com/office/powerpoint/2012/main" userId="Celina Schenkelbe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70811D"/>
    <a:srgbClr val="394404"/>
    <a:srgbClr val="5F6F0F"/>
    <a:srgbClr val="65741A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F5C25-1348-4254-9054-81A7D5F2EB38}" v="900" dt="2021-05-08T11:53:34.650"/>
    <p1510:client id="{10ED3B2B-DF68-435C-9B6E-D41D46ADB61C}" v="140" dt="2021-05-11T11:17:44.094"/>
    <p1510:client id="{194F5E36-7804-46E7-8986-627D22C1742C}" v="1653" dt="2021-05-08T10:34:50.953"/>
    <p1510:client id="{31779B2D-DF1A-447B-9C7B-3DDA411FF6DF}" v="4188" dt="2021-05-08T12:09:31.014"/>
    <p1510:client id="{66A7C4FB-457C-4608-8870-110FA0663128}" v="41" dt="2021-05-11T15:29:21.055"/>
    <p1510:client id="{6E58D8EE-1906-40E9-A208-AAF9F1ECAFE1}" v="201" dt="2021-05-12T07:57:31.390"/>
    <p1510:client id="{71E08770-DF34-4767-95AC-78C7E8A77367}" v="195" dt="2021-05-11T18:25:39.819"/>
    <p1510:client id="{77A76DE3-AB80-401C-B2F3-C30755A5F455}" v="48" dt="2021-05-08T11:49:50.697"/>
    <p1510:client id="{8545D05E-7F91-42B7-8937-A522E906ED40}" v="1" dt="2021-05-11T11:28:09.059"/>
    <p1510:client id="{90CCC3A4-93D5-4F3D-9218-0F862CECF5F2}" v="653" dt="2021-05-11T15:38:39.585"/>
    <p1510:client id="{A1017926-1EE1-4317-850E-DF2D4FC57D45}" v="169" dt="2021-05-11T15:47:09.687"/>
    <p1510:client id="{A3354752-D522-4671-A490-30FF499C4A13}" v="58" dt="2021-05-10T21:12:35.995"/>
    <p1510:client id="{C55DB4C6-0F6F-4CB9-80E7-0684ED1AACB0}" v="240" dt="2021-05-11T13:29:39.986"/>
    <p1510:client id="{CD2B8CF9-060B-43C6-9088-23F540FEE88B}" v="889" dt="2021-05-11T10:38:21.621"/>
    <p1510:client id="{D1091575-D4AA-41B4-AB21-6C210E11851E}" v="37" dt="2021-05-08T21:09:44.910"/>
    <p1510:client id="{D402F2D7-DF25-45F4-9EEA-BEB4ABB0430D}" v="1274" dt="2021-05-08T12:08:04.602"/>
    <p1510:client id="{F3B280E5-29AD-4948-9D46-96A43B29D46D}" v="14" dt="2021-05-11T15:39:58.896"/>
    <p1510:client id="{F5302109-8E85-4538-9D50-E8DD568AA56A}" v="14" dt="2021-05-11T17:54:16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slide" Target="slides/slide14.xml" Id="rId18" /><Relationship Type="http://schemas.openxmlformats.org/officeDocument/2006/relationships/commentAuthors" Target="commentAuthors.xml" Id="rId26" /><Relationship Type="http://schemas.openxmlformats.org/officeDocument/2006/relationships/customXml" Target="../customXml/item3.xml" Id="rId3" /><Relationship Type="http://schemas.openxmlformats.org/officeDocument/2006/relationships/slide" Target="slides/slide17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slide" Target="slides/slide13.xml" Id="rId17" /><Relationship Type="http://schemas.openxmlformats.org/officeDocument/2006/relationships/handoutMaster" Target="handoutMasters/handoutMaster1.xml" Id="rId25" /><Relationship Type="http://schemas.openxmlformats.org/officeDocument/2006/relationships/customXml" Target="../customXml/item2.xml" Id="rId2" /><Relationship Type="http://schemas.openxmlformats.org/officeDocument/2006/relationships/slide" Target="slides/slide12.xml" Id="rId16" /><Relationship Type="http://schemas.openxmlformats.org/officeDocument/2006/relationships/slide" Target="slides/slide16.xml" Id="rId20" /><Relationship Type="http://schemas.openxmlformats.org/officeDocument/2006/relationships/theme" Target="theme/theme1.xml" Id="rId29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openxmlformats.org/officeDocument/2006/relationships/notesMaster" Target="notesMasters/notesMaster1.xml" Id="rId24" /><Relationship Type="http://schemas.microsoft.com/office/2015/10/relationships/revisionInfo" Target="revisionInfo.xml" Id="rId32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openxmlformats.org/officeDocument/2006/relationships/slide" Target="slides/slide19.xml" Id="rId23" /><Relationship Type="http://schemas.openxmlformats.org/officeDocument/2006/relationships/viewProps" Target="viewProps.xml" Id="rId28" /><Relationship Type="http://schemas.openxmlformats.org/officeDocument/2006/relationships/slide" Target="slides/slide6.xml" Id="rId10" /><Relationship Type="http://schemas.openxmlformats.org/officeDocument/2006/relationships/slide" Target="slides/slide15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Relationship Type="http://schemas.openxmlformats.org/officeDocument/2006/relationships/slide" Target="slides/slide18.xml" Id="rId22" /><Relationship Type="http://schemas.openxmlformats.org/officeDocument/2006/relationships/presProps" Target="presProps.xml" Id="rId27" /><Relationship Type="http://schemas.openxmlformats.org/officeDocument/2006/relationships/tableStyles" Target="tableStyles.xml" Id="rId30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5" qsCatId="simple" csTypeId="urn:microsoft.com/office/officeart/2005/8/colors/accent1_3" csCatId="accent1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 rtl="0"/>
          <a:r>
            <a:rPr lang="de-DE" b="0" err="1"/>
            <a:t>Normalization</a:t>
          </a:r>
          <a:r>
            <a:rPr lang="de-DE" b="0"/>
            <a:t> and </a:t>
          </a:r>
          <a:r>
            <a:rPr lang="de-DE" b="0" err="1"/>
            <a:t>cleanup</a:t>
          </a:r>
          <a:endParaRPr lang="de-DE" b="0" noProof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n-US"/>
            <a:t>Identification of </a:t>
          </a:r>
          <a:r>
            <a:rPr lang="en-US" b="0"/>
            <a:t>maxima</a:t>
          </a:r>
          <a:r>
            <a:rPr lang="en-US" b="0">
              <a:latin typeface="Calibri"/>
            </a:rPr>
            <a:t> </a:t>
          </a:r>
          <a:endParaRPr lang="de-DE" b="0" noProof="0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 rtl="0"/>
          <a:r>
            <a:rPr lang="de-DE" b="0" noProof="0">
              <a:latin typeface="Calibri"/>
            </a:rPr>
            <a:t>Shift</a:t>
          </a:r>
          <a:r>
            <a:rPr lang="de-DE" b="0" noProof="0"/>
            <a:t> detection/</a:t>
          </a:r>
          <a:r>
            <a:rPr lang="de-DE" b="0" noProof="0">
              <a:latin typeface="Calibri"/>
            </a:rPr>
            <a:t>clustering </a:t>
          </a:r>
          <a:endParaRPr lang="de-DE" b="0" noProof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EBD98A92-90EB-4463-A179-FF2D1431E080}">
      <dgm:prSet/>
      <dgm:spPr/>
      <dgm:t>
        <a:bodyPr/>
        <a:lstStyle/>
        <a:p>
          <a:pPr rtl="0"/>
          <a:r>
            <a:rPr lang="en-US" b="0"/>
            <a:t>Definition/</a:t>
          </a:r>
          <a:r>
            <a:rPr lang="en-US"/>
            <a:t>Application</a:t>
          </a:r>
          <a:r>
            <a:rPr lang="en-US" b="0"/>
            <a:t> of selection criteria</a:t>
          </a:r>
          <a:endParaRPr lang="de-DE"/>
        </a:p>
      </dgm:t>
    </dgm:pt>
    <dgm:pt modelId="{3D39BF7B-FC1C-478B-BDD0-8B9558EB579C}" type="parTrans" cxnId="{9BB3BB46-F9E7-4BBF-A8F7-73B64093F717}">
      <dgm:prSet/>
      <dgm:spPr/>
      <dgm:t>
        <a:bodyPr/>
        <a:lstStyle/>
        <a:p>
          <a:endParaRPr lang="de-DE"/>
        </a:p>
      </dgm:t>
    </dgm:pt>
    <dgm:pt modelId="{993EE56D-C86B-4B52-B50B-5BA1E8521489}" type="sibTrans" cxnId="{9BB3BB46-F9E7-4BBF-A8F7-73B64093F717}">
      <dgm:prSet/>
      <dgm:spPr/>
      <dgm:t>
        <a:bodyPr/>
        <a:lstStyle/>
        <a:p>
          <a:endParaRPr lang="de-DE"/>
        </a:p>
      </dgm:t>
    </dgm:pt>
    <dgm:pt modelId="{C1BD2C1C-803D-4A8D-B7DC-E6226CBCA98D}">
      <dgm:prSet/>
      <dgm:spPr/>
      <dgm:t>
        <a:bodyPr/>
        <a:lstStyle/>
        <a:p>
          <a:pPr rtl="0"/>
          <a:r>
            <a:rPr lang="en-US"/>
            <a:t>Further analysis and evaluation</a:t>
          </a:r>
          <a:r>
            <a:rPr lang="en-US">
              <a:latin typeface="Calibri"/>
            </a:rPr>
            <a:t> </a:t>
          </a:r>
          <a:endParaRPr lang="de-DE"/>
        </a:p>
      </dgm:t>
    </dgm:pt>
    <dgm:pt modelId="{56494F05-FCF5-49A7-92BE-8AC097C42401}" type="parTrans" cxnId="{270EAAFB-3410-4ABD-B3D7-A8615733786E}">
      <dgm:prSet/>
      <dgm:spPr/>
      <dgm:t>
        <a:bodyPr/>
        <a:lstStyle/>
        <a:p>
          <a:endParaRPr lang="de-DE"/>
        </a:p>
      </dgm:t>
    </dgm:pt>
    <dgm:pt modelId="{7C6BD232-B3F7-4F66-A751-E824931C4312}" type="sibTrans" cxnId="{270EAAFB-3410-4ABD-B3D7-A8615733786E}">
      <dgm:prSet/>
      <dgm:spPr/>
      <dgm:t>
        <a:bodyPr/>
        <a:lstStyle/>
        <a:p>
          <a:endParaRPr lang="de-DE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DE899389-9074-43C4-B40E-7289ADEAF9E8}" type="pres">
      <dgm:prSet presAssocID="{CD7942A0-B7D2-4B14-8FEA-55FC702F5BE7}" presName="FiveNodes_1" presStyleLbl="node1" presStyleIdx="0" presStyleCnt="5">
        <dgm:presLayoutVars>
          <dgm:bulletEnabled val="1"/>
        </dgm:presLayoutVars>
      </dgm:prSet>
      <dgm:spPr/>
    </dgm:pt>
    <dgm:pt modelId="{FE726961-1DC2-4CE8-B53D-CAE92D607FF7}" type="pres">
      <dgm:prSet presAssocID="{CD7942A0-B7D2-4B14-8FEA-55FC702F5BE7}" presName="FiveNodes_2" presStyleLbl="node1" presStyleIdx="1" presStyleCnt="5">
        <dgm:presLayoutVars>
          <dgm:bulletEnabled val="1"/>
        </dgm:presLayoutVars>
      </dgm:prSet>
      <dgm:spPr/>
    </dgm:pt>
    <dgm:pt modelId="{CF2051C8-7A10-4951-BD51-EF40536C9BA6}" type="pres">
      <dgm:prSet presAssocID="{CD7942A0-B7D2-4B14-8FEA-55FC702F5BE7}" presName="FiveNodes_3" presStyleLbl="node1" presStyleIdx="2" presStyleCnt="5">
        <dgm:presLayoutVars>
          <dgm:bulletEnabled val="1"/>
        </dgm:presLayoutVars>
      </dgm:prSet>
      <dgm:spPr/>
    </dgm:pt>
    <dgm:pt modelId="{5CA34B64-3545-4D3D-BA18-CE6835C368AD}" type="pres">
      <dgm:prSet presAssocID="{CD7942A0-B7D2-4B14-8FEA-55FC702F5BE7}" presName="FiveNodes_4" presStyleLbl="node1" presStyleIdx="3" presStyleCnt="5">
        <dgm:presLayoutVars>
          <dgm:bulletEnabled val="1"/>
        </dgm:presLayoutVars>
      </dgm:prSet>
      <dgm:spPr/>
    </dgm:pt>
    <dgm:pt modelId="{8AD08553-AB70-4780-9B27-104F576D6A5D}" type="pres">
      <dgm:prSet presAssocID="{CD7942A0-B7D2-4B14-8FEA-55FC702F5BE7}" presName="FiveNodes_5" presStyleLbl="node1" presStyleIdx="4" presStyleCnt="5">
        <dgm:presLayoutVars>
          <dgm:bulletEnabled val="1"/>
        </dgm:presLayoutVars>
      </dgm:prSet>
      <dgm:spPr/>
    </dgm:pt>
    <dgm:pt modelId="{A32FC7C5-28CC-4FD4-BF90-FAF42F5DC589}" type="pres">
      <dgm:prSet presAssocID="{CD7942A0-B7D2-4B14-8FEA-55FC702F5BE7}" presName="FiveConn_1-2" presStyleLbl="fgAccFollowNode1" presStyleIdx="0" presStyleCnt="4">
        <dgm:presLayoutVars>
          <dgm:bulletEnabled val="1"/>
        </dgm:presLayoutVars>
      </dgm:prSet>
      <dgm:spPr/>
    </dgm:pt>
    <dgm:pt modelId="{EC578C14-D414-4A4D-9C8E-09250F203B1D}" type="pres">
      <dgm:prSet presAssocID="{CD7942A0-B7D2-4B14-8FEA-55FC702F5BE7}" presName="FiveConn_2-3" presStyleLbl="fgAccFollowNode1" presStyleIdx="1" presStyleCnt="4">
        <dgm:presLayoutVars>
          <dgm:bulletEnabled val="1"/>
        </dgm:presLayoutVars>
      </dgm:prSet>
      <dgm:spPr/>
    </dgm:pt>
    <dgm:pt modelId="{33E06F3E-FC5B-4A01-AAD4-7A2B02EC6068}" type="pres">
      <dgm:prSet presAssocID="{CD7942A0-B7D2-4B14-8FEA-55FC702F5BE7}" presName="FiveConn_3-4" presStyleLbl="fgAccFollowNode1" presStyleIdx="2" presStyleCnt="4">
        <dgm:presLayoutVars>
          <dgm:bulletEnabled val="1"/>
        </dgm:presLayoutVars>
      </dgm:prSet>
      <dgm:spPr/>
    </dgm:pt>
    <dgm:pt modelId="{D869D675-6C48-4D0B-AABA-E195EBEF9241}" type="pres">
      <dgm:prSet presAssocID="{CD7942A0-B7D2-4B14-8FEA-55FC702F5BE7}" presName="FiveConn_4-5" presStyleLbl="fgAccFollowNode1" presStyleIdx="3" presStyleCnt="4">
        <dgm:presLayoutVars>
          <dgm:bulletEnabled val="1"/>
        </dgm:presLayoutVars>
      </dgm:prSet>
      <dgm:spPr/>
    </dgm:pt>
    <dgm:pt modelId="{F99471F0-887F-494B-AE51-3E6D3C940184}" type="pres">
      <dgm:prSet presAssocID="{CD7942A0-B7D2-4B14-8FEA-55FC702F5BE7}" presName="FiveNodes_1_text" presStyleLbl="node1" presStyleIdx="4" presStyleCnt="5">
        <dgm:presLayoutVars>
          <dgm:bulletEnabled val="1"/>
        </dgm:presLayoutVars>
      </dgm:prSet>
      <dgm:spPr/>
    </dgm:pt>
    <dgm:pt modelId="{EA1B6D68-4052-4E2C-BD17-7F5E6C670AAA}" type="pres">
      <dgm:prSet presAssocID="{CD7942A0-B7D2-4B14-8FEA-55FC702F5BE7}" presName="FiveNodes_2_text" presStyleLbl="node1" presStyleIdx="4" presStyleCnt="5">
        <dgm:presLayoutVars>
          <dgm:bulletEnabled val="1"/>
        </dgm:presLayoutVars>
      </dgm:prSet>
      <dgm:spPr/>
    </dgm:pt>
    <dgm:pt modelId="{F6472B82-75B9-4ADB-88C7-5F8E2DB2C2F5}" type="pres">
      <dgm:prSet presAssocID="{CD7942A0-B7D2-4B14-8FEA-55FC702F5BE7}" presName="FiveNodes_3_text" presStyleLbl="node1" presStyleIdx="4" presStyleCnt="5">
        <dgm:presLayoutVars>
          <dgm:bulletEnabled val="1"/>
        </dgm:presLayoutVars>
      </dgm:prSet>
      <dgm:spPr/>
    </dgm:pt>
    <dgm:pt modelId="{B7A1341B-DBA2-499E-8528-2CFEBF000DB0}" type="pres">
      <dgm:prSet presAssocID="{CD7942A0-B7D2-4B14-8FEA-55FC702F5BE7}" presName="FiveNodes_4_text" presStyleLbl="node1" presStyleIdx="4" presStyleCnt="5">
        <dgm:presLayoutVars>
          <dgm:bulletEnabled val="1"/>
        </dgm:presLayoutVars>
      </dgm:prSet>
      <dgm:spPr/>
    </dgm:pt>
    <dgm:pt modelId="{0E56F19B-890C-4542-8E37-E769CB6BEC14}" type="pres">
      <dgm:prSet presAssocID="{CD7942A0-B7D2-4B14-8FEA-55FC702F5BE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EFD3415-C44D-426E-9B22-50DA8D7BB9BD}" type="presOf" srcId="{7133ECF5-4190-4604-AA2F-03C9A0A9210F}" destId="{CF2051C8-7A10-4951-BD51-EF40536C9BA6}" srcOrd="0" destOrd="0" presId="urn:microsoft.com/office/officeart/2005/8/layout/vProcess5"/>
    <dgm:cxn modelId="{95B92F18-90FD-4455-93AC-788ECA75D4B8}" type="presOf" srcId="{8877691F-1B60-4485-9174-DDEC7EE68B70}" destId="{A32FC7C5-28CC-4FD4-BF90-FAF42F5DC589}" srcOrd="0" destOrd="0" presId="urn:microsoft.com/office/officeart/2005/8/layout/vProcess5"/>
    <dgm:cxn modelId="{CD6AF15E-B2F6-439E-8997-BADE1969738E}" type="presOf" srcId="{095A5E99-E976-4550-8F80-53CC813F2F5A}" destId="{DE899389-9074-43C4-B40E-7289ADEAF9E8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25790F46-39A0-4452-A189-B7318245A1CA}" type="presOf" srcId="{C1BD2C1C-803D-4A8D-B7DC-E6226CBCA98D}" destId="{0E56F19B-890C-4542-8E37-E769CB6BEC14}" srcOrd="1" destOrd="0" presId="urn:microsoft.com/office/officeart/2005/8/layout/vProcess5"/>
    <dgm:cxn modelId="{9BB3BB46-F9E7-4BBF-A8F7-73B64093F717}" srcId="{CD7942A0-B7D2-4B14-8FEA-55FC702F5BE7}" destId="{EBD98A92-90EB-4463-A179-FF2D1431E080}" srcOrd="3" destOrd="0" parTransId="{3D39BF7B-FC1C-478B-BDD0-8B9558EB579C}" sibTransId="{993EE56D-C86B-4B52-B50B-5BA1E8521489}"/>
    <dgm:cxn modelId="{A8C9014A-128D-4C56-B9F1-ECA6B5C0F902}" type="presOf" srcId="{8EC937D8-BD76-4A12-A3E5-900D5C1E2E05}" destId="{FE726961-1DC2-4CE8-B53D-CAE92D607FF7}" srcOrd="0" destOrd="0" presId="urn:microsoft.com/office/officeart/2005/8/layout/vProcess5"/>
    <dgm:cxn modelId="{E8D67876-ADDB-4998-A181-1E06DE03C312}" type="presOf" srcId="{EBD98A92-90EB-4463-A179-FF2D1431E080}" destId="{B7A1341B-DBA2-499E-8528-2CFEBF000DB0}" srcOrd="1" destOrd="0" presId="urn:microsoft.com/office/officeart/2005/8/layout/vProcess5"/>
    <dgm:cxn modelId="{8561B281-42C5-4C83-BAAF-7886F434B859}" type="presOf" srcId="{46037378-034A-4662-877A-B53E1DA069A3}" destId="{33E06F3E-FC5B-4A01-AAD4-7A2B02EC6068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9AF23A85-5839-4452-B23E-FDC3F2C0946C}" type="presOf" srcId="{8EC937D8-BD76-4A12-A3E5-900D5C1E2E05}" destId="{EA1B6D68-4052-4E2C-BD17-7F5E6C670AAA}" srcOrd="1" destOrd="0" presId="urn:microsoft.com/office/officeart/2005/8/layout/vProcess5"/>
    <dgm:cxn modelId="{E9A2CD8A-4B7B-4619-859F-8A3DDADC1042}" type="presOf" srcId="{7133ECF5-4190-4604-AA2F-03C9A0A9210F}" destId="{F6472B82-75B9-4ADB-88C7-5F8E2DB2C2F5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966D3EB2-A210-44FD-8154-7C0BE2C6E4EB}" type="presOf" srcId="{095A5E99-E976-4550-8F80-53CC813F2F5A}" destId="{F99471F0-887F-494B-AE51-3E6D3C940184}" srcOrd="1" destOrd="0" presId="urn:microsoft.com/office/officeart/2005/8/layout/vProcess5"/>
    <dgm:cxn modelId="{055473BA-0D01-4E2B-BA9D-B0800C6C0359}" type="presOf" srcId="{C1BD2C1C-803D-4A8D-B7DC-E6226CBCA98D}" destId="{8AD08553-AB70-4780-9B27-104F576D6A5D}" srcOrd="0" destOrd="0" presId="urn:microsoft.com/office/officeart/2005/8/layout/vProcess5"/>
    <dgm:cxn modelId="{DC3098CC-71E3-4C09-BB21-89E5D158A91B}" type="presOf" srcId="{993EE56D-C86B-4B52-B50B-5BA1E8521489}" destId="{D869D675-6C48-4D0B-AABA-E195EBEF9241}" srcOrd="0" destOrd="0" presId="urn:microsoft.com/office/officeart/2005/8/layout/vProcess5"/>
    <dgm:cxn modelId="{C4867CDC-6AB4-4FF5-B6E4-BEC870F8FF1D}" type="presOf" srcId="{EBD98A92-90EB-4463-A179-FF2D1431E080}" destId="{5CA34B64-3545-4D3D-BA18-CE6835C368AD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3C0B04F0-079D-4B73-9AB2-D274A1964BF8}" type="presOf" srcId="{B3EFD4A5-9FA1-4ABE-B722-05162509509B}" destId="{EC578C14-D414-4A4D-9C8E-09250F203B1D}" srcOrd="0" destOrd="0" presId="urn:microsoft.com/office/officeart/2005/8/layout/vProcess5"/>
    <dgm:cxn modelId="{270EAAFB-3410-4ABD-B3D7-A8615733786E}" srcId="{CD7942A0-B7D2-4B14-8FEA-55FC702F5BE7}" destId="{C1BD2C1C-803D-4A8D-B7DC-E6226CBCA98D}" srcOrd="4" destOrd="0" parTransId="{56494F05-FCF5-49A7-92BE-8AC097C42401}" sibTransId="{7C6BD232-B3F7-4F66-A751-E824931C4312}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FD562336-D937-48A6-BFBD-83436BF2767B}" type="presParOf" srcId="{1D84D8B6-AB32-4491-B5D2-EFE3D7668B88}" destId="{DE899389-9074-43C4-B40E-7289ADEAF9E8}" srcOrd="1" destOrd="0" presId="urn:microsoft.com/office/officeart/2005/8/layout/vProcess5"/>
    <dgm:cxn modelId="{E456DA53-EBB0-44DB-9CE9-0CAD2D489508}" type="presParOf" srcId="{1D84D8B6-AB32-4491-B5D2-EFE3D7668B88}" destId="{FE726961-1DC2-4CE8-B53D-CAE92D607FF7}" srcOrd="2" destOrd="0" presId="urn:microsoft.com/office/officeart/2005/8/layout/vProcess5"/>
    <dgm:cxn modelId="{0CF5D8F6-0FCC-454F-BCD3-CB1012D24C06}" type="presParOf" srcId="{1D84D8B6-AB32-4491-B5D2-EFE3D7668B88}" destId="{CF2051C8-7A10-4951-BD51-EF40536C9BA6}" srcOrd="3" destOrd="0" presId="urn:microsoft.com/office/officeart/2005/8/layout/vProcess5"/>
    <dgm:cxn modelId="{6C900E29-7F1F-4CFA-92C7-534C41377435}" type="presParOf" srcId="{1D84D8B6-AB32-4491-B5D2-EFE3D7668B88}" destId="{5CA34B64-3545-4D3D-BA18-CE6835C368AD}" srcOrd="4" destOrd="0" presId="urn:microsoft.com/office/officeart/2005/8/layout/vProcess5"/>
    <dgm:cxn modelId="{ADDF3B9E-B065-4B84-80C1-3BED6403C074}" type="presParOf" srcId="{1D84D8B6-AB32-4491-B5D2-EFE3D7668B88}" destId="{8AD08553-AB70-4780-9B27-104F576D6A5D}" srcOrd="5" destOrd="0" presId="urn:microsoft.com/office/officeart/2005/8/layout/vProcess5"/>
    <dgm:cxn modelId="{521C93A3-5E3A-4C32-8D50-BBBFE83DAAE0}" type="presParOf" srcId="{1D84D8B6-AB32-4491-B5D2-EFE3D7668B88}" destId="{A32FC7C5-28CC-4FD4-BF90-FAF42F5DC589}" srcOrd="6" destOrd="0" presId="urn:microsoft.com/office/officeart/2005/8/layout/vProcess5"/>
    <dgm:cxn modelId="{E71FB290-88B5-411B-8E71-1D496773D6FE}" type="presParOf" srcId="{1D84D8B6-AB32-4491-B5D2-EFE3D7668B88}" destId="{EC578C14-D414-4A4D-9C8E-09250F203B1D}" srcOrd="7" destOrd="0" presId="urn:microsoft.com/office/officeart/2005/8/layout/vProcess5"/>
    <dgm:cxn modelId="{1219E92D-0143-47F4-9C33-35A91749A90E}" type="presParOf" srcId="{1D84D8B6-AB32-4491-B5D2-EFE3D7668B88}" destId="{33E06F3E-FC5B-4A01-AAD4-7A2B02EC6068}" srcOrd="8" destOrd="0" presId="urn:microsoft.com/office/officeart/2005/8/layout/vProcess5"/>
    <dgm:cxn modelId="{F09FC5F1-387C-4865-AECA-A002E367BAB8}" type="presParOf" srcId="{1D84D8B6-AB32-4491-B5D2-EFE3D7668B88}" destId="{D869D675-6C48-4D0B-AABA-E195EBEF9241}" srcOrd="9" destOrd="0" presId="urn:microsoft.com/office/officeart/2005/8/layout/vProcess5"/>
    <dgm:cxn modelId="{6F59741D-FFCF-432A-ABC7-967578230F76}" type="presParOf" srcId="{1D84D8B6-AB32-4491-B5D2-EFE3D7668B88}" destId="{F99471F0-887F-494B-AE51-3E6D3C940184}" srcOrd="10" destOrd="0" presId="urn:microsoft.com/office/officeart/2005/8/layout/vProcess5"/>
    <dgm:cxn modelId="{CA6B49B5-0FCE-4ECA-B247-F552A5B43CA6}" type="presParOf" srcId="{1D84D8B6-AB32-4491-B5D2-EFE3D7668B88}" destId="{EA1B6D68-4052-4E2C-BD17-7F5E6C670AAA}" srcOrd="11" destOrd="0" presId="urn:microsoft.com/office/officeart/2005/8/layout/vProcess5"/>
    <dgm:cxn modelId="{96791EE8-7125-428D-B678-8C9E484BDFA9}" type="presParOf" srcId="{1D84D8B6-AB32-4491-B5D2-EFE3D7668B88}" destId="{F6472B82-75B9-4ADB-88C7-5F8E2DB2C2F5}" srcOrd="12" destOrd="0" presId="urn:microsoft.com/office/officeart/2005/8/layout/vProcess5"/>
    <dgm:cxn modelId="{A4DE8F72-9CF0-4035-86F1-E25A7BFF7F94}" type="presParOf" srcId="{1D84D8B6-AB32-4491-B5D2-EFE3D7668B88}" destId="{B7A1341B-DBA2-499E-8528-2CFEBF000DB0}" srcOrd="13" destOrd="0" presId="urn:microsoft.com/office/officeart/2005/8/layout/vProcess5"/>
    <dgm:cxn modelId="{C6DB91FB-B70D-4F4B-A9AB-46F536B5288D}" type="presParOf" srcId="{1D84D8B6-AB32-4491-B5D2-EFE3D7668B88}" destId="{0E56F19B-890C-4542-8E37-E769CB6BEC1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FEE96-8729-4B01-9A17-3FA1965FB6F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54B13F-C8FE-4AA8-9667-004928991560}">
      <dgm:prSet phldrT="[Text]"/>
      <dgm:spPr/>
      <dgm:t>
        <a:bodyPr/>
        <a:lstStyle/>
        <a:p>
          <a:r>
            <a:rPr lang="de-DE"/>
            <a:t>Data </a:t>
          </a:r>
          <a:r>
            <a:rPr lang="de-DE" err="1"/>
            <a:t>cleanup</a:t>
          </a:r>
          <a:endParaRPr lang="de-DE"/>
        </a:p>
      </dgm:t>
    </dgm:pt>
    <dgm:pt modelId="{FB0AD351-1710-467F-BF79-F9296806B03D}" type="parTrans" cxnId="{FD128F3F-19A9-4EBB-AB70-F6AC269BDA16}">
      <dgm:prSet/>
      <dgm:spPr/>
      <dgm:t>
        <a:bodyPr/>
        <a:lstStyle/>
        <a:p>
          <a:endParaRPr lang="de-DE"/>
        </a:p>
      </dgm:t>
    </dgm:pt>
    <dgm:pt modelId="{EA772004-627B-4389-BE26-461B4AB52553}" type="sibTrans" cxnId="{FD128F3F-19A9-4EBB-AB70-F6AC269BDA16}">
      <dgm:prSet/>
      <dgm:spPr/>
      <dgm:t>
        <a:bodyPr/>
        <a:lstStyle/>
        <a:p>
          <a:endParaRPr lang="de-DE"/>
        </a:p>
      </dgm:t>
    </dgm:pt>
    <dgm:pt modelId="{9B00DBFE-FEE1-432A-AC5A-718E12B7357D}">
      <dgm:prSet phldrT="[Text]"/>
      <dgm:spPr/>
      <dgm:t>
        <a:bodyPr/>
        <a:lstStyle/>
        <a:p>
          <a:pPr rtl="0"/>
          <a:r>
            <a:rPr lang="de-DE">
              <a:latin typeface="Calibri"/>
            </a:rPr>
            <a:t>Maxima </a:t>
          </a:r>
          <a:r>
            <a:rPr lang="de-DE" err="1">
              <a:latin typeface="Calibri"/>
            </a:rPr>
            <a:t>detection</a:t>
          </a:r>
          <a:endParaRPr lang="de-DE"/>
        </a:p>
      </dgm:t>
    </dgm:pt>
    <dgm:pt modelId="{FACC5742-DD09-4E7C-9480-999708016224}" type="parTrans" cxnId="{3D20E703-A27E-4FDB-B817-124A9CEAEB3C}">
      <dgm:prSet/>
      <dgm:spPr/>
      <dgm:t>
        <a:bodyPr/>
        <a:lstStyle/>
        <a:p>
          <a:endParaRPr lang="de-DE"/>
        </a:p>
      </dgm:t>
    </dgm:pt>
    <dgm:pt modelId="{0522D1A2-710A-40C3-904C-C1F5C3FE07CD}" type="sibTrans" cxnId="{3D20E703-A27E-4FDB-B817-124A9CEAEB3C}">
      <dgm:prSet/>
      <dgm:spPr/>
      <dgm:t>
        <a:bodyPr/>
        <a:lstStyle/>
        <a:p>
          <a:endParaRPr lang="de-DE"/>
        </a:p>
      </dgm:t>
    </dgm:pt>
    <dgm:pt modelId="{6AFD5339-A6F7-4392-88CC-FBE064C75F03}">
      <dgm:prSet phldrT="[Text]" phldr="0"/>
      <dgm:spPr/>
      <dgm:t>
        <a:bodyPr/>
        <a:lstStyle/>
        <a:p>
          <a:pPr rtl="0"/>
          <a:r>
            <a:rPr lang="de-DE">
              <a:latin typeface="Calibri"/>
            </a:rPr>
            <a:t>Shift </a:t>
          </a:r>
          <a:r>
            <a:rPr lang="de-DE" err="1">
              <a:latin typeface="Calibri"/>
            </a:rPr>
            <a:t>detection</a:t>
          </a:r>
          <a:endParaRPr lang="de-DE"/>
        </a:p>
      </dgm:t>
    </dgm:pt>
    <dgm:pt modelId="{42B74349-1976-40CC-B775-DDB0479DFD12}" type="parTrans" cxnId="{62F682F4-0DFF-4BDA-9697-BD902EF986CC}">
      <dgm:prSet/>
      <dgm:spPr/>
      <dgm:t>
        <a:bodyPr/>
        <a:lstStyle/>
        <a:p>
          <a:endParaRPr lang="de-DE"/>
        </a:p>
      </dgm:t>
    </dgm:pt>
    <dgm:pt modelId="{27EA5E32-6866-431B-B6E4-C7CED0A787B1}" type="sibTrans" cxnId="{62F682F4-0DFF-4BDA-9697-BD902EF986CC}">
      <dgm:prSet/>
      <dgm:spPr/>
      <dgm:t>
        <a:bodyPr/>
        <a:lstStyle/>
        <a:p>
          <a:endParaRPr lang="de-DE"/>
        </a:p>
      </dgm:t>
    </dgm:pt>
    <dgm:pt modelId="{9D0FDC11-B1FC-4420-B024-F3F070AC0866}">
      <dgm:prSet phldrT="[Text]" phldr="0"/>
      <dgm:spPr/>
      <dgm:t>
        <a:bodyPr/>
        <a:lstStyle/>
        <a:p>
          <a:pPr rtl="0"/>
          <a:r>
            <a:rPr lang="de-DE">
              <a:latin typeface="Calibri"/>
            </a:rPr>
            <a:t>RBP identification</a:t>
          </a:r>
        </a:p>
      </dgm:t>
    </dgm:pt>
    <dgm:pt modelId="{8E970D79-71D4-42B4-A7EE-C5088C431702}" type="parTrans" cxnId="{A7956B61-1ED1-4648-854E-7E889FE04035}">
      <dgm:prSet/>
      <dgm:spPr/>
      <dgm:t>
        <a:bodyPr/>
        <a:lstStyle/>
        <a:p>
          <a:endParaRPr lang="de-DE"/>
        </a:p>
      </dgm:t>
    </dgm:pt>
    <dgm:pt modelId="{DFD82550-5C54-4C73-ABFA-AF140365A89A}" type="sibTrans" cxnId="{A7956B61-1ED1-4648-854E-7E889FE04035}">
      <dgm:prSet/>
      <dgm:spPr/>
      <dgm:t>
        <a:bodyPr/>
        <a:lstStyle/>
        <a:p>
          <a:endParaRPr lang="de-DE"/>
        </a:p>
      </dgm:t>
    </dgm:pt>
    <dgm:pt modelId="{1A77902D-E499-4CA0-ADD2-479079B13001}">
      <dgm:prSet phldr="0"/>
      <dgm:spPr/>
      <dgm:t>
        <a:bodyPr/>
        <a:lstStyle/>
        <a:p>
          <a:r>
            <a:rPr lang="de-DE">
              <a:latin typeface="Calibri"/>
            </a:rPr>
            <a:t>Evaluation + Report</a:t>
          </a:r>
          <a:endParaRPr lang="de-DE"/>
        </a:p>
      </dgm:t>
    </dgm:pt>
    <dgm:pt modelId="{69E51731-FF2D-4FEE-B222-E62943F513CC}" type="parTrans" cxnId="{352AEA71-0CEC-4B17-9CD7-FD9001F14917}">
      <dgm:prSet/>
      <dgm:spPr/>
    </dgm:pt>
    <dgm:pt modelId="{68567884-D210-4F78-8C67-3BF62A84A758}" type="sibTrans" cxnId="{352AEA71-0CEC-4B17-9CD7-FD9001F14917}">
      <dgm:prSet/>
      <dgm:spPr/>
    </dgm:pt>
    <dgm:pt modelId="{F1BA2486-AF5D-4322-B045-8CF4807B79E1}" type="pres">
      <dgm:prSet presAssocID="{86DFEE96-8729-4B01-9A17-3FA1965FB6F3}" presName="Name0" presStyleCnt="0">
        <dgm:presLayoutVars>
          <dgm:dir/>
          <dgm:animLvl val="lvl"/>
          <dgm:resizeHandles val="exact"/>
        </dgm:presLayoutVars>
      </dgm:prSet>
      <dgm:spPr/>
    </dgm:pt>
    <dgm:pt modelId="{5FF123EA-8F61-48B4-B226-06E324948B6D}" type="pres">
      <dgm:prSet presAssocID="{6754B13F-C8FE-4AA8-9667-00492899156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411686-7AE5-4949-B91E-A2D2BE8BA243}" type="pres">
      <dgm:prSet presAssocID="{EA772004-627B-4389-BE26-461B4AB52553}" presName="parTxOnlySpace" presStyleCnt="0"/>
      <dgm:spPr/>
    </dgm:pt>
    <dgm:pt modelId="{322032FE-1A4E-40F9-AC8F-53545C3ADA8D}" type="pres">
      <dgm:prSet presAssocID="{9B00DBFE-FEE1-432A-AC5A-718E12B7357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8B6AF5D-861B-493D-8753-F90D15E39A56}" type="pres">
      <dgm:prSet presAssocID="{0522D1A2-710A-40C3-904C-C1F5C3FE07CD}" presName="parTxOnlySpace" presStyleCnt="0"/>
      <dgm:spPr/>
    </dgm:pt>
    <dgm:pt modelId="{C76503BA-6201-4363-BB8A-674641C5022F}" type="pres">
      <dgm:prSet presAssocID="{6AFD5339-A6F7-4392-88CC-FBE064C75F0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70EE9F7-5C71-4A97-A7D8-BB210D4BE3CF}" type="pres">
      <dgm:prSet presAssocID="{27EA5E32-6866-431B-B6E4-C7CED0A787B1}" presName="parTxOnlySpace" presStyleCnt="0"/>
      <dgm:spPr/>
    </dgm:pt>
    <dgm:pt modelId="{BF14400F-8290-4CB6-865A-7B5B98DC6947}" type="pres">
      <dgm:prSet presAssocID="{9D0FDC11-B1FC-4420-B024-F3F070AC086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77CC4C6-064D-4991-AEF6-D20FDC02F165}" type="pres">
      <dgm:prSet presAssocID="{DFD82550-5C54-4C73-ABFA-AF140365A89A}" presName="parTxOnlySpace" presStyleCnt="0"/>
      <dgm:spPr/>
    </dgm:pt>
    <dgm:pt modelId="{37047DFC-7A5E-4EAE-B2B9-0C8183DA6E84}" type="pres">
      <dgm:prSet presAssocID="{1A77902D-E499-4CA0-ADD2-479079B1300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D20E703-A27E-4FDB-B817-124A9CEAEB3C}" srcId="{86DFEE96-8729-4B01-9A17-3FA1965FB6F3}" destId="{9B00DBFE-FEE1-432A-AC5A-718E12B7357D}" srcOrd="1" destOrd="0" parTransId="{FACC5742-DD09-4E7C-9480-999708016224}" sibTransId="{0522D1A2-710A-40C3-904C-C1F5C3FE07CD}"/>
    <dgm:cxn modelId="{E5551207-6F88-469F-B84F-D54BED9EFB60}" type="presOf" srcId="{6754B13F-C8FE-4AA8-9667-004928991560}" destId="{5FF123EA-8F61-48B4-B226-06E324948B6D}" srcOrd="0" destOrd="0" presId="urn:microsoft.com/office/officeart/2005/8/layout/chevron1"/>
    <dgm:cxn modelId="{8C6BDE1A-8FC1-4A18-BC7B-E279B4D14620}" type="presOf" srcId="{6AFD5339-A6F7-4392-88CC-FBE064C75F03}" destId="{C76503BA-6201-4363-BB8A-674641C5022F}" srcOrd="0" destOrd="0" presId="urn:microsoft.com/office/officeart/2005/8/layout/chevron1"/>
    <dgm:cxn modelId="{976DF932-DEE0-4C3D-9485-F6691DA186B6}" type="presOf" srcId="{86DFEE96-8729-4B01-9A17-3FA1965FB6F3}" destId="{F1BA2486-AF5D-4322-B045-8CF4807B79E1}" srcOrd="0" destOrd="0" presId="urn:microsoft.com/office/officeart/2005/8/layout/chevron1"/>
    <dgm:cxn modelId="{FD128F3F-19A9-4EBB-AB70-F6AC269BDA16}" srcId="{86DFEE96-8729-4B01-9A17-3FA1965FB6F3}" destId="{6754B13F-C8FE-4AA8-9667-004928991560}" srcOrd="0" destOrd="0" parTransId="{FB0AD351-1710-467F-BF79-F9296806B03D}" sibTransId="{EA772004-627B-4389-BE26-461B4AB52553}"/>
    <dgm:cxn modelId="{A7956B61-1ED1-4648-854E-7E889FE04035}" srcId="{86DFEE96-8729-4B01-9A17-3FA1965FB6F3}" destId="{9D0FDC11-B1FC-4420-B024-F3F070AC0866}" srcOrd="3" destOrd="0" parTransId="{8E970D79-71D4-42B4-A7EE-C5088C431702}" sibTransId="{DFD82550-5C54-4C73-ABFA-AF140365A89A}"/>
    <dgm:cxn modelId="{E1BFB543-95E6-4126-A06A-27FFC25758B6}" type="presOf" srcId="{9D0FDC11-B1FC-4420-B024-F3F070AC0866}" destId="{BF14400F-8290-4CB6-865A-7B5B98DC6947}" srcOrd="0" destOrd="0" presId="urn:microsoft.com/office/officeart/2005/8/layout/chevron1"/>
    <dgm:cxn modelId="{F1067550-8797-4902-A06F-7A9F8B8B5E0E}" type="presOf" srcId="{9B00DBFE-FEE1-432A-AC5A-718E12B7357D}" destId="{322032FE-1A4E-40F9-AC8F-53545C3ADA8D}" srcOrd="0" destOrd="0" presId="urn:microsoft.com/office/officeart/2005/8/layout/chevron1"/>
    <dgm:cxn modelId="{352AEA71-0CEC-4B17-9CD7-FD9001F14917}" srcId="{86DFEE96-8729-4B01-9A17-3FA1965FB6F3}" destId="{1A77902D-E499-4CA0-ADD2-479079B13001}" srcOrd="4" destOrd="0" parTransId="{69E51731-FF2D-4FEE-B222-E62943F513CC}" sibTransId="{68567884-D210-4F78-8C67-3BF62A84A758}"/>
    <dgm:cxn modelId="{62F682F4-0DFF-4BDA-9697-BD902EF986CC}" srcId="{86DFEE96-8729-4B01-9A17-3FA1965FB6F3}" destId="{6AFD5339-A6F7-4392-88CC-FBE064C75F03}" srcOrd="2" destOrd="0" parTransId="{42B74349-1976-40CC-B775-DDB0479DFD12}" sibTransId="{27EA5E32-6866-431B-B6E4-C7CED0A787B1}"/>
    <dgm:cxn modelId="{A93673F5-A90D-43C5-B220-72128BD17F18}" type="presOf" srcId="{1A77902D-E499-4CA0-ADD2-479079B13001}" destId="{37047DFC-7A5E-4EAE-B2B9-0C8183DA6E84}" srcOrd="0" destOrd="0" presId="urn:microsoft.com/office/officeart/2005/8/layout/chevron1"/>
    <dgm:cxn modelId="{BA56EA84-F45E-4E49-828E-E563B51C7454}" type="presParOf" srcId="{F1BA2486-AF5D-4322-B045-8CF4807B79E1}" destId="{5FF123EA-8F61-48B4-B226-06E324948B6D}" srcOrd="0" destOrd="0" presId="urn:microsoft.com/office/officeart/2005/8/layout/chevron1"/>
    <dgm:cxn modelId="{6B1A7E6D-5E63-49E3-B7FF-3A73287CAB39}" type="presParOf" srcId="{F1BA2486-AF5D-4322-B045-8CF4807B79E1}" destId="{0A411686-7AE5-4949-B91E-A2D2BE8BA243}" srcOrd="1" destOrd="0" presId="urn:microsoft.com/office/officeart/2005/8/layout/chevron1"/>
    <dgm:cxn modelId="{A0AFCB88-F3D9-4067-AF86-E921F478B6FB}" type="presParOf" srcId="{F1BA2486-AF5D-4322-B045-8CF4807B79E1}" destId="{322032FE-1A4E-40F9-AC8F-53545C3ADA8D}" srcOrd="2" destOrd="0" presId="urn:microsoft.com/office/officeart/2005/8/layout/chevron1"/>
    <dgm:cxn modelId="{76A20CB6-AED2-4EA8-BB71-3C7FDB25BE42}" type="presParOf" srcId="{F1BA2486-AF5D-4322-B045-8CF4807B79E1}" destId="{E8B6AF5D-861B-493D-8753-F90D15E39A56}" srcOrd="3" destOrd="0" presId="urn:microsoft.com/office/officeart/2005/8/layout/chevron1"/>
    <dgm:cxn modelId="{8616A9F6-2AFD-4C5E-89F6-66F1D8045315}" type="presParOf" srcId="{F1BA2486-AF5D-4322-B045-8CF4807B79E1}" destId="{C76503BA-6201-4363-BB8A-674641C5022F}" srcOrd="4" destOrd="0" presId="urn:microsoft.com/office/officeart/2005/8/layout/chevron1"/>
    <dgm:cxn modelId="{1A8EFEC5-CA1B-4119-B583-B6315348FB4A}" type="presParOf" srcId="{F1BA2486-AF5D-4322-B045-8CF4807B79E1}" destId="{070EE9F7-5C71-4A97-A7D8-BB210D4BE3CF}" srcOrd="5" destOrd="0" presId="urn:microsoft.com/office/officeart/2005/8/layout/chevron1"/>
    <dgm:cxn modelId="{E839BDB7-7ED8-4926-B1FC-190544878475}" type="presParOf" srcId="{F1BA2486-AF5D-4322-B045-8CF4807B79E1}" destId="{BF14400F-8290-4CB6-865A-7B5B98DC6947}" srcOrd="6" destOrd="0" presId="urn:microsoft.com/office/officeart/2005/8/layout/chevron1"/>
    <dgm:cxn modelId="{2ED8D058-BB27-4066-8D81-66FC8FC1E48D}" type="presParOf" srcId="{F1BA2486-AF5D-4322-B045-8CF4807B79E1}" destId="{577CC4C6-064D-4991-AEF6-D20FDC02F165}" srcOrd="7" destOrd="0" presId="urn:microsoft.com/office/officeart/2005/8/layout/chevron1"/>
    <dgm:cxn modelId="{CACC6B6A-0DF3-460E-B8A2-164417D4992A}" type="presParOf" srcId="{F1BA2486-AF5D-4322-B045-8CF4807B79E1}" destId="{37047DFC-7A5E-4EAE-B2B9-0C8183DA6E8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DFEE96-8729-4B01-9A17-3FA1965FB6F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754B13F-C8FE-4AA8-9667-004928991560}">
      <dgm:prSet phldrT="[Text]"/>
      <dgm:spPr/>
      <dgm:t>
        <a:bodyPr/>
        <a:lstStyle/>
        <a:p>
          <a:pPr rtl="0"/>
          <a:r>
            <a:rPr lang="de-DE">
              <a:latin typeface="Calibri"/>
            </a:rPr>
            <a:t>19.05 </a:t>
          </a:r>
          <a:br>
            <a:rPr lang="de-DE">
              <a:latin typeface="Calibri"/>
            </a:rPr>
          </a:br>
          <a:r>
            <a:rPr lang="de-DE">
              <a:latin typeface="Calibri"/>
            </a:rPr>
            <a:t>(1 week)</a:t>
          </a:r>
          <a:endParaRPr lang="de-DE"/>
        </a:p>
      </dgm:t>
    </dgm:pt>
    <dgm:pt modelId="{FB0AD351-1710-467F-BF79-F9296806B03D}" type="parTrans" cxnId="{FD128F3F-19A9-4EBB-AB70-F6AC269BDA16}">
      <dgm:prSet/>
      <dgm:spPr/>
      <dgm:t>
        <a:bodyPr/>
        <a:lstStyle/>
        <a:p>
          <a:endParaRPr lang="de-DE"/>
        </a:p>
      </dgm:t>
    </dgm:pt>
    <dgm:pt modelId="{EA772004-627B-4389-BE26-461B4AB52553}" type="sibTrans" cxnId="{FD128F3F-19A9-4EBB-AB70-F6AC269BDA16}">
      <dgm:prSet/>
      <dgm:spPr/>
      <dgm:t>
        <a:bodyPr/>
        <a:lstStyle/>
        <a:p>
          <a:endParaRPr lang="de-DE"/>
        </a:p>
      </dgm:t>
    </dgm:pt>
    <dgm:pt modelId="{9B00DBFE-FEE1-432A-AC5A-718E12B7357D}">
      <dgm:prSet phldrT="[Text]"/>
      <dgm:spPr/>
      <dgm:t>
        <a:bodyPr/>
        <a:lstStyle/>
        <a:p>
          <a:pPr rtl="0"/>
          <a:r>
            <a:rPr lang="de-DE">
              <a:latin typeface="Calibri"/>
            </a:rPr>
            <a:t>09.06 </a:t>
          </a:r>
          <a:br>
            <a:rPr lang="de-DE">
              <a:latin typeface="Calibri"/>
            </a:rPr>
          </a:br>
          <a:r>
            <a:rPr lang="de-DE">
              <a:latin typeface="Calibri"/>
            </a:rPr>
            <a:t>(3 </a:t>
          </a:r>
          <a:r>
            <a:rPr lang="de-DE" err="1">
              <a:latin typeface="Calibri"/>
            </a:rPr>
            <a:t>weeks</a:t>
          </a:r>
          <a:r>
            <a:rPr lang="de-DE">
              <a:latin typeface="Calibri"/>
            </a:rPr>
            <a:t>)</a:t>
          </a:r>
          <a:endParaRPr lang="de-DE"/>
        </a:p>
      </dgm:t>
    </dgm:pt>
    <dgm:pt modelId="{FACC5742-DD09-4E7C-9480-999708016224}" type="parTrans" cxnId="{3D20E703-A27E-4FDB-B817-124A9CEAEB3C}">
      <dgm:prSet/>
      <dgm:spPr/>
      <dgm:t>
        <a:bodyPr/>
        <a:lstStyle/>
        <a:p>
          <a:endParaRPr lang="de-DE"/>
        </a:p>
      </dgm:t>
    </dgm:pt>
    <dgm:pt modelId="{0522D1A2-710A-40C3-904C-C1F5C3FE07CD}" type="sibTrans" cxnId="{3D20E703-A27E-4FDB-B817-124A9CEAEB3C}">
      <dgm:prSet/>
      <dgm:spPr/>
      <dgm:t>
        <a:bodyPr/>
        <a:lstStyle/>
        <a:p>
          <a:endParaRPr lang="de-DE"/>
        </a:p>
      </dgm:t>
    </dgm:pt>
    <dgm:pt modelId="{6AFD5339-A6F7-4392-88CC-FBE064C75F03}">
      <dgm:prSet phldrT="[Text]" phldr="0"/>
      <dgm:spPr/>
      <dgm:t>
        <a:bodyPr/>
        <a:lstStyle/>
        <a:p>
          <a:pPr rtl="0"/>
          <a:r>
            <a:rPr lang="de-DE">
              <a:latin typeface="Calibri"/>
            </a:rPr>
            <a:t>16.06 </a:t>
          </a:r>
          <a:br>
            <a:rPr lang="de-DE">
              <a:latin typeface="Calibri"/>
            </a:rPr>
          </a:br>
          <a:r>
            <a:rPr lang="de-DE">
              <a:latin typeface="Calibri"/>
            </a:rPr>
            <a:t>(1 </a:t>
          </a:r>
          <a:r>
            <a:rPr lang="de-DE" err="1">
              <a:latin typeface="Calibri"/>
            </a:rPr>
            <a:t>week</a:t>
          </a:r>
          <a:r>
            <a:rPr lang="de-DE">
              <a:latin typeface="Calibri"/>
            </a:rPr>
            <a:t>)</a:t>
          </a:r>
          <a:endParaRPr lang="de-DE"/>
        </a:p>
      </dgm:t>
    </dgm:pt>
    <dgm:pt modelId="{42B74349-1976-40CC-B775-DDB0479DFD12}" type="parTrans" cxnId="{62F682F4-0DFF-4BDA-9697-BD902EF986CC}">
      <dgm:prSet/>
      <dgm:spPr/>
      <dgm:t>
        <a:bodyPr/>
        <a:lstStyle/>
        <a:p>
          <a:endParaRPr lang="de-DE"/>
        </a:p>
      </dgm:t>
    </dgm:pt>
    <dgm:pt modelId="{27EA5E32-6866-431B-B6E4-C7CED0A787B1}" type="sibTrans" cxnId="{62F682F4-0DFF-4BDA-9697-BD902EF986CC}">
      <dgm:prSet/>
      <dgm:spPr/>
      <dgm:t>
        <a:bodyPr/>
        <a:lstStyle/>
        <a:p>
          <a:endParaRPr lang="de-DE"/>
        </a:p>
      </dgm:t>
    </dgm:pt>
    <dgm:pt modelId="{EC702684-045D-4662-80FC-D27AFEA7DA96}">
      <dgm:prSet phldrT="[Text]" phldr="0"/>
      <dgm:spPr/>
      <dgm:t>
        <a:bodyPr/>
        <a:lstStyle/>
        <a:p>
          <a:pPr rtl="0"/>
          <a:r>
            <a:rPr lang="de-DE">
              <a:latin typeface="Calibri"/>
            </a:rPr>
            <a:t>07.07</a:t>
          </a:r>
          <a:br>
            <a:rPr lang="de-DE">
              <a:latin typeface="Calibri"/>
            </a:rPr>
          </a:br>
          <a:r>
            <a:rPr lang="de-DE">
              <a:latin typeface="Calibri"/>
            </a:rPr>
            <a:t>(2 weeks)</a:t>
          </a:r>
          <a:endParaRPr lang="de-DE"/>
        </a:p>
      </dgm:t>
    </dgm:pt>
    <dgm:pt modelId="{C3969E20-4707-4FFB-AE9B-70E59ABF3FE3}" type="parTrans" cxnId="{FA1CD846-8739-48A3-A2CD-C25A07888C48}">
      <dgm:prSet/>
      <dgm:spPr/>
      <dgm:t>
        <a:bodyPr/>
        <a:lstStyle/>
        <a:p>
          <a:endParaRPr lang="de-DE"/>
        </a:p>
      </dgm:t>
    </dgm:pt>
    <dgm:pt modelId="{23260828-F94D-4381-8D85-D2B19FAB53EA}" type="sibTrans" cxnId="{FA1CD846-8739-48A3-A2CD-C25A07888C48}">
      <dgm:prSet/>
      <dgm:spPr/>
      <dgm:t>
        <a:bodyPr/>
        <a:lstStyle/>
        <a:p>
          <a:endParaRPr lang="de-DE"/>
        </a:p>
      </dgm:t>
    </dgm:pt>
    <dgm:pt modelId="{9D0FDC11-B1FC-4420-B024-F3F070AC0866}">
      <dgm:prSet phldrT="[Text]" phldr="0"/>
      <dgm:spPr/>
      <dgm:t>
        <a:bodyPr/>
        <a:lstStyle/>
        <a:p>
          <a:pPr rtl="0"/>
          <a:r>
            <a:rPr lang="de-DE">
              <a:latin typeface="Calibri"/>
            </a:rPr>
            <a:t>23.06</a:t>
          </a:r>
          <a:br>
            <a:rPr lang="de-DE">
              <a:latin typeface="Calibri"/>
            </a:rPr>
          </a:br>
          <a:r>
            <a:rPr lang="de-DE">
              <a:latin typeface="Calibri"/>
            </a:rPr>
            <a:t>(1 week)</a:t>
          </a:r>
          <a:endParaRPr lang="de-DE"/>
        </a:p>
      </dgm:t>
    </dgm:pt>
    <dgm:pt modelId="{8E970D79-71D4-42B4-A7EE-C5088C431702}" type="parTrans" cxnId="{A7956B61-1ED1-4648-854E-7E889FE04035}">
      <dgm:prSet/>
      <dgm:spPr/>
      <dgm:t>
        <a:bodyPr/>
        <a:lstStyle/>
        <a:p>
          <a:endParaRPr lang="de-DE"/>
        </a:p>
      </dgm:t>
    </dgm:pt>
    <dgm:pt modelId="{DFD82550-5C54-4C73-ABFA-AF140365A89A}" type="sibTrans" cxnId="{A7956B61-1ED1-4648-854E-7E889FE04035}">
      <dgm:prSet/>
      <dgm:spPr/>
      <dgm:t>
        <a:bodyPr/>
        <a:lstStyle/>
        <a:p>
          <a:endParaRPr lang="de-DE"/>
        </a:p>
      </dgm:t>
    </dgm:pt>
    <dgm:pt modelId="{F1BA2486-AF5D-4322-B045-8CF4807B79E1}" type="pres">
      <dgm:prSet presAssocID="{86DFEE96-8729-4B01-9A17-3FA1965FB6F3}" presName="Name0" presStyleCnt="0">
        <dgm:presLayoutVars>
          <dgm:dir/>
          <dgm:animLvl val="lvl"/>
          <dgm:resizeHandles val="exact"/>
        </dgm:presLayoutVars>
      </dgm:prSet>
      <dgm:spPr/>
    </dgm:pt>
    <dgm:pt modelId="{5FF123EA-8F61-48B4-B226-06E324948B6D}" type="pres">
      <dgm:prSet presAssocID="{6754B13F-C8FE-4AA8-9667-00492899156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411686-7AE5-4949-B91E-A2D2BE8BA243}" type="pres">
      <dgm:prSet presAssocID="{EA772004-627B-4389-BE26-461B4AB52553}" presName="parTxOnlySpace" presStyleCnt="0"/>
      <dgm:spPr/>
    </dgm:pt>
    <dgm:pt modelId="{322032FE-1A4E-40F9-AC8F-53545C3ADA8D}" type="pres">
      <dgm:prSet presAssocID="{9B00DBFE-FEE1-432A-AC5A-718E12B7357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8B6AF5D-861B-493D-8753-F90D15E39A56}" type="pres">
      <dgm:prSet presAssocID="{0522D1A2-710A-40C3-904C-C1F5C3FE07CD}" presName="parTxOnlySpace" presStyleCnt="0"/>
      <dgm:spPr/>
    </dgm:pt>
    <dgm:pt modelId="{C76503BA-6201-4363-BB8A-674641C5022F}" type="pres">
      <dgm:prSet presAssocID="{6AFD5339-A6F7-4392-88CC-FBE064C75F0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70EE9F7-5C71-4A97-A7D8-BB210D4BE3CF}" type="pres">
      <dgm:prSet presAssocID="{27EA5E32-6866-431B-B6E4-C7CED0A787B1}" presName="parTxOnlySpace" presStyleCnt="0"/>
      <dgm:spPr/>
    </dgm:pt>
    <dgm:pt modelId="{BF14400F-8290-4CB6-865A-7B5B98DC6947}" type="pres">
      <dgm:prSet presAssocID="{9D0FDC11-B1FC-4420-B024-F3F070AC086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6B2D9A7-D01F-406A-AA1F-E88D99B7345E}" type="pres">
      <dgm:prSet presAssocID="{DFD82550-5C54-4C73-ABFA-AF140365A89A}" presName="parTxOnlySpace" presStyleCnt="0"/>
      <dgm:spPr/>
    </dgm:pt>
    <dgm:pt modelId="{E034E926-31E0-4B96-956C-2452D8AC512B}" type="pres">
      <dgm:prSet presAssocID="{EC702684-045D-4662-80FC-D27AFEA7DA9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D20E703-A27E-4FDB-B817-124A9CEAEB3C}" srcId="{86DFEE96-8729-4B01-9A17-3FA1965FB6F3}" destId="{9B00DBFE-FEE1-432A-AC5A-718E12B7357D}" srcOrd="1" destOrd="0" parTransId="{FACC5742-DD09-4E7C-9480-999708016224}" sibTransId="{0522D1A2-710A-40C3-904C-C1F5C3FE07CD}"/>
    <dgm:cxn modelId="{3C153D08-9570-46AD-83CE-46AFC39996ED}" type="presOf" srcId="{9D0FDC11-B1FC-4420-B024-F3F070AC0866}" destId="{BF14400F-8290-4CB6-865A-7B5B98DC6947}" srcOrd="0" destOrd="0" presId="urn:microsoft.com/office/officeart/2005/8/layout/chevron1"/>
    <dgm:cxn modelId="{00F76710-79D1-4789-8D3D-336D438C95AB}" type="presOf" srcId="{EC702684-045D-4662-80FC-D27AFEA7DA96}" destId="{E034E926-31E0-4B96-956C-2452D8AC512B}" srcOrd="0" destOrd="0" presId="urn:microsoft.com/office/officeart/2005/8/layout/chevron1"/>
    <dgm:cxn modelId="{9451CB1F-0CEA-4ECE-8F5F-4D2FAD54CEF9}" type="presOf" srcId="{9B00DBFE-FEE1-432A-AC5A-718E12B7357D}" destId="{322032FE-1A4E-40F9-AC8F-53545C3ADA8D}" srcOrd="0" destOrd="0" presId="urn:microsoft.com/office/officeart/2005/8/layout/chevron1"/>
    <dgm:cxn modelId="{976DF932-DEE0-4C3D-9485-F6691DA186B6}" type="presOf" srcId="{86DFEE96-8729-4B01-9A17-3FA1965FB6F3}" destId="{F1BA2486-AF5D-4322-B045-8CF4807B79E1}" srcOrd="0" destOrd="0" presId="urn:microsoft.com/office/officeart/2005/8/layout/chevron1"/>
    <dgm:cxn modelId="{FD128F3F-19A9-4EBB-AB70-F6AC269BDA16}" srcId="{86DFEE96-8729-4B01-9A17-3FA1965FB6F3}" destId="{6754B13F-C8FE-4AA8-9667-004928991560}" srcOrd="0" destOrd="0" parTransId="{FB0AD351-1710-467F-BF79-F9296806B03D}" sibTransId="{EA772004-627B-4389-BE26-461B4AB52553}"/>
    <dgm:cxn modelId="{A7956B61-1ED1-4648-854E-7E889FE04035}" srcId="{86DFEE96-8729-4B01-9A17-3FA1965FB6F3}" destId="{9D0FDC11-B1FC-4420-B024-F3F070AC0866}" srcOrd="3" destOrd="0" parTransId="{8E970D79-71D4-42B4-A7EE-C5088C431702}" sibTransId="{DFD82550-5C54-4C73-ABFA-AF140365A89A}"/>
    <dgm:cxn modelId="{FA1CD846-8739-48A3-A2CD-C25A07888C48}" srcId="{86DFEE96-8729-4B01-9A17-3FA1965FB6F3}" destId="{EC702684-045D-4662-80FC-D27AFEA7DA96}" srcOrd="4" destOrd="0" parTransId="{C3969E20-4707-4FFB-AE9B-70E59ABF3FE3}" sibTransId="{23260828-F94D-4381-8D85-D2B19FAB53EA}"/>
    <dgm:cxn modelId="{7DD81678-C96A-4936-A6B4-27FA79BB1B35}" type="presOf" srcId="{6754B13F-C8FE-4AA8-9667-004928991560}" destId="{5FF123EA-8F61-48B4-B226-06E324948B6D}" srcOrd="0" destOrd="0" presId="urn:microsoft.com/office/officeart/2005/8/layout/chevron1"/>
    <dgm:cxn modelId="{46A78DF3-52D1-42CA-931F-F7E96E866F20}" type="presOf" srcId="{6AFD5339-A6F7-4392-88CC-FBE064C75F03}" destId="{C76503BA-6201-4363-BB8A-674641C5022F}" srcOrd="0" destOrd="0" presId="urn:microsoft.com/office/officeart/2005/8/layout/chevron1"/>
    <dgm:cxn modelId="{62F682F4-0DFF-4BDA-9697-BD902EF986CC}" srcId="{86DFEE96-8729-4B01-9A17-3FA1965FB6F3}" destId="{6AFD5339-A6F7-4392-88CC-FBE064C75F03}" srcOrd="2" destOrd="0" parTransId="{42B74349-1976-40CC-B775-DDB0479DFD12}" sibTransId="{27EA5E32-6866-431B-B6E4-C7CED0A787B1}"/>
    <dgm:cxn modelId="{3C936BAE-0303-436A-8581-C18FE89B514C}" type="presParOf" srcId="{F1BA2486-AF5D-4322-B045-8CF4807B79E1}" destId="{5FF123EA-8F61-48B4-B226-06E324948B6D}" srcOrd="0" destOrd="0" presId="urn:microsoft.com/office/officeart/2005/8/layout/chevron1"/>
    <dgm:cxn modelId="{36420253-3297-4D9E-8A69-B07B71DD6459}" type="presParOf" srcId="{F1BA2486-AF5D-4322-B045-8CF4807B79E1}" destId="{0A411686-7AE5-4949-B91E-A2D2BE8BA243}" srcOrd="1" destOrd="0" presId="urn:microsoft.com/office/officeart/2005/8/layout/chevron1"/>
    <dgm:cxn modelId="{36383204-2733-4237-8196-FF2B61E0A585}" type="presParOf" srcId="{F1BA2486-AF5D-4322-B045-8CF4807B79E1}" destId="{322032FE-1A4E-40F9-AC8F-53545C3ADA8D}" srcOrd="2" destOrd="0" presId="urn:microsoft.com/office/officeart/2005/8/layout/chevron1"/>
    <dgm:cxn modelId="{0603285A-EFA5-4CDF-8D88-38E63F7AA12E}" type="presParOf" srcId="{F1BA2486-AF5D-4322-B045-8CF4807B79E1}" destId="{E8B6AF5D-861B-493D-8753-F90D15E39A56}" srcOrd="3" destOrd="0" presId="urn:microsoft.com/office/officeart/2005/8/layout/chevron1"/>
    <dgm:cxn modelId="{32D6C850-FFC1-44BF-8A31-A3BD26B1750B}" type="presParOf" srcId="{F1BA2486-AF5D-4322-B045-8CF4807B79E1}" destId="{C76503BA-6201-4363-BB8A-674641C5022F}" srcOrd="4" destOrd="0" presId="urn:microsoft.com/office/officeart/2005/8/layout/chevron1"/>
    <dgm:cxn modelId="{1162FE4C-B716-47A6-8B89-E1924741DB01}" type="presParOf" srcId="{F1BA2486-AF5D-4322-B045-8CF4807B79E1}" destId="{070EE9F7-5C71-4A97-A7D8-BB210D4BE3CF}" srcOrd="5" destOrd="0" presId="urn:microsoft.com/office/officeart/2005/8/layout/chevron1"/>
    <dgm:cxn modelId="{6DA9C5CD-1AE6-4277-9A7D-645E93BE8EF9}" type="presParOf" srcId="{F1BA2486-AF5D-4322-B045-8CF4807B79E1}" destId="{BF14400F-8290-4CB6-865A-7B5B98DC6947}" srcOrd="6" destOrd="0" presId="urn:microsoft.com/office/officeart/2005/8/layout/chevron1"/>
    <dgm:cxn modelId="{7BD1F795-EE52-42A9-8388-92CB772C7EC8}" type="presParOf" srcId="{F1BA2486-AF5D-4322-B045-8CF4807B79E1}" destId="{A6B2D9A7-D01F-406A-AA1F-E88D99B7345E}" srcOrd="7" destOrd="0" presId="urn:microsoft.com/office/officeart/2005/8/layout/chevron1"/>
    <dgm:cxn modelId="{553CAF14-E802-43E7-AF0E-81016EC3E0F0}" type="presParOf" srcId="{F1BA2486-AF5D-4322-B045-8CF4807B79E1}" destId="{E034E926-31E0-4B96-956C-2452D8AC512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99389-9074-43C4-B40E-7289ADEAF9E8}">
      <dsp:nvSpPr>
        <dsp:cNvPr id="0" name=""/>
        <dsp:cNvSpPr/>
      </dsp:nvSpPr>
      <dsp:spPr>
        <a:xfrm>
          <a:off x="0" y="0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err="1"/>
            <a:t>Normalization</a:t>
          </a:r>
          <a:r>
            <a:rPr lang="de-DE" sz="2100" b="0" kern="1200"/>
            <a:t> and </a:t>
          </a:r>
          <a:r>
            <a:rPr lang="de-DE" sz="2100" b="0" kern="1200" err="1"/>
            <a:t>cleanup</a:t>
          </a:r>
          <a:endParaRPr lang="de-DE" sz="2100" b="0" kern="1200" noProof="0"/>
        </a:p>
      </dsp:txBody>
      <dsp:txXfrm>
        <a:off x="23543" y="23543"/>
        <a:ext cx="2948952" cy="756728"/>
      </dsp:txXfrm>
    </dsp:sp>
    <dsp:sp modelId="{FE726961-1DC2-4CE8-B53D-CAE92D607FF7}">
      <dsp:nvSpPr>
        <dsp:cNvPr id="0" name=""/>
        <dsp:cNvSpPr/>
      </dsp:nvSpPr>
      <dsp:spPr>
        <a:xfrm>
          <a:off x="292008" y="915455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18750"/>
                <a:lumOff val="9904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18750"/>
                <a:lumOff val="9904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18750"/>
                <a:lumOff val="990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18750"/>
                <a:lumOff val="9904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18750"/>
              <a:lumOff val="990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Identification of </a:t>
          </a:r>
          <a:r>
            <a:rPr lang="en-US" sz="2100" b="0" kern="1200"/>
            <a:t>maxima</a:t>
          </a:r>
          <a:r>
            <a:rPr lang="en-US" sz="2100" b="0" kern="1200">
              <a:latin typeface="Calibri"/>
            </a:rPr>
            <a:t> </a:t>
          </a:r>
          <a:endParaRPr lang="de-DE" sz="2100" b="0" kern="1200" noProof="0"/>
        </a:p>
      </dsp:txBody>
      <dsp:txXfrm>
        <a:off x="315551" y="938998"/>
        <a:ext cx="3048803" cy="756728"/>
      </dsp:txXfrm>
    </dsp:sp>
    <dsp:sp modelId="{CF2051C8-7A10-4951-BD51-EF40536C9BA6}">
      <dsp:nvSpPr>
        <dsp:cNvPr id="0" name=""/>
        <dsp:cNvSpPr/>
      </dsp:nvSpPr>
      <dsp:spPr>
        <a:xfrm>
          <a:off x="584017" y="1830911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37501"/>
                <a:lumOff val="19807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37501"/>
                <a:lumOff val="19807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37501"/>
                <a:lumOff val="1980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37501"/>
                <a:lumOff val="19807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37501"/>
              <a:lumOff val="19807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rtlCol="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noProof="0">
              <a:latin typeface="Calibri"/>
            </a:rPr>
            <a:t>Shift</a:t>
          </a:r>
          <a:r>
            <a:rPr lang="de-DE" sz="2100" b="0" kern="1200" noProof="0"/>
            <a:t> detection/</a:t>
          </a:r>
          <a:r>
            <a:rPr lang="de-DE" sz="2100" b="0" kern="1200" noProof="0">
              <a:latin typeface="Calibri"/>
            </a:rPr>
            <a:t>clustering </a:t>
          </a:r>
          <a:endParaRPr lang="de-DE" sz="2100" b="0" kern="1200" noProof="0"/>
        </a:p>
      </dsp:txBody>
      <dsp:txXfrm>
        <a:off x="607560" y="1854454"/>
        <a:ext cx="3048803" cy="756728"/>
      </dsp:txXfrm>
    </dsp:sp>
    <dsp:sp modelId="{5CA34B64-3545-4D3D-BA18-CE6835C368AD}">
      <dsp:nvSpPr>
        <dsp:cNvPr id="0" name=""/>
        <dsp:cNvSpPr/>
      </dsp:nvSpPr>
      <dsp:spPr>
        <a:xfrm>
          <a:off x="876026" y="2746366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56251"/>
                <a:lumOff val="29711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56251"/>
                <a:lumOff val="29711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56251"/>
                <a:lumOff val="29711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56251"/>
                <a:lumOff val="29711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56251"/>
              <a:lumOff val="29711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/>
            <a:t>Definition/</a:t>
          </a:r>
          <a:r>
            <a:rPr lang="en-US" sz="2100" kern="1200"/>
            <a:t>Application</a:t>
          </a:r>
          <a:r>
            <a:rPr lang="en-US" sz="2100" b="0" kern="1200"/>
            <a:t> of selection criteria</a:t>
          </a:r>
          <a:endParaRPr lang="de-DE" sz="2100" kern="1200"/>
        </a:p>
      </dsp:txBody>
      <dsp:txXfrm>
        <a:off x="899569" y="2769909"/>
        <a:ext cx="3048803" cy="756728"/>
      </dsp:txXfrm>
    </dsp:sp>
    <dsp:sp modelId="{8AD08553-AB70-4780-9B27-104F576D6A5D}">
      <dsp:nvSpPr>
        <dsp:cNvPr id="0" name=""/>
        <dsp:cNvSpPr/>
      </dsp:nvSpPr>
      <dsp:spPr>
        <a:xfrm>
          <a:off x="1168034" y="3661822"/>
          <a:ext cx="3910377" cy="8038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-75001"/>
                <a:lumOff val="39614"/>
                <a:alphaOff val="0"/>
                <a:shade val="15000"/>
                <a:satMod val="180000"/>
              </a:schemeClr>
            </a:gs>
            <a:gs pos="50000">
              <a:schemeClr val="accent1">
                <a:shade val="80000"/>
                <a:hueOff val="0"/>
                <a:satOff val="-75001"/>
                <a:lumOff val="39614"/>
                <a:alphaOff val="0"/>
                <a:shade val="45000"/>
                <a:satMod val="170000"/>
              </a:schemeClr>
            </a:gs>
            <a:gs pos="70000">
              <a:schemeClr val="accent1">
                <a:shade val="80000"/>
                <a:hueOff val="0"/>
                <a:satOff val="-75001"/>
                <a:lumOff val="39614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shade val="80000"/>
                <a:hueOff val="0"/>
                <a:satOff val="-75001"/>
                <a:lumOff val="39614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accent1">
              <a:shade val="80000"/>
              <a:hueOff val="0"/>
              <a:satOff val="-75001"/>
              <a:lumOff val="39614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Further analysis and evaluation</a:t>
          </a:r>
          <a:r>
            <a:rPr lang="en-US" sz="2100" kern="1200">
              <a:latin typeface="Calibri"/>
            </a:rPr>
            <a:t> </a:t>
          </a:r>
          <a:endParaRPr lang="de-DE" sz="2100" kern="1200"/>
        </a:p>
      </dsp:txBody>
      <dsp:txXfrm>
        <a:off x="1191577" y="3685365"/>
        <a:ext cx="3048803" cy="756728"/>
      </dsp:txXfrm>
    </dsp:sp>
    <dsp:sp modelId="{A32FC7C5-28CC-4FD4-BF90-FAF42F5DC589}">
      <dsp:nvSpPr>
        <dsp:cNvPr id="0" name=""/>
        <dsp:cNvSpPr/>
      </dsp:nvSpPr>
      <dsp:spPr>
        <a:xfrm>
          <a:off x="3387897" y="587231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505455" y="587231"/>
        <a:ext cx="287363" cy="393165"/>
      </dsp:txXfrm>
    </dsp:sp>
    <dsp:sp modelId="{EC578C14-D414-4A4D-9C8E-09250F203B1D}">
      <dsp:nvSpPr>
        <dsp:cNvPr id="0" name=""/>
        <dsp:cNvSpPr/>
      </dsp:nvSpPr>
      <dsp:spPr>
        <a:xfrm>
          <a:off x="3679906" y="1502686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797464" y="1502686"/>
        <a:ext cx="287363" cy="393165"/>
      </dsp:txXfrm>
    </dsp:sp>
    <dsp:sp modelId="{33E06F3E-FC5B-4A01-AAD4-7A2B02EC6068}">
      <dsp:nvSpPr>
        <dsp:cNvPr id="0" name=""/>
        <dsp:cNvSpPr/>
      </dsp:nvSpPr>
      <dsp:spPr>
        <a:xfrm>
          <a:off x="3971915" y="2404745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089473" y="2404745"/>
        <a:ext cx="287363" cy="393165"/>
      </dsp:txXfrm>
    </dsp:sp>
    <dsp:sp modelId="{D869D675-6C48-4D0B-AABA-E195EBEF9241}">
      <dsp:nvSpPr>
        <dsp:cNvPr id="0" name=""/>
        <dsp:cNvSpPr/>
      </dsp:nvSpPr>
      <dsp:spPr>
        <a:xfrm>
          <a:off x="4263923" y="3329132"/>
          <a:ext cx="522479" cy="52247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miter lim="800000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300" kern="1200"/>
        </a:p>
      </dsp:txBody>
      <dsp:txXfrm>
        <a:off x="4381481" y="3329132"/>
        <a:ext cx="287363" cy="393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123EA-8F61-48B4-B226-06E324948B6D}">
      <dsp:nvSpPr>
        <dsp:cNvPr id="0" name=""/>
        <dsp:cNvSpPr/>
      </dsp:nvSpPr>
      <dsp:spPr>
        <a:xfrm>
          <a:off x="2315" y="2666641"/>
          <a:ext cx="2060903" cy="8243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Data </a:t>
          </a:r>
          <a:r>
            <a:rPr lang="de-DE" sz="1600" kern="1200" err="1"/>
            <a:t>cleanup</a:t>
          </a:r>
          <a:endParaRPr lang="de-DE" sz="1600" kern="1200"/>
        </a:p>
      </dsp:txBody>
      <dsp:txXfrm>
        <a:off x="414496" y="2666641"/>
        <a:ext cx="1236542" cy="824361"/>
      </dsp:txXfrm>
    </dsp:sp>
    <dsp:sp modelId="{322032FE-1A4E-40F9-AC8F-53545C3ADA8D}">
      <dsp:nvSpPr>
        <dsp:cNvPr id="0" name=""/>
        <dsp:cNvSpPr/>
      </dsp:nvSpPr>
      <dsp:spPr>
        <a:xfrm>
          <a:off x="1857128" y="2666641"/>
          <a:ext cx="2060903" cy="8243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latin typeface="Calibri"/>
            </a:rPr>
            <a:t>Maxima </a:t>
          </a:r>
          <a:r>
            <a:rPr lang="de-DE" sz="1600" kern="1200" err="1">
              <a:latin typeface="Calibri"/>
            </a:rPr>
            <a:t>detection</a:t>
          </a:r>
          <a:endParaRPr lang="de-DE" sz="1600" kern="1200"/>
        </a:p>
      </dsp:txBody>
      <dsp:txXfrm>
        <a:off x="2269309" y="2666641"/>
        <a:ext cx="1236542" cy="824361"/>
      </dsp:txXfrm>
    </dsp:sp>
    <dsp:sp modelId="{C76503BA-6201-4363-BB8A-674641C5022F}">
      <dsp:nvSpPr>
        <dsp:cNvPr id="0" name=""/>
        <dsp:cNvSpPr/>
      </dsp:nvSpPr>
      <dsp:spPr>
        <a:xfrm>
          <a:off x="3711942" y="2666641"/>
          <a:ext cx="2060903" cy="8243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latin typeface="Calibri"/>
            </a:rPr>
            <a:t>Shift </a:t>
          </a:r>
          <a:r>
            <a:rPr lang="de-DE" sz="1600" kern="1200" err="1">
              <a:latin typeface="Calibri"/>
            </a:rPr>
            <a:t>detection</a:t>
          </a:r>
          <a:endParaRPr lang="de-DE" sz="1600" kern="1200"/>
        </a:p>
      </dsp:txBody>
      <dsp:txXfrm>
        <a:off x="4124123" y="2666641"/>
        <a:ext cx="1236542" cy="824361"/>
      </dsp:txXfrm>
    </dsp:sp>
    <dsp:sp modelId="{BF14400F-8290-4CB6-865A-7B5B98DC6947}">
      <dsp:nvSpPr>
        <dsp:cNvPr id="0" name=""/>
        <dsp:cNvSpPr/>
      </dsp:nvSpPr>
      <dsp:spPr>
        <a:xfrm>
          <a:off x="5566755" y="2666641"/>
          <a:ext cx="2060903" cy="8243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latin typeface="Calibri"/>
            </a:rPr>
            <a:t>RBP identification</a:t>
          </a:r>
        </a:p>
      </dsp:txBody>
      <dsp:txXfrm>
        <a:off x="5978936" y="2666641"/>
        <a:ext cx="1236542" cy="824361"/>
      </dsp:txXfrm>
    </dsp:sp>
    <dsp:sp modelId="{37047DFC-7A5E-4EAE-B2B9-0C8183DA6E84}">
      <dsp:nvSpPr>
        <dsp:cNvPr id="0" name=""/>
        <dsp:cNvSpPr/>
      </dsp:nvSpPr>
      <dsp:spPr>
        <a:xfrm>
          <a:off x="7421568" y="2666641"/>
          <a:ext cx="2060903" cy="8243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>
              <a:latin typeface="Calibri"/>
            </a:rPr>
            <a:t>Evaluation + Report</a:t>
          </a:r>
          <a:endParaRPr lang="de-DE" sz="1600" kern="1200"/>
        </a:p>
      </dsp:txBody>
      <dsp:txXfrm>
        <a:off x="7833749" y="2666641"/>
        <a:ext cx="1236542" cy="8243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123EA-8F61-48B4-B226-06E324948B6D}">
      <dsp:nvSpPr>
        <dsp:cNvPr id="0" name=""/>
        <dsp:cNvSpPr/>
      </dsp:nvSpPr>
      <dsp:spPr>
        <a:xfrm>
          <a:off x="2306" y="1935874"/>
          <a:ext cx="2052896" cy="8211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Calibri"/>
            </a:rPr>
            <a:t>19.05 </a:t>
          </a:r>
          <a:br>
            <a:rPr lang="de-DE" sz="2200" kern="1200">
              <a:latin typeface="Calibri"/>
            </a:rPr>
          </a:br>
          <a:r>
            <a:rPr lang="de-DE" sz="2200" kern="1200">
              <a:latin typeface="Calibri"/>
            </a:rPr>
            <a:t>(1 week)</a:t>
          </a:r>
          <a:endParaRPr lang="de-DE" sz="2200" kern="1200"/>
        </a:p>
      </dsp:txBody>
      <dsp:txXfrm>
        <a:off x="412885" y="1935874"/>
        <a:ext cx="1231738" cy="821158"/>
      </dsp:txXfrm>
    </dsp:sp>
    <dsp:sp modelId="{322032FE-1A4E-40F9-AC8F-53545C3ADA8D}">
      <dsp:nvSpPr>
        <dsp:cNvPr id="0" name=""/>
        <dsp:cNvSpPr/>
      </dsp:nvSpPr>
      <dsp:spPr>
        <a:xfrm>
          <a:off x="1849913" y="1935874"/>
          <a:ext cx="2052896" cy="8211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Calibri"/>
            </a:rPr>
            <a:t>09.06 </a:t>
          </a:r>
          <a:br>
            <a:rPr lang="de-DE" sz="2200" kern="1200">
              <a:latin typeface="Calibri"/>
            </a:rPr>
          </a:br>
          <a:r>
            <a:rPr lang="de-DE" sz="2200" kern="1200">
              <a:latin typeface="Calibri"/>
            </a:rPr>
            <a:t>(3 </a:t>
          </a:r>
          <a:r>
            <a:rPr lang="de-DE" sz="2200" kern="1200" err="1">
              <a:latin typeface="Calibri"/>
            </a:rPr>
            <a:t>weeks</a:t>
          </a:r>
          <a:r>
            <a:rPr lang="de-DE" sz="2200" kern="1200">
              <a:latin typeface="Calibri"/>
            </a:rPr>
            <a:t>)</a:t>
          </a:r>
          <a:endParaRPr lang="de-DE" sz="2200" kern="1200"/>
        </a:p>
      </dsp:txBody>
      <dsp:txXfrm>
        <a:off x="2260492" y="1935874"/>
        <a:ext cx="1231738" cy="821158"/>
      </dsp:txXfrm>
    </dsp:sp>
    <dsp:sp modelId="{C76503BA-6201-4363-BB8A-674641C5022F}">
      <dsp:nvSpPr>
        <dsp:cNvPr id="0" name=""/>
        <dsp:cNvSpPr/>
      </dsp:nvSpPr>
      <dsp:spPr>
        <a:xfrm>
          <a:off x="3697520" y="1935874"/>
          <a:ext cx="2052896" cy="8211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Calibri"/>
            </a:rPr>
            <a:t>16.06 </a:t>
          </a:r>
          <a:br>
            <a:rPr lang="de-DE" sz="2200" kern="1200">
              <a:latin typeface="Calibri"/>
            </a:rPr>
          </a:br>
          <a:r>
            <a:rPr lang="de-DE" sz="2200" kern="1200">
              <a:latin typeface="Calibri"/>
            </a:rPr>
            <a:t>(1 </a:t>
          </a:r>
          <a:r>
            <a:rPr lang="de-DE" sz="2200" kern="1200" err="1">
              <a:latin typeface="Calibri"/>
            </a:rPr>
            <a:t>week</a:t>
          </a:r>
          <a:r>
            <a:rPr lang="de-DE" sz="2200" kern="1200">
              <a:latin typeface="Calibri"/>
            </a:rPr>
            <a:t>)</a:t>
          </a:r>
          <a:endParaRPr lang="de-DE" sz="2200" kern="1200"/>
        </a:p>
      </dsp:txBody>
      <dsp:txXfrm>
        <a:off x="4108099" y="1935874"/>
        <a:ext cx="1231738" cy="821158"/>
      </dsp:txXfrm>
    </dsp:sp>
    <dsp:sp modelId="{BF14400F-8290-4CB6-865A-7B5B98DC6947}">
      <dsp:nvSpPr>
        <dsp:cNvPr id="0" name=""/>
        <dsp:cNvSpPr/>
      </dsp:nvSpPr>
      <dsp:spPr>
        <a:xfrm>
          <a:off x="5545127" y="1935874"/>
          <a:ext cx="2052896" cy="8211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Calibri"/>
            </a:rPr>
            <a:t>23.06</a:t>
          </a:r>
          <a:br>
            <a:rPr lang="de-DE" sz="2200" kern="1200">
              <a:latin typeface="Calibri"/>
            </a:rPr>
          </a:br>
          <a:r>
            <a:rPr lang="de-DE" sz="2200" kern="1200">
              <a:latin typeface="Calibri"/>
            </a:rPr>
            <a:t>(1 week)</a:t>
          </a:r>
          <a:endParaRPr lang="de-DE" sz="2200" kern="1200"/>
        </a:p>
      </dsp:txBody>
      <dsp:txXfrm>
        <a:off x="5955706" y="1935874"/>
        <a:ext cx="1231738" cy="821158"/>
      </dsp:txXfrm>
    </dsp:sp>
    <dsp:sp modelId="{E034E926-31E0-4B96-956C-2452D8AC512B}">
      <dsp:nvSpPr>
        <dsp:cNvPr id="0" name=""/>
        <dsp:cNvSpPr/>
      </dsp:nvSpPr>
      <dsp:spPr>
        <a:xfrm>
          <a:off x="7392733" y="1935874"/>
          <a:ext cx="2052896" cy="8211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Calibri"/>
            </a:rPr>
            <a:t>07.07</a:t>
          </a:r>
          <a:br>
            <a:rPr lang="de-DE" sz="2200" kern="1200">
              <a:latin typeface="Calibri"/>
            </a:rPr>
          </a:br>
          <a:r>
            <a:rPr lang="de-DE" sz="2200" kern="1200">
              <a:latin typeface="Calibri"/>
            </a:rPr>
            <a:t>(2 weeks)</a:t>
          </a:r>
          <a:endParaRPr lang="de-DE" sz="2200" kern="1200"/>
        </a:p>
      </dsp:txBody>
      <dsp:txXfrm>
        <a:off x="7803312" y="1935874"/>
        <a:ext cx="1231738" cy="82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A8C5A89-D750-4C9C-AD82-BD87E1631370}" type="datetime1">
              <a:rPr lang="de-DE" smtClean="0"/>
              <a:t>12.05.2021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de-DE" smtClean="0"/>
              <a:pPr algn="r"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729E0972-DB1D-4D71-93B8-56ECB99C47FF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/>
              <a:t>Textmasterformat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5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Untere Linien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de-DE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90488-1D2D-45FC-A42D-25F856479C81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E48D7D-22EE-42F4-A78D-BF51DA417E59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457F39-CBF0-4D6E-8223-6AABCE028B0C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80A33B-F0D3-4CCD-934C-3A418D338F48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n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0029A-92A0-4B83-B83D-3D25E123C16B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50DE14F-832E-4243-A64C-072E4112B828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A0E625-2BCF-471C-BF07-3E47DAD03A33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1F216F1-5E6C-4D1E-8B04-BA461CF83008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8460F5-0682-4F91-B958-17F2E22238F4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2E1AF8-0C97-41FF-9C69-BFEB0F5A6EF5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AA85DC-AC20-450F-8EFE-0D856D5BDC88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ke Linien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de-DE"/>
              <a:t>Textmasterformate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7EBCA-1808-4B9E-8140-5B390D90011A}" type="datetime1">
              <a:rPr lang="de-DE" smtClean="0"/>
              <a:pPr/>
              <a:t>12.05.2021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b="1"/>
              <a:t>Proteome-wide Screen for RNA-dependent Proteins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non-</a:t>
            </a:r>
            <a:r>
              <a:rPr lang="de-DE" err="1"/>
              <a:t>synchronized</a:t>
            </a:r>
            <a:r>
              <a:rPr lang="de-DE"/>
              <a:t> A549 </a:t>
            </a:r>
            <a:r>
              <a:rPr lang="de-DE" err="1"/>
              <a:t>cells</a:t>
            </a:r>
            <a:r>
              <a:rPr lang="en-US"/>
              <a:t> </a:t>
            </a:r>
          </a:p>
          <a:p>
            <a:r>
              <a:rPr lang="en-US" err="1"/>
              <a:t>DataScience</a:t>
            </a:r>
            <a:r>
              <a:rPr lang="en-US"/>
              <a:t> SS21 - Project 3 Group 4 </a:t>
            </a:r>
          </a:p>
          <a:p>
            <a:pPr rtl="0"/>
            <a:endParaRPr lang="en-US"/>
          </a:p>
          <a:p>
            <a:pPr rtl="0"/>
            <a:r>
              <a:rPr lang="en-US" sz="1400" err="1"/>
              <a:t>Izar</a:t>
            </a:r>
            <a:r>
              <a:rPr lang="en-US" sz="1400"/>
              <a:t> </a:t>
            </a:r>
            <a:r>
              <a:rPr lang="en-US" sz="1400" err="1"/>
              <a:t>Schärf</a:t>
            </a:r>
            <a:r>
              <a:rPr lang="en-US" sz="1400"/>
              <a:t>, Lukas link, Alexandra </a:t>
            </a:r>
            <a:r>
              <a:rPr lang="en-US" sz="1400" err="1"/>
              <a:t>Kummer</a:t>
            </a:r>
            <a:r>
              <a:rPr lang="en-US" sz="1400"/>
              <a:t>, Celina Schenkelberger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/>
              <a:t>Milestone 1: </a:t>
            </a:r>
            <a:r>
              <a:rPr lang="de-DE" b="0" err="1"/>
              <a:t>Normalization</a:t>
            </a:r>
            <a:r>
              <a:rPr lang="de-DE"/>
              <a:t> </a:t>
            </a:r>
            <a:endParaRPr lang="de-DE">
              <a:cs typeface="Calibri"/>
            </a:endParaRPr>
          </a:p>
        </p:txBody>
      </p:sp>
      <p:pic>
        <p:nvPicPr>
          <p:cNvPr id="11" name="Grafik 11">
            <a:extLst>
              <a:ext uri="{FF2B5EF4-FFF2-40B4-BE49-F238E27FC236}">
                <a16:creationId xmlns:a16="http://schemas.microsoft.com/office/drawing/2014/main" id="{075F40E4-5F38-4CC3-AD8E-8CC1E766A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178" y="2174911"/>
            <a:ext cx="6187389" cy="3038573"/>
          </a:xfrm>
        </p:spPr>
      </p:pic>
      <p:sp>
        <p:nvSpPr>
          <p:cNvPr id="13" name="Minuszeichen 12">
            <a:extLst>
              <a:ext uri="{FF2B5EF4-FFF2-40B4-BE49-F238E27FC236}">
                <a16:creationId xmlns:a16="http://schemas.microsoft.com/office/drawing/2014/main" id="{384A323E-36A8-428C-9B6B-FF5E98FE0741}"/>
              </a:ext>
            </a:extLst>
          </p:cNvPr>
          <p:cNvSpPr/>
          <p:nvPr/>
        </p:nvSpPr>
        <p:spPr>
          <a:xfrm>
            <a:off x="5589811" y="2979348"/>
            <a:ext cx="232257" cy="173140"/>
          </a:xfrm>
          <a:prstGeom prst="mathMinus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3422E18-877F-4587-9AE1-0EEB4B185BBE}"/>
              </a:ext>
            </a:extLst>
          </p:cNvPr>
          <p:cNvSpPr txBox="1"/>
          <p:nvPr/>
        </p:nvSpPr>
        <p:spPr>
          <a:xfrm>
            <a:off x="5519496" y="3066289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>
                <a:solidFill>
                  <a:srgbClr val="000000"/>
                </a:solidFill>
              </a:rPr>
              <a:t>Ctrl_Rep1</a:t>
            </a:r>
            <a:endParaRPr lang="de-DE" sz="12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7" name="Minuszeichen 16">
            <a:extLst>
              <a:ext uri="{FF2B5EF4-FFF2-40B4-BE49-F238E27FC236}">
                <a16:creationId xmlns:a16="http://schemas.microsoft.com/office/drawing/2014/main" id="{F126F893-B327-46F2-813A-C29C7F871281}"/>
              </a:ext>
            </a:extLst>
          </p:cNvPr>
          <p:cNvSpPr/>
          <p:nvPr/>
        </p:nvSpPr>
        <p:spPr>
          <a:xfrm>
            <a:off x="5590313" y="3535887"/>
            <a:ext cx="232257" cy="17314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0C6056-249D-4D7A-9996-F7F355C1EF8F}"/>
              </a:ext>
            </a:extLst>
          </p:cNvPr>
          <p:cNvSpPr txBox="1"/>
          <p:nvPr/>
        </p:nvSpPr>
        <p:spPr>
          <a:xfrm>
            <a:off x="5505042" y="3681362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>
                <a:solidFill>
                  <a:srgbClr val="000000"/>
                </a:solidFill>
              </a:rPr>
              <a:t>Ctrl_Rep2</a:t>
            </a:r>
            <a:endParaRPr lang="de-DE" sz="12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EB2F2A-B51B-4FB1-A2ED-F70E23EFF5C8}"/>
              </a:ext>
            </a:extLst>
          </p:cNvPr>
          <p:cNvSpPr txBox="1"/>
          <p:nvPr/>
        </p:nvSpPr>
        <p:spPr>
          <a:xfrm>
            <a:off x="5505056" y="4268830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>
                <a:solidFill>
                  <a:srgbClr val="000000"/>
                </a:solidFill>
              </a:rPr>
              <a:t>Ctrl_Rep3</a:t>
            </a:r>
            <a:endParaRPr lang="de-DE" sz="1200">
              <a:solidFill>
                <a:srgbClr val="000000"/>
              </a:solidFill>
              <a:cs typeface="Calibri"/>
            </a:endParaRPr>
          </a:p>
        </p:txBody>
      </p:sp>
      <p:sp>
        <p:nvSpPr>
          <p:cNvPr id="23" name="Minuszeichen 22">
            <a:extLst>
              <a:ext uri="{FF2B5EF4-FFF2-40B4-BE49-F238E27FC236}">
                <a16:creationId xmlns:a16="http://schemas.microsoft.com/office/drawing/2014/main" id="{46240629-9B31-420A-B607-A1FEC11964FC}"/>
              </a:ext>
            </a:extLst>
          </p:cNvPr>
          <p:cNvSpPr/>
          <p:nvPr/>
        </p:nvSpPr>
        <p:spPr>
          <a:xfrm>
            <a:off x="5591157" y="4103062"/>
            <a:ext cx="232257" cy="173140"/>
          </a:xfrm>
          <a:prstGeom prst="mathMinus">
            <a:avLst/>
          </a:prstGeom>
          <a:solidFill>
            <a:srgbClr val="70811D"/>
          </a:solidFill>
          <a:ln>
            <a:solidFill>
              <a:srgbClr val="718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07FEFBD-0904-4F2F-A5A6-27F44BFB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177" y="2176018"/>
            <a:ext cx="4944915" cy="30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>
            <a:extLst>
              <a:ext uri="{FF2B5EF4-FFF2-40B4-BE49-F238E27FC236}">
                <a16:creationId xmlns:a16="http://schemas.microsoft.com/office/drawing/2014/main" id="{84F266E5-1651-4573-8F59-C39CCD68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0" y="2245654"/>
            <a:ext cx="6090821" cy="31117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2" y="91717"/>
            <a:ext cx="10360501" cy="1223963"/>
          </a:xfrm>
        </p:spPr>
        <p:txBody>
          <a:bodyPr/>
          <a:lstStyle/>
          <a:p>
            <a:r>
              <a:rPr lang="en-US"/>
              <a:t>Milestone 1: </a:t>
            </a:r>
            <a:r>
              <a:rPr lang="de-DE" b="0" err="1"/>
              <a:t>Normalization</a:t>
            </a:r>
            <a:r>
              <a:rPr lang="de-DE"/>
              <a:t> </a:t>
            </a:r>
            <a:endParaRPr lang="de-DE">
              <a:cs typeface="Calibri"/>
            </a:endParaRPr>
          </a:p>
        </p:txBody>
      </p:sp>
      <p:sp>
        <p:nvSpPr>
          <p:cNvPr id="3" name="Minuszeichen 2">
            <a:extLst>
              <a:ext uri="{FF2B5EF4-FFF2-40B4-BE49-F238E27FC236}">
                <a16:creationId xmlns:a16="http://schemas.microsoft.com/office/drawing/2014/main" id="{56893C8A-F673-459E-BB64-5FFB8A10F130}"/>
              </a:ext>
            </a:extLst>
          </p:cNvPr>
          <p:cNvSpPr/>
          <p:nvPr/>
        </p:nvSpPr>
        <p:spPr>
          <a:xfrm>
            <a:off x="5529505" y="3025658"/>
            <a:ext cx="205331" cy="133451"/>
          </a:xfrm>
          <a:prstGeom prst="mathMinus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350110-0C09-44DC-A79D-1E93B89F214D}"/>
              </a:ext>
            </a:extLst>
          </p:cNvPr>
          <p:cNvSpPr txBox="1"/>
          <p:nvPr/>
        </p:nvSpPr>
        <p:spPr>
          <a:xfrm>
            <a:off x="5413197" y="3109886"/>
            <a:ext cx="244700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>
                <a:solidFill>
                  <a:srgbClr val="000000"/>
                </a:solidFill>
              </a:rPr>
              <a:t>RNase_Rep1</a:t>
            </a:r>
            <a:endParaRPr lang="de-DE" sz="120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Minuszeichen 4">
            <a:extLst>
              <a:ext uri="{FF2B5EF4-FFF2-40B4-BE49-F238E27FC236}">
                <a16:creationId xmlns:a16="http://schemas.microsoft.com/office/drawing/2014/main" id="{CE5A5AE3-7D7B-4DEE-8D80-820C96C992D0}"/>
              </a:ext>
            </a:extLst>
          </p:cNvPr>
          <p:cNvSpPr/>
          <p:nvPr/>
        </p:nvSpPr>
        <p:spPr>
          <a:xfrm>
            <a:off x="5530006" y="3582197"/>
            <a:ext cx="205331" cy="133451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A040EE-104E-4F93-9C48-960C8AC3F0F0}"/>
              </a:ext>
            </a:extLst>
          </p:cNvPr>
          <p:cNvSpPr txBox="1"/>
          <p:nvPr/>
        </p:nvSpPr>
        <p:spPr>
          <a:xfrm>
            <a:off x="5432019" y="3666425"/>
            <a:ext cx="24021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>
                <a:solidFill>
                  <a:srgbClr val="000000"/>
                </a:solidFill>
              </a:rPr>
              <a:t>RNase_Rep2</a:t>
            </a:r>
            <a:endParaRPr lang="de-DE" sz="12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9E40F0-ED26-4B2B-A351-AF363DB0E802}"/>
              </a:ext>
            </a:extLst>
          </p:cNvPr>
          <p:cNvSpPr txBox="1"/>
          <p:nvPr/>
        </p:nvSpPr>
        <p:spPr>
          <a:xfrm>
            <a:off x="5432033" y="4222964"/>
            <a:ext cx="24021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200">
                <a:solidFill>
                  <a:srgbClr val="000000"/>
                </a:solidFill>
              </a:rPr>
              <a:t>RNase_Rep3</a:t>
            </a:r>
            <a:endParaRPr lang="de-DE" sz="12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5" name="Minuszeichen 14">
            <a:extLst>
              <a:ext uri="{FF2B5EF4-FFF2-40B4-BE49-F238E27FC236}">
                <a16:creationId xmlns:a16="http://schemas.microsoft.com/office/drawing/2014/main" id="{625A9CE3-5121-4642-83C1-3FCCB89EC432}"/>
              </a:ext>
            </a:extLst>
          </p:cNvPr>
          <p:cNvSpPr/>
          <p:nvPr/>
        </p:nvSpPr>
        <p:spPr>
          <a:xfrm>
            <a:off x="5530850" y="4156689"/>
            <a:ext cx="205331" cy="133451"/>
          </a:xfrm>
          <a:prstGeom prst="mathMinus">
            <a:avLst/>
          </a:prstGeom>
          <a:solidFill>
            <a:srgbClr val="70811D"/>
          </a:solidFill>
          <a:ln>
            <a:solidFill>
              <a:srgbClr val="718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8">
            <a:extLst>
              <a:ext uri="{FF2B5EF4-FFF2-40B4-BE49-F238E27FC236}">
                <a16:creationId xmlns:a16="http://schemas.microsoft.com/office/drawing/2014/main" id="{A71804F2-5187-4633-A805-5AD76A929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" t="3784" r="5260" b="270"/>
          <a:stretch/>
        </p:blipFill>
        <p:spPr>
          <a:xfrm>
            <a:off x="6452107" y="2240851"/>
            <a:ext cx="5152565" cy="312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8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8CAF3-B85A-455F-8BEA-B492B223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Milestone 2: </a:t>
            </a:r>
            <a:r>
              <a:rPr lang="de-DE" err="1">
                <a:ea typeface="+mj-lt"/>
                <a:cs typeface="+mj-lt"/>
              </a:rPr>
              <a:t>Cleanup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5357C1-610A-4855-9484-81941962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1308"/>
            <a:ext cx="10360501" cy="514712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Planned analysis steps: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Perform the 3 cleanup methods(mean, median, mean with outlier exclusion) so all repetitions are integrated. 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Show side by side comparison graphics of the cleanup methods for sample proteins.</a:t>
            </a:r>
          </a:p>
          <a:p>
            <a:pPr marL="0" indent="0">
              <a:buNone/>
            </a:pPr>
            <a:r>
              <a:rPr lang="en-US" u="sng">
                <a:cs typeface="Calibri"/>
              </a:rPr>
              <a:t>Delivers: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 6 df (3680x25) for 3 different cleanup methods.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- &gt; For each cleanup method one df for the control group and one df for the RNase group without repetitions. 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304165" indent="-304165"/>
            <a:endParaRPr lang="en-US">
              <a:ea typeface="+mn-lt"/>
              <a:cs typeface="+mn-lt"/>
            </a:endParaRPr>
          </a:p>
          <a:p>
            <a:pPr marL="304165" indent="-304165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166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/>
              <a:t>Milestone 2: </a:t>
            </a:r>
            <a:r>
              <a:rPr lang="de-DE"/>
              <a:t>Cleanup </a:t>
            </a:r>
            <a:endParaRPr lang="de-DE">
              <a:cs typeface="Calibri"/>
            </a:endParaRPr>
          </a:p>
        </p:txBody>
      </p:sp>
      <p:pic>
        <p:nvPicPr>
          <p:cNvPr id="8" name="Grafik 9">
            <a:extLst>
              <a:ext uri="{FF2B5EF4-FFF2-40B4-BE49-F238E27FC236}">
                <a16:creationId xmlns:a16="http://schemas.microsoft.com/office/drawing/2014/main" id="{572C8C30-BC0D-4E44-938B-345C7730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91" y="2318147"/>
            <a:ext cx="5810407" cy="3262415"/>
          </a:xfrm>
          <a:prstGeom prst="rect">
            <a:avLst/>
          </a:prstGeom>
        </p:spPr>
      </p:pic>
      <p:pic>
        <p:nvPicPr>
          <p:cNvPr id="14" name="Grafik 15">
            <a:extLst>
              <a:ext uri="{FF2B5EF4-FFF2-40B4-BE49-F238E27FC236}">
                <a16:creationId xmlns:a16="http://schemas.microsoft.com/office/drawing/2014/main" id="{145A9C79-B183-42AD-ACFB-DEF97CF68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227" y="2318676"/>
            <a:ext cx="5330324" cy="32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/>
              <a:t>Milestone 3: Identification of </a:t>
            </a:r>
            <a:r>
              <a:rPr lang="en-US" b="0"/>
              <a:t>maxima</a:t>
            </a:r>
            <a:r>
              <a:rPr lang="en-US"/>
              <a:t> 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5B6FE-FDC1-42DD-8F69-0452396A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376" y="1683085"/>
            <a:ext cx="10272076" cy="4466421"/>
          </a:xfrm>
        </p:spPr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u="sng">
                <a:ea typeface="+mn-lt"/>
                <a:cs typeface="+mn-lt"/>
              </a:rPr>
              <a:t>Planned analysis steps:</a:t>
            </a:r>
            <a:endParaRPr lang="de-DE" sz="26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600" b="1">
                <a:ea typeface="+mn-lt"/>
                <a:cs typeface="+mn-lt"/>
              </a:rPr>
              <a:t>Write a method that detects maxima automatically.</a:t>
            </a:r>
            <a:endParaRPr lang="de-DE" sz="2600" b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Compare method results to graphics of sample proteins.</a:t>
            </a:r>
            <a:endParaRPr lang="de-DE" sz="26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Adjust method parameters until maxima are accurately detected.</a:t>
            </a:r>
            <a:endParaRPr lang="de-DE" sz="2600">
              <a:cs typeface="Calibri"/>
            </a:endParaRPr>
          </a:p>
          <a:p>
            <a:pPr marL="0" indent="0">
              <a:buNone/>
            </a:pPr>
            <a:r>
              <a:rPr lang="en-US" sz="2600" u="sng"/>
              <a:t>Delivers:</a:t>
            </a:r>
            <a:endParaRPr lang="en-US" sz="2600" u="sng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600">
                <a:cs typeface="Calibri"/>
              </a:rPr>
              <a:t>Function which detects maxima.</a:t>
            </a:r>
          </a:p>
          <a:p>
            <a:pPr marL="514350" indent="-514350">
              <a:buAutoNum type="arabicPeriod"/>
            </a:pPr>
            <a:r>
              <a:rPr lang="en-US" sz="2600">
                <a:cs typeface="Calibri"/>
              </a:rPr>
              <a:t>6 df (3680x?) containing the number and location of the maxima for each protein. </a:t>
            </a:r>
            <a:br>
              <a:rPr lang="en-US" sz="2600">
                <a:cs typeface="Calibri"/>
              </a:rPr>
            </a:br>
            <a:r>
              <a:rPr lang="en-US" sz="2600">
                <a:cs typeface="Calibri"/>
              </a:rPr>
              <a:t>- &gt; For each of the three cleanup methods one df for the control group and one df for the RNase group.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304165" indent="-304165"/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9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>
            <a:extLst>
              <a:ext uri="{FF2B5EF4-FFF2-40B4-BE49-F238E27FC236}">
                <a16:creationId xmlns:a16="http://schemas.microsoft.com/office/drawing/2014/main" id="{055F034F-C032-46D4-A5C8-B6A2BF6D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738" y="2254365"/>
            <a:ext cx="5938237" cy="3391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C54DB-2F80-4613-9550-8AD9BD59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Milestone 4: </a:t>
            </a:r>
            <a:r>
              <a:rPr lang="de-DE">
                <a:cs typeface="Calibri"/>
              </a:rPr>
              <a:t>Shift detection</a:t>
            </a:r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40D7268-38E1-4C33-BDE5-14FB93054DCF}"/>
              </a:ext>
            </a:extLst>
          </p:cNvPr>
          <p:cNvSpPr txBox="1"/>
          <p:nvPr/>
        </p:nvSpPr>
        <p:spPr>
          <a:xfrm>
            <a:off x="3051405" y="171494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800"/>
              <a:t>Control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BA8B401-7686-4B59-9BA2-5050E4E9D026}"/>
              </a:ext>
            </a:extLst>
          </p:cNvPr>
          <p:cNvSpPr txBox="1"/>
          <p:nvPr/>
        </p:nvSpPr>
        <p:spPr>
          <a:xfrm>
            <a:off x="9009293" y="174163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800" err="1"/>
              <a:t>RNase</a:t>
            </a:r>
            <a:endParaRPr lang="de-DE" sz="2800" err="1">
              <a:cs typeface="Calibri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802E1001-8A52-439C-97C7-FF803FD48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46" y="2255383"/>
            <a:ext cx="5740774" cy="33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Milestone 4: </a:t>
            </a:r>
            <a:r>
              <a:rPr lang="de-DE">
                <a:ea typeface="+mj-lt"/>
                <a:cs typeface="+mj-lt"/>
              </a:rPr>
              <a:t>Shift </a:t>
            </a:r>
            <a:r>
              <a:rPr lang="de-DE" err="1">
                <a:ea typeface="+mj-lt"/>
                <a:cs typeface="+mj-lt"/>
              </a:rPr>
              <a:t>detection</a:t>
            </a:r>
            <a:r>
              <a:rPr lang="de-DE">
                <a:ea typeface="+mj-lt"/>
                <a:cs typeface="+mj-lt"/>
              </a:rPr>
              <a:t>/</a:t>
            </a:r>
            <a:r>
              <a:rPr lang="de-DE" err="1">
                <a:ea typeface="+mj-lt"/>
                <a:cs typeface="+mj-lt"/>
              </a:rPr>
              <a:t>clustering</a:t>
            </a:r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AB07FC61-6F73-484B-AA1E-9EDBCAF14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283" y="271187"/>
            <a:ext cx="2478559" cy="1230136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026AEBE-8636-4206-946D-B5DFE14B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69760"/>
            <a:ext cx="10545583" cy="5011195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>
                <a:cs typeface="Calibri"/>
              </a:rPr>
              <a:t>Planned analysis steps: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Extract difference in maxima location between control group and RNase group.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Figure out how to handle shifts for multiple maxima within the same protein.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Apply K-means clustering to separate proteins into groups based on their shift characteristics.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Delivers: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3 df (3680x?) containing the shift characteristics of the maxima for each protein. 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3 df ( 3680x1) assigning each protein to a cluster.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Graphics showing the clustering of the different proteins.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F374DC-A681-4240-9E90-CBEEE822EF83}"/>
              </a:ext>
            </a:extLst>
          </p:cNvPr>
          <p:cNvSpPr txBox="1"/>
          <p:nvPr/>
        </p:nvSpPr>
        <p:spPr>
          <a:xfrm>
            <a:off x="9299687" y="1518386"/>
            <a:ext cx="287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/>
              <a:t>Source: Lecture Computer Science Dr. Carl Hermann</a:t>
            </a:r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37487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845391" cy="1223963"/>
          </a:xfrm>
        </p:spPr>
        <p:txBody>
          <a:bodyPr>
            <a:normAutofit/>
          </a:bodyPr>
          <a:lstStyle/>
          <a:p>
            <a:r>
              <a:rPr lang="de-DE"/>
              <a:t>Milestone 5: </a:t>
            </a:r>
            <a:r>
              <a:rPr lang="en-US">
                <a:ea typeface="+mj-lt"/>
                <a:cs typeface="+mj-lt"/>
              </a:rPr>
              <a:t>Definition/Application of selection criteria</a:t>
            </a:r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026AEBE-8636-4206-946D-B5DFE14B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16391"/>
            <a:ext cx="10321619" cy="4694095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600" u="sng">
                <a:cs typeface="Calibri"/>
              </a:rPr>
              <a:t>Planned analysis steps:</a:t>
            </a:r>
            <a:endParaRPr lang="en-US" sz="26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600">
                <a:cs typeface="Calibri"/>
              </a:rPr>
              <a:t>Define which shift characteristics define RBP (=selection criteria).</a:t>
            </a: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Apply selection criteria to the 3 df (statistical test).</a:t>
            </a:r>
          </a:p>
          <a:p>
            <a:pPr marL="608965" lvl="1" indent="-231140"/>
            <a:r>
              <a:rPr lang="en-US" sz="2200">
                <a:ea typeface="+mn-lt"/>
                <a:cs typeface="+mn-lt"/>
              </a:rPr>
              <a:t>Analyze results by comparing the 3 cleanup methods to each other </a:t>
            </a: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Classify RBPs according to shift determined in milestone 4</a:t>
            </a: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Visualize selected proteins</a:t>
            </a:r>
          </a:p>
          <a:p>
            <a:pPr marL="0" indent="0">
              <a:buNone/>
            </a:pPr>
            <a:r>
              <a:rPr lang="en-US" sz="2600" u="sng">
                <a:ea typeface="+mn-lt"/>
                <a:cs typeface="+mn-lt"/>
              </a:rPr>
              <a:t>Delivers:</a:t>
            </a: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Potential RBPs classified by shift characteristic</a:t>
            </a:r>
          </a:p>
          <a:p>
            <a:pPr marL="514350" indent="-514350">
              <a:buAutoNum type="arabicPeriod"/>
            </a:pPr>
            <a:r>
              <a:rPr lang="en-US" sz="2600">
                <a:cs typeface="Calibri"/>
              </a:rPr>
              <a:t>Graphics that visualize shift for selected Proteins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1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201F-10AA-47AE-927B-AEFBEB4D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541146" cy="1223963"/>
          </a:xfrm>
        </p:spPr>
        <p:txBody>
          <a:bodyPr/>
          <a:lstStyle/>
          <a:p>
            <a:r>
              <a:rPr lang="de-DE"/>
              <a:t>Milestone 6: </a:t>
            </a:r>
            <a:r>
              <a:rPr lang="en-US">
                <a:ea typeface="+mj-lt"/>
                <a:cs typeface="+mj-lt"/>
              </a:rPr>
              <a:t>Further analysis and evaluation 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026AEBE-8636-4206-946D-B5DFE14B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9971" y="1604389"/>
            <a:ext cx="10545583" cy="5064564"/>
          </a:xfrm>
        </p:spPr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>
                <a:cs typeface="Calibri"/>
              </a:rPr>
              <a:t>Planned analysis steps: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Get complementary information:</a:t>
            </a:r>
          </a:p>
          <a:p>
            <a:pPr marL="514350" indent="-514350">
              <a:buAutoNum type="arabicPeriod"/>
            </a:pPr>
            <a:endParaRPr lang="en-US" u="sng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u="sng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u="sng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Compare our findings to complementary information from data base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Find most interesting RBPs and get some more information about them</a:t>
            </a:r>
          </a:p>
          <a:p>
            <a:pPr marL="0" indent="0">
              <a:buNone/>
            </a:pPr>
            <a:r>
              <a:rPr lang="en-US" u="sng">
                <a:ea typeface="+mn-lt"/>
                <a:cs typeface="+mn-lt"/>
              </a:rPr>
              <a:t>Delivers: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Most interesting RBPs for new discoveries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Confirmed </a:t>
            </a:r>
            <a:r>
              <a:rPr lang="en-US">
                <a:cs typeface="Calibri"/>
              </a:rPr>
              <a:t>RBPs </a:t>
            </a: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Disputed RBPs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Classified as no RBP</a:t>
            </a:r>
          </a:p>
          <a:p>
            <a:pPr marL="514350" indent="-514350">
              <a:buAutoNum type="arabicPeriod"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7A62860-FDFC-461B-9A0A-E483FF31A728}"/>
              </a:ext>
            </a:extLst>
          </p:cNvPr>
          <p:cNvSpPr/>
          <p:nvPr/>
        </p:nvSpPr>
        <p:spPr>
          <a:xfrm>
            <a:off x="1736553" y="2335683"/>
            <a:ext cx="2413236" cy="125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u="sng">
                <a:cs typeface="Calibri"/>
              </a:rPr>
              <a:t>RDeep</a:t>
            </a:r>
          </a:p>
          <a:p>
            <a:pPr algn="ctr"/>
            <a:r>
              <a:rPr lang="de-DE" sz="2000">
                <a:cs typeface="Calibri"/>
              </a:rPr>
              <a:t>Data for RBPs and Protein-Protein interactions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3357DE-1BA1-42F9-A835-EE275284E1D2}"/>
              </a:ext>
            </a:extLst>
          </p:cNvPr>
          <p:cNvSpPr/>
          <p:nvPr/>
        </p:nvSpPr>
        <p:spPr>
          <a:xfrm>
            <a:off x="6836968" y="2335681"/>
            <a:ext cx="2525218" cy="1259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000" b="1" u="sng">
                <a:cs typeface="Calibri"/>
              </a:rPr>
              <a:t>Uniprot</a:t>
            </a:r>
          </a:p>
          <a:p>
            <a:pPr algn="ctr"/>
            <a:r>
              <a:rPr lang="de-DE" sz="2000">
                <a:cs typeface="Calibri"/>
              </a:rPr>
              <a:t>Information about single Proteins</a:t>
            </a:r>
          </a:p>
          <a:p>
            <a:pPr algn="ctr"/>
            <a:endParaRPr lang="de-DE" sz="2000">
              <a:cs typeface="Calibri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0949DE6-DBDA-449E-B406-35E617878BF1}"/>
              </a:ext>
            </a:extLst>
          </p:cNvPr>
          <p:cNvSpPr/>
          <p:nvPr/>
        </p:nvSpPr>
        <p:spPr>
          <a:xfrm>
            <a:off x="4235563" y="2335683"/>
            <a:ext cx="2525219" cy="1259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000" b="1" u="sng">
                <a:cs typeface="Calibri"/>
              </a:rPr>
              <a:t>RBP2Go</a:t>
            </a:r>
          </a:p>
          <a:p>
            <a:pPr algn="ctr"/>
            <a:r>
              <a:rPr lang="de-DE" sz="2000">
                <a:cs typeface="Calibri"/>
              </a:rPr>
              <a:t>Combined information for gene ontology and RBPs</a:t>
            </a:r>
          </a:p>
        </p:txBody>
      </p:sp>
    </p:spTree>
    <p:extLst>
      <p:ext uri="{BB962C8B-B14F-4D97-AF65-F5344CB8AC3E}">
        <p14:creationId xmlns:p14="http://schemas.microsoft.com/office/powerpoint/2010/main" val="57524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nhaltsplatzhalter 4">
            <a:extLst>
              <a:ext uri="{FF2B5EF4-FFF2-40B4-BE49-F238E27FC236}">
                <a16:creationId xmlns:a16="http://schemas.microsoft.com/office/drawing/2014/main" id="{E510874F-AE1D-423B-B0AA-BFC63A06A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168678"/>
              </p:ext>
            </p:extLst>
          </p:nvPr>
        </p:nvGraphicFramePr>
        <p:xfrm>
          <a:off x="1531483" y="-637981"/>
          <a:ext cx="9484788" cy="6157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AB51209-18A6-41F0-8943-4415BAF93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783119"/>
              </p:ext>
            </p:extLst>
          </p:nvPr>
        </p:nvGraphicFramePr>
        <p:xfrm>
          <a:off x="1497664" y="1014646"/>
          <a:ext cx="9447937" cy="4692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409" y="343562"/>
            <a:ext cx="10360501" cy="1223963"/>
          </a:xfrm>
        </p:spPr>
        <p:txBody>
          <a:bodyPr>
            <a:normAutofit/>
          </a:bodyPr>
          <a:lstStyle/>
          <a:p>
            <a:r>
              <a:rPr lang="en-US"/>
              <a:t>Timeline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9807BF-8645-45B5-A94F-890DDA9BEF18}"/>
              </a:ext>
            </a:extLst>
          </p:cNvPr>
          <p:cNvSpPr/>
          <p:nvPr/>
        </p:nvSpPr>
        <p:spPr>
          <a:xfrm>
            <a:off x="4107056" y="4111689"/>
            <a:ext cx="4480599" cy="20430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800">
                <a:cs typeface="Calibri"/>
              </a:rPr>
              <a:t>Goal:</a:t>
            </a:r>
          </a:p>
          <a:p>
            <a:pPr algn="ctr"/>
            <a:r>
              <a:rPr lang="de-DE" sz="2800">
                <a:cs typeface="Calibri"/>
              </a:rPr>
              <a:t>Automatically detect RBPs and</a:t>
            </a:r>
            <a:endParaRPr lang="de-DE" sz="2800" dirty="0">
              <a:cs typeface="Calibri"/>
            </a:endParaRPr>
          </a:p>
          <a:p>
            <a:pPr algn="ctr"/>
            <a:r>
              <a:rPr lang="de-DE" sz="2800" dirty="0">
                <a:cs typeface="Calibri"/>
              </a:rPr>
              <a:t> Find and </a:t>
            </a:r>
            <a:r>
              <a:rPr lang="de-DE" sz="2800">
                <a:cs typeface="Calibri"/>
              </a:rPr>
              <a:t>evaluate new RBP candidates </a:t>
            </a:r>
          </a:p>
        </p:txBody>
      </p:sp>
    </p:spTree>
    <p:extLst>
      <p:ext uri="{BB962C8B-B14F-4D97-AF65-F5344CB8AC3E}">
        <p14:creationId xmlns:p14="http://schemas.microsoft.com/office/powerpoint/2010/main" val="110887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z="3600">
                <a:effectLst/>
                <a:latin typeface="Arial" panose="020B0604020202020204" pitchFamily="34" charset="0"/>
              </a:rPr>
              <a:t>R-</a:t>
            </a:r>
            <a:r>
              <a:rPr lang="de-DE" sz="3600" err="1">
                <a:effectLst/>
                <a:latin typeface="Arial" panose="020B0604020202020204" pitchFamily="34" charset="0"/>
              </a:rPr>
              <a:t>DeeP</a:t>
            </a:r>
            <a:r>
              <a:rPr lang="de-DE" sz="3600">
                <a:effectLst/>
                <a:latin typeface="Arial" panose="020B0604020202020204" pitchFamily="34" charset="0"/>
              </a:rPr>
              <a:t>: </a:t>
            </a:r>
            <a:r>
              <a:rPr lang="en-US" sz="3600">
                <a:effectLst/>
                <a:latin typeface="Arial" panose="020B0604020202020204" pitchFamily="34" charset="0"/>
              </a:rPr>
              <a:t>Proteome-wide Screen for RNA-dependent Proteins</a:t>
            </a:r>
            <a:endParaRPr lang="de-DE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F5315BB-A744-4907-834E-1C1B139F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883641" cy="470688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RNA-binding proteins (RBPs) 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functions: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RNA biogenesis, regulation of gene expression, alternative splicing, …</a:t>
            </a:r>
            <a:endParaRPr lang="de-DE">
              <a:latin typeface="Calibri"/>
              <a:cs typeface="Times New Roman"/>
            </a:endParaRPr>
          </a:p>
          <a:p>
            <a:pPr marL="304165" indent="-304165"/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malfunction of RBPs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: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neurodegenerative disorders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,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cancer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en-US" sz="1800"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r>
              <a:rPr lang="en-US" sz="18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R-</a:t>
            </a:r>
            <a:r>
              <a:rPr lang="en-US" sz="1800" b="1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DeeP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: proteome-wide, unbiased, and enrichment-free screen, based on density gradient ultracentrifugation</a:t>
            </a:r>
          </a:p>
          <a:p>
            <a:pPr marL="304165" indent="-304165"/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defining a protein as RNA dependent when its </a:t>
            </a:r>
            <a:r>
              <a:rPr lang="en-US" sz="1800">
                <a:latin typeface="Calibri"/>
                <a:ea typeface="Calibri" panose="020F0502020204030204" pitchFamily="34" charset="0"/>
                <a:cs typeface="Times New Roman"/>
              </a:rPr>
              <a:t>interactome</a:t>
            </a:r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 depends on RNA</a:t>
            </a:r>
          </a:p>
          <a:p>
            <a:pPr marL="304165" indent="-304165"/>
            <a:r>
              <a:rPr lang="en-US" sz="1800">
                <a:effectLst/>
                <a:latin typeface="Calibri"/>
                <a:ea typeface="Calibri" panose="020F0502020204030204" pitchFamily="34" charset="0"/>
                <a:cs typeface="Times New Roman"/>
              </a:rPr>
              <a:t>RBPs are expected to migrate to different positions in a sucrose density gradient in the presence or absence of RNA</a:t>
            </a:r>
          </a:p>
          <a:p>
            <a:pPr marL="304165" indent="-304165"/>
            <a:r>
              <a:rPr lang="de-DE" sz="1800"/>
              <a:t>non-</a:t>
            </a:r>
            <a:r>
              <a:rPr lang="de-DE" sz="1800" err="1"/>
              <a:t>synchronized</a:t>
            </a:r>
            <a:r>
              <a:rPr lang="de-DE" sz="1800"/>
              <a:t> A549 </a:t>
            </a:r>
            <a:r>
              <a:rPr lang="de-DE" sz="1800" err="1"/>
              <a:t>cells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Human Caucasian lung carcinoma cells </a:t>
            </a:r>
            <a:endParaRPr lang="en-US" sz="1800">
              <a:cs typeface="Calibri"/>
            </a:endParaRPr>
          </a:p>
          <a:p>
            <a:pPr marL="304165" indent="-304165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165" indent="-304165"/>
            <a:endParaRPr lang="de-DE">
              <a:cs typeface="Calibri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5D0BF41-5B0B-412D-B9C6-4B7DDAD3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370" y="1796460"/>
            <a:ext cx="3452159" cy="45114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E8EB931-3B3D-4D18-B0A0-5DA240887170}"/>
              </a:ext>
            </a:extLst>
          </p:cNvPr>
          <p:cNvSpPr txBox="1"/>
          <p:nvPr/>
        </p:nvSpPr>
        <p:spPr>
          <a:xfrm>
            <a:off x="5733262" y="6357716"/>
            <a:ext cx="65875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tx1">
                    <a:lumMod val="85000"/>
                  </a:schemeClr>
                </a:solidFill>
                <a:ea typeface="+mn-lt"/>
                <a:cs typeface="+mn-lt"/>
              </a:rPr>
              <a:t>Literature: </a:t>
            </a:r>
            <a:r>
              <a:rPr lang="en-US" sz="1200">
                <a:solidFill>
                  <a:schemeClr val="tx1">
                    <a:lumMod val="85000"/>
                  </a:schemeClr>
                </a:solidFill>
              </a:rPr>
              <a:t>Caudron-Herger et al., (2019), Molecular Cell 75, 184–199, 2019 Elsevier Inc.</a:t>
            </a:r>
            <a:r>
              <a:rPr lang="en-US" sz="1400">
                <a:solidFill>
                  <a:schemeClr val="tx1">
                    <a:lumMod val="85000"/>
                  </a:schemeClr>
                </a:solidFill>
              </a:rPr>
              <a:t> </a:t>
            </a:r>
            <a:endParaRPr lang="de-DE" sz="1400">
              <a:solidFill>
                <a:schemeClr val="tx1">
                  <a:lumMod val="8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Project </a:t>
            </a:r>
            <a:r>
              <a:rPr lang="de-DE" err="1"/>
              <a:t>goals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/>
              <a:t>End goal is to perform analysis of the mass spectrometry data to </a:t>
            </a:r>
            <a:r>
              <a:rPr lang="en-US" b="1"/>
              <a:t>automatically identify</a:t>
            </a:r>
            <a:r>
              <a:rPr lang="en-US"/>
              <a:t> RNA-dependent proteins </a:t>
            </a:r>
            <a:endParaRPr lang="de-DE"/>
          </a:p>
          <a:p>
            <a:pPr marL="304165" indent="-304165" rtl="0"/>
            <a:endParaRPr lang="en-US">
              <a:cs typeface="Calibri"/>
            </a:endParaRPr>
          </a:p>
          <a:p>
            <a:pPr marL="304165" indent="-304165" rtl="0"/>
            <a:endParaRPr lang="en-US">
              <a:cs typeface="Calibri"/>
            </a:endParaRPr>
          </a:p>
          <a:p>
            <a:pPr marL="304165" indent="-304165"/>
            <a:endParaRPr lang="en-US"/>
          </a:p>
          <a:p>
            <a:pPr marL="304165" indent="-304165"/>
            <a:endParaRPr lang="en-US" sz="2000">
              <a:ea typeface="+mn-lt"/>
              <a:cs typeface="+mn-lt"/>
            </a:endParaRPr>
          </a:p>
          <a:p>
            <a:pPr marL="304165" indent="-304165"/>
            <a:endParaRPr lang="en-US" sz="2000">
              <a:cs typeface="Calibri"/>
            </a:endParaRPr>
          </a:p>
        </p:txBody>
      </p:sp>
      <p:graphicFrame>
        <p:nvGraphicFramePr>
          <p:cNvPr id="5" name="Inhaltsplatzhalter 4" descr="Gestaffelter Prozess mit 3 Aufgaben, die untereinander angeordnet sind. Zwei abwärts gerichtete Pfeile zeigen den Fortschritt von der ersten zur zweiten und von der zweiten zur dritten Aufgab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5489388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Dataset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1"/>
            <a:ext cx="7902582" cy="208216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de-DE" sz="2400" err="1"/>
              <a:t>Mass</a:t>
            </a:r>
            <a:r>
              <a:rPr lang="de-DE" sz="2400"/>
              <a:t> </a:t>
            </a:r>
            <a:r>
              <a:rPr lang="de-DE" sz="2400" err="1"/>
              <a:t>spectrometry</a:t>
            </a:r>
            <a:r>
              <a:rPr lang="de-DE" sz="2400"/>
              <a:t> </a:t>
            </a:r>
            <a:r>
              <a:rPr lang="de-DE" sz="2400" err="1"/>
              <a:t>data</a:t>
            </a:r>
            <a:r>
              <a:rPr lang="de-DE" sz="2400"/>
              <a:t> </a:t>
            </a:r>
            <a:r>
              <a:rPr lang="de-DE" sz="2400" err="1"/>
              <a:t>from</a:t>
            </a:r>
            <a:r>
              <a:rPr lang="de-DE" sz="2400"/>
              <a:t> non-</a:t>
            </a:r>
            <a:r>
              <a:rPr lang="de-DE" sz="2400" err="1"/>
              <a:t>synchronized</a:t>
            </a:r>
            <a:r>
              <a:rPr lang="de-DE" sz="2400"/>
              <a:t> A549 </a:t>
            </a:r>
            <a:r>
              <a:rPr lang="de-DE" sz="2400" err="1"/>
              <a:t>cells</a:t>
            </a:r>
            <a:endParaRPr lang="de-DE" sz="2400">
              <a:cs typeface="Calibri"/>
            </a:endParaRPr>
          </a:p>
          <a:p>
            <a:pPr marL="304165" indent="-304165" rtl="0"/>
            <a:r>
              <a:rPr lang="de-DE" sz="2400"/>
              <a:t>25 </a:t>
            </a:r>
            <a:r>
              <a:rPr lang="de-DE" sz="2400" err="1"/>
              <a:t>fractions</a:t>
            </a:r>
            <a:endParaRPr lang="de-DE" sz="2400">
              <a:cs typeface="Calibri"/>
            </a:endParaRPr>
          </a:p>
          <a:p>
            <a:pPr marL="304165" indent="-304165" rtl="0"/>
            <a:r>
              <a:rPr lang="de-DE" sz="2400"/>
              <a:t>3 </a:t>
            </a:r>
            <a:r>
              <a:rPr lang="de-DE" sz="2400" err="1"/>
              <a:t>repetitions</a:t>
            </a:r>
            <a:endParaRPr lang="de-DE" sz="2400">
              <a:cs typeface="Calibri"/>
            </a:endParaRPr>
          </a:p>
          <a:p>
            <a:pPr marL="304165" indent="-304165" rtl="0"/>
            <a:r>
              <a:rPr lang="de-DE" sz="2400"/>
              <a:t>3680 human </a:t>
            </a:r>
            <a:r>
              <a:rPr lang="de-DE" sz="2400" err="1"/>
              <a:t>proteins</a:t>
            </a:r>
            <a:endParaRPr lang="de-DE" sz="2400">
              <a:cs typeface="Calibri"/>
            </a:endParaRPr>
          </a:p>
          <a:p>
            <a:pPr marL="304165" indent="-304165" rtl="0"/>
            <a:endParaRPr lang="de-DE">
              <a:cs typeface="Calibri"/>
            </a:endParaRP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0008495"/>
              </p:ext>
            </p:extLst>
          </p:nvPr>
        </p:nvGraphicFramePr>
        <p:xfrm>
          <a:off x="547194" y="3868207"/>
          <a:ext cx="11094435" cy="2565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941756499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718451984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87498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351167835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307432798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4153072716"/>
                    </a:ext>
                  </a:extLst>
                </a:gridCol>
              </a:tblGrid>
              <a:tr h="120721">
                <a:tc>
                  <a:txBody>
                    <a:bodyPr/>
                    <a:lstStyle/>
                    <a:p>
                      <a:pPr rtl="0"/>
                      <a:r>
                        <a:rPr lang="de-DE" sz="1800"/>
                        <a:t>Human </a:t>
                      </a:r>
                      <a:r>
                        <a:rPr lang="de-DE" sz="1800" err="1"/>
                        <a:t>protein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algn="ctr" rtl="0"/>
                      <a:r>
                        <a:rPr lang="de-DE" sz="1800"/>
                        <a:t>Rep. 1 </a:t>
                      </a:r>
                    </a:p>
                    <a:p>
                      <a:pPr algn="ctr" rtl="0"/>
                      <a:r>
                        <a:rPr lang="de-DE" sz="1800" err="1"/>
                        <a:t>Ctlr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algn="ctr" rtl="0"/>
                      <a:r>
                        <a:rPr lang="de-DE" sz="1800"/>
                        <a:t>Rep. 1</a:t>
                      </a:r>
                    </a:p>
                    <a:p>
                      <a:pPr algn="ctr" rtl="0"/>
                      <a:r>
                        <a:rPr lang="de-DE" sz="1800" err="1"/>
                        <a:t>RNase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algn="ctr" rtl="0"/>
                      <a:r>
                        <a:rPr lang="de-DE" sz="1800"/>
                        <a:t>Rep. 2</a:t>
                      </a:r>
                    </a:p>
                    <a:p>
                      <a:pPr algn="ctr" rtl="0"/>
                      <a:r>
                        <a:rPr lang="de-DE" sz="1800" err="1"/>
                        <a:t>Ctlr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algn="ctr" rtl="0"/>
                      <a:r>
                        <a:rPr lang="de-DE" sz="1800"/>
                        <a:t>Rep. 2</a:t>
                      </a:r>
                    </a:p>
                    <a:p>
                      <a:pPr algn="ctr" rtl="0"/>
                      <a:r>
                        <a:rPr lang="de-DE" sz="1800" err="1"/>
                        <a:t>RNase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algn="ctr" rtl="0"/>
                      <a:r>
                        <a:rPr lang="de-DE" sz="1800"/>
                        <a:t>Rep. 3</a:t>
                      </a:r>
                    </a:p>
                    <a:p>
                      <a:pPr algn="ctr" rtl="0"/>
                      <a:r>
                        <a:rPr lang="de-DE" sz="1800" err="1"/>
                        <a:t>Ctlr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Rep. 3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err="1"/>
                        <a:t>RNase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2</a:t>
                      </a:r>
                    </a:p>
                    <a:p>
                      <a:pPr algn="ctr" rtl="0"/>
                      <a:r>
                        <a:rPr lang="de-DE" sz="1800"/>
                        <a:t>Rep. 1 </a:t>
                      </a:r>
                    </a:p>
                    <a:p>
                      <a:pPr algn="ctr" rtl="0"/>
                      <a:r>
                        <a:rPr lang="de-DE" sz="1800" err="1"/>
                        <a:t>Ctlr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… </a:t>
                      </a: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25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SPB6_HUMAN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7370.80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CRYAB_HUMAN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/>
                        <a:t>VIGLN_HUMAN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7ABFF-3024-48C3-88A3-7A68910F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Restructuring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785354-5F0E-4054-9E3F-611541981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343" y="1639941"/>
            <a:ext cx="10817457" cy="166937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endParaRPr lang="de-DE">
              <a:cs typeface="Calibri"/>
            </a:endParaRPr>
          </a:p>
          <a:p>
            <a:pPr marL="304165" indent="-304165"/>
            <a:endParaRPr lang="de-DE">
              <a:cs typeface="Calibri"/>
            </a:endParaRP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A310A07F-15C5-478D-B44F-20F1A0EFAC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162056"/>
              </p:ext>
            </p:extLst>
          </p:nvPr>
        </p:nvGraphicFramePr>
        <p:xfrm>
          <a:off x="517425" y="3212915"/>
          <a:ext cx="1109443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941756499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718451984"/>
                    </a:ext>
                  </a:extLst>
                </a:gridCol>
                <a:gridCol w="1177331">
                  <a:extLst>
                    <a:ext uri="{9D8B030D-6E8A-4147-A177-3AD203B41FA5}">
                      <a16:colId xmlns:a16="http://schemas.microsoft.com/office/drawing/2014/main" val="2087498001"/>
                    </a:ext>
                  </a:extLst>
                </a:gridCol>
                <a:gridCol w="1359650">
                  <a:extLst>
                    <a:ext uri="{9D8B030D-6E8A-4147-A177-3AD203B41FA5}">
                      <a16:colId xmlns:a16="http://schemas.microsoft.com/office/drawing/2014/main" val="351167835"/>
                    </a:ext>
                  </a:extLst>
                </a:gridCol>
                <a:gridCol w="1211325">
                  <a:extLst>
                    <a:ext uri="{9D8B030D-6E8A-4147-A177-3AD203B41FA5}">
                      <a16:colId xmlns:a16="http://schemas.microsoft.com/office/drawing/2014/main" val="2307432798"/>
                    </a:ext>
                  </a:extLst>
                </a:gridCol>
                <a:gridCol w="961015">
                  <a:extLst>
                    <a:ext uri="{9D8B030D-6E8A-4147-A177-3AD203B41FA5}">
                      <a16:colId xmlns:a16="http://schemas.microsoft.com/office/drawing/2014/main" val="4153072716"/>
                    </a:ext>
                  </a:extLst>
                </a:gridCol>
              </a:tblGrid>
              <a:tr h="120721">
                <a:tc>
                  <a:txBody>
                    <a:bodyPr/>
                    <a:lstStyle/>
                    <a:p>
                      <a:pPr rtl="0"/>
                      <a:r>
                        <a:rPr lang="de-DE" sz="1800"/>
                        <a:t>Human </a:t>
                      </a:r>
                      <a:r>
                        <a:rPr lang="de-DE" sz="1800" err="1"/>
                        <a:t>protein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2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3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4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5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6</a:t>
                      </a:r>
                      <a:endParaRPr lang="de-DE" sz="18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de-DE" sz="1800" b="1" i="0" u="none" strike="noStrike" noProof="0" err="1">
                          <a:latin typeface="Calibri"/>
                        </a:rPr>
                        <a:t>Fraction</a:t>
                      </a:r>
                      <a:r>
                        <a:rPr lang="de-DE" sz="1800" b="1" i="0" u="none" strike="noStrike" noProof="0">
                          <a:latin typeface="Calibri"/>
                        </a:rPr>
                        <a:t> 7</a:t>
                      </a:r>
                      <a:endParaRPr lang="de-DE" b="1" i="0" u="none" strike="noStrike" noProof="0">
                        <a:latin typeface="Calibri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/>
                        <a:t>… </a:t>
                      </a:r>
                      <a:r>
                        <a:rPr lang="de-DE" sz="1800" err="1"/>
                        <a:t>Fraction</a:t>
                      </a:r>
                      <a:r>
                        <a:rPr lang="de-DE" sz="1800"/>
                        <a:t> 25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SPB6_HUMAN</a:t>
                      </a:r>
                      <a:r>
                        <a:rPr lang="de-DE" sz="1800"/>
                        <a:t> Rep. 1 (</a:t>
                      </a:r>
                      <a:r>
                        <a:rPr lang="de-DE" sz="1800" err="1"/>
                        <a:t>Ctlr</a:t>
                      </a:r>
                      <a:r>
                        <a:rPr lang="de-DE" sz="18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7370.80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72064.00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111410.00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42962.00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2.9982e+04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10513.00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SPB6_HUMAN Rep. 2 </a:t>
                      </a:r>
                      <a:r>
                        <a:rPr lang="de-DE" sz="1800" b="0" i="0" u="none" strike="noStrike" noProof="0"/>
                        <a:t>(</a:t>
                      </a:r>
                      <a:r>
                        <a:rPr lang="de-DE" sz="1800" b="0" i="0" u="none" strike="noStrike" noProof="0" err="1"/>
                        <a:t>Ctlr</a:t>
                      </a:r>
                      <a:r>
                        <a:rPr lang="de-DE" sz="1800" b="0" i="0" u="none" strike="noStrike" noProof="0"/>
                        <a:t>)</a:t>
                      </a:r>
                      <a:endParaRPr lang="de-DE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5419.70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63575.00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141020.00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38578.00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1.9908e+03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6228.00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4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SPB6_HUMAN Rep. 3 </a:t>
                      </a:r>
                      <a:r>
                        <a:rPr lang="de-DE" sz="1800" b="0" i="0" u="none" strike="noStrike" noProof="0"/>
                        <a:t>(</a:t>
                      </a:r>
                      <a:r>
                        <a:rPr lang="de-DE" sz="1800" b="0" i="0" u="none" strike="noStrike" noProof="0" err="1"/>
                        <a:t>Ctlr</a:t>
                      </a:r>
                      <a:r>
                        <a:rPr lang="de-DE" sz="1800" b="0" i="0" u="none" strike="noStrike" noProof="0"/>
                        <a:t>)</a:t>
                      </a:r>
                      <a:endParaRPr lang="de-DE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3599.00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45914.00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80301.00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23125.00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1.4686e+04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800"/>
                        <a:t>5938.00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de-DE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8CEF659-CBAF-48E6-9FCE-21E35310A6E0}"/>
              </a:ext>
            </a:extLst>
          </p:cNvPr>
          <p:cNvSpPr txBox="1">
            <a:spLocks/>
          </p:cNvSpPr>
          <p:nvPr/>
        </p:nvSpPr>
        <p:spPr>
          <a:xfrm>
            <a:off x="996622" y="1635722"/>
            <a:ext cx="7902582" cy="2082160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/>
            <a:r>
              <a:rPr lang="en-US" sz="2400">
                <a:ea typeface="+mn-lt"/>
                <a:cs typeface="+mn-lt"/>
              </a:rPr>
              <a:t>2 new </a:t>
            </a:r>
            <a:r>
              <a:rPr lang="en-US" sz="2400" err="1">
                <a:ea typeface="+mn-lt"/>
                <a:cs typeface="+mn-lt"/>
              </a:rPr>
              <a:t>dataframes</a:t>
            </a:r>
            <a:r>
              <a:rPr lang="en-US" sz="2400">
                <a:ea typeface="+mn-lt"/>
                <a:cs typeface="+mn-lt"/>
              </a:rPr>
              <a:t> (df) (3*3680 x 25)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de-DE" sz="2400" err="1">
                <a:ea typeface="+mn-lt"/>
                <a:cs typeface="+mn-lt"/>
              </a:rPr>
              <a:t>one</a:t>
            </a:r>
            <a:r>
              <a:rPr lang="de-DE" sz="2400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for the control group and one for the RNase group </a:t>
            </a:r>
          </a:p>
          <a:p>
            <a:pPr marL="304165" indent="-304165"/>
            <a:endParaRPr lang="en-US" sz="2400">
              <a:cs typeface="Calibri"/>
            </a:endParaRPr>
          </a:p>
          <a:p>
            <a:pPr marL="304165" indent="-304165"/>
            <a:endParaRPr lang="de-DE" sz="2400">
              <a:cs typeface="Calibri"/>
            </a:endParaRPr>
          </a:p>
          <a:p>
            <a:pPr marL="304165" indent="-304165"/>
            <a:endParaRPr lang="de-D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21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488F8-0FBA-4038-8A79-28AD68C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Dataset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0C8ADFB0-9BD8-4D70-81E4-588D22EF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56" y="1567150"/>
            <a:ext cx="10360501" cy="4462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de-DE">
                <a:cs typeface="Calibri"/>
              </a:rPr>
              <a:t>Total protein amount of every repetition </a:t>
            </a:r>
          </a:p>
        </p:txBody>
      </p:sp>
      <p:pic>
        <p:nvPicPr>
          <p:cNvPr id="13" name="Grafik 13">
            <a:extLst>
              <a:ext uri="{FF2B5EF4-FFF2-40B4-BE49-F238E27FC236}">
                <a16:creationId xmlns:a16="http://schemas.microsoft.com/office/drawing/2014/main" id="{3A04214B-A2F6-4F00-B81A-7AC7C394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42" y="2172132"/>
            <a:ext cx="6063895" cy="406665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D5EB60C-124E-4220-8980-AB866C0A2853}"/>
              </a:ext>
            </a:extLst>
          </p:cNvPr>
          <p:cNvSpPr txBox="1"/>
          <p:nvPr/>
        </p:nvSpPr>
        <p:spPr>
          <a:xfrm>
            <a:off x="7200070" y="2581025"/>
            <a:ext cx="472679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err="1">
                <a:cs typeface="Calibri"/>
              </a:rPr>
              <a:t>Should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be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about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equal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for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the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three</a:t>
            </a:r>
            <a:r>
              <a:rPr lang="de-DE" sz="2800">
                <a:cs typeface="Calibri"/>
              </a:rPr>
              <a:t> repetitions</a:t>
            </a:r>
          </a:p>
          <a:p>
            <a:endParaRPr lang="de-DE" sz="2800">
              <a:cs typeface="Calibri"/>
            </a:endParaRPr>
          </a:p>
          <a:p>
            <a:r>
              <a:rPr lang="de-DE" sz="2800">
                <a:cs typeface="Calibri"/>
              </a:rPr>
              <a:t>    </a:t>
            </a:r>
            <a:r>
              <a:rPr lang="de-DE" sz="2800">
                <a:ea typeface="+mn-lt"/>
                <a:cs typeface="+mn-lt"/>
              </a:rPr>
              <a:t>-&gt;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Normalization</a:t>
            </a:r>
            <a:r>
              <a:rPr lang="de-DE" sz="2800">
                <a:cs typeface="Calibri"/>
              </a:rPr>
              <a:t> </a:t>
            </a:r>
            <a:r>
              <a:rPr lang="de-DE" sz="2800" err="1">
                <a:cs typeface="Calibri"/>
              </a:rPr>
              <a:t>necessary</a:t>
            </a:r>
            <a:endParaRPr lang="de-DE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85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488F8-0FBA-4038-8A79-28AD68C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Dataset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3870B061-14B5-4CBF-B0E5-F1CAABAF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02" y="2515427"/>
            <a:ext cx="7697448" cy="3801960"/>
          </a:xfrm>
          <a:prstGeom prst="rect">
            <a:avLst/>
          </a:prstGeom>
        </p:spPr>
      </p:pic>
      <p:sp>
        <p:nvSpPr>
          <p:cNvPr id="8" name="Minuszeichen 7">
            <a:extLst>
              <a:ext uri="{FF2B5EF4-FFF2-40B4-BE49-F238E27FC236}">
                <a16:creationId xmlns:a16="http://schemas.microsoft.com/office/drawing/2014/main" id="{1C98F056-C973-462B-AF7C-7AC4698BCC6E}"/>
              </a:ext>
            </a:extLst>
          </p:cNvPr>
          <p:cNvSpPr/>
          <p:nvPr/>
        </p:nvSpPr>
        <p:spPr>
          <a:xfrm>
            <a:off x="7360521" y="3609127"/>
            <a:ext cx="232257" cy="187309"/>
          </a:xfrm>
          <a:prstGeom prst="mathMinus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C89D11-800D-4767-86ED-427F40A93553}"/>
              </a:ext>
            </a:extLst>
          </p:cNvPr>
          <p:cNvSpPr txBox="1"/>
          <p:nvPr/>
        </p:nvSpPr>
        <p:spPr>
          <a:xfrm>
            <a:off x="7648114" y="354973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Ctrl_Rep1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D41F372E-4BEF-4D23-B6A6-CE50A6D376E8}"/>
              </a:ext>
            </a:extLst>
          </p:cNvPr>
          <p:cNvSpPr/>
          <p:nvPr/>
        </p:nvSpPr>
        <p:spPr>
          <a:xfrm>
            <a:off x="7361023" y="4165666"/>
            <a:ext cx="232257" cy="18730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0C8ADFB0-9BD8-4D70-81E4-588D22EF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444" y="1378645"/>
            <a:ext cx="10360501" cy="4462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de-DE" err="1">
                <a:cs typeface="Calibri"/>
              </a:rPr>
              <a:t>Comparison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distribution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control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replicates</a:t>
            </a:r>
            <a:endParaRPr lang="de-DE">
              <a:cs typeface="Calibri"/>
            </a:endParaRPr>
          </a:p>
          <a:p>
            <a:pPr marL="377825" lvl="1" indent="0">
              <a:buNone/>
            </a:pPr>
            <a:r>
              <a:rPr lang="de-DE">
                <a:cs typeface="Calibri"/>
              </a:rPr>
              <a:t>     -&gt; </a:t>
            </a:r>
            <a:r>
              <a:rPr lang="de-DE" err="1">
                <a:cs typeface="Calibri"/>
              </a:rPr>
              <a:t>count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distribution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should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similar</a:t>
            </a:r>
            <a:r>
              <a:rPr lang="de-DE">
                <a:cs typeface="Calibri"/>
              </a:rPr>
              <a:t> 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00594E-8062-4C24-B8FC-6D85037D098E}"/>
              </a:ext>
            </a:extLst>
          </p:cNvPr>
          <p:cNvSpPr txBox="1"/>
          <p:nvPr/>
        </p:nvSpPr>
        <p:spPr>
          <a:xfrm>
            <a:off x="7648985" y="410627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Ctrl_Rep2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5FC7383-4627-4395-BCA8-C28C6F0FF9B3}"/>
              </a:ext>
            </a:extLst>
          </p:cNvPr>
          <p:cNvSpPr txBox="1"/>
          <p:nvPr/>
        </p:nvSpPr>
        <p:spPr>
          <a:xfrm>
            <a:off x="7648999" y="467178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Ctrl_Rep3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5" name="Minuszeichen 14">
            <a:extLst>
              <a:ext uri="{FF2B5EF4-FFF2-40B4-BE49-F238E27FC236}">
                <a16:creationId xmlns:a16="http://schemas.microsoft.com/office/drawing/2014/main" id="{BA843A53-157B-445A-A522-E95B306C589C}"/>
              </a:ext>
            </a:extLst>
          </p:cNvPr>
          <p:cNvSpPr/>
          <p:nvPr/>
        </p:nvSpPr>
        <p:spPr>
          <a:xfrm>
            <a:off x="7361867" y="4740158"/>
            <a:ext cx="232257" cy="187309"/>
          </a:xfrm>
          <a:prstGeom prst="mathMinus">
            <a:avLst/>
          </a:prstGeom>
          <a:solidFill>
            <a:srgbClr val="70811D"/>
          </a:solidFill>
          <a:ln>
            <a:solidFill>
              <a:srgbClr val="718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9490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4">
            <a:extLst>
              <a:ext uri="{FF2B5EF4-FFF2-40B4-BE49-F238E27FC236}">
                <a16:creationId xmlns:a16="http://schemas.microsoft.com/office/drawing/2014/main" id="{87FB71BA-0A2C-40D2-9842-793AEB1C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19" y="2506757"/>
            <a:ext cx="7859009" cy="39449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6488F8-0FBA-4038-8A79-28AD68C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"/>
              </a:rPr>
              <a:t>Dataset</a:t>
            </a:r>
            <a:endParaRPr lang="de-DE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0C8ADFB0-9BD8-4D70-81E4-588D22EF9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493" y="1378645"/>
            <a:ext cx="10360501" cy="4462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de-DE" err="1">
                <a:cs typeface="Calibri"/>
              </a:rPr>
              <a:t>Comparison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distribution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of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RNAse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replicates</a:t>
            </a:r>
          </a:p>
          <a:p>
            <a:pPr marL="377825" lvl="1" indent="0">
              <a:buNone/>
            </a:pPr>
            <a:r>
              <a:rPr lang="de-DE">
                <a:cs typeface="Calibri"/>
              </a:rPr>
              <a:t>     -&gt; </a:t>
            </a:r>
            <a:r>
              <a:rPr lang="de-DE" err="1">
                <a:cs typeface="Calibri"/>
              </a:rPr>
              <a:t>count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distribution</a:t>
            </a:r>
            <a:r>
              <a:rPr lang="de-DE">
                <a:cs typeface="Calibri"/>
              </a:rPr>
              <a:t> </a:t>
            </a:r>
            <a:r>
              <a:rPr lang="de-DE" err="1">
                <a:cs typeface="Calibri"/>
              </a:rPr>
              <a:t>should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be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similar</a:t>
            </a:r>
            <a:r>
              <a:rPr lang="de-DE">
                <a:cs typeface="Calibri"/>
              </a:rPr>
              <a:t> </a:t>
            </a:r>
          </a:p>
        </p:txBody>
      </p:sp>
      <p:sp>
        <p:nvSpPr>
          <p:cNvPr id="8" name="Minuszeichen 7">
            <a:extLst>
              <a:ext uri="{FF2B5EF4-FFF2-40B4-BE49-F238E27FC236}">
                <a16:creationId xmlns:a16="http://schemas.microsoft.com/office/drawing/2014/main" id="{1C98F056-C973-462B-AF7C-7AC4698BCC6E}"/>
              </a:ext>
            </a:extLst>
          </p:cNvPr>
          <p:cNvSpPr/>
          <p:nvPr/>
        </p:nvSpPr>
        <p:spPr>
          <a:xfrm>
            <a:off x="7243839" y="3609127"/>
            <a:ext cx="232257" cy="187309"/>
          </a:xfrm>
          <a:prstGeom prst="mathMinus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8C89D11-800D-4767-86ED-427F40A93553}"/>
              </a:ext>
            </a:extLst>
          </p:cNvPr>
          <p:cNvSpPr txBox="1"/>
          <p:nvPr/>
        </p:nvSpPr>
        <p:spPr>
          <a:xfrm>
            <a:off x="7531431" y="354973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RNase_Rep1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0" name="Minuszeichen 9">
            <a:extLst>
              <a:ext uri="{FF2B5EF4-FFF2-40B4-BE49-F238E27FC236}">
                <a16:creationId xmlns:a16="http://schemas.microsoft.com/office/drawing/2014/main" id="{D41F372E-4BEF-4D23-B6A6-CE50A6D376E8}"/>
              </a:ext>
            </a:extLst>
          </p:cNvPr>
          <p:cNvSpPr/>
          <p:nvPr/>
        </p:nvSpPr>
        <p:spPr>
          <a:xfrm>
            <a:off x="7244340" y="4165666"/>
            <a:ext cx="232257" cy="187309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00594E-8062-4C24-B8FC-6D85037D098E}"/>
              </a:ext>
            </a:extLst>
          </p:cNvPr>
          <p:cNvSpPr txBox="1"/>
          <p:nvPr/>
        </p:nvSpPr>
        <p:spPr>
          <a:xfrm>
            <a:off x="7532302" y="410627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RNase_Rep2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5FC7383-4627-4395-BCA8-C28C6F0FF9B3}"/>
              </a:ext>
            </a:extLst>
          </p:cNvPr>
          <p:cNvSpPr txBox="1"/>
          <p:nvPr/>
        </p:nvSpPr>
        <p:spPr>
          <a:xfrm>
            <a:off x="7532316" y="467178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>
                <a:solidFill>
                  <a:srgbClr val="000000"/>
                </a:solidFill>
              </a:rPr>
              <a:t>RNase_Rep3</a:t>
            </a:r>
            <a:endParaRPr lang="de-DE" sz="1400">
              <a:solidFill>
                <a:srgbClr val="000000"/>
              </a:solidFill>
              <a:cs typeface="Calibri"/>
            </a:endParaRPr>
          </a:p>
        </p:txBody>
      </p:sp>
      <p:sp>
        <p:nvSpPr>
          <p:cNvPr id="15" name="Minuszeichen 14">
            <a:extLst>
              <a:ext uri="{FF2B5EF4-FFF2-40B4-BE49-F238E27FC236}">
                <a16:creationId xmlns:a16="http://schemas.microsoft.com/office/drawing/2014/main" id="{BA843A53-157B-445A-A522-E95B306C589C}"/>
              </a:ext>
            </a:extLst>
          </p:cNvPr>
          <p:cNvSpPr/>
          <p:nvPr/>
        </p:nvSpPr>
        <p:spPr>
          <a:xfrm>
            <a:off x="7245184" y="4740158"/>
            <a:ext cx="232257" cy="187309"/>
          </a:xfrm>
          <a:prstGeom prst="mathMinus">
            <a:avLst/>
          </a:prstGeom>
          <a:solidFill>
            <a:srgbClr val="70811D"/>
          </a:solidFill>
          <a:ln>
            <a:solidFill>
              <a:srgbClr val="718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173503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165085E-9466-471A-925A-95C897DD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/>
              <a:t>Milestone 1: </a:t>
            </a:r>
            <a:r>
              <a:rPr lang="de-DE" b="0" err="1"/>
              <a:t>Normalization</a:t>
            </a:r>
            <a:r>
              <a:rPr lang="de-DE"/>
              <a:t> </a:t>
            </a:r>
            <a:endParaRPr lang="de-DE">
              <a:cs typeface="Calibri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085B6FE-FDC1-42DD-8F69-0452396A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1308"/>
            <a:ext cx="10360501" cy="504249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2600" u="sng">
                <a:ea typeface="+mn-lt"/>
                <a:cs typeface="+mn-lt"/>
              </a:rPr>
              <a:t>Planned analysis steps:</a:t>
            </a:r>
            <a:endParaRPr lang="de-DE" sz="260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Calculate total protein sum for each repetition and divide the individual fractions for each protein by this sum.</a:t>
            </a:r>
            <a:endParaRPr lang="de-DE" sz="2600"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Show graphics comparing the 3 repetitions to each other post normalization.</a:t>
            </a:r>
            <a:endParaRPr lang="en-US" sz="2600">
              <a:cs typeface="Calibri"/>
            </a:endParaRPr>
          </a:p>
          <a:p>
            <a:pPr marL="0" indent="0">
              <a:buNone/>
            </a:pPr>
            <a:endParaRPr lang="en-US" sz="2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u="sng">
                <a:ea typeface="+mn-lt"/>
                <a:cs typeface="+mn-lt"/>
              </a:rPr>
              <a:t>Delivers: </a:t>
            </a:r>
          </a:p>
          <a:p>
            <a:pPr marL="514350" indent="-514350">
              <a:buAutoNum type="arabicPeriod"/>
            </a:pPr>
            <a:r>
              <a:rPr lang="en-US" sz="2600">
                <a:ea typeface="+mn-lt"/>
                <a:cs typeface="+mn-lt"/>
              </a:rPr>
              <a:t>2 </a:t>
            </a:r>
            <a:r>
              <a:rPr lang="en-US" sz="2600" err="1">
                <a:ea typeface="+mn-lt"/>
                <a:cs typeface="+mn-lt"/>
              </a:rPr>
              <a:t>dataframes</a:t>
            </a:r>
            <a:r>
              <a:rPr lang="en-US" sz="2600">
                <a:ea typeface="+mn-lt"/>
                <a:cs typeface="+mn-lt"/>
              </a:rPr>
              <a:t> (df) (3*3680 x 25) one for the control group and one for the RNase group, with normalized protein amounts.</a:t>
            </a:r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  <a:p>
            <a:pPr marL="304165" indent="-304165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8_TF02787990_TF02787990.potx" id="{4393E190-78C2-4802-8391-54969B0363A4}" vid="{EF0E7CB9-FD90-47AD-AD79-73A601F43E10}"/>
    </a:ext>
  </a:extLst>
</a:theme>
</file>

<file path=ppt/theme/theme2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Dreifach-Schaltkreislinien-Präsentation (Breitbild)</Template>
  <Application>Microsoft Office PowerPoint</Application>
  <PresentationFormat>Benutzerdefiniert</PresentationFormat>
  <Slides>19</Slides>
  <Notes>2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Technologie 16:9</vt:lpstr>
      <vt:lpstr>Proteome-wide Screen for RNA-dependent Proteins</vt:lpstr>
      <vt:lpstr>R-DeeP: Proteome-wide Screen for RNA-dependent Proteins</vt:lpstr>
      <vt:lpstr>Project goals</vt:lpstr>
      <vt:lpstr>Dataset</vt:lpstr>
      <vt:lpstr>Restructuring</vt:lpstr>
      <vt:lpstr>Dataset</vt:lpstr>
      <vt:lpstr>Dataset</vt:lpstr>
      <vt:lpstr>Dataset</vt:lpstr>
      <vt:lpstr>Milestone 1: Normalization </vt:lpstr>
      <vt:lpstr>Milestone 1: Normalization </vt:lpstr>
      <vt:lpstr>Milestone 1: Normalization </vt:lpstr>
      <vt:lpstr>Milestone 2: Cleanup</vt:lpstr>
      <vt:lpstr>Milestone 2: Cleanup </vt:lpstr>
      <vt:lpstr>Milestone 3: Identification of maxima </vt:lpstr>
      <vt:lpstr>Milestone 4: Shift detection</vt:lpstr>
      <vt:lpstr>Milestone 4: Shift detection/clustering</vt:lpstr>
      <vt:lpstr>Milestone 5: Definition/Application of selection criteria</vt:lpstr>
      <vt:lpstr>Milestone 6: Further analysis and evaluation 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Celina Schenkelberger</dc:creator>
  <cp:revision>25</cp:revision>
  <dcterms:created xsi:type="dcterms:W3CDTF">2021-05-01T12:50:44Z</dcterms:created>
  <dcterms:modified xsi:type="dcterms:W3CDTF">2021-05-12T07:57:33Z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