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1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348" r:id="rId3"/>
    <p:sldId id="303" r:id="rId4"/>
    <p:sldId id="2356" r:id="rId5"/>
    <p:sldId id="2360" r:id="rId6"/>
    <p:sldId id="2361" r:id="rId7"/>
    <p:sldId id="2362" r:id="rId8"/>
    <p:sldId id="2366" r:id="rId9"/>
    <p:sldId id="2367" r:id="rId10"/>
    <p:sldId id="2349" r:id="rId11"/>
    <p:sldId id="2350" r:id="rId12"/>
    <p:sldId id="2358" r:id="rId13"/>
    <p:sldId id="2352" r:id="rId14"/>
    <p:sldId id="2359" r:id="rId15"/>
    <p:sldId id="305" r:id="rId16"/>
    <p:sldId id="2363" r:id="rId17"/>
    <p:sldId id="2368" r:id="rId18"/>
    <p:sldId id="2364" r:id="rId19"/>
    <p:sldId id="2369" r:id="rId20"/>
    <p:sldId id="2370" r:id="rId21"/>
    <p:sldId id="2376" r:id="rId22"/>
    <p:sldId id="2378" r:id="rId23"/>
    <p:sldId id="2379" r:id="rId24"/>
    <p:sldId id="2381" r:id="rId25"/>
    <p:sldId id="2380" r:id="rId26"/>
    <p:sldId id="2382" r:id="rId27"/>
    <p:sldId id="2383" r:id="rId28"/>
    <p:sldId id="2384" r:id="rId29"/>
    <p:sldId id="2385" r:id="rId30"/>
    <p:sldId id="2387" r:id="rId31"/>
    <p:sldId id="2388" r:id="rId32"/>
    <p:sldId id="2389" r:id="rId33"/>
    <p:sldId id="2393" r:id="rId34"/>
    <p:sldId id="2394" r:id="rId35"/>
    <p:sldId id="2402" r:id="rId36"/>
    <p:sldId id="2403" r:id="rId37"/>
    <p:sldId id="2397" r:id="rId38"/>
    <p:sldId id="2399" r:id="rId39"/>
    <p:sldId id="2400" r:id="rId40"/>
    <p:sldId id="2406" r:id="rId41"/>
    <p:sldId id="2401" r:id="rId42"/>
    <p:sldId id="2404" r:id="rId43"/>
    <p:sldId id="2405" r:id="rId44"/>
    <p:sldId id="2407" r:id="rId45"/>
    <p:sldId id="2395" r:id="rId46"/>
    <p:sldId id="2355"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guide id="3" orient="horz">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903" autoAdjust="0"/>
  </p:normalViewPr>
  <p:slideViewPr>
    <p:cSldViewPr>
      <p:cViewPr varScale="1">
        <p:scale>
          <a:sx n="108" d="100"/>
          <a:sy n="108" d="100"/>
        </p:scale>
        <p:origin x="-1620" y="-78"/>
      </p:cViewPr>
      <p:guideLst>
        <p:guide orient="horz" pos="2160"/>
        <p:guide orient="horz"/>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A86864-BB74-4A04-A22A-153A11D13989}" type="datetimeFigureOut">
              <a:rPr lang="en-US" smtClean="0"/>
              <a:t>07-Nov-19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D509E6-240D-427B-9F3C-01CA969AA59D}" type="slidenum">
              <a:rPr lang="en-US" smtClean="0"/>
              <a:t>‹#›</a:t>
            </a:fld>
            <a:endParaRPr lang="en-US"/>
          </a:p>
        </p:txBody>
      </p:sp>
    </p:spTree>
    <p:extLst>
      <p:ext uri="{BB962C8B-B14F-4D97-AF65-F5344CB8AC3E}">
        <p14:creationId xmlns:p14="http://schemas.microsoft.com/office/powerpoint/2010/main" val="2793507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P = </a:t>
            </a:r>
          </a:p>
          <a:p>
            <a:r>
              <a:rPr lang="en-US" dirty="0"/>
              <a:t>\begin{</a:t>
            </a:r>
            <a:r>
              <a:rPr lang="en-US" dirty="0" err="1"/>
              <a:t>bmatrix</a:t>
            </a:r>
            <a:r>
              <a:rPr lang="en-US" dirty="0"/>
              <a:t>}a_{11} &amp; a_{12}&amp;a_{13}&amp;a_{14}</a:t>
            </a:r>
          </a:p>
          <a:p>
            <a:r>
              <a:rPr lang="en-US" dirty="0"/>
              <a:t>\\ a_{21}&amp;a_{22} &amp;a_{23}&amp;a_{24}</a:t>
            </a:r>
          </a:p>
          <a:p>
            <a:r>
              <a:rPr lang="en-US" dirty="0"/>
              <a:t>\\a_{31}&amp;a_{32}&amp;a_{33}&amp;a_{34}</a:t>
            </a:r>
          </a:p>
          <a:p>
            <a:r>
              <a:rPr lang="en-US" dirty="0"/>
              <a:t>\end{</a:t>
            </a:r>
            <a:r>
              <a:rPr lang="en-US" dirty="0" err="1"/>
              <a:t>bmatrix</a:t>
            </a:r>
            <a:r>
              <a:rPr lang="en-US" dirty="0"/>
              <a:t>}</a:t>
            </a:r>
          </a:p>
          <a:p>
            <a:endParaRPr lang="en-US" dirty="0"/>
          </a:p>
          <a:p>
            <a:r>
              <a:rPr lang="en-US" dirty="0"/>
              <a:t>\\</a:t>
            </a:r>
          </a:p>
          <a:p>
            <a:r>
              <a:rPr lang="en-US" dirty="0"/>
              <a:t>P</a:t>
            </a:r>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endParaRPr lang="en-US" dirty="0"/>
          </a:p>
          <a:p>
            <a:r>
              <a:rPr lang="en-US" dirty="0"/>
              <a:t>\begin{</a:t>
            </a:r>
            <a:r>
              <a:rPr lang="en-US" dirty="0" err="1"/>
              <a:t>bmatrix</a:t>
            </a:r>
            <a:r>
              <a:rPr lang="en-US" dirty="0"/>
              <a:t>}u</a:t>
            </a:r>
          </a:p>
          <a:p>
            <a:r>
              <a:rPr lang="en-US" dirty="0"/>
              <a:t>\\ v</a:t>
            </a:r>
          </a:p>
          <a:p>
            <a:r>
              <a:rPr lang="en-US" dirty="0"/>
              <a:t>\\w</a:t>
            </a:r>
          </a:p>
          <a:p>
            <a:r>
              <a:rPr lang="en-US" dirty="0"/>
              <a:t>\end{</a:t>
            </a:r>
            <a:r>
              <a:rPr lang="en-US" dirty="0" err="1"/>
              <a:t>bmatrix</a:t>
            </a:r>
            <a:r>
              <a:rPr lang="en-US" dirty="0"/>
              <a:t>}</a:t>
            </a:r>
          </a:p>
          <a:p>
            <a:endParaRPr lang="en-US" dirty="0"/>
          </a:p>
          <a:p>
            <a:r>
              <a:rPr lang="en-US" dirty="0"/>
              <a:t>\</a:t>
            </a:r>
            <a:r>
              <a:rPr lang="en-US" dirty="0" err="1"/>
              <a:t>mapsto</a:t>
            </a:r>
            <a:r>
              <a:rPr lang="en-US" dirty="0"/>
              <a:t> </a:t>
            </a:r>
          </a:p>
          <a:p>
            <a:endParaRPr lang="en-US" dirty="0"/>
          </a:p>
          <a:p>
            <a:r>
              <a:rPr lang="en-US" dirty="0"/>
              <a:t>\begin{</a:t>
            </a:r>
            <a:r>
              <a:rPr lang="en-US" dirty="0" err="1"/>
              <a:t>bmatrix</a:t>
            </a:r>
            <a:r>
              <a:rPr lang="en-US" dirty="0"/>
              <a:t>}\</a:t>
            </a:r>
            <a:r>
              <a:rPr lang="en-US" dirty="0" err="1"/>
              <a:t>frac</a:t>
            </a:r>
            <a:r>
              <a:rPr lang="en-US" dirty="0"/>
              <a:t>{u}{w}</a:t>
            </a:r>
          </a:p>
          <a:p>
            <a:r>
              <a:rPr lang="en-US" dirty="0"/>
              <a:t>\\ \</a:t>
            </a:r>
            <a:r>
              <a:rPr lang="en-US" dirty="0" err="1"/>
              <a:t>frac</a:t>
            </a:r>
            <a:r>
              <a:rPr lang="en-US" dirty="0"/>
              <a:t>{v}{w}</a:t>
            </a:r>
          </a:p>
          <a:p>
            <a:r>
              <a:rPr lang="en-US" dirty="0"/>
              <a:t>\end{</a:t>
            </a:r>
            <a:r>
              <a:rPr lang="en-US" dirty="0" err="1"/>
              <a:t>bmatrix</a:t>
            </a:r>
            <a:r>
              <a:rPr lang="en-US" dirty="0"/>
              <a:t>}</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2D509E6-240D-427B-9F3C-01CA969AA59D}" type="slidenum">
              <a:rPr lang="en-US" smtClean="0"/>
              <a:t>5</a:t>
            </a:fld>
            <a:endParaRPr lang="en-US"/>
          </a:p>
        </p:txBody>
      </p:sp>
    </p:spTree>
    <p:extLst>
      <p:ext uri="{BB962C8B-B14F-4D97-AF65-F5344CB8AC3E}">
        <p14:creationId xmlns:p14="http://schemas.microsoft.com/office/powerpoint/2010/main" val="50101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 = </a:t>
            </a:r>
          </a:p>
          <a:p>
            <a:r>
              <a:rPr lang="en-US" dirty="0"/>
              <a:t>\begin{</a:t>
            </a:r>
            <a:r>
              <a:rPr lang="en-US" dirty="0" err="1"/>
              <a:t>bmatrix</a:t>
            </a:r>
            <a:r>
              <a:rPr lang="en-US" dirty="0"/>
              <a:t>}</a:t>
            </a:r>
            <a:r>
              <a:rPr lang="en-US" dirty="0" err="1"/>
              <a:t>f_x</a:t>
            </a:r>
            <a:r>
              <a:rPr lang="en-US" dirty="0"/>
              <a:t> &amp; </a:t>
            </a:r>
            <a:r>
              <a:rPr lang="en-US" dirty="0" err="1"/>
              <a:t>s&amp;p_x</a:t>
            </a:r>
            <a:endParaRPr lang="en-US" dirty="0"/>
          </a:p>
          <a:p>
            <a:r>
              <a:rPr lang="en-US" dirty="0"/>
              <a:t>\\ 0&amp;f_y &amp;</a:t>
            </a:r>
            <a:r>
              <a:rPr lang="en-US" dirty="0" err="1"/>
              <a:t>p_y</a:t>
            </a:r>
            <a:endParaRPr lang="en-US" dirty="0"/>
          </a:p>
          <a:p>
            <a:r>
              <a:rPr lang="en-US" dirty="0"/>
              <a:t>\\0&amp;0&amp;1</a:t>
            </a:r>
          </a:p>
          <a:p>
            <a:r>
              <a:rPr lang="en-US" dirty="0"/>
              <a:t>\end{</a:t>
            </a:r>
            <a:r>
              <a:rPr lang="en-US" dirty="0" err="1"/>
              <a:t>bmatrix</a:t>
            </a:r>
            <a:r>
              <a:rPr lang="en-US" dirty="0"/>
              <a:t>}</a:t>
            </a:r>
          </a:p>
          <a:p>
            <a:endParaRPr lang="en-US" dirty="0"/>
          </a:p>
          <a:p>
            <a:r>
              <a:rPr lang="en-US" dirty="0"/>
              <a:t>==============================</a:t>
            </a:r>
          </a:p>
          <a:p>
            <a:endParaRPr lang="en-US" dirty="0"/>
          </a:p>
          <a:p>
            <a:r>
              <a:rPr lang="en-US" dirty="0" err="1"/>
              <a:t>Kx</a:t>
            </a:r>
            <a:r>
              <a:rPr lang="en-US" dirty="0"/>
              <a:t> = </a:t>
            </a:r>
          </a:p>
          <a:p>
            <a:r>
              <a:rPr lang="en-US" dirty="0"/>
              <a:t>\begin{</a:t>
            </a:r>
            <a:r>
              <a:rPr lang="en-US" dirty="0" err="1"/>
              <a:t>bmatrix</a:t>
            </a:r>
            <a:r>
              <a:rPr lang="en-US" dirty="0"/>
              <a:t>}1 &amp; 0&amp;p_x</a:t>
            </a:r>
          </a:p>
          <a:p>
            <a:r>
              <a:rPr lang="en-US" dirty="0"/>
              <a:t>\\ 0&amp;1 &amp;</a:t>
            </a:r>
            <a:r>
              <a:rPr lang="en-US" dirty="0" err="1"/>
              <a:t>p_y</a:t>
            </a:r>
            <a:endParaRPr lang="en-US" dirty="0"/>
          </a:p>
          <a:p>
            <a:r>
              <a:rPr lang="en-US" dirty="0"/>
              <a:t>\\0&amp;0&amp;1</a:t>
            </a:r>
          </a:p>
          <a:p>
            <a:r>
              <a:rPr lang="en-US" dirty="0"/>
              <a:t>\end{</a:t>
            </a:r>
            <a:r>
              <a:rPr lang="en-US" dirty="0" err="1"/>
              <a:t>bmatrix</a:t>
            </a:r>
            <a:r>
              <a:rPr lang="en-US" dirty="0"/>
              <a:t>}</a:t>
            </a:r>
          </a:p>
          <a:p>
            <a:endParaRPr lang="en-US" dirty="0"/>
          </a:p>
          <a:p>
            <a:r>
              <a:rPr lang="en-US" dirty="0"/>
              <a:t>\begin{</a:t>
            </a:r>
            <a:r>
              <a:rPr lang="en-US" dirty="0" err="1"/>
              <a:t>bmatrix</a:t>
            </a:r>
            <a:r>
              <a:rPr lang="en-US" dirty="0"/>
              <a:t>}1 &amp; \</a:t>
            </a:r>
            <a:r>
              <a:rPr lang="en-US" dirty="0" err="1"/>
              <a:t>frac</a:t>
            </a:r>
            <a:r>
              <a:rPr lang="en-US" dirty="0"/>
              <a:t>{s}{</a:t>
            </a:r>
            <a:r>
              <a:rPr lang="en-US" dirty="0" err="1"/>
              <a:t>f_y</a:t>
            </a:r>
            <a:r>
              <a:rPr lang="en-US" dirty="0"/>
              <a:t>}&amp;0</a:t>
            </a:r>
          </a:p>
          <a:p>
            <a:r>
              <a:rPr lang="en-US" dirty="0"/>
              <a:t>\\ 0&amp;1 &amp;0</a:t>
            </a:r>
          </a:p>
          <a:p>
            <a:r>
              <a:rPr lang="en-US" dirty="0"/>
              <a:t>\\0&amp;0&amp;1</a:t>
            </a:r>
          </a:p>
          <a:p>
            <a:r>
              <a:rPr lang="en-US" dirty="0"/>
              <a:t>\end{</a:t>
            </a:r>
            <a:r>
              <a:rPr lang="en-US" dirty="0" err="1"/>
              <a:t>bmatrix</a:t>
            </a:r>
            <a:r>
              <a:rPr lang="en-US" dirty="0"/>
              <a:t>}</a:t>
            </a:r>
          </a:p>
          <a:p>
            <a:endParaRPr lang="en-US" dirty="0"/>
          </a:p>
          <a:p>
            <a:r>
              <a:rPr lang="en-US" dirty="0"/>
              <a:t>\begin{</a:t>
            </a:r>
            <a:r>
              <a:rPr lang="en-US" dirty="0" err="1"/>
              <a:t>bmatrix</a:t>
            </a:r>
            <a:r>
              <a:rPr lang="en-US" dirty="0"/>
              <a:t>}</a:t>
            </a:r>
            <a:r>
              <a:rPr lang="en-US" dirty="0" err="1"/>
              <a:t>f_x</a:t>
            </a:r>
            <a:r>
              <a:rPr lang="en-US" dirty="0"/>
              <a:t> &amp; 0&amp;0</a:t>
            </a:r>
          </a:p>
          <a:p>
            <a:r>
              <a:rPr lang="en-US" dirty="0"/>
              <a:t>\\ 0&amp;f_y &amp;0</a:t>
            </a:r>
          </a:p>
          <a:p>
            <a:r>
              <a:rPr lang="en-US" dirty="0"/>
              <a:t>\\0&amp;0&amp;1</a:t>
            </a:r>
          </a:p>
          <a:p>
            <a:r>
              <a:rPr lang="en-US" dirty="0"/>
              <a:t>\end{</a:t>
            </a:r>
            <a:r>
              <a:rPr lang="en-US" dirty="0" err="1"/>
              <a:t>bmatrix</a:t>
            </a:r>
            <a:r>
              <a:rPr lang="en-US" dirty="0"/>
              <a:t>}</a:t>
            </a:r>
          </a:p>
          <a:p>
            <a:endParaRPr lang="en-US" dirty="0"/>
          </a:p>
          <a:p>
            <a:r>
              <a:rPr lang="en-US" dirty="0"/>
              <a:t>x</a:t>
            </a:r>
          </a:p>
        </p:txBody>
      </p:sp>
      <p:sp>
        <p:nvSpPr>
          <p:cNvPr id="4" name="Slide Number Placeholder 3"/>
          <p:cNvSpPr>
            <a:spLocks noGrp="1"/>
          </p:cNvSpPr>
          <p:nvPr>
            <p:ph type="sldNum" sz="quarter" idx="10"/>
          </p:nvPr>
        </p:nvSpPr>
        <p:spPr/>
        <p:txBody>
          <a:bodyPr/>
          <a:lstStyle/>
          <a:p>
            <a:fld id="{52D509E6-240D-427B-9F3C-01CA969AA59D}" type="slidenum">
              <a:rPr lang="en-US" smtClean="0"/>
              <a:t>18</a:t>
            </a:fld>
            <a:endParaRPr lang="en-US"/>
          </a:p>
        </p:txBody>
      </p:sp>
    </p:spTree>
    <p:extLst>
      <p:ext uri="{BB962C8B-B14F-4D97-AF65-F5344CB8AC3E}">
        <p14:creationId xmlns:p14="http://schemas.microsoft.com/office/powerpoint/2010/main" val="1895311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 = </a:t>
            </a:r>
          </a:p>
          <a:p>
            <a:r>
              <a:rPr lang="en-US" dirty="0"/>
              <a:t>\begin{</a:t>
            </a:r>
            <a:r>
              <a:rPr lang="en-US" dirty="0" err="1"/>
              <a:t>bmatrix</a:t>
            </a:r>
            <a:r>
              <a:rPr lang="en-US" dirty="0"/>
              <a:t>}</a:t>
            </a:r>
            <a:r>
              <a:rPr lang="en-US" dirty="0" err="1"/>
              <a:t>f_x</a:t>
            </a:r>
            <a:r>
              <a:rPr lang="en-US" dirty="0"/>
              <a:t> &amp; </a:t>
            </a:r>
            <a:r>
              <a:rPr lang="en-US" dirty="0" err="1"/>
              <a:t>s&amp;p_x</a:t>
            </a:r>
            <a:endParaRPr lang="en-US" dirty="0"/>
          </a:p>
          <a:p>
            <a:r>
              <a:rPr lang="en-US" dirty="0"/>
              <a:t>\\ 0&amp;f_y &amp;</a:t>
            </a:r>
            <a:r>
              <a:rPr lang="en-US" dirty="0" err="1"/>
              <a:t>p_y</a:t>
            </a:r>
            <a:endParaRPr lang="en-US" dirty="0"/>
          </a:p>
          <a:p>
            <a:r>
              <a:rPr lang="en-US" dirty="0"/>
              <a:t>\\0&amp;0&amp;1</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}1 &amp; 0&amp;0&amp;0</a:t>
            </a:r>
          </a:p>
          <a:p>
            <a:r>
              <a:rPr lang="en-US" dirty="0"/>
              <a:t>\\ 0&amp;1 &amp;0&amp;0</a:t>
            </a:r>
          </a:p>
          <a:p>
            <a:r>
              <a:rPr lang="en-US" dirty="0"/>
              <a:t>\\0&amp;0&amp;1&amp;0</a:t>
            </a:r>
          </a:p>
          <a:p>
            <a:r>
              <a:rPr lang="en-US" dirty="0"/>
              <a:t>\end{</a:t>
            </a:r>
            <a:r>
              <a:rPr lang="en-US" dirty="0" err="1"/>
              <a:t>bmatrix</a:t>
            </a:r>
            <a:r>
              <a:rPr lang="en-US" dirty="0"/>
              <a:t>}</a:t>
            </a:r>
          </a:p>
          <a:p>
            <a:endParaRPr lang="en-US" dirty="0"/>
          </a:p>
          <a:p>
            <a:r>
              <a:rPr lang="en-US" dirty="0"/>
              <a:t>\begin{</a:t>
            </a:r>
            <a:r>
              <a:rPr lang="en-US" dirty="0" err="1"/>
              <a:t>bmatrix</a:t>
            </a:r>
            <a:r>
              <a:rPr lang="en-US" dirty="0"/>
              <a:t>}R_{3X3} &amp; -RC_{3X1}</a:t>
            </a:r>
          </a:p>
          <a:p>
            <a:r>
              <a:rPr lang="en-US" dirty="0"/>
              <a:t>\\ 0_{1X3}&amp;1 </a:t>
            </a:r>
          </a:p>
          <a:p>
            <a:endParaRPr lang="en-US" dirty="0"/>
          </a:p>
          <a:p>
            <a:r>
              <a:rPr lang="en-US" dirty="0"/>
              <a:t>\end{</a:t>
            </a:r>
            <a:r>
              <a:rPr lang="en-US" dirty="0" err="1"/>
              <a:t>bmatrix</a:t>
            </a:r>
            <a:r>
              <a:rPr lang="en-US" dirty="0"/>
              <a:t>}</a:t>
            </a:r>
          </a:p>
          <a:p>
            <a:endParaRPr lang="en-US" dirty="0"/>
          </a:p>
          <a:p>
            <a:r>
              <a:rPr lang="en-US" dirty="0"/>
              <a:t>=========================================</a:t>
            </a:r>
          </a:p>
          <a:p>
            <a:endParaRPr lang="en-US" dirty="0"/>
          </a:p>
          <a:p>
            <a:endParaRPr lang="en-US" dirty="0"/>
          </a:p>
          <a:p>
            <a:r>
              <a:rPr lang="en-US" dirty="0"/>
              <a:t>\begin{</a:t>
            </a:r>
            <a:r>
              <a:rPr lang="en-US" dirty="0" err="1"/>
              <a:t>bmatrix</a:t>
            </a:r>
            <a:r>
              <a:rPr lang="en-US" dirty="0"/>
              <a:t>}u</a:t>
            </a:r>
          </a:p>
          <a:p>
            <a:r>
              <a:rPr lang="en-US" dirty="0"/>
              <a:t>\\ v</a:t>
            </a:r>
          </a:p>
          <a:p>
            <a:r>
              <a:rPr lang="en-US" dirty="0"/>
              <a:t>\\w</a:t>
            </a:r>
          </a:p>
          <a:p>
            <a:endParaRPr lang="en-US" dirty="0"/>
          </a:p>
          <a:p>
            <a:r>
              <a:rPr lang="en-US" dirty="0"/>
              <a:t>\end{</a:t>
            </a:r>
            <a:r>
              <a:rPr lang="en-US" dirty="0" err="1"/>
              <a:t>bmatrix</a:t>
            </a:r>
            <a:r>
              <a:rPr lang="en-US" dirty="0"/>
              <a:t>}</a:t>
            </a:r>
          </a:p>
          <a:p>
            <a:endParaRPr lang="en-US" dirty="0"/>
          </a:p>
          <a:p>
            <a:r>
              <a:rPr lang="en-US" dirty="0"/>
              <a:t> = </a:t>
            </a:r>
          </a:p>
          <a:p>
            <a:endParaRPr lang="en-US" dirty="0"/>
          </a:p>
          <a:p>
            <a:r>
              <a:rPr lang="en-US" dirty="0"/>
              <a:t>\begin{</a:t>
            </a:r>
            <a:r>
              <a:rPr lang="en-US" dirty="0" err="1"/>
              <a:t>bmatrix</a:t>
            </a:r>
            <a:r>
              <a:rPr lang="en-US" dirty="0"/>
              <a:t>}</a:t>
            </a:r>
            <a:r>
              <a:rPr lang="en-US" dirty="0" err="1"/>
              <a:t>f_x</a:t>
            </a:r>
            <a:r>
              <a:rPr lang="en-US" dirty="0"/>
              <a:t> &amp; </a:t>
            </a:r>
            <a:r>
              <a:rPr lang="en-US" dirty="0" err="1"/>
              <a:t>s&amp;p_x</a:t>
            </a:r>
            <a:endParaRPr lang="en-US" dirty="0"/>
          </a:p>
          <a:p>
            <a:r>
              <a:rPr lang="en-US" dirty="0"/>
              <a:t>\\ 0&amp;f_y &amp;</a:t>
            </a:r>
            <a:r>
              <a:rPr lang="en-US" dirty="0" err="1"/>
              <a:t>p_y</a:t>
            </a:r>
            <a:endParaRPr lang="en-US" dirty="0"/>
          </a:p>
          <a:p>
            <a:r>
              <a:rPr lang="en-US" dirty="0"/>
              <a:t>\\0&amp;0&amp;1</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}1 &amp; 0&amp;0&amp;0</a:t>
            </a:r>
          </a:p>
          <a:p>
            <a:r>
              <a:rPr lang="en-US" dirty="0"/>
              <a:t>\\ 0&amp;1 &amp;0&amp;0</a:t>
            </a:r>
          </a:p>
          <a:p>
            <a:r>
              <a:rPr lang="en-US" dirty="0"/>
              <a:t>\\0&amp;0&amp;1&amp;0</a:t>
            </a:r>
          </a:p>
          <a:p>
            <a:r>
              <a:rPr lang="en-US" dirty="0"/>
              <a:t>\end{</a:t>
            </a:r>
            <a:r>
              <a:rPr lang="en-US" dirty="0" err="1"/>
              <a:t>bmatrix</a:t>
            </a:r>
            <a:r>
              <a:rPr lang="en-US" dirty="0"/>
              <a:t>}</a:t>
            </a:r>
          </a:p>
          <a:p>
            <a:endParaRPr lang="en-US" dirty="0"/>
          </a:p>
          <a:p>
            <a:r>
              <a:rPr lang="en-US" dirty="0"/>
              <a:t>\begin{</a:t>
            </a:r>
            <a:r>
              <a:rPr lang="en-US" dirty="0" err="1"/>
              <a:t>bmatrix</a:t>
            </a:r>
            <a:r>
              <a:rPr lang="en-US" dirty="0"/>
              <a:t>}R_{3X3} &amp; -RC_{3X1}</a:t>
            </a:r>
          </a:p>
          <a:p>
            <a:r>
              <a:rPr lang="en-US" dirty="0"/>
              <a:t>\\ 0_{1X3}&amp;1 </a:t>
            </a:r>
          </a:p>
          <a:p>
            <a:endParaRPr lang="en-US" dirty="0"/>
          </a:p>
          <a:p>
            <a:r>
              <a:rPr lang="en-US" dirty="0"/>
              <a:t>\end{</a:t>
            </a:r>
            <a:r>
              <a:rPr lang="en-US" dirty="0" err="1"/>
              <a:t>bmatrix</a:t>
            </a:r>
            <a:r>
              <a:rPr lang="en-US" dirty="0"/>
              <a:t>}</a:t>
            </a:r>
          </a:p>
          <a:p>
            <a:endParaRPr lang="en-US" dirty="0"/>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p:txBody>
      </p:sp>
      <p:sp>
        <p:nvSpPr>
          <p:cNvPr id="4" name="Slide Number Placeholder 3"/>
          <p:cNvSpPr>
            <a:spLocks noGrp="1"/>
          </p:cNvSpPr>
          <p:nvPr>
            <p:ph type="sldNum" sz="quarter" idx="10"/>
          </p:nvPr>
        </p:nvSpPr>
        <p:spPr/>
        <p:txBody>
          <a:bodyPr/>
          <a:lstStyle/>
          <a:p>
            <a:fld id="{52D509E6-240D-427B-9F3C-01CA969AA59D}" type="slidenum">
              <a:rPr lang="en-US" smtClean="0"/>
              <a:t>26</a:t>
            </a:fld>
            <a:endParaRPr lang="en-US"/>
          </a:p>
        </p:txBody>
      </p:sp>
    </p:spTree>
    <p:extLst>
      <p:ext uri="{BB962C8B-B14F-4D97-AF65-F5344CB8AC3E}">
        <p14:creationId xmlns:p14="http://schemas.microsoft.com/office/powerpoint/2010/main" val="3454063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 = \lambda v  \</a:t>
            </a:r>
            <a:r>
              <a:rPr lang="en-US" dirty="0" err="1"/>
              <a:t>mapsto</a:t>
            </a:r>
            <a:r>
              <a:rPr lang="en-US" dirty="0"/>
              <a:t> </a:t>
            </a:r>
            <a:r>
              <a:rPr lang="en-US" dirty="0" err="1"/>
              <a:t>v^TAv</a:t>
            </a:r>
            <a:r>
              <a:rPr lang="en-US" dirty="0"/>
              <a:t> = \lambda</a:t>
            </a:r>
          </a:p>
          <a:p>
            <a:endParaRPr lang="en-US" dirty="0"/>
          </a:p>
          <a:p>
            <a:endParaRPr lang="en-US" dirty="0"/>
          </a:p>
        </p:txBody>
      </p:sp>
      <p:sp>
        <p:nvSpPr>
          <p:cNvPr id="4" name="Slide Number Placeholder 3"/>
          <p:cNvSpPr>
            <a:spLocks noGrp="1"/>
          </p:cNvSpPr>
          <p:nvPr>
            <p:ph type="sldNum" sz="quarter" idx="5"/>
          </p:nvPr>
        </p:nvSpPr>
        <p:spPr/>
        <p:txBody>
          <a:bodyPr/>
          <a:lstStyle/>
          <a:p>
            <a:fld id="{C3AAF71C-6015-4670-870D-7FE113402D6E}" type="slidenum">
              <a:rPr lang="en-US" smtClean="0"/>
              <a:t>33</a:t>
            </a:fld>
            <a:endParaRPr lang="en-US"/>
          </a:p>
        </p:txBody>
      </p:sp>
    </p:spTree>
    <p:extLst>
      <p:ext uri="{BB962C8B-B14F-4D97-AF65-F5344CB8AC3E}">
        <p14:creationId xmlns:p14="http://schemas.microsoft.com/office/powerpoint/2010/main" val="328073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034DB5-0DE9-45A3-A098-A8E2F19D80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6226" name="Rectangle 2"/>
          <p:cNvSpPr>
            <a:spLocks noGrp="1" noRot="1" noChangeAspect="1" noChangeArrowheads="1" noTextEdit="1"/>
          </p:cNvSpPr>
          <p:nvPr>
            <p:ph type="sldImg"/>
          </p:nvPr>
        </p:nvSpPr>
        <p:spPr>
          <a:ln/>
        </p:spPr>
      </p:sp>
      <p:sp>
        <p:nvSpPr>
          <p:cNvPr id="436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53780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0B303D-411D-4A58-A377-640128D844A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1346" name="Rectangle 2"/>
          <p:cNvSpPr>
            <a:spLocks noGrp="1" noRot="1" noChangeAspect="1" noChangeArrowheads="1" noTextEdit="1"/>
          </p:cNvSpPr>
          <p:nvPr>
            <p:ph type="sldImg"/>
          </p:nvPr>
        </p:nvSpPr>
        <p:spPr>
          <a:ln/>
        </p:spPr>
      </p:sp>
      <p:sp>
        <p:nvSpPr>
          <p:cNvPr id="441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27239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975036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21219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defTabSz="915018" eaLnBrk="0" hangingPunct="0">
              <a:defRPr>
                <a:solidFill>
                  <a:schemeClr val="tx1"/>
                </a:solidFill>
                <a:latin typeface="Arial" charset="0"/>
                <a:cs typeface="Arial" charset="0"/>
              </a:defRPr>
            </a:lvl1pPr>
            <a:lvl2pPr marL="730766" indent="-281064" defTabSz="915018" eaLnBrk="0" hangingPunct="0">
              <a:defRPr>
                <a:solidFill>
                  <a:schemeClr val="tx1"/>
                </a:solidFill>
                <a:latin typeface="Arial" charset="0"/>
                <a:cs typeface="Arial" charset="0"/>
              </a:defRPr>
            </a:lvl2pPr>
            <a:lvl3pPr marL="1124255" indent="-224851" defTabSz="915018" eaLnBrk="0" hangingPunct="0">
              <a:defRPr>
                <a:solidFill>
                  <a:schemeClr val="tx1"/>
                </a:solidFill>
                <a:latin typeface="Arial" charset="0"/>
                <a:cs typeface="Arial" charset="0"/>
              </a:defRPr>
            </a:lvl3pPr>
            <a:lvl4pPr marL="1573957" indent="-224851" defTabSz="915018" eaLnBrk="0" hangingPunct="0">
              <a:defRPr>
                <a:solidFill>
                  <a:schemeClr val="tx1"/>
                </a:solidFill>
                <a:latin typeface="Arial" charset="0"/>
                <a:cs typeface="Arial" charset="0"/>
              </a:defRPr>
            </a:lvl4pPr>
            <a:lvl5pPr marL="2023659" indent="-224851" defTabSz="915018" eaLnBrk="0" hangingPunct="0">
              <a:defRPr>
                <a:solidFill>
                  <a:schemeClr val="tx1"/>
                </a:solidFill>
                <a:latin typeface="Arial" charset="0"/>
                <a:cs typeface="Arial" charset="0"/>
              </a:defRPr>
            </a:lvl5pPr>
            <a:lvl6pPr marL="2473361" indent="-224851" defTabSz="915018" eaLnBrk="0" fontAlgn="base" hangingPunct="0">
              <a:spcBef>
                <a:spcPct val="0"/>
              </a:spcBef>
              <a:spcAft>
                <a:spcPct val="0"/>
              </a:spcAft>
              <a:defRPr>
                <a:solidFill>
                  <a:schemeClr val="tx1"/>
                </a:solidFill>
                <a:latin typeface="Arial" charset="0"/>
                <a:cs typeface="Arial" charset="0"/>
              </a:defRPr>
            </a:lvl6pPr>
            <a:lvl7pPr marL="2923062" indent="-224851" defTabSz="915018" eaLnBrk="0" fontAlgn="base" hangingPunct="0">
              <a:spcBef>
                <a:spcPct val="0"/>
              </a:spcBef>
              <a:spcAft>
                <a:spcPct val="0"/>
              </a:spcAft>
              <a:defRPr>
                <a:solidFill>
                  <a:schemeClr val="tx1"/>
                </a:solidFill>
                <a:latin typeface="Arial" charset="0"/>
                <a:cs typeface="Arial" charset="0"/>
              </a:defRPr>
            </a:lvl7pPr>
            <a:lvl8pPr marL="3372764" indent="-224851" defTabSz="915018" eaLnBrk="0" fontAlgn="base" hangingPunct="0">
              <a:spcBef>
                <a:spcPct val="0"/>
              </a:spcBef>
              <a:spcAft>
                <a:spcPct val="0"/>
              </a:spcAft>
              <a:defRPr>
                <a:solidFill>
                  <a:schemeClr val="tx1"/>
                </a:solidFill>
                <a:latin typeface="Arial" charset="0"/>
                <a:cs typeface="Arial" charset="0"/>
              </a:defRPr>
            </a:lvl8pPr>
            <a:lvl9pPr marL="3822466" indent="-224851" defTabSz="915018" eaLnBrk="0" fontAlgn="base" hangingPunct="0">
              <a:spcBef>
                <a:spcPct val="0"/>
              </a:spcBef>
              <a:spcAft>
                <a:spcPct val="0"/>
              </a:spcAft>
              <a:defRPr>
                <a:solidFill>
                  <a:schemeClr val="tx1"/>
                </a:solidFill>
                <a:latin typeface="Arial" charset="0"/>
                <a:cs typeface="Arial" charset="0"/>
              </a:defRPr>
            </a:lvl9pPr>
          </a:lstStyle>
          <a:p>
            <a:pPr marL="0" marR="0" lvl="0" indent="0" algn="r" defTabSz="915018" rtl="0" eaLnBrk="1" fontAlgn="auto" latinLnBrk="0" hangingPunct="1">
              <a:lnSpc>
                <a:spcPct val="100000"/>
              </a:lnSpc>
              <a:spcBef>
                <a:spcPts val="0"/>
              </a:spcBef>
              <a:spcAft>
                <a:spcPts val="0"/>
              </a:spcAft>
              <a:buClrTx/>
              <a:buSzTx/>
              <a:buFontTx/>
              <a:buNone/>
              <a:tabLst/>
              <a:defRPr/>
            </a:pPr>
            <a:fld id="{50AF8499-4BCD-468F-9E82-185D34080B71}" type="slidenum">
              <a:rPr kumimoji="0" lang="en-US" altLang="en-US" sz="1200" b="0" i="0" u="none" strike="noStrike" kern="1200" cap="none" spc="0" normalizeH="0" baseline="0" noProof="0">
                <a:ln>
                  <a:noFill/>
                </a:ln>
                <a:solidFill>
                  <a:prstClr val="black"/>
                </a:solidFill>
                <a:effectLst/>
                <a:uLnTx/>
                <a:uFillTx/>
                <a:latin typeface="Arial" charset="0"/>
                <a:ea typeface="+mn-ea"/>
                <a:cs typeface="Arial" charset="0"/>
              </a:rPr>
              <a:pPr marL="0" marR="0" lvl="0" indent="0" algn="r" defTabSz="915018" rtl="0" eaLnBrk="1" fontAlgn="auto" latinLnBrk="0" hangingPunct="1">
                <a:lnSpc>
                  <a:spcPct val="100000"/>
                </a:lnSpc>
                <a:spcBef>
                  <a:spcPts val="0"/>
                </a:spcBef>
                <a:spcAft>
                  <a:spcPts val="0"/>
                </a:spcAft>
                <a:buClrTx/>
                <a:buSzTx/>
                <a:buFontTx/>
                <a:buNone/>
                <a:tabLst/>
                <a:defRPr/>
              </a:pPr>
              <a:t>40</a:t>
            </a:fld>
            <a:endParaRPr kumimoji="0" lang="en-US" altLang="en-US" sz="12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792464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683559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542389-4237-45A4-B39D-C5F7F5B7970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2370" name="Rectangle 2"/>
          <p:cNvSpPr>
            <a:spLocks noGrp="1" noRot="1" noChangeAspect="1" noChangeArrowheads="1" noTextEdit="1"/>
          </p:cNvSpPr>
          <p:nvPr>
            <p:ph type="sldImg"/>
          </p:nvPr>
        </p:nvSpPr>
        <p:spPr>
          <a:ln/>
        </p:spPr>
      </p:sp>
      <p:sp>
        <p:nvSpPr>
          <p:cNvPr id="442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15500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P = </a:t>
            </a:r>
          </a:p>
          <a:p>
            <a:r>
              <a:rPr lang="en-US" dirty="0"/>
              <a:t>\begin{</a:t>
            </a:r>
            <a:r>
              <a:rPr lang="en-US" dirty="0" err="1"/>
              <a:t>bmatrix</a:t>
            </a:r>
            <a:r>
              <a:rPr lang="en-US" dirty="0"/>
              <a:t>}a_{11} &amp; a_{12}&amp;a_{13}&amp;a_{14}</a:t>
            </a:r>
          </a:p>
          <a:p>
            <a:r>
              <a:rPr lang="en-US" dirty="0"/>
              <a:t>\\ a_{21}&amp;a_{22} &amp;a_{23}&amp;a_{24}</a:t>
            </a:r>
          </a:p>
          <a:p>
            <a:r>
              <a:rPr lang="en-US" dirty="0"/>
              <a:t>\\a_{31}&amp;a_{32}&amp;a_{33}&amp;a_{34}</a:t>
            </a:r>
          </a:p>
          <a:p>
            <a:r>
              <a:rPr lang="en-US" dirty="0"/>
              <a:t>\end{</a:t>
            </a:r>
            <a:r>
              <a:rPr lang="en-US" dirty="0" err="1"/>
              <a:t>bmatrix</a:t>
            </a:r>
            <a:r>
              <a:rPr lang="en-US" dirty="0"/>
              <a:t>}</a:t>
            </a:r>
          </a:p>
          <a:p>
            <a:endParaRPr lang="en-US" dirty="0"/>
          </a:p>
          <a:p>
            <a:r>
              <a:rPr lang="en-US" dirty="0"/>
              <a:t>\\</a:t>
            </a:r>
          </a:p>
          <a:p>
            <a:r>
              <a:rPr lang="en-US" dirty="0"/>
              <a:t>P</a:t>
            </a:r>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endParaRPr lang="en-US" dirty="0"/>
          </a:p>
          <a:p>
            <a:r>
              <a:rPr lang="en-US" dirty="0"/>
              <a:t>\begin{</a:t>
            </a:r>
            <a:r>
              <a:rPr lang="en-US" dirty="0" err="1"/>
              <a:t>bmatrix</a:t>
            </a:r>
            <a:r>
              <a:rPr lang="en-US" dirty="0"/>
              <a:t>}u</a:t>
            </a:r>
          </a:p>
          <a:p>
            <a:r>
              <a:rPr lang="en-US" dirty="0"/>
              <a:t>\\ v</a:t>
            </a:r>
          </a:p>
          <a:p>
            <a:r>
              <a:rPr lang="en-US" dirty="0"/>
              <a:t>\\w</a:t>
            </a:r>
          </a:p>
          <a:p>
            <a:r>
              <a:rPr lang="en-US" dirty="0"/>
              <a:t>\end{</a:t>
            </a:r>
            <a:r>
              <a:rPr lang="en-US" dirty="0" err="1"/>
              <a:t>bmatrix</a:t>
            </a:r>
            <a:r>
              <a:rPr lang="en-US" dirty="0"/>
              <a:t>}</a:t>
            </a:r>
          </a:p>
          <a:p>
            <a:endParaRPr lang="en-US" dirty="0"/>
          </a:p>
          <a:p>
            <a:r>
              <a:rPr lang="en-US" dirty="0"/>
              <a:t>\</a:t>
            </a:r>
            <a:r>
              <a:rPr lang="en-US" dirty="0" err="1"/>
              <a:t>mapsto</a:t>
            </a:r>
            <a:r>
              <a:rPr lang="en-US" dirty="0"/>
              <a:t> </a:t>
            </a:r>
          </a:p>
          <a:p>
            <a:endParaRPr lang="en-US" dirty="0"/>
          </a:p>
          <a:p>
            <a:r>
              <a:rPr lang="en-US" dirty="0"/>
              <a:t>\begin{</a:t>
            </a:r>
            <a:r>
              <a:rPr lang="en-US" dirty="0" err="1"/>
              <a:t>bmatrix</a:t>
            </a:r>
            <a:r>
              <a:rPr lang="en-US" dirty="0"/>
              <a:t>}\</a:t>
            </a:r>
            <a:r>
              <a:rPr lang="en-US" dirty="0" err="1"/>
              <a:t>frac</a:t>
            </a:r>
            <a:r>
              <a:rPr lang="en-US" dirty="0"/>
              <a:t>{u}{w}</a:t>
            </a:r>
          </a:p>
          <a:p>
            <a:r>
              <a:rPr lang="en-US" dirty="0"/>
              <a:t>\\ \</a:t>
            </a:r>
            <a:r>
              <a:rPr lang="en-US" dirty="0" err="1"/>
              <a:t>frac</a:t>
            </a:r>
            <a:r>
              <a:rPr lang="en-US" dirty="0"/>
              <a:t>{v}{w}</a:t>
            </a:r>
          </a:p>
          <a:p>
            <a:r>
              <a:rPr lang="en-US" dirty="0"/>
              <a:t>\end{</a:t>
            </a:r>
            <a:r>
              <a:rPr lang="en-US" dirty="0" err="1"/>
              <a:t>bmatrix</a:t>
            </a:r>
            <a:r>
              <a:rPr lang="en-US" dirty="0"/>
              <a:t>}</a:t>
            </a:r>
          </a:p>
          <a:p>
            <a:endParaRPr lang="en-US" dirty="0"/>
          </a:p>
          <a:p>
            <a:endParaRPr lang="en-US"/>
          </a:p>
          <a:p>
            <a:endParaRPr lang="en-US"/>
          </a:p>
        </p:txBody>
      </p:sp>
      <p:sp>
        <p:nvSpPr>
          <p:cNvPr id="4" name="Slide Number Placeholder 3"/>
          <p:cNvSpPr>
            <a:spLocks noGrp="1"/>
          </p:cNvSpPr>
          <p:nvPr>
            <p:ph type="sldNum" sz="quarter" idx="10"/>
          </p:nvPr>
        </p:nvSpPr>
        <p:spPr/>
        <p:txBody>
          <a:bodyPr/>
          <a:lstStyle/>
          <a:p>
            <a:fld id="{52D509E6-240D-427B-9F3C-01CA969AA59D}" type="slidenum">
              <a:rPr lang="en-US" smtClean="0"/>
              <a:t>6</a:t>
            </a:fld>
            <a:endParaRPr lang="en-US"/>
          </a:p>
        </p:txBody>
      </p:sp>
    </p:spTree>
    <p:extLst>
      <p:ext uri="{BB962C8B-B14F-4D97-AF65-F5344CB8AC3E}">
        <p14:creationId xmlns:p14="http://schemas.microsoft.com/office/powerpoint/2010/main" val="50101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P_{3X4} = K_{3X3}[I|0]_{3X4}\Pi_{4X4}</a:t>
            </a:r>
          </a:p>
          <a:p>
            <a:endParaRPr lang="en-US"/>
          </a:p>
        </p:txBody>
      </p:sp>
      <p:sp>
        <p:nvSpPr>
          <p:cNvPr id="4" name="Slide Number Placeholder 3"/>
          <p:cNvSpPr>
            <a:spLocks noGrp="1"/>
          </p:cNvSpPr>
          <p:nvPr>
            <p:ph type="sldNum" sz="quarter" idx="10"/>
          </p:nvPr>
        </p:nvSpPr>
        <p:spPr/>
        <p:txBody>
          <a:bodyPr/>
          <a:lstStyle/>
          <a:p>
            <a:fld id="{52D509E6-240D-427B-9F3C-01CA969AA59D}" type="slidenum">
              <a:rPr lang="en-US" smtClean="0"/>
              <a:t>7</a:t>
            </a:fld>
            <a:endParaRPr lang="en-US"/>
          </a:p>
        </p:txBody>
      </p:sp>
    </p:spTree>
    <p:extLst>
      <p:ext uri="{BB962C8B-B14F-4D97-AF65-F5344CB8AC3E}">
        <p14:creationId xmlns:p14="http://schemas.microsoft.com/office/powerpoint/2010/main" val="787575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\begin{</a:t>
            </a:r>
            <a:r>
              <a:rPr lang="en-US" dirty="0" err="1"/>
              <a:t>bmatrix</a:t>
            </a:r>
            <a:r>
              <a:rPr lang="en-US" dirty="0"/>
              <a:t>}x</a:t>
            </a:r>
          </a:p>
          <a:p>
            <a:r>
              <a:rPr lang="en-US" dirty="0"/>
              <a:t>\\ y</a:t>
            </a:r>
          </a:p>
          <a:p>
            <a:r>
              <a:rPr lang="en-US" dirty="0"/>
              <a:t>\\ z</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}u</a:t>
            </a:r>
          </a:p>
          <a:p>
            <a:r>
              <a:rPr lang="en-US" dirty="0"/>
              <a:t>\\ v</a:t>
            </a:r>
          </a:p>
          <a:p>
            <a:r>
              <a:rPr lang="en-US" dirty="0"/>
              <a:t>\end{</a:t>
            </a:r>
            <a:r>
              <a:rPr lang="en-US" dirty="0" err="1"/>
              <a:t>bmatrix</a:t>
            </a:r>
            <a:r>
              <a:rPr lang="en-US" dirty="0"/>
              <a:t>}</a:t>
            </a:r>
          </a:p>
        </p:txBody>
      </p:sp>
      <p:sp>
        <p:nvSpPr>
          <p:cNvPr id="4" name="Slide Number Placeholder 3"/>
          <p:cNvSpPr>
            <a:spLocks noGrp="1"/>
          </p:cNvSpPr>
          <p:nvPr>
            <p:ph type="sldNum" sz="quarter" idx="10"/>
          </p:nvPr>
        </p:nvSpPr>
        <p:spPr/>
        <p:txBody>
          <a:bodyPr/>
          <a:lstStyle/>
          <a:p>
            <a:fld id="{52D509E6-240D-427B-9F3C-01CA969AA59D}" type="slidenum">
              <a:rPr lang="en-US" smtClean="0"/>
              <a:t>10</a:t>
            </a:fld>
            <a:endParaRPr lang="en-US"/>
          </a:p>
        </p:txBody>
      </p:sp>
    </p:spTree>
    <p:extLst>
      <p:ext uri="{BB962C8B-B14F-4D97-AF65-F5344CB8AC3E}">
        <p14:creationId xmlns:p14="http://schemas.microsoft.com/office/powerpoint/2010/main" val="3379583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\begin{</a:t>
            </a:r>
            <a:r>
              <a:rPr lang="en-US" dirty="0" err="1"/>
              <a:t>bmatrix</a:t>
            </a:r>
            <a:r>
              <a:rPr lang="en-US" dirty="0"/>
              <a:t>}x</a:t>
            </a:r>
          </a:p>
          <a:p>
            <a:r>
              <a:rPr lang="en-US" dirty="0"/>
              <a:t>\\ y</a:t>
            </a:r>
          </a:p>
          <a:p>
            <a:r>
              <a:rPr lang="en-US" dirty="0"/>
              <a:t>\\ z</a:t>
            </a:r>
          </a:p>
          <a:p>
            <a:r>
              <a:rPr lang="en-US" dirty="0"/>
              <a:t>\end{</a:t>
            </a:r>
            <a:r>
              <a:rPr lang="en-US" dirty="0" err="1"/>
              <a:t>bmatrix</a:t>
            </a:r>
            <a:r>
              <a:rPr lang="en-US" dirty="0"/>
              <a:t>}</a:t>
            </a:r>
          </a:p>
          <a:p>
            <a:r>
              <a:rPr lang="en-US" dirty="0"/>
              <a:t>\</a:t>
            </a:r>
            <a:r>
              <a:rPr lang="en-US" dirty="0" err="1"/>
              <a:t>mapsto</a:t>
            </a:r>
            <a:r>
              <a:rPr lang="en-US" dirty="0"/>
              <a:t> </a:t>
            </a:r>
          </a:p>
          <a:p>
            <a:r>
              <a:rPr lang="en-US" dirty="0"/>
              <a:t>\begin{</a:t>
            </a:r>
            <a:r>
              <a:rPr lang="en-US" dirty="0" err="1"/>
              <a:t>bmatrix</a:t>
            </a:r>
            <a:r>
              <a:rPr lang="en-US" dirty="0"/>
              <a:t>}u</a:t>
            </a:r>
          </a:p>
          <a:p>
            <a:r>
              <a:rPr lang="en-US" dirty="0"/>
              <a:t>\\ v</a:t>
            </a:r>
          </a:p>
          <a:p>
            <a:r>
              <a:rPr lang="en-US" dirty="0"/>
              <a:t>\end{</a:t>
            </a:r>
            <a:r>
              <a:rPr lang="en-US" dirty="0" err="1"/>
              <a:t>bmatrix</a:t>
            </a:r>
            <a:r>
              <a:rPr lang="en-US" dirty="0"/>
              <a:t>}</a:t>
            </a:r>
          </a:p>
          <a:p>
            <a:r>
              <a:rPr lang="en-US" dirty="0"/>
              <a:t>=</a:t>
            </a:r>
          </a:p>
          <a:p>
            <a:r>
              <a:rPr lang="en-US" dirty="0"/>
              <a:t>\begin{</a:t>
            </a:r>
            <a:r>
              <a:rPr lang="en-US" dirty="0" err="1"/>
              <a:t>bmatrix</a:t>
            </a:r>
            <a:r>
              <a:rPr lang="en-US" dirty="0"/>
              <a:t>}f\</a:t>
            </a:r>
            <a:r>
              <a:rPr lang="en-US" dirty="0" err="1"/>
              <a:t>frac</a:t>
            </a:r>
            <a:r>
              <a:rPr lang="en-US" dirty="0"/>
              <a:t>{x}{z}</a:t>
            </a:r>
          </a:p>
          <a:p>
            <a:r>
              <a:rPr lang="en-US" dirty="0"/>
              <a:t>\\ f\</a:t>
            </a:r>
            <a:r>
              <a:rPr lang="en-US" dirty="0" err="1"/>
              <a:t>frac</a:t>
            </a:r>
            <a:r>
              <a:rPr lang="en-US" dirty="0"/>
              <a:t>{y}{z}</a:t>
            </a:r>
          </a:p>
          <a:p>
            <a:r>
              <a:rPr lang="en-US" dirty="0"/>
              <a:t>\end{</a:t>
            </a:r>
            <a:r>
              <a:rPr lang="en-US" dirty="0" err="1"/>
              <a:t>bmatrix</a:t>
            </a:r>
            <a:r>
              <a:rPr lang="en-US" dirty="0"/>
              <a:t>}</a:t>
            </a:r>
          </a:p>
        </p:txBody>
      </p:sp>
      <p:sp>
        <p:nvSpPr>
          <p:cNvPr id="4" name="Slide Number Placeholder 3"/>
          <p:cNvSpPr>
            <a:spLocks noGrp="1"/>
          </p:cNvSpPr>
          <p:nvPr>
            <p:ph type="sldNum" sz="quarter" idx="10"/>
          </p:nvPr>
        </p:nvSpPr>
        <p:spPr/>
        <p:txBody>
          <a:bodyPr/>
          <a:lstStyle/>
          <a:p>
            <a:fld id="{52D509E6-240D-427B-9F3C-01CA969AA59D}" type="slidenum">
              <a:rPr lang="en-US" smtClean="0"/>
              <a:t>11</a:t>
            </a:fld>
            <a:endParaRPr lang="en-US"/>
          </a:p>
        </p:txBody>
      </p:sp>
    </p:spTree>
    <p:extLst>
      <p:ext uri="{BB962C8B-B14F-4D97-AF65-F5344CB8AC3E}">
        <p14:creationId xmlns:p14="http://schemas.microsoft.com/office/powerpoint/2010/main" val="2433752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\begin{</a:t>
            </a:r>
            <a:r>
              <a:rPr lang="en-US" dirty="0" err="1"/>
              <a:t>bmatrix</a:t>
            </a:r>
            <a:r>
              <a:rPr lang="en-US" dirty="0"/>
              <a:t>}f &amp; 0&amp;0&amp;0</a:t>
            </a:r>
          </a:p>
          <a:p>
            <a:r>
              <a:rPr lang="en-US" dirty="0"/>
              <a:t>\\ 0&amp;f &amp;0&amp;0</a:t>
            </a:r>
          </a:p>
          <a:p>
            <a:r>
              <a:rPr lang="en-US" dirty="0"/>
              <a:t>\\0&amp;0&amp;1&amp;0</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endParaRPr lang="en-US" dirty="0"/>
          </a:p>
          <a:p>
            <a:r>
              <a:rPr lang="en-US" dirty="0"/>
              <a:t>\begin{</a:t>
            </a:r>
            <a:r>
              <a:rPr lang="en-US" dirty="0" err="1"/>
              <a:t>bmatrix</a:t>
            </a:r>
            <a:r>
              <a:rPr lang="en-US" dirty="0"/>
              <a:t>}</a:t>
            </a:r>
            <a:r>
              <a:rPr lang="en-US" dirty="0" err="1"/>
              <a:t>fx</a:t>
            </a:r>
            <a:endParaRPr lang="en-US" dirty="0"/>
          </a:p>
          <a:p>
            <a:r>
              <a:rPr lang="en-US" dirty="0"/>
              <a:t>\\ </a:t>
            </a:r>
            <a:r>
              <a:rPr lang="en-US" dirty="0" err="1"/>
              <a:t>fy</a:t>
            </a:r>
            <a:endParaRPr lang="en-US" dirty="0"/>
          </a:p>
          <a:p>
            <a:r>
              <a:rPr lang="en-US" dirty="0"/>
              <a:t>\\z</a:t>
            </a:r>
          </a:p>
          <a:p>
            <a:r>
              <a:rPr lang="en-US" dirty="0"/>
              <a:t>\end{</a:t>
            </a:r>
            <a:r>
              <a:rPr lang="en-US" dirty="0" err="1"/>
              <a:t>bmatrix</a:t>
            </a:r>
            <a:r>
              <a:rPr lang="en-US" dirty="0"/>
              <a:t>}</a:t>
            </a:r>
          </a:p>
          <a:p>
            <a:endParaRPr lang="en-US" dirty="0"/>
          </a:p>
          <a:p>
            <a:r>
              <a:rPr lang="en-US" dirty="0"/>
              <a:t>\</a:t>
            </a:r>
            <a:r>
              <a:rPr lang="en-US" dirty="0" err="1"/>
              <a:t>mapsto</a:t>
            </a:r>
            <a:r>
              <a:rPr lang="en-US" dirty="0"/>
              <a:t> </a:t>
            </a:r>
          </a:p>
          <a:p>
            <a:endParaRPr lang="en-US" dirty="0"/>
          </a:p>
          <a:p>
            <a:r>
              <a:rPr lang="en-US" dirty="0"/>
              <a:t>\begin{</a:t>
            </a:r>
            <a:r>
              <a:rPr lang="en-US" dirty="0" err="1"/>
              <a:t>bmatrix</a:t>
            </a:r>
            <a:r>
              <a:rPr lang="en-US" dirty="0"/>
              <a:t>}f\</a:t>
            </a:r>
            <a:r>
              <a:rPr lang="en-US" dirty="0" err="1"/>
              <a:t>frac</a:t>
            </a:r>
            <a:r>
              <a:rPr lang="en-US" dirty="0"/>
              <a:t>{x}{z}</a:t>
            </a:r>
          </a:p>
          <a:p>
            <a:r>
              <a:rPr lang="en-US" dirty="0"/>
              <a:t>\\ f\</a:t>
            </a:r>
            <a:r>
              <a:rPr lang="en-US" dirty="0" err="1"/>
              <a:t>frac</a:t>
            </a:r>
            <a:r>
              <a:rPr lang="en-US" dirty="0"/>
              <a:t>{y}{z}</a:t>
            </a:r>
          </a:p>
          <a:p>
            <a:r>
              <a:rPr lang="en-US" dirty="0"/>
              <a:t>\end{</a:t>
            </a:r>
            <a:r>
              <a:rPr lang="en-US" dirty="0" err="1"/>
              <a:t>bmatrix</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52D509E6-240D-427B-9F3C-01CA969AA59D}" type="slidenum">
              <a:rPr lang="en-US" smtClean="0"/>
              <a:t>12</a:t>
            </a:fld>
            <a:endParaRPr lang="en-US"/>
          </a:p>
        </p:txBody>
      </p:sp>
    </p:spTree>
    <p:extLst>
      <p:ext uri="{BB962C8B-B14F-4D97-AF65-F5344CB8AC3E}">
        <p14:creationId xmlns:p14="http://schemas.microsoft.com/office/powerpoint/2010/main" val="2651352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\begin{</a:t>
            </a:r>
            <a:r>
              <a:rPr lang="en-US" dirty="0" err="1"/>
              <a:t>bmatrix</a:t>
            </a:r>
            <a:r>
              <a:rPr lang="en-US" dirty="0"/>
              <a:t>}f &amp; 0&amp;0</a:t>
            </a:r>
          </a:p>
          <a:p>
            <a:r>
              <a:rPr lang="en-US" dirty="0"/>
              <a:t>\\ 0&amp;f &amp;0</a:t>
            </a:r>
          </a:p>
          <a:p>
            <a:r>
              <a:rPr lang="en-US" dirty="0"/>
              <a:t>\\0&amp;0&amp;1</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}1 &amp; 0&amp;0&amp;0</a:t>
            </a:r>
          </a:p>
          <a:p>
            <a:r>
              <a:rPr lang="en-US" dirty="0"/>
              <a:t>\\ 0&amp;1 &amp;0&amp;0</a:t>
            </a:r>
          </a:p>
          <a:p>
            <a:r>
              <a:rPr lang="en-US" dirty="0"/>
              <a:t>\\0&amp;0&amp;1&amp;0</a:t>
            </a:r>
          </a:p>
          <a:p>
            <a:endParaRPr lang="en-US" dirty="0"/>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endParaRPr lang="en-US" dirty="0"/>
          </a:p>
          <a:p>
            <a:r>
              <a:rPr lang="en-US" dirty="0"/>
              <a:t>\begin{</a:t>
            </a:r>
            <a:r>
              <a:rPr lang="en-US" dirty="0" err="1"/>
              <a:t>bmatrix</a:t>
            </a:r>
            <a:r>
              <a:rPr lang="en-US" dirty="0"/>
              <a:t>}</a:t>
            </a:r>
            <a:r>
              <a:rPr lang="en-US" dirty="0" err="1"/>
              <a:t>fx</a:t>
            </a:r>
            <a:endParaRPr lang="en-US" dirty="0"/>
          </a:p>
          <a:p>
            <a:r>
              <a:rPr lang="en-US" dirty="0"/>
              <a:t>\\ </a:t>
            </a:r>
            <a:r>
              <a:rPr lang="en-US" dirty="0" err="1"/>
              <a:t>fy</a:t>
            </a:r>
            <a:endParaRPr lang="en-US" dirty="0"/>
          </a:p>
          <a:p>
            <a:r>
              <a:rPr lang="en-US" dirty="0"/>
              <a:t>\\z</a:t>
            </a:r>
          </a:p>
          <a:p>
            <a:r>
              <a:rPr lang="en-US" dirty="0"/>
              <a:t>\end{</a:t>
            </a:r>
            <a:r>
              <a:rPr lang="en-US" dirty="0" err="1"/>
              <a:t>bmatrix</a:t>
            </a:r>
            <a:r>
              <a:rPr lang="en-US" dirty="0"/>
              <a:t>}</a:t>
            </a:r>
          </a:p>
          <a:p>
            <a:endParaRPr lang="en-US" dirty="0"/>
          </a:p>
          <a:p>
            <a:r>
              <a:rPr lang="en-US" dirty="0"/>
              <a:t>\</a:t>
            </a:r>
            <a:r>
              <a:rPr lang="en-US" dirty="0" err="1"/>
              <a:t>mapsto</a:t>
            </a:r>
            <a:r>
              <a:rPr lang="en-US" dirty="0"/>
              <a:t> </a:t>
            </a:r>
          </a:p>
          <a:p>
            <a:endParaRPr lang="en-US" dirty="0"/>
          </a:p>
          <a:p>
            <a:r>
              <a:rPr lang="en-US" dirty="0"/>
              <a:t>\begin{</a:t>
            </a:r>
            <a:r>
              <a:rPr lang="en-US" dirty="0" err="1"/>
              <a:t>bmatrix</a:t>
            </a:r>
            <a:r>
              <a:rPr lang="en-US" dirty="0"/>
              <a:t>}f\frac{x}{z}</a:t>
            </a:r>
          </a:p>
          <a:p>
            <a:r>
              <a:rPr lang="en-US" dirty="0"/>
              <a:t>\\ f\frac{y}{z}</a:t>
            </a:r>
          </a:p>
          <a:p>
            <a:r>
              <a:rPr lang="en-US" dirty="0"/>
              <a:t>\end{</a:t>
            </a:r>
            <a:r>
              <a:rPr lang="en-US" dirty="0" err="1"/>
              <a:t>bmatrix</a:t>
            </a:r>
            <a:r>
              <a:rPr lang="en-US" dirty="0"/>
              <a:t>}</a:t>
            </a:r>
          </a:p>
          <a:p>
            <a:endParaRPr lang="en-US" dirty="0"/>
          </a:p>
        </p:txBody>
      </p:sp>
      <p:sp>
        <p:nvSpPr>
          <p:cNvPr id="4" name="Slide Number Placeholder 3"/>
          <p:cNvSpPr>
            <a:spLocks noGrp="1"/>
          </p:cNvSpPr>
          <p:nvPr>
            <p:ph type="sldNum" sz="quarter" idx="5"/>
          </p:nvPr>
        </p:nvSpPr>
        <p:spPr/>
        <p:txBody>
          <a:bodyPr/>
          <a:lstStyle/>
          <a:p>
            <a:fld id="{52D509E6-240D-427B-9F3C-01CA969AA59D}" type="slidenum">
              <a:rPr lang="en-US" smtClean="0"/>
              <a:t>13</a:t>
            </a:fld>
            <a:endParaRPr lang="en-US"/>
          </a:p>
        </p:txBody>
      </p:sp>
    </p:spTree>
    <p:extLst>
      <p:ext uri="{BB962C8B-B14F-4D97-AF65-F5344CB8AC3E}">
        <p14:creationId xmlns:p14="http://schemas.microsoft.com/office/powerpoint/2010/main" val="1155684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 = </a:t>
            </a:r>
          </a:p>
          <a:p>
            <a:r>
              <a:rPr lang="en-US" dirty="0"/>
              <a:t>\begin{</a:t>
            </a:r>
            <a:r>
              <a:rPr lang="en-US" dirty="0" err="1"/>
              <a:t>bmatrix</a:t>
            </a:r>
            <a:r>
              <a:rPr lang="en-US" dirty="0"/>
              <a:t>}f &amp; 0&amp;0</a:t>
            </a:r>
          </a:p>
          <a:p>
            <a:r>
              <a:rPr lang="en-US" dirty="0"/>
              <a:t>\\ 0&amp;f &amp;0</a:t>
            </a:r>
          </a:p>
          <a:p>
            <a:r>
              <a:rPr lang="en-US" dirty="0"/>
              <a:t>\\0&amp;0&amp;1</a:t>
            </a:r>
          </a:p>
          <a:p>
            <a:r>
              <a:rPr lang="en-US" dirty="0"/>
              <a:t>\end{</a:t>
            </a:r>
            <a:r>
              <a:rPr lang="en-US" dirty="0" err="1"/>
              <a:t>bmatrix</a:t>
            </a:r>
            <a:r>
              <a:rPr lang="en-US" dirty="0"/>
              <a:t>}</a:t>
            </a:r>
          </a:p>
          <a:p>
            <a:endParaRPr lang="en-US" dirty="0"/>
          </a:p>
        </p:txBody>
      </p:sp>
      <p:sp>
        <p:nvSpPr>
          <p:cNvPr id="4" name="Slide Number Placeholder 3"/>
          <p:cNvSpPr>
            <a:spLocks noGrp="1"/>
          </p:cNvSpPr>
          <p:nvPr>
            <p:ph type="sldNum" sz="quarter" idx="10"/>
          </p:nvPr>
        </p:nvSpPr>
        <p:spPr/>
        <p:txBody>
          <a:bodyPr/>
          <a:lstStyle/>
          <a:p>
            <a:fld id="{52D509E6-240D-427B-9F3C-01CA969AA59D}" type="slidenum">
              <a:rPr lang="en-US" smtClean="0"/>
              <a:t>14</a:t>
            </a:fld>
            <a:endParaRPr lang="en-US"/>
          </a:p>
        </p:txBody>
      </p:sp>
    </p:spTree>
    <p:extLst>
      <p:ext uri="{BB962C8B-B14F-4D97-AF65-F5344CB8AC3E}">
        <p14:creationId xmlns:p14="http://schemas.microsoft.com/office/powerpoint/2010/main" val="600518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 = </a:t>
            </a:r>
          </a:p>
          <a:p>
            <a:r>
              <a:rPr lang="en-US" dirty="0"/>
              <a:t>\begin{</a:t>
            </a:r>
            <a:r>
              <a:rPr lang="en-US" dirty="0" err="1"/>
              <a:t>bmatrix</a:t>
            </a:r>
            <a:r>
              <a:rPr lang="en-US" dirty="0"/>
              <a:t>}</a:t>
            </a:r>
            <a:r>
              <a:rPr lang="en-US" dirty="0" err="1"/>
              <a:t>f_x</a:t>
            </a:r>
            <a:r>
              <a:rPr lang="en-US" dirty="0"/>
              <a:t> &amp; 0&amp;0</a:t>
            </a:r>
          </a:p>
          <a:p>
            <a:r>
              <a:rPr lang="en-US" dirty="0"/>
              <a:t>\\ 0&amp;f_y &amp;0</a:t>
            </a:r>
          </a:p>
          <a:p>
            <a:r>
              <a:rPr lang="en-US" dirty="0"/>
              <a:t>\\0&amp;0&amp;1</a:t>
            </a:r>
          </a:p>
          <a:p>
            <a:r>
              <a:rPr lang="en-US" dirty="0"/>
              <a:t>\end{</a:t>
            </a:r>
            <a:r>
              <a:rPr lang="en-US" dirty="0" err="1"/>
              <a:t>bmatrix</a:t>
            </a:r>
            <a:r>
              <a:rPr lang="en-US" dirty="0"/>
              <a:t>}</a:t>
            </a:r>
          </a:p>
          <a:p>
            <a:endParaRPr lang="en-US" dirty="0"/>
          </a:p>
        </p:txBody>
      </p:sp>
      <p:sp>
        <p:nvSpPr>
          <p:cNvPr id="4" name="Slide Number Placeholder 3"/>
          <p:cNvSpPr>
            <a:spLocks noGrp="1"/>
          </p:cNvSpPr>
          <p:nvPr>
            <p:ph type="sldNum" sz="quarter" idx="5"/>
          </p:nvPr>
        </p:nvSpPr>
        <p:spPr/>
        <p:txBody>
          <a:bodyPr/>
          <a:lstStyle/>
          <a:p>
            <a:fld id="{52D509E6-240D-427B-9F3C-01CA969AA59D}" type="slidenum">
              <a:rPr lang="en-US" smtClean="0"/>
              <a:t>15</a:t>
            </a:fld>
            <a:endParaRPr lang="en-US"/>
          </a:p>
        </p:txBody>
      </p:sp>
    </p:spTree>
    <p:extLst>
      <p:ext uri="{BB962C8B-B14F-4D97-AF65-F5344CB8AC3E}">
        <p14:creationId xmlns:p14="http://schemas.microsoft.com/office/powerpoint/2010/main" val="3341445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1219200"/>
          </a:xfrm>
        </p:spPr>
        <p:txBody>
          <a:bodyPr>
            <a:normAutofit/>
          </a:bodyPr>
          <a:lstStyle>
            <a:lvl1pPr>
              <a:defRPr sz="4400"/>
            </a:lvl1pPr>
          </a:lstStyle>
          <a:p>
            <a:r>
              <a:rPr lang="en-US" dirty="0"/>
              <a:t>Click to edit Master title style</a:t>
            </a:r>
          </a:p>
        </p:txBody>
      </p:sp>
      <p:sp>
        <p:nvSpPr>
          <p:cNvPr id="3" name="Subtitle 2"/>
          <p:cNvSpPr>
            <a:spLocks noGrp="1"/>
          </p:cNvSpPr>
          <p:nvPr>
            <p:ph type="subTitle" idx="1"/>
          </p:nvPr>
        </p:nvSpPr>
        <p:spPr>
          <a:xfrm>
            <a:off x="1371600" y="5105400"/>
            <a:ext cx="6400800" cy="1752600"/>
          </a:xfrm>
        </p:spPr>
        <p:txBody>
          <a:bodyPr/>
          <a:lstStyle>
            <a:lvl1pPr marL="0" indent="0" algn="ctr">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p>
          <a:p>
            <a:r>
              <a:rPr lang="en-US" dirty="0"/>
              <a:t>subtitle style</a:t>
            </a:r>
          </a:p>
        </p:txBody>
      </p:sp>
    </p:spTree>
    <p:extLst>
      <p:ext uri="{BB962C8B-B14F-4D97-AF65-F5344CB8AC3E}">
        <p14:creationId xmlns:p14="http://schemas.microsoft.com/office/powerpoint/2010/main" val="4310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0E4BE-DC49-4C06-9EAD-5C882F80E0B2}" type="datetimeFigureOut">
              <a:rPr lang="en-US" smtClean="0"/>
              <a:t>07-Nov-19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4020697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0E4BE-DC49-4C06-9EAD-5C882F80E0B2}" type="datetimeFigureOut">
              <a:rPr lang="en-US" smtClean="0"/>
              <a:t>07-Nov-19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1704455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r>
              <a:t>Title Text</a:t>
            </a:r>
          </a:p>
        </p:txBody>
      </p:sp>
      <p:sp>
        <p:nvSpPr>
          <p:cNvPr id="23" name="Shape 2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hape 24"/>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615470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0E4BE-DC49-4C06-9EAD-5C882F80E0B2}" type="datetimeFigureOut">
              <a:rPr lang="en-US" smtClean="0"/>
              <a:t>07-Nov-19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31880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0E4BE-DC49-4C06-9EAD-5C882F80E0B2}" type="datetimeFigureOut">
              <a:rPr lang="en-US" smtClean="0"/>
              <a:t>07-Nov-19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379282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30E4BE-DC49-4C06-9EAD-5C882F80E0B2}" type="datetimeFigureOut">
              <a:rPr lang="en-US" smtClean="0"/>
              <a:t>07-Nov-19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3726776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30E4BE-DC49-4C06-9EAD-5C882F80E0B2}" type="datetimeFigureOut">
              <a:rPr lang="en-US" smtClean="0"/>
              <a:t>07-Nov-19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2105096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30E4BE-DC49-4C06-9EAD-5C882F80E0B2}" type="datetimeFigureOut">
              <a:rPr lang="en-US" smtClean="0"/>
              <a:t>07-Nov-19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2878198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30E4BE-DC49-4C06-9EAD-5C882F80E0B2}" type="datetimeFigureOut">
              <a:rPr lang="en-US" smtClean="0"/>
              <a:t>07-Nov-19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1981043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30E4BE-DC49-4C06-9EAD-5C882F80E0B2}" type="datetimeFigureOut">
              <a:rPr lang="en-US" smtClean="0"/>
              <a:t>07-Nov-19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4061048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30E4BE-DC49-4C06-9EAD-5C882F80E0B2}" type="datetimeFigureOut">
              <a:rPr lang="en-US" smtClean="0"/>
              <a:t>07-Nov-19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1064433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 y="0"/>
            <a:ext cx="8839200" cy="762000"/>
          </a:xfrm>
          <a:prstGeom prst="rect">
            <a:avLst/>
          </a:prstGeom>
        </p:spPr>
        <p:txBody>
          <a:bodyPr vert="horz" lIns="91440" tIns="45720" rIns="91440" bIns="45720" rtlCol="0" anchor="ctr">
            <a:normAutofit/>
          </a:bodyPr>
          <a:lstStyle/>
          <a:p>
            <a:r>
              <a:rPr lang="en-US" dirty="0"/>
              <a:t>edit Master title style</a:t>
            </a:r>
          </a:p>
        </p:txBody>
      </p:sp>
      <p:sp>
        <p:nvSpPr>
          <p:cNvPr id="3" name="Text Placeholder 2"/>
          <p:cNvSpPr>
            <a:spLocks noGrp="1"/>
          </p:cNvSpPr>
          <p:nvPr>
            <p:ph type="body" idx="1"/>
          </p:nvPr>
        </p:nvSpPr>
        <p:spPr>
          <a:xfrm>
            <a:off x="152400" y="762000"/>
            <a:ext cx="8839200" cy="5715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0" y="6492877"/>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0E4BE-DC49-4C06-9EAD-5C882F80E0B2}" type="datetimeFigureOut">
              <a:rPr lang="en-US" smtClean="0"/>
              <a:t>07-Nov-19</a:t>
            </a:fld>
            <a:endParaRPr lang="en-US"/>
          </a:p>
        </p:txBody>
      </p:sp>
      <p:sp>
        <p:nvSpPr>
          <p:cNvPr id="5" name="Footer Placeholder 4"/>
          <p:cNvSpPr>
            <a:spLocks noGrp="1"/>
          </p:cNvSpPr>
          <p:nvPr>
            <p:ph type="ftr" sz="quarter" idx="3"/>
          </p:nvPr>
        </p:nvSpPr>
        <p:spPr>
          <a:xfrm>
            <a:off x="3124200" y="6492877"/>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10400" y="6492877"/>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D64A00-8274-4697-A705-03B9B5C3FD0A}" type="slidenum">
              <a:rPr lang="en-US" smtClean="0"/>
              <a:t>‹#›</a:t>
            </a:fld>
            <a:endParaRPr lang="en-US"/>
          </a:p>
        </p:txBody>
      </p:sp>
    </p:spTree>
    <p:extLst>
      <p:ext uri="{BB962C8B-B14F-4D97-AF65-F5344CB8AC3E}">
        <p14:creationId xmlns:p14="http://schemas.microsoft.com/office/powerpoint/2010/main" val="220087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36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gif"/><Relationship Id="rId3" Type="http://schemas.openxmlformats.org/officeDocument/2006/relationships/image" Target="../media/image10.png"/><Relationship Id="rId7" Type="http://schemas.openxmlformats.org/officeDocument/2006/relationships/image" Target="../media/image14.gi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15.gif"/><Relationship Id="rId3" Type="http://schemas.openxmlformats.org/officeDocument/2006/relationships/image" Target="../media/image17.png"/><Relationship Id="rId7" Type="http://schemas.openxmlformats.org/officeDocument/2006/relationships/image" Target="../media/image14.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20.gif"/><Relationship Id="rId4" Type="http://schemas.openxmlformats.org/officeDocument/2006/relationships/image" Target="../media/image11.png"/><Relationship Id="rId9" Type="http://schemas.openxmlformats.org/officeDocument/2006/relationships/image" Target="../media/image19.gif"/></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gif"/></Relationships>
</file>

<file path=ppt/slides/_rels/slide13.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gif"/></Relationships>
</file>

<file path=ppt/slides/_rels/slide1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gif"/></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6.gif"/></Relationships>
</file>

<file path=ppt/slides/_rels/slide18.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cs.cornell.edu/courses/cs5670/2019sp/lectures/lectures.html" TargetMode="External"/><Relationship Id="rId2" Type="http://schemas.openxmlformats.org/officeDocument/2006/relationships/hyperlink" Target="http://szeliski.org/Book/" TargetMode="External"/><Relationship Id="rId1" Type="http://schemas.openxmlformats.org/officeDocument/2006/relationships/slideLayout" Target="../slideLayouts/slideLayout2.xml"/><Relationship Id="rId4" Type="http://schemas.openxmlformats.org/officeDocument/2006/relationships/hyperlink" Target="http://www.cs.cmu.edu/~16385/"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1.png"/><Relationship Id="rId7" Type="http://schemas.openxmlformats.org/officeDocument/2006/relationships/image" Target="../media/image37.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7.gif"/></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png"/></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5.gif"/><Relationship Id="rId4" Type="http://schemas.openxmlformats.org/officeDocument/2006/relationships/image" Target="../media/image54.gif"/></Relationships>
</file>

<file path=ppt/slides/_rels/slide3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hyperlink" Target="http://ksimek.github.io/2012/08/14/decompose/"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57.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14.xml"/></Relationships>
</file>

<file path=ppt/slides/_rels/slide37.xml.rels><?xml version="1.0" encoding="UTF-8" standalone="yes"?>
<Relationships xmlns="http://schemas.openxmlformats.org/package/2006/relationships"><Relationship Id="rId3" Type="http://schemas.openxmlformats.org/officeDocument/2006/relationships/hyperlink" Target="https://developers.google.com/ar/develop/c/augmented-images" TargetMode="External"/><Relationship Id="rId2" Type="http://schemas.openxmlformats.org/officeDocument/2006/relationships/hyperlink" Target="https://www.youtube.com/watch?v=lIHcnwOVKng"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notesSlide" Target="../notesSlides/notesSlide15.xml"/><Relationship Id="rId3" Type="http://schemas.openxmlformats.org/officeDocument/2006/relationships/tags" Target="../tags/tag9.xml"/><Relationship Id="rId7"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9" Type="http://schemas.openxmlformats.org/officeDocument/2006/relationships/image" Target="../media/image58.jpeg"/></Relationships>
</file>

<file path=ppt/slides/_rels/slide39.xml.rels><?xml version="1.0" encoding="UTF-8" standalone="yes"?>
<Relationships xmlns="http://schemas.openxmlformats.org/package/2006/relationships"><Relationship Id="rId8" Type="http://schemas.openxmlformats.org/officeDocument/2006/relationships/image" Target="../media/image60.jpeg"/><Relationship Id="rId3" Type="http://schemas.openxmlformats.org/officeDocument/2006/relationships/tags" Target="../tags/tag15.xml"/><Relationship Id="rId7" Type="http://schemas.openxmlformats.org/officeDocument/2006/relationships/image" Target="../media/image59.jpe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ags" Target="../tags/tag16.xml"/></Relationships>
</file>

<file path=ppt/slides/_rels/slide4.xml.rels><?xml version="1.0" encoding="UTF-8" standalone="yes"?>
<Relationships xmlns="http://schemas.openxmlformats.org/package/2006/relationships"><Relationship Id="rId2" Type="http://schemas.openxmlformats.org/officeDocument/2006/relationships/hyperlink" Target="https://www.mathworks.com/help/vision/ug/camera-calibration.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62.jpeg"/></Relationships>
</file>

<file path=ppt/slides/_rels/slide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www.vision.caltech.edu/bouguetj/calib_doc/htmls/example.html" TargetMode="External"/><Relationship Id="rId3" Type="http://schemas.openxmlformats.org/officeDocument/2006/relationships/tags" Target="../tags/tag19.xml"/><Relationship Id="rId7" Type="http://schemas.openxmlformats.org/officeDocument/2006/relationships/notesSlide" Target="../notesSlides/notesSlide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Layout" Target="../slideLayouts/slideLayout6.xml"/><Relationship Id="rId5" Type="http://schemas.openxmlformats.org/officeDocument/2006/relationships/tags" Target="../tags/tag21.xml"/><Relationship Id="rId10" Type="http://schemas.openxmlformats.org/officeDocument/2006/relationships/hyperlink" Target="http://www.vision.caltech.edu/bouguetj/calib_doc/index.html" TargetMode="External"/><Relationship Id="rId4" Type="http://schemas.openxmlformats.org/officeDocument/2006/relationships/tags" Target="../tags/tag20.xml"/><Relationship Id="rId9" Type="http://schemas.openxmlformats.org/officeDocument/2006/relationships/image" Target="../media/image65.png"/></Relationships>
</file>

<file path=ppt/slides/_rels/slide45.xml.rels><?xml version="1.0" encoding="UTF-8" standalone="yes"?>
<Relationships xmlns="http://schemas.openxmlformats.org/package/2006/relationships"><Relationship Id="rId3" Type="http://schemas.openxmlformats.org/officeDocument/2006/relationships/hyperlink" Target="https://www.microsoft.com/en-us/research/wp-content/uploads/2016/02/tr98-71.pdf" TargetMode="External"/><Relationship Id="rId2" Type="http://schemas.openxmlformats.org/officeDocument/2006/relationships/slideLayout" Target="../slideLayouts/slideLayout7.xml"/><Relationship Id="rId1" Type="http://schemas.openxmlformats.org/officeDocument/2006/relationships/tags" Target="../tags/tag22.xml"/><Relationship Id="rId5" Type="http://schemas.openxmlformats.org/officeDocument/2006/relationships/image" Target="../media/image65.png"/><Relationship Id="rId4" Type="http://schemas.openxmlformats.org/officeDocument/2006/relationships/hyperlink" Target="http://www.vision.caltech.edu/bouguetj/calib_doc/htmls/example.html"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docs.opencv.org/2.4/doc/tutorials/calib3d/camera_calibration/camera_calibration.html" TargetMode="External"/><Relationship Id="rId2" Type="http://schemas.openxmlformats.org/officeDocument/2006/relationships/hyperlink" Target="http://www.vision.caltech.edu/bouguetj/calib_doc/htmls/example.html" TargetMode="External"/><Relationship Id="rId1" Type="http://schemas.openxmlformats.org/officeDocument/2006/relationships/slideLayout" Target="../slideLayouts/slideLayout12.xml"/><Relationship Id="rId5" Type="http://schemas.openxmlformats.org/officeDocument/2006/relationships/hyperlink" Target="http://ksimek.github.io/2012/08/13/introduction/" TargetMode="External"/><Relationship Id="rId4" Type="http://schemas.openxmlformats.org/officeDocument/2006/relationships/hyperlink" Target="https://webcourse.cs.technion.ac.il/236873/Winter2017-2018/ho/WCFiles/Camera%20Calibration.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Camera calibration</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00660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p:cNvSpPr/>
          <p:nvPr/>
        </p:nvSpPr>
        <p:spPr>
          <a:xfrm rot="19253717">
            <a:off x="2666460" y="3738457"/>
            <a:ext cx="4564743" cy="1787156"/>
          </a:xfrm>
          <a:prstGeom prst="parallelogram">
            <a:avLst>
              <a:gd name="adj" fmla="val 79634"/>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67" name="Shape 667"/>
          <p:cNvSpPr>
            <a:spLocks noGrp="1"/>
          </p:cNvSpPr>
          <p:nvPr>
            <p:ph type="title"/>
          </p:nvPr>
        </p:nvSpPr>
        <p:spPr>
          <a:prstGeom prst="rect">
            <a:avLst/>
          </a:prstGeom>
        </p:spPr>
        <p:txBody>
          <a:bodyPr/>
          <a:lstStyle/>
          <a:p>
            <a:r>
              <a:rPr lang="en-US" dirty="0"/>
              <a:t>Recap: perspective projection</a:t>
            </a:r>
            <a:endParaRPr b="0" dirty="0"/>
          </a:p>
        </p:txBody>
      </p:sp>
      <p:sp>
        <p:nvSpPr>
          <p:cNvPr id="3" name="Content Placeholder 2"/>
          <p:cNvSpPr>
            <a:spLocks noGrp="1"/>
          </p:cNvSpPr>
          <p:nvPr>
            <p:ph idx="1"/>
          </p:nvPr>
        </p:nvSpPr>
        <p:spPr/>
        <p:txBody>
          <a:bodyPr/>
          <a:lstStyle/>
          <a:p>
            <a:r>
              <a:rPr lang="en-US" b="1" dirty="0"/>
              <a:t>Perspective projection </a:t>
            </a:r>
            <a:r>
              <a:rPr lang="en-US" dirty="0"/>
              <a:t>(also known as </a:t>
            </a:r>
            <a:r>
              <a:rPr lang="en-US" b="1" dirty="0"/>
              <a:t>perspective transformation</a:t>
            </a:r>
            <a:r>
              <a:rPr lang="en-US" dirty="0"/>
              <a:t>)</a:t>
            </a:r>
            <a:r>
              <a:rPr lang="en-US" b="1" dirty="0"/>
              <a:t> </a:t>
            </a:r>
            <a:r>
              <a:rPr lang="en-US" dirty="0"/>
              <a:t>is a linear projection where three dimensional objects are projected on the image plane.</a:t>
            </a:r>
          </a:p>
        </p:txBody>
      </p:sp>
      <p:grpSp>
        <p:nvGrpSpPr>
          <p:cNvPr id="2" name="Group 1">
            <a:extLst>
              <a:ext uri="{FF2B5EF4-FFF2-40B4-BE49-F238E27FC236}">
                <a16:creationId xmlns:a16="http://schemas.microsoft.com/office/drawing/2014/main" xmlns="" id="{157D4CA9-1631-42DC-B4E5-0FE09FF61A71}"/>
              </a:ext>
            </a:extLst>
          </p:cNvPr>
          <p:cNvGrpSpPr/>
          <p:nvPr/>
        </p:nvGrpSpPr>
        <p:grpSpPr>
          <a:xfrm>
            <a:off x="1005387" y="2209800"/>
            <a:ext cx="7133226" cy="3845217"/>
            <a:chOff x="1790606" y="1500385"/>
            <a:chExt cx="8773861" cy="3547209"/>
          </a:xfrm>
        </p:grpSpPr>
        <p:sp>
          <p:nvSpPr>
            <p:cNvPr id="136" name="Line">
              <a:extLst>
                <a:ext uri="{FF2B5EF4-FFF2-40B4-BE49-F238E27FC236}">
                  <a16:creationId xmlns:a16="http://schemas.microsoft.com/office/drawing/2014/main" xmlns="" id="{4053C74D-0C1E-4E37-B89B-C2E894620E4A}"/>
                </a:ext>
              </a:extLst>
            </p:cNvPr>
            <p:cNvSpPr/>
            <p:nvPr/>
          </p:nvSpPr>
          <p:spPr>
            <a:xfrm flipV="1">
              <a:off x="3494729" y="3796768"/>
              <a:ext cx="1651822" cy="3529"/>
            </a:xfrm>
            <a:prstGeom prst="line">
              <a:avLst/>
            </a:prstGeom>
            <a:ln w="12700">
              <a:solidFill>
                <a:srgbClr val="000000"/>
              </a:solidFill>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137" name="Line">
              <a:extLst>
                <a:ext uri="{FF2B5EF4-FFF2-40B4-BE49-F238E27FC236}">
                  <a16:creationId xmlns:a16="http://schemas.microsoft.com/office/drawing/2014/main" xmlns="" id="{F098C4E3-7DC6-4D04-9185-2E87AF24C689}"/>
                </a:ext>
              </a:extLst>
            </p:cNvPr>
            <p:cNvSpPr/>
            <p:nvPr/>
          </p:nvSpPr>
          <p:spPr>
            <a:xfrm flipV="1">
              <a:off x="3513639" y="1745553"/>
              <a:ext cx="1" cy="2044763"/>
            </a:xfrm>
            <a:prstGeom prst="line">
              <a:avLst/>
            </a:prstGeom>
            <a:ln w="12700">
              <a:solidFill>
                <a:srgbClr val="000000"/>
              </a:solidFill>
              <a:miter lim="400000"/>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160" name="Line">
              <a:extLst>
                <a:ext uri="{FF2B5EF4-FFF2-40B4-BE49-F238E27FC236}">
                  <a16:creationId xmlns:a16="http://schemas.microsoft.com/office/drawing/2014/main" xmlns="" id="{C7D00097-9B7E-421A-915E-9E49FB994126}"/>
                </a:ext>
              </a:extLst>
            </p:cNvPr>
            <p:cNvSpPr/>
            <p:nvPr/>
          </p:nvSpPr>
          <p:spPr>
            <a:xfrm flipV="1">
              <a:off x="1790606" y="2799937"/>
              <a:ext cx="3453124" cy="1993662"/>
            </a:xfrm>
            <a:prstGeom prst="line">
              <a:avLst/>
            </a:prstGeom>
            <a:ln w="12700">
              <a:solidFill>
                <a:srgbClr val="000000"/>
              </a:solidFill>
              <a:miter lim="400000"/>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166" name="Line">
              <a:extLst>
                <a:ext uri="{FF2B5EF4-FFF2-40B4-BE49-F238E27FC236}">
                  <a16:creationId xmlns:a16="http://schemas.microsoft.com/office/drawing/2014/main" xmlns="" id="{563A18B1-D9A2-4459-8742-E0B3C57CAD93}"/>
                </a:ext>
              </a:extLst>
            </p:cNvPr>
            <p:cNvSpPr/>
            <p:nvPr/>
          </p:nvSpPr>
          <p:spPr>
            <a:xfrm>
              <a:off x="6606558" y="3800296"/>
              <a:ext cx="3239113" cy="1"/>
            </a:xfrm>
            <a:prstGeom prst="line">
              <a:avLst/>
            </a:prstGeom>
            <a:ln w="12700">
              <a:solidFill>
                <a:srgbClr val="000000"/>
              </a:solidFill>
              <a:miter lim="400000"/>
              <a:headEnd type="oval"/>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167" name="Line">
              <a:extLst>
                <a:ext uri="{FF2B5EF4-FFF2-40B4-BE49-F238E27FC236}">
                  <a16:creationId xmlns:a16="http://schemas.microsoft.com/office/drawing/2014/main" xmlns="" id="{F9AFD745-473A-4C83-BC0F-2D5FB10538F9}"/>
                </a:ext>
              </a:extLst>
            </p:cNvPr>
            <p:cNvSpPr/>
            <p:nvPr/>
          </p:nvSpPr>
          <p:spPr>
            <a:xfrm flipV="1">
              <a:off x="3517111" y="3434011"/>
              <a:ext cx="1849131" cy="358433"/>
            </a:xfrm>
            <a:prstGeom prst="line">
              <a:avLst/>
            </a:prstGeom>
            <a:ln w="25400">
              <a:solidFill>
                <a:srgbClr val="000000"/>
              </a:solidFill>
              <a:miter lim="400000"/>
              <a:headEnd type="oval"/>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168" name="Line">
              <a:extLst>
                <a:ext uri="{FF2B5EF4-FFF2-40B4-BE49-F238E27FC236}">
                  <a16:creationId xmlns:a16="http://schemas.microsoft.com/office/drawing/2014/main" xmlns="" id="{F8E5F405-8FDE-4994-8F2A-0036CAF4A41D}"/>
                </a:ext>
              </a:extLst>
            </p:cNvPr>
            <p:cNvSpPr/>
            <p:nvPr/>
          </p:nvSpPr>
          <p:spPr>
            <a:xfrm flipV="1">
              <a:off x="6047061" y="2537008"/>
              <a:ext cx="4345834" cy="789443"/>
            </a:xfrm>
            <a:prstGeom prst="line">
              <a:avLst/>
            </a:prstGeom>
            <a:ln w="25400">
              <a:solidFill>
                <a:srgbClr val="000000"/>
              </a:solidFill>
              <a:miter lim="400000"/>
              <a:headEnd type="oval"/>
              <a:tailEnd type="oval"/>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171" name="image plane">
              <a:extLst>
                <a:ext uri="{FF2B5EF4-FFF2-40B4-BE49-F238E27FC236}">
                  <a16:creationId xmlns:a16="http://schemas.microsoft.com/office/drawing/2014/main" xmlns="" id="{DFDEA389-4C61-4372-B9FB-D792FA69DF07}"/>
                </a:ext>
              </a:extLst>
            </p:cNvPr>
            <p:cNvSpPr txBox="1"/>
            <p:nvPr/>
          </p:nvSpPr>
          <p:spPr>
            <a:xfrm>
              <a:off x="6213702" y="1500385"/>
              <a:ext cx="1182955" cy="747962"/>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rPr>
                <a:t>image plane</a:t>
              </a:r>
            </a:p>
          </p:txBody>
        </p:sp>
        <p:sp>
          <p:nvSpPr>
            <p:cNvPr id="173" name="principal axis">
              <a:extLst>
                <a:ext uri="{FF2B5EF4-FFF2-40B4-BE49-F238E27FC236}">
                  <a16:creationId xmlns:a16="http://schemas.microsoft.com/office/drawing/2014/main" xmlns="" id="{7FBA50D0-AB0D-4329-A2C7-46E876F4F4A6}"/>
                </a:ext>
              </a:extLst>
            </p:cNvPr>
            <p:cNvSpPr txBox="1"/>
            <p:nvPr/>
          </p:nvSpPr>
          <p:spPr>
            <a:xfrm>
              <a:off x="8740647" y="3857537"/>
              <a:ext cx="1823820" cy="747961"/>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rPr>
                <a:t>principal axis</a:t>
              </a:r>
            </a:p>
          </p:txBody>
        </p:sp>
        <p:pic>
          <p:nvPicPr>
            <p:cNvPr id="174" name="latex-image-8.pdf" descr="latex-image-8.pdf">
              <a:extLst>
                <a:ext uri="{FF2B5EF4-FFF2-40B4-BE49-F238E27FC236}">
                  <a16:creationId xmlns:a16="http://schemas.microsoft.com/office/drawing/2014/main" xmlns="" id="{D590A4FB-DBC0-4C98-9045-4FB7DDED54A1}"/>
                </a:ext>
              </a:extLst>
            </p:cNvPr>
            <p:cNvPicPr>
              <a:picLocks noChangeAspect="1"/>
            </p:cNvPicPr>
            <p:nvPr/>
          </p:nvPicPr>
          <p:blipFill>
            <a:blip r:embed="rId3"/>
            <a:stretch>
              <a:fillRect/>
            </a:stretch>
          </p:blipFill>
          <p:spPr>
            <a:xfrm>
              <a:off x="5281410" y="2692032"/>
              <a:ext cx="169665" cy="151805"/>
            </a:xfrm>
            <a:prstGeom prst="rect">
              <a:avLst/>
            </a:prstGeom>
            <a:ln w="12700">
              <a:miter lim="400000"/>
            </a:ln>
          </p:spPr>
        </p:pic>
        <p:pic>
          <p:nvPicPr>
            <p:cNvPr id="175" name="latex-image-9.pdf" descr="latex-image-9.pdf">
              <a:extLst>
                <a:ext uri="{FF2B5EF4-FFF2-40B4-BE49-F238E27FC236}">
                  <a16:creationId xmlns:a16="http://schemas.microsoft.com/office/drawing/2014/main" xmlns="" id="{33A88316-0D3B-44BC-9303-C5FAD7A98C66}"/>
                </a:ext>
              </a:extLst>
            </p:cNvPr>
            <p:cNvPicPr>
              <a:picLocks noChangeAspect="1"/>
            </p:cNvPicPr>
            <p:nvPr/>
          </p:nvPicPr>
          <p:blipFill>
            <a:blip r:embed="rId4"/>
            <a:stretch>
              <a:fillRect/>
            </a:stretch>
          </p:blipFill>
          <p:spPr>
            <a:xfrm>
              <a:off x="3571898" y="1660053"/>
              <a:ext cx="160735" cy="214313"/>
            </a:xfrm>
            <a:prstGeom prst="rect">
              <a:avLst/>
            </a:prstGeom>
            <a:ln w="12700">
              <a:miter lim="400000"/>
            </a:ln>
          </p:spPr>
        </p:pic>
        <p:pic>
          <p:nvPicPr>
            <p:cNvPr id="176" name="latex-image-10.pdf" descr="latex-image-10.pdf">
              <a:extLst>
                <a:ext uri="{FF2B5EF4-FFF2-40B4-BE49-F238E27FC236}">
                  <a16:creationId xmlns:a16="http://schemas.microsoft.com/office/drawing/2014/main" xmlns="" id="{FFD02BA7-E28C-4E1E-AE27-2B83AD402F79}"/>
                </a:ext>
              </a:extLst>
            </p:cNvPr>
            <p:cNvPicPr>
              <a:picLocks noChangeAspect="1"/>
            </p:cNvPicPr>
            <p:nvPr/>
          </p:nvPicPr>
          <p:blipFill>
            <a:blip r:embed="rId5"/>
            <a:stretch>
              <a:fillRect/>
            </a:stretch>
          </p:blipFill>
          <p:spPr>
            <a:xfrm>
              <a:off x="9920906" y="3756949"/>
              <a:ext cx="151805" cy="151805"/>
            </a:xfrm>
            <a:prstGeom prst="rect">
              <a:avLst/>
            </a:prstGeom>
            <a:ln w="12700">
              <a:miter lim="400000"/>
            </a:ln>
          </p:spPr>
        </p:pic>
        <p:pic>
          <p:nvPicPr>
            <p:cNvPr id="177" name="latex-image-11.pdf" descr="latex-image-11.pdf">
              <a:extLst>
                <a:ext uri="{FF2B5EF4-FFF2-40B4-BE49-F238E27FC236}">
                  <a16:creationId xmlns:a16="http://schemas.microsoft.com/office/drawing/2014/main" xmlns="" id="{7BFFBE6C-1CBF-443D-9735-2FF5E34CBDEB}"/>
                </a:ext>
              </a:extLst>
            </p:cNvPr>
            <p:cNvPicPr>
              <a:picLocks noChangeAspect="1"/>
            </p:cNvPicPr>
            <p:nvPr/>
          </p:nvPicPr>
          <p:blipFill>
            <a:blip r:embed="rId6"/>
            <a:stretch>
              <a:fillRect/>
            </a:stretch>
          </p:blipFill>
          <p:spPr>
            <a:xfrm>
              <a:off x="5260553" y="4793599"/>
              <a:ext cx="634985" cy="253995"/>
            </a:xfrm>
            <a:prstGeom prst="rect">
              <a:avLst/>
            </a:prstGeom>
            <a:ln w="12700">
              <a:miter lim="400000"/>
            </a:ln>
          </p:spPr>
        </p:pic>
      </p:grpSp>
      <p:pic>
        <p:nvPicPr>
          <p:cNvPr id="1026" name="Picture 2" descr="https://latex.codecogs.com/gif.latex?%5Cdpi%7B300%7D%20%5Cbegin%7Bbmatrix%7Dx%20%5C%5C%20y%20%5C%5C%20z%20%5Cend%7Bbmatrix%7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09695" y="2907268"/>
            <a:ext cx="295275" cy="8524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atex.codecogs.com/gif.latex?%5Cdpi%7B300%7D%20%5Cbegin%7Bbmatrix%7Du%20%5C%5C%20v%20%5Cend%7Bbmatrix%7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47586" y="4270329"/>
            <a:ext cx="310884" cy="66618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1" name="image coordinate system">
                <a:extLst>
                  <a:ext uri="{FF2B5EF4-FFF2-40B4-BE49-F238E27FC236}">
                    <a16:creationId xmlns:a16="http://schemas.microsoft.com/office/drawing/2014/main" xmlns="" id="{B1C9475A-CB0A-4867-B710-686ED1934745}"/>
                  </a:ext>
                </a:extLst>
              </p:cNvPr>
              <p:cNvSpPr txBox="1"/>
              <p:nvPr/>
            </p:nvSpPr>
            <p:spPr>
              <a:xfrm>
                <a:off x="1687292" y="4753073"/>
                <a:ext cx="2294088" cy="441468"/>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𝑂</m:t>
                          </m:r>
                        </m:e>
                        <m:sub>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𝑐𝑎𝑚𝑒𝑟𝑎</m:t>
                          </m:r>
                        </m:sub>
                      </m:sSub>
                    </m:oMath>
                  </m:oMathPara>
                </a14:m>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mc:Choice>
        <mc:Fallback xmlns="">
          <p:sp>
            <p:nvSpPr>
              <p:cNvPr id="21" name="image coordinate system">
                <a:extLst>
                  <a:ext uri="{FF2B5EF4-FFF2-40B4-BE49-F238E27FC236}">
                    <a16:creationId xmlns=""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1687292" y="4753073"/>
                <a:ext cx="2294088" cy="441468"/>
              </a:xfrm>
              <a:prstGeom prst="rect">
                <a:avLst/>
              </a:prstGeom>
              <a:blipFill rotWithShape="1">
                <a:blip r:embed="rId9"/>
                <a:stretch>
                  <a:fillRect/>
                </a:stretch>
              </a:blipFill>
              <a:ln w="12700">
                <a:miter lim="400000"/>
              </a:ln>
              <a:extLst>
                <a:ext uri="{C572A759-6A51-4108-AA02-DFA0A04FC94B}">
                  <ma14:wrappingTextBoxFlag xmlns:ma14="http://schemas.microsoft.com/office/mac/drawingml/2011/main" xmlns="" val="1"/>
                </a:ext>
              </a:extLst>
            </p:spPr>
            <p:txBody>
              <a:bodyPr/>
              <a:lstStyle/>
              <a:p>
                <a:r>
                  <a:rPr lang="en-US">
                    <a:noFill/>
                  </a:rPr>
                  <a:t> </a:t>
                </a:r>
              </a:p>
            </p:txBody>
          </p:sp>
        </mc:Fallback>
      </mc:AlternateContent>
    </p:spTree>
    <p:extLst>
      <p:ext uri="{BB962C8B-B14F-4D97-AF65-F5344CB8AC3E}">
        <p14:creationId xmlns:p14="http://schemas.microsoft.com/office/powerpoint/2010/main" val="3561396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Shape 667"/>
          <p:cNvSpPr>
            <a:spLocks noGrp="1"/>
          </p:cNvSpPr>
          <p:nvPr>
            <p:ph type="title"/>
          </p:nvPr>
        </p:nvSpPr>
        <p:spPr>
          <a:prstGeom prst="rect">
            <a:avLst/>
          </a:prstGeom>
        </p:spPr>
        <p:txBody>
          <a:bodyPr>
            <a:normAutofit/>
          </a:bodyPr>
          <a:lstStyle/>
          <a:p>
            <a:r>
              <a:rPr lang="en-US" dirty="0"/>
              <a:t>Recap: perspective projection</a:t>
            </a:r>
            <a:endParaRPr dirty="0"/>
          </a:p>
        </p:txBody>
      </p:sp>
      <p:sp>
        <p:nvSpPr>
          <p:cNvPr id="21" name="Line">
            <a:extLst>
              <a:ext uri="{FF2B5EF4-FFF2-40B4-BE49-F238E27FC236}">
                <a16:creationId xmlns:a16="http://schemas.microsoft.com/office/drawing/2014/main" xmlns="" id="{57D7BD1A-7D73-4468-8A72-7DDA19D01D2D}"/>
              </a:ext>
            </a:extLst>
          </p:cNvPr>
          <p:cNvSpPr/>
          <p:nvPr/>
        </p:nvSpPr>
        <p:spPr>
          <a:xfrm>
            <a:off x="1615450" y="4836017"/>
            <a:ext cx="5797517" cy="1"/>
          </a:xfrm>
          <a:prstGeom prst="line">
            <a:avLst/>
          </a:prstGeom>
          <a:ln w="12700">
            <a:solidFill>
              <a:srgbClr val="000000"/>
            </a:solidFill>
            <a:miter lim="400000"/>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Line">
            <a:extLst>
              <a:ext uri="{FF2B5EF4-FFF2-40B4-BE49-F238E27FC236}">
                <a16:creationId xmlns:a16="http://schemas.microsoft.com/office/drawing/2014/main" xmlns="" id="{20317909-EB33-49A9-BAC3-BC2B89BEF262}"/>
              </a:ext>
            </a:extLst>
          </p:cNvPr>
          <p:cNvSpPr/>
          <p:nvPr/>
        </p:nvSpPr>
        <p:spPr>
          <a:xfrm flipH="1" flipV="1">
            <a:off x="1615451" y="3195591"/>
            <a:ext cx="1304" cy="3129009"/>
          </a:xfrm>
          <a:prstGeom prst="line">
            <a:avLst/>
          </a:prstGeom>
          <a:ln w="12700">
            <a:solidFill>
              <a:srgbClr val="000000"/>
            </a:solidFill>
            <a:miter lim="400000"/>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Line">
            <a:extLst>
              <a:ext uri="{FF2B5EF4-FFF2-40B4-BE49-F238E27FC236}">
                <a16:creationId xmlns:a16="http://schemas.microsoft.com/office/drawing/2014/main" xmlns="" id="{CFCE7F8A-2BB7-4E5E-84A5-CDC610A3E8F8}"/>
              </a:ext>
            </a:extLst>
          </p:cNvPr>
          <p:cNvSpPr/>
          <p:nvPr/>
        </p:nvSpPr>
        <p:spPr>
          <a:xfrm flipV="1">
            <a:off x="1626543" y="3583453"/>
            <a:ext cx="4455878" cy="1252564"/>
          </a:xfrm>
          <a:prstGeom prst="line">
            <a:avLst/>
          </a:prstGeom>
          <a:ln w="12700">
            <a:solidFill>
              <a:srgbClr val="000000"/>
            </a:solidFill>
            <a:miter lim="400000"/>
            <a:tailEnd type="oval"/>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Line">
            <a:extLst>
              <a:ext uri="{FF2B5EF4-FFF2-40B4-BE49-F238E27FC236}">
                <a16:creationId xmlns:a16="http://schemas.microsoft.com/office/drawing/2014/main" xmlns="" id="{B2EA8254-F400-469F-9425-D669B614615E}"/>
              </a:ext>
            </a:extLst>
          </p:cNvPr>
          <p:cNvSpPr/>
          <p:nvPr/>
        </p:nvSpPr>
        <p:spPr>
          <a:xfrm flipV="1">
            <a:off x="4955854" y="3293648"/>
            <a:ext cx="1" cy="2598420"/>
          </a:xfrm>
          <a:prstGeom prst="line">
            <a:avLst/>
          </a:prstGeom>
          <a:ln w="50800">
            <a:solidFill>
              <a:srgbClr val="FF9300"/>
            </a:solidFill>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Line">
            <a:extLst>
              <a:ext uri="{FF2B5EF4-FFF2-40B4-BE49-F238E27FC236}">
                <a16:creationId xmlns:a16="http://schemas.microsoft.com/office/drawing/2014/main" xmlns="" id="{1E221104-E6C8-43EA-B19F-318C5FF76F76}"/>
              </a:ext>
            </a:extLst>
          </p:cNvPr>
          <p:cNvSpPr/>
          <p:nvPr/>
        </p:nvSpPr>
        <p:spPr>
          <a:xfrm>
            <a:off x="1706720" y="5598139"/>
            <a:ext cx="4305026" cy="1"/>
          </a:xfrm>
          <a:prstGeom prst="line">
            <a:avLst/>
          </a:prstGeom>
          <a:ln w="25400">
            <a:solidFill>
              <a:srgbClr val="000000"/>
            </a:solidFill>
            <a:miter lim="400000"/>
            <a:headEnd type="stealth"/>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6" name="latex-image-16.pdf" descr="latex-image-16.pdf">
            <a:extLst>
              <a:ext uri="{FF2B5EF4-FFF2-40B4-BE49-F238E27FC236}">
                <a16:creationId xmlns:a16="http://schemas.microsoft.com/office/drawing/2014/main" xmlns="" id="{BDD6B143-6F87-4BB9-90AE-BF2A95B7D8C8}"/>
              </a:ext>
            </a:extLst>
          </p:cNvPr>
          <p:cNvPicPr>
            <a:picLocks noChangeAspect="1"/>
          </p:cNvPicPr>
          <p:nvPr/>
        </p:nvPicPr>
        <p:blipFill>
          <a:blip r:embed="rId3"/>
          <a:stretch>
            <a:fillRect/>
          </a:stretch>
        </p:blipFill>
        <p:spPr>
          <a:xfrm>
            <a:off x="3395230" y="5066226"/>
            <a:ext cx="110315" cy="263208"/>
          </a:xfrm>
          <a:prstGeom prst="rect">
            <a:avLst/>
          </a:prstGeom>
          <a:ln w="12700">
            <a:miter lim="400000"/>
          </a:ln>
        </p:spPr>
      </p:pic>
      <p:sp>
        <p:nvSpPr>
          <p:cNvPr id="27" name="Line">
            <a:extLst>
              <a:ext uri="{FF2B5EF4-FFF2-40B4-BE49-F238E27FC236}">
                <a16:creationId xmlns:a16="http://schemas.microsoft.com/office/drawing/2014/main" xmlns="" id="{C31570D2-58B3-4F94-B572-FFC32E679E3E}"/>
              </a:ext>
            </a:extLst>
          </p:cNvPr>
          <p:cNvSpPr/>
          <p:nvPr/>
        </p:nvSpPr>
        <p:spPr>
          <a:xfrm>
            <a:off x="1626147" y="3578770"/>
            <a:ext cx="4403609" cy="1"/>
          </a:xfrm>
          <a:prstGeom prst="line">
            <a:avLst/>
          </a:prstGeom>
          <a:ln w="12700">
            <a:solidFill>
              <a:srgbClr val="000000"/>
            </a:solidFill>
            <a:custDash>
              <a:ds d="200000" sp="200000"/>
            </a:custDash>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Line">
            <a:extLst>
              <a:ext uri="{FF2B5EF4-FFF2-40B4-BE49-F238E27FC236}">
                <a16:creationId xmlns:a16="http://schemas.microsoft.com/office/drawing/2014/main" xmlns="" id="{5618E265-A02B-4EE7-ABD5-AB30E10312EF}"/>
              </a:ext>
            </a:extLst>
          </p:cNvPr>
          <p:cNvSpPr/>
          <p:nvPr/>
        </p:nvSpPr>
        <p:spPr>
          <a:xfrm>
            <a:off x="6063489" y="3653718"/>
            <a:ext cx="1" cy="1146315"/>
          </a:xfrm>
          <a:prstGeom prst="line">
            <a:avLst/>
          </a:prstGeom>
          <a:ln w="12700">
            <a:solidFill>
              <a:srgbClr val="000000"/>
            </a:solidFill>
            <a:custDash>
              <a:ds d="200000" sp="200000"/>
            </a:custDash>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9" name="latex-image-9.pdf" descr="latex-image-9.pdf">
            <a:extLst>
              <a:ext uri="{FF2B5EF4-FFF2-40B4-BE49-F238E27FC236}">
                <a16:creationId xmlns:a16="http://schemas.microsoft.com/office/drawing/2014/main" xmlns="" id="{56934696-D087-469F-AE86-09C34957A015}"/>
              </a:ext>
            </a:extLst>
          </p:cNvPr>
          <p:cNvPicPr>
            <a:picLocks noChangeAspect="1"/>
          </p:cNvPicPr>
          <p:nvPr/>
        </p:nvPicPr>
        <p:blipFill>
          <a:blip r:embed="rId4"/>
          <a:stretch>
            <a:fillRect/>
          </a:stretch>
        </p:blipFill>
        <p:spPr>
          <a:xfrm>
            <a:off x="1761877" y="3097533"/>
            <a:ext cx="110315" cy="196116"/>
          </a:xfrm>
          <a:prstGeom prst="rect">
            <a:avLst/>
          </a:prstGeom>
          <a:ln w="12700">
            <a:miter lim="400000"/>
          </a:ln>
        </p:spPr>
      </p:pic>
      <p:pic>
        <p:nvPicPr>
          <p:cNvPr id="30" name="latex-image-10.pdf" descr="latex-image-10.pdf">
            <a:extLst>
              <a:ext uri="{FF2B5EF4-FFF2-40B4-BE49-F238E27FC236}">
                <a16:creationId xmlns:a16="http://schemas.microsoft.com/office/drawing/2014/main" xmlns="" id="{5EED9044-D51D-4B00-BB8F-73A2CE40C7B9}"/>
              </a:ext>
            </a:extLst>
          </p:cNvPr>
          <p:cNvPicPr>
            <a:picLocks noChangeAspect="1"/>
          </p:cNvPicPr>
          <p:nvPr/>
        </p:nvPicPr>
        <p:blipFill>
          <a:blip r:embed="rId5"/>
          <a:stretch>
            <a:fillRect/>
          </a:stretch>
        </p:blipFill>
        <p:spPr>
          <a:xfrm>
            <a:off x="7324553" y="4971292"/>
            <a:ext cx="110315" cy="147087"/>
          </a:xfrm>
          <a:prstGeom prst="rect">
            <a:avLst/>
          </a:prstGeom>
          <a:ln w="12700">
            <a:miter lim="400000"/>
          </a:ln>
        </p:spPr>
      </p:pic>
      <p:sp>
        <p:nvSpPr>
          <p:cNvPr id="35" name="Line">
            <a:extLst>
              <a:ext uri="{FF2B5EF4-FFF2-40B4-BE49-F238E27FC236}">
                <a16:creationId xmlns:a16="http://schemas.microsoft.com/office/drawing/2014/main" xmlns="" id="{D588B166-477A-486B-B434-ED26FD2F6882}"/>
              </a:ext>
            </a:extLst>
          </p:cNvPr>
          <p:cNvSpPr/>
          <p:nvPr/>
        </p:nvSpPr>
        <p:spPr>
          <a:xfrm>
            <a:off x="1675438" y="4964517"/>
            <a:ext cx="3221732" cy="1"/>
          </a:xfrm>
          <a:prstGeom prst="line">
            <a:avLst/>
          </a:prstGeom>
          <a:ln w="25400">
            <a:solidFill>
              <a:srgbClr val="000000"/>
            </a:solidFill>
            <a:miter lim="400000"/>
            <a:headEnd type="stealth"/>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6" name="latex-image-19.pdf" descr="latex-image-19.pdf">
            <a:extLst>
              <a:ext uri="{FF2B5EF4-FFF2-40B4-BE49-F238E27FC236}">
                <a16:creationId xmlns:a16="http://schemas.microsoft.com/office/drawing/2014/main" xmlns="" id="{2BE79391-AD0C-4465-B935-129E942F843B}"/>
              </a:ext>
            </a:extLst>
          </p:cNvPr>
          <p:cNvPicPr>
            <a:picLocks noChangeAspect="1"/>
          </p:cNvPicPr>
          <p:nvPr/>
        </p:nvPicPr>
        <p:blipFill>
          <a:blip r:embed="rId6"/>
          <a:stretch>
            <a:fillRect/>
          </a:stretch>
        </p:blipFill>
        <p:spPr>
          <a:xfrm>
            <a:off x="3912437" y="5750487"/>
            <a:ext cx="167432" cy="223243"/>
          </a:xfrm>
          <a:prstGeom prst="rect">
            <a:avLst/>
          </a:prstGeom>
          <a:ln w="12700">
            <a:miter lim="400000"/>
          </a:ln>
        </p:spPr>
      </p:pic>
      <p:sp>
        <p:nvSpPr>
          <p:cNvPr id="37" name="image plane">
            <a:extLst>
              <a:ext uri="{FF2B5EF4-FFF2-40B4-BE49-F238E27FC236}">
                <a16:creationId xmlns:a16="http://schemas.microsoft.com/office/drawing/2014/main" xmlns="" id="{3AACB0FB-3B39-4658-B30D-ED97EE3A46A0}"/>
              </a:ext>
            </a:extLst>
          </p:cNvPr>
          <p:cNvSpPr txBox="1"/>
          <p:nvPr/>
        </p:nvSpPr>
        <p:spPr>
          <a:xfrm>
            <a:off x="4109614" y="2876799"/>
            <a:ext cx="1575111" cy="441468"/>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24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image plane</a:t>
            </a:r>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39" name="Line">
            <a:extLst>
              <a:ext uri="{FF2B5EF4-FFF2-40B4-BE49-F238E27FC236}">
                <a16:creationId xmlns:a16="http://schemas.microsoft.com/office/drawing/2014/main" xmlns="" id="{CBB16738-1D94-474D-9910-5CCE87D9618F}"/>
              </a:ext>
            </a:extLst>
          </p:cNvPr>
          <p:cNvSpPr/>
          <p:nvPr/>
        </p:nvSpPr>
        <p:spPr>
          <a:xfrm rot="5400000">
            <a:off x="4688849" y="4381684"/>
            <a:ext cx="836696" cy="0"/>
          </a:xfrm>
          <a:prstGeom prst="line">
            <a:avLst/>
          </a:prstGeom>
          <a:ln w="25400">
            <a:solidFill>
              <a:srgbClr val="000000"/>
            </a:solidFill>
            <a:miter lim="400000"/>
            <a:headEnd type="stealth"/>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Line">
            <a:extLst>
              <a:ext uri="{FF2B5EF4-FFF2-40B4-BE49-F238E27FC236}">
                <a16:creationId xmlns:a16="http://schemas.microsoft.com/office/drawing/2014/main" xmlns="" id="{89360157-AF07-4DE0-BDA1-1F720EA662B4}"/>
              </a:ext>
            </a:extLst>
          </p:cNvPr>
          <p:cNvSpPr/>
          <p:nvPr/>
        </p:nvSpPr>
        <p:spPr>
          <a:xfrm>
            <a:off x="4955853" y="3906563"/>
            <a:ext cx="388373" cy="0"/>
          </a:xfrm>
          <a:prstGeom prst="line">
            <a:avLst/>
          </a:prstGeom>
          <a:ln w="12700">
            <a:solidFill>
              <a:srgbClr val="000000"/>
            </a:solidFill>
            <a:custDash>
              <a:ds d="200000" sp="200000"/>
            </a:custDash>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2" name="Picture 2" descr="https://latex.codecogs.com/gif.latex?%5Cdpi%7B300%7D%20%5Cbegin%7Bbmatrix%7Dx%20%5C%5C%20y%20%5C%5C%20z%20%5Cend%7Bbmatrix%7D"/>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6248400" y="3011753"/>
            <a:ext cx="331629" cy="95744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https://latex.codecogs.com/gif.latex?%5Cdpi%7B300%7D%20%5Cbegin%7Bbmatrix%7Du%20%5C%5C%20v%20%5Cend%7Bbmatrix%7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6285" y="3653718"/>
            <a:ext cx="310884" cy="666181"/>
          </a:xfrm>
          <a:prstGeom prst="rect">
            <a:avLst/>
          </a:prstGeom>
          <a:noFill/>
          <a:extLst>
            <a:ext uri="{909E8E84-426E-40DD-AFC4-6F175D3DCCD1}">
              <a14:hiddenFill xmlns:a14="http://schemas.microsoft.com/office/drawing/2010/main">
                <a:solidFill>
                  <a:srgbClr val="FFFFFF"/>
                </a:solidFill>
              </a14:hiddenFill>
            </a:ext>
          </a:extLst>
        </p:spPr>
      </p:pic>
      <p:pic>
        <p:nvPicPr>
          <p:cNvPr id="41" name="latex-image-9.pdf" descr="latex-image-9.pdf">
            <a:extLst>
              <a:ext uri="{FF2B5EF4-FFF2-40B4-BE49-F238E27FC236}">
                <a16:creationId xmlns:a16="http://schemas.microsoft.com/office/drawing/2014/main" xmlns="" id="{56934696-D087-469F-AE86-09C34957A015}"/>
              </a:ext>
            </a:extLst>
          </p:cNvPr>
          <p:cNvPicPr>
            <a:picLocks noChangeAspect="1"/>
          </p:cNvPicPr>
          <p:nvPr/>
        </p:nvPicPr>
        <p:blipFill>
          <a:blip r:embed="rId4"/>
          <a:stretch>
            <a:fillRect/>
          </a:stretch>
        </p:blipFill>
        <p:spPr>
          <a:xfrm>
            <a:off x="6248400" y="4226875"/>
            <a:ext cx="110315" cy="196116"/>
          </a:xfrm>
          <a:prstGeom prst="rect">
            <a:avLst/>
          </a:prstGeom>
          <a:ln w="12700">
            <a:miter lim="400000"/>
          </a:ln>
        </p:spPr>
      </p:pic>
      <p:pic>
        <p:nvPicPr>
          <p:cNvPr id="4098" name="Picture 2" descr="https://latex.codecogs.com/gif.latex?%5Cdpi%7B300%7D%20v"/>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77040" y="4300921"/>
            <a:ext cx="161526" cy="161526"/>
          </a:xfrm>
          <a:prstGeom prst="rect">
            <a:avLst/>
          </a:prstGeom>
          <a:noFill/>
          <a:extLst>
            <a:ext uri="{909E8E84-426E-40DD-AFC4-6F175D3DCCD1}">
              <a14:hiddenFill xmlns:a14="http://schemas.microsoft.com/office/drawing/2010/main">
                <a:solidFill>
                  <a:srgbClr val="FFFFFF"/>
                </a:solidFill>
              </a14:hiddenFill>
            </a:ext>
          </a:extLst>
        </p:spPr>
      </p:pic>
      <p:sp>
        <p:nvSpPr>
          <p:cNvPr id="42" name="Content Placeholder 2"/>
          <p:cNvSpPr txBox="1">
            <a:spLocks/>
          </p:cNvSpPr>
          <p:nvPr/>
        </p:nvSpPr>
        <p:spPr>
          <a:xfrm>
            <a:off x="152400" y="762000"/>
            <a:ext cx="8839200" cy="5715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Using triangle proportions (Thales’ theorem) we can easily conclude that: </a:t>
            </a:r>
          </a:p>
        </p:txBody>
      </p:sp>
      <p:pic>
        <p:nvPicPr>
          <p:cNvPr id="5122" name="Picture 2" descr="https://latex.codecogs.com/gif.latex?%5Cdpi%7B300%7D%20%5Cbegin%7Bbmatrix%7Dx%20%5C%5C%20y%20%5C%5C%20z%20%5Cend%7Bbmatrix%7D%20%5Cmapsto%20%5Cbegin%7Bbmatrix%7Du%20%5C%5C%20v%20%5Cend%7Bbmatrix%7D%20%3D%20%5Cbegin%7Bbmatrix%7Df%5Cfrac%7Bx%7D%7Bz%7D%20%5C%5C%20f%5Cfrac%7By%7D%7Bz%7D%20%5Cend%7Bbmatrix%7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6153" y="1371600"/>
            <a:ext cx="2962917" cy="132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087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33806E-716B-4127-8FAD-9BE6143871BE}"/>
              </a:ext>
            </a:extLst>
          </p:cNvPr>
          <p:cNvSpPr>
            <a:spLocks noGrp="1"/>
          </p:cNvSpPr>
          <p:nvPr>
            <p:ph type="title"/>
          </p:nvPr>
        </p:nvSpPr>
        <p:spPr>
          <a:xfrm>
            <a:off x="152400" y="0"/>
            <a:ext cx="8839200" cy="762000"/>
          </a:xfrm>
        </p:spPr>
        <p:txBody>
          <a:bodyPr/>
          <a:lstStyle/>
          <a:p>
            <a:r>
              <a:rPr lang="en-US" dirty="0"/>
              <a:t>Recap: perspective projection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02B38623-BB64-452B-B8AF-A84D9DA18C6F}"/>
                  </a:ext>
                </a:extLst>
              </p:cNvPr>
              <p:cNvSpPr>
                <a:spLocks noGrp="1"/>
              </p:cNvSpPr>
              <p:nvPr>
                <p:ph idx="1"/>
              </p:nvPr>
            </p:nvSpPr>
            <p:spPr>
              <a:xfrm>
                <a:off x="152400" y="762000"/>
                <a:ext cx="8839200" cy="5715000"/>
              </a:xfrm>
            </p:spPr>
            <p:txBody>
              <a:bodyPr/>
              <a:lstStyle/>
              <a:p>
                <a:r>
                  <a:rPr lang="en-US" dirty="0"/>
                  <a:t>Let’s use the homogeneous coordinates:</a:t>
                </a:r>
              </a:p>
              <a:p>
                <a:endParaRPr lang="en-US" dirty="0"/>
              </a:p>
              <a:p>
                <a:endParaRPr lang="en-US" dirty="0"/>
              </a:p>
              <a:p>
                <a:endParaRPr lang="en-US" dirty="0"/>
              </a:p>
              <a:p>
                <a:endParaRPr lang="en-US" dirty="0"/>
              </a:p>
              <a:p>
                <a:endParaRPr lang="en-US" dirty="0"/>
              </a:p>
              <a:p>
                <a:pPr lvl="1"/>
                <a:r>
                  <a:rPr lang="en-US" dirty="0"/>
                  <a:t>Units of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𝑚</m:t>
                    </m:r>
                    <m:r>
                      <a:rPr lang="en-US" i="1" dirty="0"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02B38623-BB64-452B-B8AF-A84D9DA18C6F}"/>
                  </a:ext>
                </a:extLst>
              </p:cNvPr>
              <p:cNvSpPr>
                <a:spLocks noGrp="1" noRot="1" noChangeAspect="1" noMove="1" noResize="1" noEditPoints="1" noAdjustHandles="1" noChangeArrowheads="1" noChangeShapeType="1" noTextEdit="1"/>
              </p:cNvSpPr>
              <p:nvPr>
                <p:ph idx="1"/>
              </p:nvPr>
            </p:nvSpPr>
            <p:spPr>
              <a:xfrm>
                <a:off x="152400" y="762000"/>
                <a:ext cx="8839200" cy="5715000"/>
              </a:xfrm>
              <a:blipFill>
                <a:blip r:embed="rId3"/>
                <a:stretch>
                  <a:fillRect l="-1241" t="-959"/>
                </a:stretch>
              </a:blipFill>
            </p:spPr>
            <p:txBody>
              <a:bodyPr/>
              <a:lstStyle/>
              <a:p>
                <a:r>
                  <a:rPr lang="en-US">
                    <a:noFill/>
                  </a:rPr>
                  <a:t> </a:t>
                </a:r>
              </a:p>
            </p:txBody>
          </p:sp>
        </mc:Fallback>
      </mc:AlternateContent>
      <p:pic>
        <p:nvPicPr>
          <p:cNvPr id="1026" name="Picture 2" descr="https://latex.codecogs.com/gif.latex?%5Cdpi%7B300%7D%20%5Cbegin%7Bbmatrix%7Df%20%26%200%260%260%20%5C%5C%200%26f%20%260%260%20%5C%5C0%260%261%260%20%5Cend%7Bbmatrix%7D%20%5Cbegin%7Bbmatrix%7Dx%20%5C%5C%20y%20%5C%5Cz%20%5C%5C1%20%5Cend%7Bbmatrix%7D%20%3D%20%5Cbegin%7Bbmatrix%7Dfx%20%5C%5C%20fy%20%5C%5Cz%20%5Cend%7Bbmatrix%7D%20%5Cmapsto%20%5Cbegin%7Bbmatrix%7Df%5Cfrac%7Bx%7D%7Bz%7D%20%5C%5C%20f%5Cfrac%7By%7D%7Bz%7D%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900" y="1447800"/>
            <a:ext cx="7153275"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600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B3FC4F-094F-41A7-858A-7CE33938451F}"/>
              </a:ext>
            </a:extLst>
          </p:cNvPr>
          <p:cNvSpPr>
            <a:spLocks noGrp="1"/>
          </p:cNvSpPr>
          <p:nvPr>
            <p:ph type="title"/>
          </p:nvPr>
        </p:nvSpPr>
        <p:spPr/>
        <p:txBody>
          <a:bodyPr/>
          <a:lstStyle/>
          <a:p>
            <a:r>
              <a:rPr lang="en-US" dirty="0"/>
              <a:t>Recap: perspective projection</a:t>
            </a:r>
          </a:p>
        </p:txBody>
      </p:sp>
      <p:sp>
        <p:nvSpPr>
          <p:cNvPr id="3" name="Content Placeholder 2">
            <a:extLst>
              <a:ext uri="{FF2B5EF4-FFF2-40B4-BE49-F238E27FC236}">
                <a16:creationId xmlns:a16="http://schemas.microsoft.com/office/drawing/2014/main" xmlns="" id="{74F2D7F0-21D8-4DEB-95F5-BA5D3D1DE7CA}"/>
              </a:ext>
            </a:extLst>
          </p:cNvPr>
          <p:cNvSpPr>
            <a:spLocks noGrp="1"/>
          </p:cNvSpPr>
          <p:nvPr>
            <p:ph idx="1"/>
          </p:nvPr>
        </p:nvSpPr>
        <p:spPr/>
        <p:txBody>
          <a:bodyPr/>
          <a:lstStyle/>
          <a:p>
            <a:r>
              <a:rPr lang="en-US" dirty="0"/>
              <a:t>Let’s split into 2 matrices and use 3D-&gt;2D homogenous coordinates:</a:t>
            </a:r>
          </a:p>
        </p:txBody>
      </p:sp>
      <p:sp>
        <p:nvSpPr>
          <p:cNvPr id="4" name="Left Brace 3">
            <a:extLst>
              <a:ext uri="{FF2B5EF4-FFF2-40B4-BE49-F238E27FC236}">
                <a16:creationId xmlns:a16="http://schemas.microsoft.com/office/drawing/2014/main" xmlns="" id="{5C3831E8-107A-4F59-84BC-EF2C3B2F5D85}"/>
              </a:ext>
            </a:extLst>
          </p:cNvPr>
          <p:cNvSpPr/>
          <p:nvPr/>
        </p:nvSpPr>
        <p:spPr>
          <a:xfrm rot="16200000">
            <a:off x="762000" y="3886200"/>
            <a:ext cx="533400" cy="16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xmlns="" id="{0CEFB6C2-9B44-4BC4-87CC-5F1E6374DA21}"/>
              </a:ext>
            </a:extLst>
          </p:cNvPr>
          <p:cNvSpPr/>
          <p:nvPr/>
        </p:nvSpPr>
        <p:spPr>
          <a:xfrm rot="16200000">
            <a:off x="3086100" y="3714935"/>
            <a:ext cx="533400" cy="1981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xmlns="" id="{67391E26-DC38-4D60-8331-E7FC22F9AB1B}"/>
              </a:ext>
            </a:extLst>
          </p:cNvPr>
          <p:cNvSpPr txBox="1"/>
          <p:nvPr/>
        </p:nvSpPr>
        <p:spPr>
          <a:xfrm>
            <a:off x="228600" y="4972235"/>
            <a:ext cx="1600201" cy="646331"/>
          </a:xfrm>
          <a:prstGeom prst="rect">
            <a:avLst/>
          </a:prstGeom>
          <a:noFill/>
        </p:spPr>
        <p:txBody>
          <a:bodyPr wrap="square" rtlCol="0">
            <a:spAutoFit/>
          </a:bodyPr>
          <a:lstStyle/>
          <a:p>
            <a:pPr algn="ctr"/>
            <a:r>
              <a:rPr lang="en-US" dirty="0"/>
              <a:t>Intrinsic camera matrix</a:t>
            </a:r>
          </a:p>
        </p:txBody>
      </p:sp>
      <p:sp>
        <p:nvSpPr>
          <p:cNvPr id="8" name="TextBox 7">
            <a:extLst>
              <a:ext uri="{FF2B5EF4-FFF2-40B4-BE49-F238E27FC236}">
                <a16:creationId xmlns:a16="http://schemas.microsoft.com/office/drawing/2014/main" xmlns="" id="{75DFCE4A-F52E-4888-A2AE-AA27B9D0D18F}"/>
              </a:ext>
            </a:extLst>
          </p:cNvPr>
          <p:cNvSpPr txBox="1"/>
          <p:nvPr/>
        </p:nvSpPr>
        <p:spPr>
          <a:xfrm>
            <a:off x="2362200" y="4953000"/>
            <a:ext cx="1981200" cy="646331"/>
          </a:xfrm>
          <a:prstGeom prst="rect">
            <a:avLst/>
          </a:prstGeom>
          <a:noFill/>
        </p:spPr>
        <p:txBody>
          <a:bodyPr wrap="square" rtlCol="0">
            <a:spAutoFit/>
          </a:bodyPr>
          <a:lstStyle/>
          <a:p>
            <a:pPr algn="ctr"/>
            <a:r>
              <a:rPr lang="en-US" dirty="0"/>
              <a:t>Perspective projection matrix</a:t>
            </a:r>
          </a:p>
        </p:txBody>
      </p:sp>
      <p:pic>
        <p:nvPicPr>
          <p:cNvPr id="1028" name="Picture 4">
            <a:extLst>
              <a:ext uri="{FF2B5EF4-FFF2-40B4-BE49-F238E27FC236}">
                <a16:creationId xmlns:a16="http://schemas.microsoft.com/office/drawing/2014/main" xmlns="" id="{69EAF67A-A04D-4B2A-9816-87A3AACFE3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553031"/>
            <a:ext cx="8458200" cy="2058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147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camera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dirty="0"/>
              </a:p>
              <a:p>
                <a:r>
                  <a:rPr lang="en-US" dirty="0"/>
                  <a:t>The intrinsic matrix </a:t>
                </a:r>
                <a14:m>
                  <m:oMath xmlns:m="http://schemas.openxmlformats.org/officeDocument/2006/math">
                    <m:r>
                      <a:rPr lang="en-US" b="1" i="1" dirty="0" smtClean="0">
                        <a:latin typeface="Cambria Math"/>
                      </a:rPr>
                      <m:t>𝑲</m:t>
                    </m:r>
                  </m:oMath>
                </a14:m>
                <a:r>
                  <a:rPr lang="en-US" dirty="0"/>
                  <a:t> contains 5 intrinsic parameters. These parameters encompass: </a:t>
                </a:r>
              </a:p>
              <a:p>
                <a:pPr lvl="1"/>
                <a:r>
                  <a:rPr lang="en-US" dirty="0"/>
                  <a:t>Scaled x &amp; y focal length.</a:t>
                </a:r>
              </a:p>
              <a:p>
                <a:pPr lvl="1"/>
                <a:r>
                  <a:rPr lang="en-US" dirty="0"/>
                  <a:t> Sensor skew.</a:t>
                </a:r>
              </a:p>
              <a:p>
                <a:pPr lvl="1"/>
                <a:r>
                  <a:rPr lang="en-US" dirty="0"/>
                  <a:t> Principal point.</a:t>
                </a:r>
              </a:p>
              <a:p>
                <a:r>
                  <a:rPr lang="en-US" dirty="0"/>
                  <a:t>The intrinsic camera matrix transforms a point in general image plane 2D space to the camera specific image space.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172" r="-483"/>
                </a:stretch>
              </a:blipFill>
            </p:spPr>
            <p:txBody>
              <a:bodyPr/>
              <a:lstStyle/>
              <a:p>
                <a:r>
                  <a:rPr lang="en-US">
                    <a:noFill/>
                  </a:rPr>
                  <a:t> </a:t>
                </a:r>
              </a:p>
            </p:txBody>
          </p:sp>
        </mc:Fallback>
      </mc:AlternateContent>
      <p:pic>
        <p:nvPicPr>
          <p:cNvPr id="2050" name="Picture 2" descr="https://latex.codecogs.com/gif.latex?%5Cdpi%7B300%7D%20K%20%3D%20%5Cbegin%7Bbmatrix%7Df%20%26%200%260%20%5C%5C%200%26f%20%260%20%5C%5C0%260%261%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187" y="4800600"/>
            <a:ext cx="3095625"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587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583F5E-01D2-4984-9AB7-4A078BB540A6}"/>
              </a:ext>
            </a:extLst>
          </p:cNvPr>
          <p:cNvSpPr>
            <a:spLocks noGrp="1"/>
          </p:cNvSpPr>
          <p:nvPr>
            <p:ph type="title"/>
          </p:nvPr>
        </p:nvSpPr>
        <p:spPr/>
        <p:txBody>
          <a:bodyPr/>
          <a:lstStyle/>
          <a:p>
            <a:r>
              <a:rPr lang="en-US" dirty="0"/>
              <a:t>Intrinsic camera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8E221B64-F9ED-4EB4-97FC-EB8CE243081B}"/>
                  </a:ext>
                </a:extLst>
              </p:cNvPr>
              <p:cNvSpPr>
                <a:spLocks noGrp="1"/>
              </p:cNvSpPr>
              <p:nvPr>
                <p:ph idx="1"/>
              </p:nvPr>
            </p:nvSpPr>
            <p:spPr/>
            <p:txBody>
              <a:bodyPr/>
              <a:lstStyle/>
              <a:p>
                <a:r>
                  <a:rPr lang="en-US" dirty="0"/>
                  <a:t>Transforming to units of pixels in image space:</a:t>
                </a:r>
              </a:p>
              <a:p>
                <a:pPr lvl="1"/>
                <a:r>
                  <a:rPr lang="en-US" dirty="0"/>
                  <a:t> Pixel size in x dimension is </a:t>
                </a:r>
                <a14:m>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𝑥</m:t>
                        </m:r>
                      </m:sub>
                    </m:sSub>
                  </m:oMath>
                </a14:m>
                <a:r>
                  <a:rPr lang="en-US" dirty="0"/>
                  <a:t> and Pixel size in y dimension is </a:t>
                </a:r>
                <a14:m>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𝑦</m:t>
                        </m:r>
                      </m:sub>
                    </m:sSub>
                    <m:r>
                      <a:rPr lang="en-US" b="0" i="0" smtClean="0">
                        <a:latin typeface="Cambria Math" panose="02040503050406030204" pitchFamily="18" charset="0"/>
                      </a:rPr>
                      <m:t>.</m:t>
                    </m:r>
                  </m:oMath>
                </a14:m>
                <a:endParaRPr lang="en-US" b="0" dirty="0"/>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𝑥</m:t>
                          </m:r>
                        </m:sub>
                      </m:sSub>
                      <m:r>
                        <a:rPr lang="en-US" b="0" i="1" smtClean="0">
                          <a:latin typeface="Cambria Math" panose="02040503050406030204" pitchFamily="18" charset="0"/>
                        </a:rPr>
                        <m:t>=</m:t>
                      </m:r>
                      <m:f>
                        <m:fPr>
                          <m:ctrlPr>
                            <a:rPr lang="en-US" b="0" i="1" smtClean="0">
                              <a:latin typeface="Cambria Math"/>
                            </a:rPr>
                          </m:ctrlPr>
                        </m:fPr>
                        <m:num>
                          <m:r>
                            <a:rPr lang="en-US" b="0" i="1" smtClean="0">
                              <a:latin typeface="Cambria Math" panose="02040503050406030204" pitchFamily="18" charset="0"/>
                            </a:rPr>
                            <m:t>𝑓</m:t>
                          </m:r>
                        </m:num>
                        <m:den>
                          <m:sSub>
                            <m:sSubPr>
                              <m:ctrlPr>
                                <a:rPr lang="en-US" b="0" i="1" smtClean="0">
                                  <a:latin typeface="Cambria Math"/>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𝑥</m:t>
                              </m:r>
                            </m:sub>
                          </m:sSub>
                        </m:den>
                      </m:f>
                      <m:r>
                        <a:rPr lang="en-US" b="0" i="1" smtClean="0">
                          <a:latin typeface="Cambria Math" panose="02040503050406030204" pitchFamily="18" charset="0"/>
                        </a:rPr>
                        <m:t> &amp;</m:t>
                      </m:r>
                      <m:sSub>
                        <m:sSubPr>
                          <m:ctrlPr>
                            <a:rPr lang="en-US" i="1">
                              <a:latin typeface="Cambria Math"/>
                            </a:rPr>
                          </m:ctrlPr>
                        </m:sSubPr>
                        <m:e>
                          <m:r>
                            <a:rPr lang="en-US" b="0" i="1" smtClean="0">
                              <a:latin typeface="Cambria Math" panose="02040503050406030204" pitchFamily="18" charset="0"/>
                            </a:rPr>
                            <m:t> </m:t>
                          </m:r>
                          <m:r>
                            <a:rPr lang="en-US" i="1">
                              <a:latin typeface="Cambria Math" panose="02040503050406030204" pitchFamily="18" charset="0"/>
                            </a:rPr>
                            <m:t>𝑓</m:t>
                          </m:r>
                        </m:e>
                        <m:sub>
                          <m:r>
                            <a:rPr lang="en-US" b="0" i="1" smtClean="0">
                              <a:latin typeface="Cambria Math" panose="02040503050406030204" pitchFamily="18" charset="0"/>
                            </a:rPr>
                            <m:t>𝑦</m:t>
                          </m:r>
                        </m:sub>
                      </m:sSub>
                      <m:r>
                        <a:rPr lang="en-US" i="1">
                          <a:latin typeface="Cambria Math" panose="02040503050406030204" pitchFamily="18" charset="0"/>
                        </a:rPr>
                        <m:t>=</m:t>
                      </m:r>
                      <m:f>
                        <m:fPr>
                          <m:ctrlPr>
                            <a:rPr lang="en-US" i="1">
                              <a:latin typeface="Cambria Math"/>
                            </a:rPr>
                          </m:ctrlPr>
                        </m:fPr>
                        <m:num>
                          <m:r>
                            <a:rPr lang="en-US" i="1">
                              <a:latin typeface="Cambria Math" panose="02040503050406030204" pitchFamily="18" charset="0"/>
                            </a:rPr>
                            <m:t>𝑓</m:t>
                          </m:r>
                        </m:num>
                        <m:den>
                          <m:sSub>
                            <m:sSubPr>
                              <m:ctrlPr>
                                <a:rPr lang="en-US" i="1">
                                  <a:latin typeface="Cambria Math"/>
                                </a:rPr>
                              </m:ctrlPr>
                            </m:sSubPr>
                            <m:e>
                              <m:r>
                                <a:rPr lang="en-US" i="1">
                                  <a:latin typeface="Cambria Math" panose="02040503050406030204" pitchFamily="18" charset="0"/>
                                </a:rPr>
                                <m:t>𝑚</m:t>
                              </m:r>
                            </m:e>
                            <m:sub>
                              <m:r>
                                <a:rPr lang="en-US" b="0" i="1" smtClean="0">
                                  <a:latin typeface="Cambria Math" panose="02040503050406030204" pitchFamily="18" charset="0"/>
                                </a:rPr>
                                <m:t>𝑦</m:t>
                              </m:r>
                            </m:sub>
                          </m:sSub>
                        </m:den>
                      </m:f>
                    </m:oMath>
                  </m:oMathPara>
                </a14:m>
                <a:endParaRPr lang="en-US" dirty="0"/>
              </a:p>
            </p:txBody>
          </p:sp>
        </mc:Choice>
        <mc:Fallback xmlns="">
          <p:sp>
            <p:nvSpPr>
              <p:cNvPr id="3" name="Content Placeholder 2">
                <a:extLst>
                  <a:ext uri="{FF2B5EF4-FFF2-40B4-BE49-F238E27FC236}">
                    <a16:creationId xmlns:a16="http://schemas.microsoft.com/office/drawing/2014/main" id="{8E221B64-F9ED-4EB4-97FC-EB8CE243081B}"/>
                  </a:ext>
                </a:extLst>
              </p:cNvPr>
              <p:cNvSpPr>
                <a:spLocks noGrp="1" noRot="1" noChangeAspect="1" noMove="1" noResize="1" noEditPoints="1" noAdjustHandles="1" noChangeArrowheads="1" noChangeShapeType="1" noTextEdit="1"/>
              </p:cNvSpPr>
              <p:nvPr>
                <p:ph idx="1"/>
              </p:nvPr>
            </p:nvSpPr>
            <p:spPr>
              <a:blipFill>
                <a:blip r:embed="rId3"/>
                <a:stretch>
                  <a:fillRect l="-1241" t="-959"/>
                </a:stretch>
              </a:blipFill>
            </p:spPr>
            <p:txBody>
              <a:bodyPr/>
              <a:lstStyle/>
              <a:p>
                <a:r>
                  <a:rPr lang="en-US">
                    <a:noFill/>
                  </a:rPr>
                  <a:t> </a:t>
                </a:r>
              </a:p>
            </p:txBody>
          </p:sp>
        </mc:Fallback>
      </mc:AlternateContent>
      <p:pic>
        <p:nvPicPr>
          <p:cNvPr id="1028" name="Picture 4" descr="https://latex.codecogs.com/gif.latex?%5Cdpi%7B300%7D%20K%20%3D%20%5Cbegin%7Bbmatrix%7Df_x%20%26%200%260%20%5C%5C%200%26f_y%20%260%20%5C%5C0%260%261%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1787" y="3276600"/>
            <a:ext cx="3400425"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309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camera matrix</a:t>
            </a:r>
          </a:p>
        </p:txBody>
      </p:sp>
      <p:sp>
        <p:nvSpPr>
          <p:cNvPr id="3" name="Content Placeholder 2"/>
          <p:cNvSpPr>
            <a:spLocks noGrp="1"/>
          </p:cNvSpPr>
          <p:nvPr>
            <p:ph idx="1"/>
          </p:nvPr>
        </p:nvSpPr>
        <p:spPr/>
        <p:txBody>
          <a:bodyPr/>
          <a:lstStyle/>
          <a:p>
            <a:r>
              <a:rPr lang="en-US" dirty="0"/>
              <a:t>Let’s add the </a:t>
            </a:r>
            <a:r>
              <a:rPr lang="en-US" b="1" dirty="0"/>
              <a:t>principle point</a:t>
            </a:r>
            <a:r>
              <a:rPr lang="en-US" dirty="0"/>
              <a:t>: </a:t>
            </a:r>
            <a:r>
              <a:rPr lang="en-US" dirty="0">
                <a:solidFill>
                  <a:prstClr val="black"/>
                </a:solidFill>
              </a:rPr>
              <a:t>the offset vector between the camera coordinates to the image coordinate [units of pixels].</a:t>
            </a: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pPr marL="0" indent="0">
              <a:buNone/>
            </a:pPr>
            <a:endParaRPr lang="en-US" dirty="0">
              <a:solidFill>
                <a:prstClr val="black"/>
              </a:solidFill>
            </a:endParaRPr>
          </a:p>
          <a:p>
            <a:r>
              <a:rPr lang="en-US" dirty="0">
                <a:solidFill>
                  <a:prstClr val="black"/>
                </a:solidFill>
              </a:rPr>
              <a:t>How to add this to the intrinsic matrix?</a:t>
            </a:r>
          </a:p>
        </p:txBody>
      </p:sp>
      <p:sp>
        <p:nvSpPr>
          <p:cNvPr id="4" name="Rectangle">
            <a:extLst>
              <a:ext uri="{FF2B5EF4-FFF2-40B4-BE49-F238E27FC236}">
                <a16:creationId xmlns:a16="http://schemas.microsoft.com/office/drawing/2014/main" xmlns="" id="{EF771DA6-7328-45EC-9A17-1A766F258E10}"/>
              </a:ext>
            </a:extLst>
          </p:cNvPr>
          <p:cNvSpPr/>
          <p:nvPr/>
        </p:nvSpPr>
        <p:spPr>
          <a:xfrm>
            <a:off x="3355829" y="2212232"/>
            <a:ext cx="2424410" cy="2206086"/>
          </a:xfrm>
          <a:prstGeom prst="rect">
            <a:avLst/>
          </a:prstGeom>
          <a:solidFill>
            <a:srgbClr val="FFFF00"/>
          </a:solidFill>
          <a:ln w="25400">
            <a:solidFill>
              <a:srgbClr val="85888D"/>
            </a:solidFill>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5" name="Line">
            <a:extLst>
              <a:ext uri="{FF2B5EF4-FFF2-40B4-BE49-F238E27FC236}">
                <a16:creationId xmlns:a16="http://schemas.microsoft.com/office/drawing/2014/main" xmlns="" id="{E7E042AF-FB5A-4EE1-A300-E2E509BEC9CE}"/>
              </a:ext>
            </a:extLst>
          </p:cNvPr>
          <p:cNvSpPr/>
          <p:nvPr/>
        </p:nvSpPr>
        <p:spPr>
          <a:xfrm>
            <a:off x="4527850" y="3324205"/>
            <a:ext cx="1101723" cy="0"/>
          </a:xfrm>
          <a:prstGeom prst="line">
            <a:avLst/>
          </a:prstGeom>
          <a:ln w="25400">
            <a:solidFill>
              <a:srgbClr val="0000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6" name="Line">
            <a:extLst>
              <a:ext uri="{FF2B5EF4-FFF2-40B4-BE49-F238E27FC236}">
                <a16:creationId xmlns:a16="http://schemas.microsoft.com/office/drawing/2014/main" xmlns="" id="{587F99AC-DCB9-4139-BC72-4316F6369602}"/>
              </a:ext>
            </a:extLst>
          </p:cNvPr>
          <p:cNvSpPr/>
          <p:nvPr/>
        </p:nvSpPr>
        <p:spPr>
          <a:xfrm flipV="1">
            <a:off x="4534547" y="2397277"/>
            <a:ext cx="1" cy="935859"/>
          </a:xfrm>
          <a:prstGeom prst="line">
            <a:avLst/>
          </a:prstGeom>
          <a:ln w="25400">
            <a:solidFill>
              <a:srgbClr val="0000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7" name="Line">
            <a:extLst>
              <a:ext uri="{FF2B5EF4-FFF2-40B4-BE49-F238E27FC236}">
                <a16:creationId xmlns:a16="http://schemas.microsoft.com/office/drawing/2014/main" xmlns="" id="{F5789BAC-A4A7-41F3-B15E-A66F471D65A3}"/>
              </a:ext>
            </a:extLst>
          </p:cNvPr>
          <p:cNvSpPr/>
          <p:nvPr/>
        </p:nvSpPr>
        <p:spPr>
          <a:xfrm>
            <a:off x="3349131" y="4422557"/>
            <a:ext cx="1070742" cy="1"/>
          </a:xfrm>
          <a:prstGeom prst="line">
            <a:avLst/>
          </a:prstGeom>
          <a:ln w="25400">
            <a:solidFill>
              <a:srgbClr val="0000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8" name="Line">
            <a:extLst>
              <a:ext uri="{FF2B5EF4-FFF2-40B4-BE49-F238E27FC236}">
                <a16:creationId xmlns:a16="http://schemas.microsoft.com/office/drawing/2014/main" xmlns="" id="{CCF7F079-294F-40E7-8105-0B2B11FCADE2}"/>
              </a:ext>
            </a:extLst>
          </p:cNvPr>
          <p:cNvSpPr/>
          <p:nvPr/>
        </p:nvSpPr>
        <p:spPr>
          <a:xfrm flipV="1">
            <a:off x="3355829" y="3495629"/>
            <a:ext cx="1" cy="935859"/>
          </a:xfrm>
          <a:prstGeom prst="line">
            <a:avLst/>
          </a:prstGeom>
          <a:ln w="25400">
            <a:solidFill>
              <a:srgbClr val="0000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9" name="camera coordinate system">
            <a:extLst>
              <a:ext uri="{FF2B5EF4-FFF2-40B4-BE49-F238E27FC236}">
                <a16:creationId xmlns:a16="http://schemas.microsoft.com/office/drawing/2014/main" xmlns="" id="{8E7D8BCD-C9CC-47BF-BDF3-7BFB7378DC64}"/>
              </a:ext>
            </a:extLst>
          </p:cNvPr>
          <p:cNvSpPr txBox="1"/>
          <p:nvPr/>
        </p:nvSpPr>
        <p:spPr>
          <a:xfrm>
            <a:off x="4182863" y="3333136"/>
            <a:ext cx="2605722" cy="810799"/>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rPr>
              <a:t>camera coordinate system</a:t>
            </a:r>
          </a:p>
        </p:txBody>
      </p:sp>
      <p:sp>
        <p:nvSpPr>
          <p:cNvPr id="10" name="image coordinate system">
            <a:extLst>
              <a:ext uri="{FF2B5EF4-FFF2-40B4-BE49-F238E27FC236}">
                <a16:creationId xmlns:a16="http://schemas.microsoft.com/office/drawing/2014/main" xmlns="" id="{B1C9475A-CB0A-4867-B710-686ED1934745}"/>
              </a:ext>
            </a:extLst>
          </p:cNvPr>
          <p:cNvSpPr txBox="1"/>
          <p:nvPr/>
        </p:nvSpPr>
        <p:spPr>
          <a:xfrm>
            <a:off x="2125785" y="4447001"/>
            <a:ext cx="2294088" cy="810799"/>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rPr>
              <a:t>image coordinate system</a:t>
            </a:r>
          </a:p>
        </p:txBody>
      </p:sp>
      <p:sp>
        <p:nvSpPr>
          <p:cNvPr id="11" name="CCD array">
            <a:extLst>
              <a:ext uri="{FF2B5EF4-FFF2-40B4-BE49-F238E27FC236}">
                <a16:creationId xmlns:a16="http://schemas.microsoft.com/office/drawing/2014/main" xmlns="" id="{ED6D98F1-265E-4456-9603-250BCCF28542}"/>
              </a:ext>
            </a:extLst>
          </p:cNvPr>
          <p:cNvSpPr txBox="1"/>
          <p:nvPr/>
        </p:nvSpPr>
        <p:spPr>
          <a:xfrm>
            <a:off x="3355828" y="2191629"/>
            <a:ext cx="918157" cy="810799"/>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image plane</a:t>
            </a:r>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2" name="Line">
            <a:extLst>
              <a:ext uri="{FF2B5EF4-FFF2-40B4-BE49-F238E27FC236}">
                <a16:creationId xmlns:a16="http://schemas.microsoft.com/office/drawing/2014/main" xmlns="" id="{F1572784-636B-407E-98E2-EC5144DFD233}"/>
              </a:ext>
            </a:extLst>
          </p:cNvPr>
          <p:cNvSpPr/>
          <p:nvPr/>
        </p:nvSpPr>
        <p:spPr>
          <a:xfrm flipH="1">
            <a:off x="3423956" y="3365767"/>
            <a:ext cx="1070345" cy="969849"/>
          </a:xfrm>
          <a:prstGeom prst="line">
            <a:avLst/>
          </a:prstGeom>
          <a:ln w="12700">
            <a:solidFill>
              <a:srgbClr val="000000"/>
            </a:solidFill>
            <a:custDash>
              <a:ds d="200000" sp="200000"/>
            </a:custDash>
            <a:miter lim="400000"/>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pic>
        <p:nvPicPr>
          <p:cNvPr id="13" name="pasted-image.pdf" descr="pasted-image.pdf">
            <a:extLst>
              <a:ext uri="{FF2B5EF4-FFF2-40B4-BE49-F238E27FC236}">
                <a16:creationId xmlns:a16="http://schemas.microsoft.com/office/drawing/2014/main" xmlns="" id="{FF15D042-0452-40DD-84A2-C3632B25CDBD}"/>
              </a:ext>
            </a:extLst>
          </p:cNvPr>
          <p:cNvPicPr>
            <a:picLocks noChangeAspect="1"/>
          </p:cNvPicPr>
          <p:nvPr/>
        </p:nvPicPr>
        <p:blipFill>
          <a:blip r:embed="rId2"/>
          <a:stretch>
            <a:fillRect/>
          </a:stretch>
        </p:blipFill>
        <p:spPr>
          <a:xfrm>
            <a:off x="3883050" y="3515967"/>
            <a:ext cx="154038" cy="214313"/>
          </a:xfrm>
          <a:prstGeom prst="rect">
            <a:avLst/>
          </a:prstGeom>
          <a:ln w="12700">
            <a:miter lim="400000"/>
          </a:ln>
        </p:spPr>
      </p:pic>
    </p:spTree>
    <p:extLst>
      <p:ext uri="{BB962C8B-B14F-4D97-AF65-F5344CB8AC3E}">
        <p14:creationId xmlns:p14="http://schemas.microsoft.com/office/powerpoint/2010/main" val="2363659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camera matrix</a:t>
            </a:r>
          </a:p>
        </p:txBody>
      </p:sp>
      <p:sp>
        <p:nvSpPr>
          <p:cNvPr id="3" name="Content Placeholder 2"/>
          <p:cNvSpPr>
            <a:spLocks noGrp="1"/>
          </p:cNvSpPr>
          <p:nvPr>
            <p:ph idx="1"/>
          </p:nvPr>
        </p:nvSpPr>
        <p:spPr/>
        <p:txBody>
          <a:bodyPr/>
          <a:lstStyle/>
          <a:p>
            <a:r>
              <a:rPr lang="en-US" dirty="0"/>
              <a:t>Let’s add the </a:t>
            </a:r>
            <a:r>
              <a:rPr lang="en-US" b="1" dirty="0"/>
              <a:t>principle point</a:t>
            </a:r>
            <a:r>
              <a:rPr lang="en-US" dirty="0"/>
              <a:t>: </a:t>
            </a:r>
            <a:r>
              <a:rPr lang="en-US" dirty="0">
                <a:solidFill>
                  <a:prstClr val="black"/>
                </a:solidFill>
              </a:rPr>
              <a:t>the offset vector between the projected camera coordinates to the image coordinate [units of pixels].</a:t>
            </a: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pPr marL="0" indent="0">
              <a:buNone/>
            </a:pPr>
            <a:endParaRPr lang="en-US" dirty="0">
              <a:solidFill>
                <a:prstClr val="black"/>
              </a:solidFill>
            </a:endParaRPr>
          </a:p>
          <a:p>
            <a:r>
              <a:rPr lang="en-US" dirty="0">
                <a:solidFill>
                  <a:prstClr val="black"/>
                </a:solidFill>
              </a:rPr>
              <a:t>How to add this to the intrinsic matrix?</a:t>
            </a:r>
          </a:p>
        </p:txBody>
      </p:sp>
      <p:sp>
        <p:nvSpPr>
          <p:cNvPr id="4" name="Rectangle">
            <a:extLst>
              <a:ext uri="{FF2B5EF4-FFF2-40B4-BE49-F238E27FC236}">
                <a16:creationId xmlns:a16="http://schemas.microsoft.com/office/drawing/2014/main" xmlns="" id="{EF771DA6-7328-45EC-9A17-1A766F258E10}"/>
              </a:ext>
            </a:extLst>
          </p:cNvPr>
          <p:cNvSpPr/>
          <p:nvPr/>
        </p:nvSpPr>
        <p:spPr>
          <a:xfrm>
            <a:off x="3355829" y="2212232"/>
            <a:ext cx="2424410" cy="2206086"/>
          </a:xfrm>
          <a:prstGeom prst="rect">
            <a:avLst/>
          </a:prstGeom>
          <a:solidFill>
            <a:srgbClr val="FFFF00"/>
          </a:solidFill>
          <a:ln w="25400">
            <a:solidFill>
              <a:srgbClr val="85888D"/>
            </a:solidFill>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5" name="Line">
            <a:extLst>
              <a:ext uri="{FF2B5EF4-FFF2-40B4-BE49-F238E27FC236}">
                <a16:creationId xmlns:a16="http://schemas.microsoft.com/office/drawing/2014/main" xmlns="" id="{E7E042AF-FB5A-4EE1-A300-E2E509BEC9CE}"/>
              </a:ext>
            </a:extLst>
          </p:cNvPr>
          <p:cNvSpPr/>
          <p:nvPr/>
        </p:nvSpPr>
        <p:spPr>
          <a:xfrm>
            <a:off x="4527850" y="3324205"/>
            <a:ext cx="1101723" cy="0"/>
          </a:xfrm>
          <a:prstGeom prst="line">
            <a:avLst/>
          </a:prstGeom>
          <a:ln w="25400">
            <a:solidFill>
              <a:srgbClr val="0000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6" name="Line">
            <a:extLst>
              <a:ext uri="{FF2B5EF4-FFF2-40B4-BE49-F238E27FC236}">
                <a16:creationId xmlns:a16="http://schemas.microsoft.com/office/drawing/2014/main" xmlns="" id="{587F99AC-DCB9-4139-BC72-4316F6369602}"/>
              </a:ext>
            </a:extLst>
          </p:cNvPr>
          <p:cNvSpPr/>
          <p:nvPr/>
        </p:nvSpPr>
        <p:spPr>
          <a:xfrm flipV="1">
            <a:off x="4534547" y="2397277"/>
            <a:ext cx="1" cy="935859"/>
          </a:xfrm>
          <a:prstGeom prst="line">
            <a:avLst/>
          </a:prstGeom>
          <a:ln w="25400">
            <a:solidFill>
              <a:srgbClr val="0000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7" name="Line">
            <a:extLst>
              <a:ext uri="{FF2B5EF4-FFF2-40B4-BE49-F238E27FC236}">
                <a16:creationId xmlns:a16="http://schemas.microsoft.com/office/drawing/2014/main" xmlns="" id="{F5789BAC-A4A7-41F3-B15E-A66F471D65A3}"/>
              </a:ext>
            </a:extLst>
          </p:cNvPr>
          <p:cNvSpPr/>
          <p:nvPr/>
        </p:nvSpPr>
        <p:spPr>
          <a:xfrm>
            <a:off x="3349131" y="4422557"/>
            <a:ext cx="1070742" cy="1"/>
          </a:xfrm>
          <a:prstGeom prst="line">
            <a:avLst/>
          </a:prstGeom>
          <a:ln w="25400">
            <a:solidFill>
              <a:srgbClr val="0000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8" name="Line">
            <a:extLst>
              <a:ext uri="{FF2B5EF4-FFF2-40B4-BE49-F238E27FC236}">
                <a16:creationId xmlns:a16="http://schemas.microsoft.com/office/drawing/2014/main" xmlns="" id="{CCF7F079-294F-40E7-8105-0B2B11FCADE2}"/>
              </a:ext>
            </a:extLst>
          </p:cNvPr>
          <p:cNvSpPr/>
          <p:nvPr/>
        </p:nvSpPr>
        <p:spPr>
          <a:xfrm flipV="1">
            <a:off x="3355829" y="3495629"/>
            <a:ext cx="1" cy="935859"/>
          </a:xfrm>
          <a:prstGeom prst="line">
            <a:avLst/>
          </a:prstGeom>
          <a:ln w="25400">
            <a:solidFill>
              <a:srgbClr val="0000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mc:AlternateContent xmlns:mc="http://schemas.openxmlformats.org/markup-compatibility/2006" xmlns:a14="http://schemas.microsoft.com/office/drawing/2010/main">
        <mc:Choice Requires="a14">
          <p:sp>
            <p:nvSpPr>
              <p:cNvPr id="10" name="image coordinate system">
                <a:extLst>
                  <a:ext uri="{FF2B5EF4-FFF2-40B4-BE49-F238E27FC236}">
                    <a16:creationId xmlns:a16="http://schemas.microsoft.com/office/drawing/2014/main" xmlns="" id="{B1C9475A-CB0A-4867-B710-686ED1934745}"/>
                  </a:ext>
                </a:extLst>
              </p:cNvPr>
              <p:cNvSpPr txBox="1"/>
              <p:nvPr/>
            </p:nvSpPr>
            <p:spPr>
              <a:xfrm>
                <a:off x="2582712" y="4419600"/>
                <a:ext cx="2294088" cy="471540"/>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𝑂</m:t>
                          </m:r>
                        </m:e>
                        <m:sub>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𝑖𝑚𝑎𝑔𝑒</m:t>
                          </m:r>
                        </m:sub>
                      </m:sSub>
                    </m:oMath>
                  </m:oMathPara>
                </a14:m>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mc:Choice>
        <mc:Fallback xmlns="">
          <p:sp>
            <p:nvSpPr>
              <p:cNvPr id="10" name="image coordinate system">
                <a:extLst>
                  <a:ext uri="{FF2B5EF4-FFF2-40B4-BE49-F238E27FC236}">
                    <a16:creationId xmlns=""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2582712" y="4419600"/>
                <a:ext cx="2294088" cy="471540"/>
              </a:xfrm>
              <a:prstGeom prst="rect">
                <a:avLst/>
              </a:prstGeom>
              <a:blipFill rotWithShape="1">
                <a:blip r:embed="rId2"/>
                <a:stretch>
                  <a:fillRect b="-15584"/>
                </a:stretch>
              </a:blipFill>
              <a:ln w="12700">
                <a:miter lim="400000"/>
              </a:ln>
              <a:extLst>
                <a:ext uri="{C572A759-6A51-4108-AA02-DFA0A04FC94B}">
                  <ma14:wrappingTextBoxFlag xmlns:ma14="http://schemas.microsoft.com/office/mac/drawingml/2011/main" xmlns="" val="1"/>
                </a:ext>
              </a:extLst>
            </p:spPr>
            <p:txBody>
              <a:bodyPr/>
              <a:lstStyle/>
              <a:p>
                <a:r>
                  <a:rPr lang="en-US">
                    <a:noFill/>
                  </a:rPr>
                  <a:t> </a:t>
                </a:r>
              </a:p>
            </p:txBody>
          </p:sp>
        </mc:Fallback>
      </mc:AlternateContent>
      <p:sp>
        <p:nvSpPr>
          <p:cNvPr id="11" name="CCD array">
            <a:extLst>
              <a:ext uri="{FF2B5EF4-FFF2-40B4-BE49-F238E27FC236}">
                <a16:creationId xmlns:a16="http://schemas.microsoft.com/office/drawing/2014/main" xmlns="" id="{ED6D98F1-265E-4456-9603-250BCCF28542}"/>
              </a:ext>
            </a:extLst>
          </p:cNvPr>
          <p:cNvSpPr txBox="1"/>
          <p:nvPr/>
        </p:nvSpPr>
        <p:spPr>
          <a:xfrm>
            <a:off x="3355828" y="2191629"/>
            <a:ext cx="918157" cy="810799"/>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image plane</a:t>
            </a:r>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2" name="Line">
            <a:extLst>
              <a:ext uri="{FF2B5EF4-FFF2-40B4-BE49-F238E27FC236}">
                <a16:creationId xmlns:a16="http://schemas.microsoft.com/office/drawing/2014/main" xmlns="" id="{F1572784-636B-407E-98E2-EC5144DFD233}"/>
              </a:ext>
            </a:extLst>
          </p:cNvPr>
          <p:cNvSpPr/>
          <p:nvPr/>
        </p:nvSpPr>
        <p:spPr>
          <a:xfrm flipH="1">
            <a:off x="3423956" y="3365767"/>
            <a:ext cx="1070345" cy="969849"/>
          </a:xfrm>
          <a:prstGeom prst="line">
            <a:avLst/>
          </a:prstGeom>
          <a:ln w="12700">
            <a:solidFill>
              <a:srgbClr val="000000"/>
            </a:solidFill>
            <a:custDash>
              <a:ds d="200000" sp="200000"/>
            </a:custDash>
            <a:miter lim="400000"/>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pic>
        <p:nvPicPr>
          <p:cNvPr id="13" name="pasted-image.pdf" descr="pasted-image.pdf">
            <a:extLst>
              <a:ext uri="{FF2B5EF4-FFF2-40B4-BE49-F238E27FC236}">
                <a16:creationId xmlns:a16="http://schemas.microsoft.com/office/drawing/2014/main" xmlns="" id="{FF15D042-0452-40DD-84A2-C3632B25CDBD}"/>
              </a:ext>
            </a:extLst>
          </p:cNvPr>
          <p:cNvPicPr>
            <a:picLocks noChangeAspect="1"/>
          </p:cNvPicPr>
          <p:nvPr/>
        </p:nvPicPr>
        <p:blipFill>
          <a:blip r:embed="rId3"/>
          <a:stretch>
            <a:fillRect/>
          </a:stretch>
        </p:blipFill>
        <p:spPr>
          <a:xfrm>
            <a:off x="3883050" y="3515967"/>
            <a:ext cx="154038" cy="214313"/>
          </a:xfrm>
          <a:prstGeom prst="rect">
            <a:avLst/>
          </a:prstGeom>
          <a:ln w="12700">
            <a:miter lim="400000"/>
          </a:ln>
        </p:spPr>
      </p:pic>
      <p:pic>
        <p:nvPicPr>
          <p:cNvPr id="14" name="Picture 2" descr="https://latex.codecogs.com/gif.latex?%5Cdpi%7B300%7D%20K%20%3D%20%5Cbegin%7Bbmatrix%7Df_x%20%26%200%26p_x%20%5C%5C%200%26f_y%20%26p_y%20%5C%5C0%260%261%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5105400"/>
            <a:ext cx="3609975" cy="17049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5" name="image coordinate system">
                <a:extLst>
                  <a:ext uri="{FF2B5EF4-FFF2-40B4-BE49-F238E27FC236}">
                    <a16:creationId xmlns:a16="http://schemas.microsoft.com/office/drawing/2014/main" xmlns="" id="{B1C9475A-CB0A-4867-B710-686ED1934745}"/>
                  </a:ext>
                </a:extLst>
              </p:cNvPr>
              <p:cNvSpPr txBox="1"/>
              <p:nvPr/>
            </p:nvSpPr>
            <p:spPr>
              <a:xfrm>
                <a:off x="3962400" y="3242113"/>
                <a:ext cx="2294088" cy="644087"/>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𝑂</m:t>
                          </m:r>
                        </m:e>
                        <m:sub>
                          <m:eqArr>
                            <m:eqArrPr>
                              <m:ctrlPr>
                                <a:rPr kumimoji="0" lang="en-US" sz="2400" b="0" i="1" u="none" strike="noStrike" kern="1200" cap="none" spc="0" normalizeH="0" baseline="0" noProof="0" smtClean="0">
                                  <a:ln>
                                    <a:noFill/>
                                  </a:ln>
                                  <a:solidFill>
                                    <a:prstClr val="black"/>
                                  </a:solidFill>
                                  <a:effectLst/>
                                  <a:uLnTx/>
                                  <a:uFillTx/>
                                  <a:latin typeface="Cambria Math"/>
                                  <a:ea typeface="+mn-ea"/>
                                  <a:cs typeface="+mn-cs"/>
                                </a:rPr>
                              </m:ctrlPr>
                            </m:eqArrPr>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𝑐𝑎𝑚𝑒𝑟𝑎</m:t>
                              </m:r>
                              <m:r>
                                <a:rPr kumimoji="0" lang="en-US" sz="2400" b="0" i="1" u="none" strike="noStrike" kern="1200" cap="none" spc="0" normalizeH="0" baseline="0" noProof="0" smtClean="0">
                                  <a:ln>
                                    <a:noFill/>
                                  </a:ln>
                                  <a:solidFill>
                                    <a:prstClr val="black"/>
                                  </a:solidFill>
                                  <a:effectLst/>
                                  <a:uLnTx/>
                                  <a:uFillTx/>
                                  <a:latin typeface="Cambria Math"/>
                                  <a:ea typeface="+mn-ea"/>
                                  <a:cs typeface="+mn-cs"/>
                                </a:rPr>
                                <m:t> </m:t>
                              </m:r>
                            </m:e>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m:t>
                              </m:r>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𝑝𝑟𝑜𝑗</m:t>
                              </m:r>
                              <m:r>
                                <a:rPr kumimoji="0" lang="en-US" sz="2400" b="0" i="1" u="none" strike="noStrike" kern="1200" cap="none" spc="0" normalizeH="0" baseline="0" noProof="0" smtClean="0">
                                  <a:ln>
                                    <a:noFill/>
                                  </a:ln>
                                  <a:solidFill>
                                    <a:prstClr val="black"/>
                                  </a:solidFill>
                                  <a:effectLst/>
                                  <a:uLnTx/>
                                  <a:uFillTx/>
                                  <a:latin typeface="Cambria Math"/>
                                  <a:ea typeface="+mn-ea"/>
                                  <a:cs typeface="+mn-cs"/>
                                </a:rPr>
                                <m:t>.)</m:t>
                              </m:r>
                            </m:e>
                          </m:eqArr>
                        </m:sub>
                      </m:sSub>
                    </m:oMath>
                  </m:oMathPara>
                </a14:m>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mc:Choice>
        <mc:Fallback xmlns="">
          <p:sp>
            <p:nvSpPr>
              <p:cNvPr id="15" name="image coordinate system">
                <a:extLst>
                  <a:ext uri="{FF2B5EF4-FFF2-40B4-BE49-F238E27FC236}">
                    <a16:creationId xmlns=""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3962400" y="3242113"/>
                <a:ext cx="2294088" cy="644087"/>
              </a:xfrm>
              <a:prstGeom prst="rect">
                <a:avLst/>
              </a:prstGeom>
              <a:blipFill rotWithShape="1">
                <a:blip r:embed="rId5"/>
                <a:stretch>
                  <a:fillRect b="-10377"/>
                </a:stretch>
              </a:blipFill>
              <a:ln w="12700">
                <a:miter lim="400000"/>
              </a:ln>
              <a:extLst>
                <a:ext uri="{C572A759-6A51-4108-AA02-DFA0A04FC94B}">
                  <ma14:wrappingTextBoxFlag xmlns:ma14="http://schemas.microsoft.com/office/mac/drawingml/2011/main" xmlns="" val="1"/>
                </a:ext>
              </a:extLst>
            </p:spPr>
            <p:txBody>
              <a:bodyPr/>
              <a:lstStyle/>
              <a:p>
                <a:r>
                  <a:rPr lang="en-US">
                    <a:noFill/>
                  </a:rPr>
                  <a:t> </a:t>
                </a:r>
              </a:p>
            </p:txBody>
          </p:sp>
        </mc:Fallback>
      </mc:AlternateContent>
    </p:spTree>
    <p:extLst>
      <p:ext uri="{BB962C8B-B14F-4D97-AF65-F5344CB8AC3E}">
        <p14:creationId xmlns:p14="http://schemas.microsoft.com/office/powerpoint/2010/main" val="2948259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camera matrix</a:t>
            </a:r>
          </a:p>
        </p:txBody>
      </p:sp>
      <p:sp>
        <p:nvSpPr>
          <p:cNvPr id="3" name="Content Placeholder 2"/>
          <p:cNvSpPr>
            <a:spLocks noGrp="1"/>
          </p:cNvSpPr>
          <p:nvPr>
            <p:ph idx="1"/>
          </p:nvPr>
        </p:nvSpPr>
        <p:spPr/>
        <p:txBody>
          <a:bodyPr/>
          <a:lstStyle/>
          <a:p>
            <a:r>
              <a:rPr lang="en-US" dirty="0"/>
              <a:t>In some camera sensors exist a very small skew which makes the sensor a parallelogram.</a:t>
            </a:r>
          </a:p>
          <a:p>
            <a:endParaRPr lang="en-US" dirty="0"/>
          </a:p>
        </p:txBody>
      </p:sp>
      <p:sp>
        <p:nvSpPr>
          <p:cNvPr id="4" name="Rounded Rectangle 3"/>
          <p:cNvSpPr/>
          <p:nvPr/>
        </p:nvSpPr>
        <p:spPr>
          <a:xfrm>
            <a:off x="2209800" y="2057400"/>
            <a:ext cx="4876800" cy="2362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https://latex.codecogs.com/gif.latex?%5Cdpi%7B300%7D%20K%20%3D%20%5Cbegin%7Bbmatrix%7Df_x%20%26%20s%26p_x%20%5C%5C%200%26f_y%20%26p_y%20%5C%5C0%260%261%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7012" y="2455985"/>
            <a:ext cx="3609975"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076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extrinsic camera matrix is a concatenation of a rotation and translation matrix from </a:t>
                </a:r>
                <a14:m>
                  <m:oMath xmlns:m="http://schemas.openxmlformats.org/officeDocument/2006/math">
                    <m:sSub>
                      <m:sSubPr>
                        <m:ctrlPr>
                          <a:rPr lang="en-US" b="0" i="1" smtClean="0">
                            <a:latin typeface="Cambria Math"/>
                          </a:rPr>
                        </m:ctrlPr>
                      </m:sSubPr>
                      <m:e>
                        <m:r>
                          <a:rPr lang="en-US" b="0" i="1" smtClean="0">
                            <a:latin typeface="Cambria Math"/>
                          </a:rPr>
                          <m:t>𝑂</m:t>
                        </m:r>
                      </m:e>
                      <m:sub>
                        <m:r>
                          <a:rPr lang="en-US" b="0" i="1" smtClean="0">
                            <a:latin typeface="Cambria Math"/>
                          </a:rPr>
                          <m:t>𝑤𝑜𝑟𝑙𝑑</m:t>
                        </m:r>
                      </m:sub>
                    </m:sSub>
                  </m:oMath>
                </a14:m>
                <a:r>
                  <a:rPr lang="en-US" dirty="0"/>
                  <a:t> to </a:t>
                </a:r>
                <a14:m>
                  <m:oMath xmlns:m="http://schemas.openxmlformats.org/officeDocument/2006/math">
                    <m:sSub>
                      <m:sSubPr>
                        <m:ctrlPr>
                          <a:rPr lang="en-US" b="0" i="1" smtClean="0">
                            <a:latin typeface="Cambria Math"/>
                          </a:rPr>
                        </m:ctrlPr>
                      </m:sSubPr>
                      <m:e>
                        <m:r>
                          <a:rPr lang="en-US" b="0" i="1" smtClean="0">
                            <a:latin typeface="Cambria Math"/>
                          </a:rPr>
                          <m:t>𝑂</m:t>
                        </m:r>
                      </m:e>
                      <m:sub>
                        <m:r>
                          <a:rPr lang="en-US" b="0" i="1" smtClean="0">
                            <a:latin typeface="Cambria Math"/>
                          </a:rPr>
                          <m:t>𝑐𝑎𝑚𝑒𝑟𝑎</m:t>
                        </m:r>
                      </m:sub>
                    </m:sSub>
                  </m:oMath>
                </a14:m>
                <a:endParaRPr lang="en-US" dirty="0"/>
              </a:p>
              <a:p>
                <a:r>
                  <a:rPr lang="en-US" dirty="0"/>
                  <a:t>We need the world coordinate system when we are talking about multiple camera setup and the relations between one another.</a:t>
                </a:r>
              </a:p>
              <a:p>
                <a:r>
                  <a:rPr lang="en-US" dirty="0"/>
                  <a:t>We are given a point in world coordinates and we transform it to the camera coordinate system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72" t="-959"/>
                </a:stretch>
              </a:blipFill>
            </p:spPr>
            <p:txBody>
              <a:bodyPr/>
              <a:lstStyle/>
              <a:p>
                <a:r>
                  <a:rPr lang="en-US">
                    <a:noFill/>
                  </a:rPr>
                  <a:t> </a:t>
                </a:r>
              </a:p>
            </p:txBody>
          </p:sp>
        </mc:Fallback>
      </mc:AlternateContent>
    </p:spTree>
    <p:extLst>
      <p:ext uri="{BB962C8B-B14F-4D97-AF65-F5344CB8AC3E}">
        <p14:creationId xmlns:p14="http://schemas.microsoft.com/office/powerpoint/2010/main" val="3706087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http://szeliski.org/Book/</a:t>
            </a:r>
            <a:endParaRPr lang="en-US" dirty="0"/>
          </a:p>
          <a:p>
            <a:r>
              <a:rPr lang="en-US" dirty="0">
                <a:hlinkClick r:id="rId3"/>
              </a:rPr>
              <a:t>http://www.cs.cornell.edu/courses/cs5670/2019sp/lectures/lectures.html</a:t>
            </a:r>
            <a:endParaRPr lang="en-US" dirty="0"/>
          </a:p>
          <a:p>
            <a:r>
              <a:rPr lang="en-US" dirty="0">
                <a:hlinkClick r:id="rId4"/>
              </a:rPr>
              <a:t>http://www.cs.cmu.edu/~16385/</a:t>
            </a:r>
            <a:endParaRPr lang="en-US" dirty="0"/>
          </a:p>
        </p:txBody>
      </p:sp>
    </p:spTree>
    <p:extLst>
      <p:ext uri="{BB962C8B-B14F-4D97-AF65-F5344CB8AC3E}">
        <p14:creationId xmlns:p14="http://schemas.microsoft.com/office/powerpoint/2010/main" val="786292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p:sp>
        <p:nvSpPr>
          <p:cNvPr id="3" name="Content Placeholder 2"/>
          <p:cNvSpPr>
            <a:spLocks noGrp="1"/>
          </p:cNvSpPr>
          <p:nvPr>
            <p:ph idx="1"/>
          </p:nvPr>
        </p:nvSpPr>
        <p:spPr/>
        <p:txBody>
          <a:bodyPr/>
          <a:lstStyle/>
          <a:p>
            <a:r>
              <a:rPr lang="en-US" dirty="0"/>
              <a:t>We are given a point in world coordinates and we transform it to the camera coordinate system:</a:t>
            </a:r>
          </a:p>
        </p:txBody>
      </p:sp>
    </p:spTree>
    <p:extLst>
      <p:ext uri="{BB962C8B-B14F-4D97-AF65-F5344CB8AC3E}">
        <p14:creationId xmlns:p14="http://schemas.microsoft.com/office/powerpoint/2010/main" val="1768872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p:sp>
        <p:nvSpPr>
          <p:cNvPr id="4" name="Content Placeholder 3"/>
          <p:cNvSpPr>
            <a:spLocks noGrp="1"/>
          </p:cNvSpPr>
          <p:nvPr>
            <p:ph idx="1"/>
          </p:nvPr>
        </p:nvSpPr>
        <p:spPr/>
        <p:txBody>
          <a:bodyPr/>
          <a:lstStyle/>
          <a:p>
            <a:endParaRPr lang="en-US"/>
          </a:p>
        </p:txBody>
      </p:sp>
      <p:sp>
        <p:nvSpPr>
          <p:cNvPr id="5" name="Line">
            <a:extLst>
              <a:ext uri="{FF2B5EF4-FFF2-40B4-BE49-F238E27FC236}">
                <a16:creationId xmlns:a16="http://schemas.microsoft.com/office/drawing/2014/main" xmlns="" id="{12DBDBC3-6357-4475-9896-3DCE8AD752D2}"/>
              </a:ext>
            </a:extLst>
          </p:cNvPr>
          <p:cNvSpPr/>
          <p:nvPr/>
        </p:nvSpPr>
        <p:spPr>
          <a:xfrm>
            <a:off x="3014031" y="3355769"/>
            <a:ext cx="699266" cy="1"/>
          </a:xfrm>
          <a:prstGeom prst="line">
            <a:avLst/>
          </a:prstGeom>
          <a:ln w="12700">
            <a:solidFill>
              <a:srgbClr val="000000"/>
            </a:solidFill>
            <a:miter lim="400000"/>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6" name="Line">
            <a:extLst>
              <a:ext uri="{FF2B5EF4-FFF2-40B4-BE49-F238E27FC236}">
                <a16:creationId xmlns:a16="http://schemas.microsoft.com/office/drawing/2014/main" xmlns="" id="{5CB283C4-2B30-4EAF-A4DD-16FBF22443E9}"/>
              </a:ext>
            </a:extLst>
          </p:cNvPr>
          <p:cNvSpPr/>
          <p:nvPr/>
        </p:nvSpPr>
        <p:spPr>
          <a:xfrm flipV="1">
            <a:off x="3020235" y="2456888"/>
            <a:ext cx="1" cy="894514"/>
          </a:xfrm>
          <a:prstGeom prst="line">
            <a:avLst/>
          </a:prstGeom>
          <a:ln w="12700">
            <a:solidFill>
              <a:srgbClr val="000000"/>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7" name="Line">
            <a:extLst>
              <a:ext uri="{FF2B5EF4-FFF2-40B4-BE49-F238E27FC236}">
                <a16:creationId xmlns:a16="http://schemas.microsoft.com/office/drawing/2014/main" xmlns="" id="{1939293B-C9F6-469C-B1CA-2F0558BA1324}"/>
              </a:ext>
            </a:extLst>
          </p:cNvPr>
          <p:cNvSpPr/>
          <p:nvPr/>
        </p:nvSpPr>
        <p:spPr>
          <a:xfrm flipV="1">
            <a:off x="2454909" y="2918146"/>
            <a:ext cx="1132968" cy="872159"/>
          </a:xfrm>
          <a:prstGeom prst="line">
            <a:avLst/>
          </a:prstGeom>
          <a:ln w="12700">
            <a:solidFill>
              <a:srgbClr val="000000"/>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8" name="Shape">
            <a:extLst>
              <a:ext uri="{FF2B5EF4-FFF2-40B4-BE49-F238E27FC236}">
                <a16:creationId xmlns:a16="http://schemas.microsoft.com/office/drawing/2014/main" xmlns="" id="{2121B408-A2EA-4B21-8150-951E036073E2}"/>
              </a:ext>
            </a:extLst>
          </p:cNvPr>
          <p:cNvSpPr/>
          <p:nvPr/>
        </p:nvSpPr>
        <p:spPr>
          <a:xfrm rot="1801580">
            <a:off x="3666916" y="2486231"/>
            <a:ext cx="687668" cy="157317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9300"/>
          </a:solidFill>
          <a:ln w="12700">
            <a:solidFill>
              <a:srgbClr val="000000"/>
            </a:solidFill>
            <a:miter lim="400000"/>
          </a:ln>
          <a:effectLst>
            <a:outerShdw blurRad="38100" dist="25400" dir="5400000" rotWithShape="0">
              <a:srgbClr val="000000">
                <a:alpha val="50000"/>
              </a:srgbClr>
            </a:outerShdw>
          </a:effectLst>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solidFill>
                  <a:srgbClr val="FFFFFF"/>
                </a:solidFill>
              </a:defRPr>
            </a:pPr>
            <a:endParaRPr kumimoji="0" sz="1687" b="0" i="0" u="none" strike="noStrike" kern="0" cap="none" spc="0" normalizeH="0" baseline="0" noProof="0">
              <a:ln>
                <a:noFill/>
              </a:ln>
              <a:solidFill>
                <a:srgbClr val="FFFFFF"/>
              </a:solidFill>
              <a:effectLst/>
              <a:uLnTx/>
              <a:uFillTx/>
              <a:latin typeface="Helvetica Light"/>
              <a:ea typeface="+mn-ea"/>
              <a:cs typeface="+mn-cs"/>
              <a:sym typeface="Helvetica Light"/>
            </a:endParaRPr>
          </a:p>
        </p:txBody>
      </p:sp>
      <p:sp>
        <p:nvSpPr>
          <p:cNvPr id="9" name="Line">
            <a:extLst>
              <a:ext uri="{FF2B5EF4-FFF2-40B4-BE49-F238E27FC236}">
                <a16:creationId xmlns:a16="http://schemas.microsoft.com/office/drawing/2014/main" xmlns="" id="{8B195B13-D92E-4B00-A2E4-44EF0FA225D9}"/>
              </a:ext>
            </a:extLst>
          </p:cNvPr>
          <p:cNvSpPr/>
          <p:nvPr/>
        </p:nvSpPr>
        <p:spPr>
          <a:xfrm>
            <a:off x="4035137" y="3355769"/>
            <a:ext cx="553461" cy="1"/>
          </a:xfrm>
          <a:prstGeom prst="line">
            <a:avLst/>
          </a:prstGeom>
          <a:ln w="12700">
            <a:solidFill>
              <a:srgbClr val="000000"/>
            </a:solidFill>
            <a:miter lim="400000"/>
            <a:headEnd type="oval"/>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10" name="Line">
            <a:extLst>
              <a:ext uri="{FF2B5EF4-FFF2-40B4-BE49-F238E27FC236}">
                <a16:creationId xmlns:a16="http://schemas.microsoft.com/office/drawing/2014/main" xmlns="" id="{C812ECF9-69CB-4289-B9C2-0B9C45FDC3F4}"/>
              </a:ext>
            </a:extLst>
          </p:cNvPr>
          <p:cNvSpPr/>
          <p:nvPr/>
        </p:nvSpPr>
        <p:spPr>
          <a:xfrm>
            <a:off x="5990538" y="4157372"/>
            <a:ext cx="988219" cy="1"/>
          </a:xfrm>
          <a:prstGeom prst="line">
            <a:avLst/>
          </a:prstGeom>
          <a:ln w="12700">
            <a:solidFill>
              <a:schemeClr val="accent1"/>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11" name="Line">
            <a:extLst>
              <a:ext uri="{FF2B5EF4-FFF2-40B4-BE49-F238E27FC236}">
                <a16:creationId xmlns:a16="http://schemas.microsoft.com/office/drawing/2014/main" xmlns="" id="{DC12E0A4-76B6-4635-A872-45C2809D2D69}"/>
              </a:ext>
            </a:extLst>
          </p:cNvPr>
          <p:cNvSpPr/>
          <p:nvPr/>
        </p:nvSpPr>
        <p:spPr>
          <a:xfrm flipV="1">
            <a:off x="5999305" y="2887054"/>
            <a:ext cx="1" cy="1264148"/>
          </a:xfrm>
          <a:prstGeom prst="line">
            <a:avLst/>
          </a:prstGeom>
          <a:ln w="12700">
            <a:solidFill>
              <a:schemeClr val="accent1"/>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12" name="Line">
            <a:extLst>
              <a:ext uri="{FF2B5EF4-FFF2-40B4-BE49-F238E27FC236}">
                <a16:creationId xmlns:a16="http://schemas.microsoft.com/office/drawing/2014/main" xmlns="" id="{CC4EE56A-E01A-4524-854B-837E5E0F5826}"/>
              </a:ext>
            </a:extLst>
          </p:cNvPr>
          <p:cNvSpPr/>
          <p:nvPr/>
        </p:nvSpPr>
        <p:spPr>
          <a:xfrm flipV="1">
            <a:off x="5791199" y="3437979"/>
            <a:ext cx="381001" cy="1743620"/>
          </a:xfrm>
          <a:prstGeom prst="line">
            <a:avLst/>
          </a:prstGeom>
          <a:ln w="12700">
            <a:solidFill>
              <a:schemeClr val="accent1"/>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pic>
        <p:nvPicPr>
          <p:cNvPr id="13" name="Image" descr="Image">
            <a:extLst>
              <a:ext uri="{FF2B5EF4-FFF2-40B4-BE49-F238E27FC236}">
                <a16:creationId xmlns:a16="http://schemas.microsoft.com/office/drawing/2014/main" xmlns="" id="{6B9B8C04-4848-4306-8863-6C29CC37B468}"/>
              </a:ext>
            </a:extLst>
          </p:cNvPr>
          <p:cNvPicPr>
            <a:picLocks noChangeAspect="1"/>
          </p:cNvPicPr>
          <p:nvPr/>
        </p:nvPicPr>
        <p:blipFill>
          <a:blip r:embed="rId2"/>
          <a:stretch>
            <a:fillRect/>
          </a:stretch>
        </p:blipFill>
        <p:spPr>
          <a:xfrm>
            <a:off x="3515251" y="2703882"/>
            <a:ext cx="182585" cy="162299"/>
          </a:xfrm>
          <a:prstGeom prst="rect">
            <a:avLst/>
          </a:prstGeom>
          <a:ln w="12700">
            <a:miter lim="400000"/>
          </a:ln>
        </p:spPr>
      </p:pic>
      <p:pic>
        <p:nvPicPr>
          <p:cNvPr id="14" name="Image" descr="Image">
            <a:extLst>
              <a:ext uri="{FF2B5EF4-FFF2-40B4-BE49-F238E27FC236}">
                <a16:creationId xmlns:a16="http://schemas.microsoft.com/office/drawing/2014/main" xmlns="" id="{4E22469F-27EA-4559-99AD-98CE3A5F215D}"/>
              </a:ext>
            </a:extLst>
          </p:cNvPr>
          <p:cNvPicPr>
            <a:picLocks noChangeAspect="1"/>
          </p:cNvPicPr>
          <p:nvPr/>
        </p:nvPicPr>
        <p:blipFill>
          <a:blip r:embed="rId3"/>
          <a:stretch>
            <a:fillRect/>
          </a:stretch>
        </p:blipFill>
        <p:spPr>
          <a:xfrm>
            <a:off x="2937241" y="2239120"/>
            <a:ext cx="165987" cy="177053"/>
          </a:xfrm>
          <a:prstGeom prst="rect">
            <a:avLst/>
          </a:prstGeom>
          <a:ln w="12700">
            <a:miter lim="400000"/>
          </a:ln>
        </p:spPr>
      </p:pic>
      <p:pic>
        <p:nvPicPr>
          <p:cNvPr id="15" name="Image" descr="Image">
            <a:extLst>
              <a:ext uri="{FF2B5EF4-FFF2-40B4-BE49-F238E27FC236}">
                <a16:creationId xmlns:a16="http://schemas.microsoft.com/office/drawing/2014/main" xmlns="" id="{CC7B1327-6AC6-4A01-90BB-7288E0EBFCE1}"/>
              </a:ext>
            </a:extLst>
          </p:cNvPr>
          <p:cNvPicPr>
            <a:picLocks noChangeAspect="1"/>
          </p:cNvPicPr>
          <p:nvPr/>
        </p:nvPicPr>
        <p:blipFill>
          <a:blip r:embed="rId4"/>
          <a:stretch>
            <a:fillRect/>
          </a:stretch>
        </p:blipFill>
        <p:spPr>
          <a:xfrm>
            <a:off x="4549899" y="3437979"/>
            <a:ext cx="160454" cy="162299"/>
          </a:xfrm>
          <a:prstGeom prst="rect">
            <a:avLst/>
          </a:prstGeom>
          <a:ln w="12700">
            <a:miter lim="400000"/>
          </a:ln>
        </p:spPr>
      </p:pic>
      <p:pic>
        <p:nvPicPr>
          <p:cNvPr id="16" name="Image" descr="Image">
            <a:extLst>
              <a:ext uri="{FF2B5EF4-FFF2-40B4-BE49-F238E27FC236}">
                <a16:creationId xmlns:a16="http://schemas.microsoft.com/office/drawing/2014/main" xmlns="" id="{7CA70C4B-7EA4-4BAB-82EA-A669D0A42975}"/>
              </a:ext>
            </a:extLst>
          </p:cNvPr>
          <p:cNvPicPr>
            <a:picLocks noChangeAspect="1"/>
          </p:cNvPicPr>
          <p:nvPr/>
        </p:nvPicPr>
        <p:blipFill>
          <a:blip r:embed="rId5"/>
          <a:stretch>
            <a:fillRect/>
          </a:stretch>
        </p:blipFill>
        <p:spPr>
          <a:xfrm>
            <a:off x="6921895" y="4238333"/>
            <a:ext cx="199184" cy="162299"/>
          </a:xfrm>
          <a:prstGeom prst="rect">
            <a:avLst/>
          </a:prstGeom>
          <a:ln w="12700">
            <a:miter lim="400000"/>
          </a:ln>
        </p:spPr>
      </p:pic>
      <p:pic>
        <p:nvPicPr>
          <p:cNvPr id="17" name="Image" descr="Image">
            <a:extLst>
              <a:ext uri="{FF2B5EF4-FFF2-40B4-BE49-F238E27FC236}">
                <a16:creationId xmlns:a16="http://schemas.microsoft.com/office/drawing/2014/main" xmlns="" id="{66C55112-AEB0-4069-A7B7-3044F9BC0634}"/>
              </a:ext>
            </a:extLst>
          </p:cNvPr>
          <p:cNvPicPr>
            <a:picLocks noChangeAspect="1"/>
          </p:cNvPicPr>
          <p:nvPr/>
        </p:nvPicPr>
        <p:blipFill>
          <a:blip r:embed="rId6"/>
          <a:stretch>
            <a:fillRect/>
          </a:stretch>
        </p:blipFill>
        <p:spPr>
          <a:xfrm>
            <a:off x="6101665" y="3257169"/>
            <a:ext cx="221316" cy="162299"/>
          </a:xfrm>
          <a:prstGeom prst="rect">
            <a:avLst/>
          </a:prstGeom>
          <a:ln w="12700">
            <a:miter lim="400000"/>
          </a:ln>
        </p:spPr>
      </p:pic>
      <p:pic>
        <p:nvPicPr>
          <p:cNvPr id="18" name="Image" descr="Image">
            <a:extLst>
              <a:ext uri="{FF2B5EF4-FFF2-40B4-BE49-F238E27FC236}">
                <a16:creationId xmlns:a16="http://schemas.microsoft.com/office/drawing/2014/main" xmlns="" id="{870462C1-3006-44FA-B299-C56385625723}"/>
              </a:ext>
            </a:extLst>
          </p:cNvPr>
          <p:cNvPicPr>
            <a:picLocks noChangeAspect="1"/>
          </p:cNvPicPr>
          <p:nvPr/>
        </p:nvPicPr>
        <p:blipFill>
          <a:blip r:embed="rId7"/>
          <a:stretch>
            <a:fillRect/>
          </a:stretch>
        </p:blipFill>
        <p:spPr>
          <a:xfrm>
            <a:off x="5896947" y="2696505"/>
            <a:ext cx="204718" cy="177053"/>
          </a:xfrm>
          <a:prstGeom prst="rect">
            <a:avLst/>
          </a:prstGeom>
          <a:ln w="12700">
            <a:miter lim="400000"/>
          </a:ln>
        </p:spPr>
      </p:pic>
      <p:sp>
        <p:nvSpPr>
          <p:cNvPr id="19" name="World coordinate system">
            <a:extLst>
              <a:ext uri="{FF2B5EF4-FFF2-40B4-BE49-F238E27FC236}">
                <a16:creationId xmlns:a16="http://schemas.microsoft.com/office/drawing/2014/main" xmlns="" id="{80C36F78-4F64-4B7F-B2B7-28714D6FAA02}"/>
              </a:ext>
            </a:extLst>
          </p:cNvPr>
          <p:cNvSpPr txBox="1"/>
          <p:nvPr/>
        </p:nvSpPr>
        <p:spPr>
          <a:xfrm>
            <a:off x="6023149" y="4196641"/>
            <a:ext cx="922996" cy="65652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lgn="l">
              <a:defRPr sz="1800">
                <a:solidFill>
                  <a:schemeClr val="accent1"/>
                </a:solidFill>
              </a:defRPr>
            </a:lvl1pPr>
          </a:lstStyle>
          <a:p>
            <a:pPr marL="0" marR="0" lvl="0" indent="0" algn="l" defTabSz="410751" rtl="0" eaLnBrk="1" fontAlgn="auto" latinLnBrk="0" hangingPunct="0">
              <a:lnSpc>
                <a:spcPct val="100000"/>
              </a:lnSpc>
              <a:spcBef>
                <a:spcPts val="0"/>
              </a:spcBef>
              <a:spcAft>
                <a:spcPts val="0"/>
              </a:spcAft>
              <a:buClrTx/>
              <a:buSzTx/>
              <a:buFontTx/>
              <a:buNone/>
              <a:tabLst/>
              <a:defRPr/>
            </a:pPr>
            <a:r>
              <a:rPr kumimoji="0" sz="1266" b="0" i="0" u="none" strike="noStrike" kern="0" cap="none" spc="0" normalizeH="0" baseline="0" noProof="0">
                <a:ln>
                  <a:noFill/>
                </a:ln>
                <a:solidFill>
                  <a:srgbClr val="0365C0"/>
                </a:solidFill>
                <a:effectLst/>
                <a:uLnTx/>
                <a:uFillTx/>
                <a:latin typeface="Helvetica Light"/>
                <a:ea typeface="+mn-ea"/>
                <a:cs typeface="+mn-cs"/>
                <a:sym typeface="Helvetica Light"/>
              </a:rPr>
              <a:t>World coordinate system</a:t>
            </a:r>
          </a:p>
        </p:txBody>
      </p:sp>
      <p:sp>
        <p:nvSpPr>
          <p:cNvPr id="20" name="Camera coordinate system">
            <a:extLst>
              <a:ext uri="{FF2B5EF4-FFF2-40B4-BE49-F238E27FC236}">
                <a16:creationId xmlns:a16="http://schemas.microsoft.com/office/drawing/2014/main" xmlns="" id="{9F0C68AE-DDB2-477D-A69E-10FE9916C3B6}"/>
              </a:ext>
            </a:extLst>
          </p:cNvPr>
          <p:cNvSpPr txBox="1"/>
          <p:nvPr/>
        </p:nvSpPr>
        <p:spPr>
          <a:xfrm>
            <a:off x="2076501" y="2702176"/>
            <a:ext cx="922996" cy="65652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lgn="r">
              <a:defRPr sz="1800"/>
            </a:lvl1pPr>
          </a:lstStyle>
          <a:p>
            <a:pPr marL="0" marR="0" lvl="0" indent="0" algn="r" defTabSz="410751" rtl="0" eaLnBrk="1" fontAlgn="auto" latinLnBrk="0" hangingPunct="0">
              <a:lnSpc>
                <a:spcPct val="100000"/>
              </a:lnSpc>
              <a:spcBef>
                <a:spcPts val="0"/>
              </a:spcBef>
              <a:spcAft>
                <a:spcPts val="0"/>
              </a:spcAft>
              <a:buClrTx/>
              <a:buSzTx/>
              <a:buFontTx/>
              <a:buNone/>
              <a:tabLst/>
              <a:defRPr/>
            </a:pPr>
            <a:r>
              <a:rPr kumimoji="0" sz="1266" b="0" i="0" u="none" strike="noStrike" kern="0" cap="none" spc="0" normalizeH="0" baseline="0" noProof="0">
                <a:ln>
                  <a:noFill/>
                </a:ln>
                <a:solidFill>
                  <a:srgbClr val="000000"/>
                </a:solidFill>
                <a:effectLst/>
                <a:uLnTx/>
                <a:uFillTx/>
                <a:latin typeface="Helvetica Light"/>
                <a:ea typeface="+mn-ea"/>
                <a:cs typeface="+mn-cs"/>
                <a:sym typeface="Helvetica Light"/>
              </a:rPr>
              <a:t>Camera coordinate system</a:t>
            </a:r>
          </a:p>
        </p:txBody>
      </p:sp>
      <p:sp>
        <p:nvSpPr>
          <p:cNvPr id="21" name="Line">
            <a:extLst>
              <a:ext uri="{FF2B5EF4-FFF2-40B4-BE49-F238E27FC236}">
                <a16:creationId xmlns:a16="http://schemas.microsoft.com/office/drawing/2014/main" xmlns="" id="{B4D19C32-9215-4C66-A46F-0FF68B40B0DF}"/>
              </a:ext>
            </a:extLst>
          </p:cNvPr>
          <p:cNvSpPr/>
          <p:nvPr/>
        </p:nvSpPr>
        <p:spPr>
          <a:xfrm flipV="1">
            <a:off x="5990072" y="2049777"/>
            <a:ext cx="1150229" cy="2098268"/>
          </a:xfrm>
          <a:prstGeom prst="line">
            <a:avLst/>
          </a:prstGeom>
          <a:ln w="12700">
            <a:solidFill>
              <a:schemeClr val="accent1"/>
            </a:solidFill>
            <a:custDash>
              <a:ds d="200000" sp="200000"/>
            </a:custDash>
            <a:miter lim="400000"/>
            <a:tailEnd type="triangle"/>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22" name="Line">
            <a:extLst>
              <a:ext uri="{FF2B5EF4-FFF2-40B4-BE49-F238E27FC236}">
                <a16:creationId xmlns:a16="http://schemas.microsoft.com/office/drawing/2014/main" xmlns="" id="{6D161CC0-53E3-40B1-8006-1DFD207157D4}"/>
              </a:ext>
            </a:extLst>
          </p:cNvPr>
          <p:cNvSpPr/>
          <p:nvPr/>
        </p:nvSpPr>
        <p:spPr>
          <a:xfrm flipV="1">
            <a:off x="7167237" y="1964531"/>
            <a:ext cx="1" cy="17860"/>
          </a:xfrm>
          <a:prstGeom prst="line">
            <a:avLst/>
          </a:prstGeom>
          <a:ln w="25400">
            <a:solidFill>
              <a:srgbClr val="000000"/>
            </a:solidFill>
            <a:miter lim="400000"/>
            <a:headEnd type="oval"/>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xmlns="" id="{3CFD2C28-B4CE-4D37-97EB-A1CD190564DC}"/>
                  </a:ext>
                </a:extLst>
              </p:cNvPr>
              <p:cNvSpPr txBox="1"/>
              <p:nvPr/>
            </p:nvSpPr>
            <p:spPr>
              <a:xfrm>
                <a:off x="7233426" y="2078386"/>
                <a:ext cx="471218"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i="1" u="none" strike="noStrike" kern="1200" cap="none" spc="0" normalizeH="0" baseline="0" noProof="0" smtClean="0">
                              <a:ln>
                                <a:noFill/>
                              </a:ln>
                              <a:solidFill>
                                <a:prstClr val="black"/>
                              </a:solidFill>
                              <a:effectLst/>
                              <a:uLnTx/>
                              <a:uFillTx/>
                              <a:latin typeface="Cambria Math"/>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𝑋</m:t>
                          </m:r>
                        </m:e>
                        <m:sub>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𝑤</m:t>
                          </m:r>
                        </m:sub>
                      </m:sSub>
                    </m:oMath>
                  </m:oMathPara>
                </a14:m>
                <a:endPar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23" name="TextBox 22">
                <a:extLst>
                  <a:ext uri="{FF2B5EF4-FFF2-40B4-BE49-F238E27FC236}">
                    <a16:creationId xmlns="" xmlns:a16="http://schemas.microsoft.com/office/drawing/2014/main" xmlns:a14="http://schemas.microsoft.com/office/drawing/2010/main" id="{3CFD2C28-B4CE-4D37-97EB-A1CD190564DC}"/>
                  </a:ext>
                </a:extLst>
              </p:cNvPr>
              <p:cNvSpPr txBox="1">
                <a:spLocks noRot="1" noChangeAspect="1" noMove="1" noResize="1" noEditPoints="1" noAdjustHandles="1" noChangeArrowheads="1" noChangeShapeType="1" noTextEdit="1"/>
              </p:cNvSpPr>
              <p:nvPr/>
            </p:nvSpPr>
            <p:spPr>
              <a:xfrm>
                <a:off x="7233426" y="2078386"/>
                <a:ext cx="471218" cy="369332"/>
              </a:xfrm>
              <a:prstGeom prst="rect">
                <a:avLst/>
              </a:prstGeom>
              <a:blipFill rotWithShape="1">
                <a:blip r:embed="rId8"/>
                <a:stretch>
                  <a:fillRect l="-14286" b="-8197"/>
                </a:stretch>
              </a:blipFill>
            </p:spPr>
            <p:txBody>
              <a:bodyPr/>
              <a:lstStyle/>
              <a:p>
                <a:r>
                  <a:rPr lang="en-US">
                    <a:noFill/>
                  </a:rPr>
                  <a:t> </a:t>
                </a:r>
              </a:p>
            </p:txBody>
          </p:sp>
        </mc:Fallback>
      </mc:AlternateContent>
    </p:spTree>
    <p:extLst>
      <p:ext uri="{BB962C8B-B14F-4D97-AF65-F5344CB8AC3E}">
        <p14:creationId xmlns:p14="http://schemas.microsoft.com/office/powerpoint/2010/main" val="864710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p:sp>
        <p:nvSpPr>
          <p:cNvPr id="4" name="Content Placeholder 3"/>
          <p:cNvSpPr>
            <a:spLocks noGrp="1"/>
          </p:cNvSpPr>
          <p:nvPr>
            <p:ph idx="1"/>
          </p:nvPr>
        </p:nvSpPr>
        <p:spPr/>
        <p:txBody>
          <a:bodyPr/>
          <a:lstStyle/>
          <a:p>
            <a:endParaRPr lang="en-US" dirty="0"/>
          </a:p>
        </p:txBody>
      </p:sp>
      <p:sp>
        <p:nvSpPr>
          <p:cNvPr id="23" name="Line">
            <a:extLst>
              <a:ext uri="{FF2B5EF4-FFF2-40B4-BE49-F238E27FC236}">
                <a16:creationId xmlns:a16="http://schemas.microsoft.com/office/drawing/2014/main" xmlns="" id="{DB6A4E6F-505D-4973-8F8A-AB8DF68C0CFA}"/>
              </a:ext>
            </a:extLst>
          </p:cNvPr>
          <p:cNvSpPr/>
          <p:nvPr/>
        </p:nvSpPr>
        <p:spPr>
          <a:xfrm flipH="1" flipV="1">
            <a:off x="3021393" y="3351402"/>
            <a:ext cx="2982513" cy="800214"/>
          </a:xfrm>
          <a:prstGeom prst="line">
            <a:avLst/>
          </a:prstGeom>
          <a:ln w="12700">
            <a:solidFill>
              <a:schemeClr val="accent1"/>
            </a:solidFill>
            <a:custDash>
              <a:ds d="200000" sp="200000"/>
            </a:custDash>
            <a:miter lim="400000"/>
            <a:tailEnd type="triangle"/>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43" name="Line">
            <a:extLst>
              <a:ext uri="{FF2B5EF4-FFF2-40B4-BE49-F238E27FC236}">
                <a16:creationId xmlns:a16="http://schemas.microsoft.com/office/drawing/2014/main" xmlns="" id="{36914EDB-D14A-4ED3-84EA-C119B8135472}"/>
              </a:ext>
            </a:extLst>
          </p:cNvPr>
          <p:cNvSpPr/>
          <p:nvPr/>
        </p:nvSpPr>
        <p:spPr>
          <a:xfrm>
            <a:off x="3014031" y="3355769"/>
            <a:ext cx="699266" cy="1"/>
          </a:xfrm>
          <a:prstGeom prst="line">
            <a:avLst/>
          </a:prstGeom>
          <a:ln w="12700">
            <a:solidFill>
              <a:srgbClr val="000000"/>
            </a:solidFill>
            <a:miter lim="400000"/>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44" name="Line">
            <a:extLst>
              <a:ext uri="{FF2B5EF4-FFF2-40B4-BE49-F238E27FC236}">
                <a16:creationId xmlns:a16="http://schemas.microsoft.com/office/drawing/2014/main" xmlns="" id="{4397A77B-1575-419C-9432-129E144EC5DA}"/>
              </a:ext>
            </a:extLst>
          </p:cNvPr>
          <p:cNvSpPr/>
          <p:nvPr/>
        </p:nvSpPr>
        <p:spPr>
          <a:xfrm flipV="1">
            <a:off x="3020235" y="2456888"/>
            <a:ext cx="1" cy="894514"/>
          </a:xfrm>
          <a:prstGeom prst="line">
            <a:avLst/>
          </a:prstGeom>
          <a:ln w="12700">
            <a:solidFill>
              <a:srgbClr val="000000"/>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45" name="Line">
            <a:extLst>
              <a:ext uri="{FF2B5EF4-FFF2-40B4-BE49-F238E27FC236}">
                <a16:creationId xmlns:a16="http://schemas.microsoft.com/office/drawing/2014/main" xmlns="" id="{C2BC6DDC-9542-4EE0-8813-EB3E76430BA9}"/>
              </a:ext>
            </a:extLst>
          </p:cNvPr>
          <p:cNvSpPr/>
          <p:nvPr/>
        </p:nvSpPr>
        <p:spPr>
          <a:xfrm flipV="1">
            <a:off x="2454909" y="2918146"/>
            <a:ext cx="1132968" cy="872159"/>
          </a:xfrm>
          <a:prstGeom prst="line">
            <a:avLst/>
          </a:prstGeom>
          <a:ln w="12700">
            <a:solidFill>
              <a:srgbClr val="000000"/>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46" name="Shape">
            <a:extLst>
              <a:ext uri="{FF2B5EF4-FFF2-40B4-BE49-F238E27FC236}">
                <a16:creationId xmlns:a16="http://schemas.microsoft.com/office/drawing/2014/main" xmlns="" id="{08E6DF4C-6503-4D5F-A22B-0657F3E7F23B}"/>
              </a:ext>
            </a:extLst>
          </p:cNvPr>
          <p:cNvSpPr/>
          <p:nvPr/>
        </p:nvSpPr>
        <p:spPr>
          <a:xfrm rot="1801580">
            <a:off x="3666916" y="2486231"/>
            <a:ext cx="687668" cy="157317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9300"/>
          </a:solidFill>
          <a:ln w="12700">
            <a:solidFill>
              <a:srgbClr val="000000"/>
            </a:solidFill>
            <a:miter lim="400000"/>
          </a:ln>
          <a:effectLst>
            <a:outerShdw blurRad="38100" dist="25400" dir="5400000" rotWithShape="0">
              <a:srgbClr val="000000">
                <a:alpha val="50000"/>
              </a:srgbClr>
            </a:outerShdw>
          </a:effectLst>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solidFill>
                  <a:srgbClr val="FFFFFF"/>
                </a:solidFill>
              </a:defRPr>
            </a:pPr>
            <a:endParaRPr kumimoji="0" sz="1687" b="0" i="0" u="none" strike="noStrike" kern="0" cap="none" spc="0" normalizeH="0" baseline="0" noProof="0">
              <a:ln>
                <a:noFill/>
              </a:ln>
              <a:solidFill>
                <a:srgbClr val="FFFFFF"/>
              </a:solidFill>
              <a:effectLst/>
              <a:uLnTx/>
              <a:uFillTx/>
              <a:latin typeface="Helvetica Light"/>
              <a:ea typeface="+mn-ea"/>
              <a:cs typeface="+mn-cs"/>
              <a:sym typeface="Helvetica Light"/>
            </a:endParaRPr>
          </a:p>
        </p:txBody>
      </p:sp>
      <p:sp>
        <p:nvSpPr>
          <p:cNvPr id="47" name="Line">
            <a:extLst>
              <a:ext uri="{FF2B5EF4-FFF2-40B4-BE49-F238E27FC236}">
                <a16:creationId xmlns:a16="http://schemas.microsoft.com/office/drawing/2014/main" xmlns="" id="{231C20B6-9DA6-4076-987B-AE4638095237}"/>
              </a:ext>
            </a:extLst>
          </p:cNvPr>
          <p:cNvSpPr/>
          <p:nvPr/>
        </p:nvSpPr>
        <p:spPr>
          <a:xfrm>
            <a:off x="4035137" y="3355769"/>
            <a:ext cx="553461" cy="1"/>
          </a:xfrm>
          <a:prstGeom prst="line">
            <a:avLst/>
          </a:prstGeom>
          <a:ln w="12700">
            <a:solidFill>
              <a:srgbClr val="000000"/>
            </a:solidFill>
            <a:miter lim="400000"/>
            <a:headEnd type="oval"/>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48" name="Line">
            <a:extLst>
              <a:ext uri="{FF2B5EF4-FFF2-40B4-BE49-F238E27FC236}">
                <a16:creationId xmlns:a16="http://schemas.microsoft.com/office/drawing/2014/main" xmlns="" id="{EBFF5C78-CE9B-4482-A8F4-D7DDD7DD2933}"/>
              </a:ext>
            </a:extLst>
          </p:cNvPr>
          <p:cNvSpPr/>
          <p:nvPr/>
        </p:nvSpPr>
        <p:spPr>
          <a:xfrm>
            <a:off x="5990538" y="4157372"/>
            <a:ext cx="988219" cy="1"/>
          </a:xfrm>
          <a:prstGeom prst="line">
            <a:avLst/>
          </a:prstGeom>
          <a:ln w="12700">
            <a:solidFill>
              <a:schemeClr val="accent1"/>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49" name="Line">
            <a:extLst>
              <a:ext uri="{FF2B5EF4-FFF2-40B4-BE49-F238E27FC236}">
                <a16:creationId xmlns:a16="http://schemas.microsoft.com/office/drawing/2014/main" xmlns="" id="{E07CBEE4-12F5-4050-915A-295249BF63BF}"/>
              </a:ext>
            </a:extLst>
          </p:cNvPr>
          <p:cNvSpPr/>
          <p:nvPr/>
        </p:nvSpPr>
        <p:spPr>
          <a:xfrm flipV="1">
            <a:off x="5999305" y="2887054"/>
            <a:ext cx="1" cy="1264148"/>
          </a:xfrm>
          <a:prstGeom prst="line">
            <a:avLst/>
          </a:prstGeom>
          <a:ln w="12700">
            <a:solidFill>
              <a:schemeClr val="accent1"/>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pic>
        <p:nvPicPr>
          <p:cNvPr id="50" name="Image" descr="Image">
            <a:extLst>
              <a:ext uri="{FF2B5EF4-FFF2-40B4-BE49-F238E27FC236}">
                <a16:creationId xmlns:a16="http://schemas.microsoft.com/office/drawing/2014/main" xmlns="" id="{057D4E42-6EFD-431D-87F9-18A3BE400AAA}"/>
              </a:ext>
            </a:extLst>
          </p:cNvPr>
          <p:cNvPicPr>
            <a:picLocks noChangeAspect="1"/>
          </p:cNvPicPr>
          <p:nvPr/>
        </p:nvPicPr>
        <p:blipFill>
          <a:blip r:embed="rId2"/>
          <a:stretch>
            <a:fillRect/>
          </a:stretch>
        </p:blipFill>
        <p:spPr>
          <a:xfrm>
            <a:off x="3515251" y="2703882"/>
            <a:ext cx="182585" cy="162299"/>
          </a:xfrm>
          <a:prstGeom prst="rect">
            <a:avLst/>
          </a:prstGeom>
          <a:ln w="12700">
            <a:miter lim="400000"/>
          </a:ln>
        </p:spPr>
      </p:pic>
      <p:pic>
        <p:nvPicPr>
          <p:cNvPr id="51" name="Image" descr="Image">
            <a:extLst>
              <a:ext uri="{FF2B5EF4-FFF2-40B4-BE49-F238E27FC236}">
                <a16:creationId xmlns:a16="http://schemas.microsoft.com/office/drawing/2014/main" xmlns="" id="{6057A7BC-8825-489E-8EC1-407A59509225}"/>
              </a:ext>
            </a:extLst>
          </p:cNvPr>
          <p:cNvPicPr>
            <a:picLocks noChangeAspect="1"/>
          </p:cNvPicPr>
          <p:nvPr/>
        </p:nvPicPr>
        <p:blipFill>
          <a:blip r:embed="rId3"/>
          <a:stretch>
            <a:fillRect/>
          </a:stretch>
        </p:blipFill>
        <p:spPr>
          <a:xfrm>
            <a:off x="2937241" y="2239120"/>
            <a:ext cx="165987" cy="177053"/>
          </a:xfrm>
          <a:prstGeom prst="rect">
            <a:avLst/>
          </a:prstGeom>
          <a:ln w="12700">
            <a:miter lim="400000"/>
          </a:ln>
        </p:spPr>
      </p:pic>
      <p:pic>
        <p:nvPicPr>
          <p:cNvPr id="52" name="Image" descr="Image">
            <a:extLst>
              <a:ext uri="{FF2B5EF4-FFF2-40B4-BE49-F238E27FC236}">
                <a16:creationId xmlns:a16="http://schemas.microsoft.com/office/drawing/2014/main" xmlns="" id="{CB38C764-F3D1-4773-A8AA-BA8A6015FC5C}"/>
              </a:ext>
            </a:extLst>
          </p:cNvPr>
          <p:cNvPicPr>
            <a:picLocks noChangeAspect="1"/>
          </p:cNvPicPr>
          <p:nvPr/>
        </p:nvPicPr>
        <p:blipFill>
          <a:blip r:embed="rId4"/>
          <a:stretch>
            <a:fillRect/>
          </a:stretch>
        </p:blipFill>
        <p:spPr>
          <a:xfrm>
            <a:off x="4549899" y="3437979"/>
            <a:ext cx="160454" cy="162299"/>
          </a:xfrm>
          <a:prstGeom prst="rect">
            <a:avLst/>
          </a:prstGeom>
          <a:ln w="12700">
            <a:miter lim="400000"/>
          </a:ln>
        </p:spPr>
      </p:pic>
      <p:pic>
        <p:nvPicPr>
          <p:cNvPr id="53" name="Image" descr="Image">
            <a:extLst>
              <a:ext uri="{FF2B5EF4-FFF2-40B4-BE49-F238E27FC236}">
                <a16:creationId xmlns:a16="http://schemas.microsoft.com/office/drawing/2014/main" xmlns="" id="{020804C9-E99B-4738-BEFA-9FB16117E776}"/>
              </a:ext>
            </a:extLst>
          </p:cNvPr>
          <p:cNvPicPr>
            <a:picLocks noChangeAspect="1"/>
          </p:cNvPicPr>
          <p:nvPr/>
        </p:nvPicPr>
        <p:blipFill>
          <a:blip r:embed="rId5"/>
          <a:stretch>
            <a:fillRect/>
          </a:stretch>
        </p:blipFill>
        <p:spPr>
          <a:xfrm>
            <a:off x="6921895" y="4238333"/>
            <a:ext cx="199184" cy="162299"/>
          </a:xfrm>
          <a:prstGeom prst="rect">
            <a:avLst/>
          </a:prstGeom>
          <a:ln w="12700">
            <a:miter lim="400000"/>
          </a:ln>
        </p:spPr>
      </p:pic>
      <p:pic>
        <p:nvPicPr>
          <p:cNvPr id="54" name="Image" descr="Image">
            <a:extLst>
              <a:ext uri="{FF2B5EF4-FFF2-40B4-BE49-F238E27FC236}">
                <a16:creationId xmlns:a16="http://schemas.microsoft.com/office/drawing/2014/main" xmlns="" id="{76AB4347-14DC-4104-9873-CC1E20FBF3FF}"/>
              </a:ext>
            </a:extLst>
          </p:cNvPr>
          <p:cNvPicPr>
            <a:picLocks noChangeAspect="1"/>
          </p:cNvPicPr>
          <p:nvPr/>
        </p:nvPicPr>
        <p:blipFill>
          <a:blip r:embed="rId6"/>
          <a:stretch>
            <a:fillRect/>
          </a:stretch>
        </p:blipFill>
        <p:spPr>
          <a:xfrm>
            <a:off x="5896947" y="2696505"/>
            <a:ext cx="204718" cy="177053"/>
          </a:xfrm>
          <a:prstGeom prst="rect">
            <a:avLst/>
          </a:prstGeom>
          <a:ln w="12700">
            <a:miter lim="400000"/>
          </a:ln>
        </p:spPr>
      </p:pic>
      <p:sp>
        <p:nvSpPr>
          <p:cNvPr id="55" name="World coordinate system">
            <a:extLst>
              <a:ext uri="{FF2B5EF4-FFF2-40B4-BE49-F238E27FC236}">
                <a16:creationId xmlns:a16="http://schemas.microsoft.com/office/drawing/2014/main" xmlns="" id="{5039B5A1-DD9E-4B5B-A318-62B106BD1083}"/>
              </a:ext>
            </a:extLst>
          </p:cNvPr>
          <p:cNvSpPr txBox="1"/>
          <p:nvPr/>
        </p:nvSpPr>
        <p:spPr>
          <a:xfrm>
            <a:off x="6023149" y="4196641"/>
            <a:ext cx="922996" cy="65652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lgn="l">
              <a:defRPr sz="1800">
                <a:solidFill>
                  <a:schemeClr val="accent1"/>
                </a:solidFill>
              </a:defRPr>
            </a:lvl1pPr>
          </a:lstStyle>
          <a:p>
            <a:pPr marL="0" marR="0" lvl="0" indent="0" algn="l" defTabSz="410751" rtl="0" eaLnBrk="1" fontAlgn="auto" latinLnBrk="0" hangingPunct="0">
              <a:lnSpc>
                <a:spcPct val="100000"/>
              </a:lnSpc>
              <a:spcBef>
                <a:spcPts val="0"/>
              </a:spcBef>
              <a:spcAft>
                <a:spcPts val="0"/>
              </a:spcAft>
              <a:buClrTx/>
              <a:buSzTx/>
              <a:buFontTx/>
              <a:buNone/>
              <a:tabLst/>
              <a:defRPr/>
            </a:pPr>
            <a:r>
              <a:rPr kumimoji="0" sz="1266" b="0" i="0" u="none" strike="noStrike" kern="0" cap="none" spc="0" normalizeH="0" baseline="0" noProof="0">
                <a:ln>
                  <a:noFill/>
                </a:ln>
                <a:solidFill>
                  <a:srgbClr val="0365C0"/>
                </a:solidFill>
                <a:effectLst/>
                <a:uLnTx/>
                <a:uFillTx/>
                <a:latin typeface="Helvetica Light"/>
                <a:ea typeface="+mn-ea"/>
                <a:cs typeface="+mn-cs"/>
                <a:sym typeface="Helvetica Light"/>
              </a:rPr>
              <a:t>World coordinate system</a:t>
            </a:r>
          </a:p>
        </p:txBody>
      </p:sp>
      <p:sp>
        <p:nvSpPr>
          <p:cNvPr id="56" name="Camera coordinate system">
            <a:extLst>
              <a:ext uri="{FF2B5EF4-FFF2-40B4-BE49-F238E27FC236}">
                <a16:creationId xmlns:a16="http://schemas.microsoft.com/office/drawing/2014/main" xmlns="" id="{CBCDCB58-A096-452A-8D01-1F8EAA472562}"/>
              </a:ext>
            </a:extLst>
          </p:cNvPr>
          <p:cNvSpPr txBox="1"/>
          <p:nvPr/>
        </p:nvSpPr>
        <p:spPr>
          <a:xfrm>
            <a:off x="2076501" y="2702176"/>
            <a:ext cx="922996" cy="65652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lgn="r">
              <a:defRPr sz="1800"/>
            </a:lvl1pPr>
          </a:lstStyle>
          <a:p>
            <a:pPr marL="0" marR="0" lvl="0" indent="0" algn="r" defTabSz="410751" rtl="0" eaLnBrk="1" fontAlgn="auto" latinLnBrk="0" hangingPunct="0">
              <a:lnSpc>
                <a:spcPct val="100000"/>
              </a:lnSpc>
              <a:spcBef>
                <a:spcPts val="0"/>
              </a:spcBef>
              <a:spcAft>
                <a:spcPts val="0"/>
              </a:spcAft>
              <a:buClrTx/>
              <a:buSzTx/>
              <a:buFontTx/>
              <a:buNone/>
              <a:tabLst/>
              <a:defRPr/>
            </a:pPr>
            <a:r>
              <a:rPr kumimoji="0" sz="1266" b="0" i="0" u="none" strike="noStrike" kern="0" cap="none" spc="0" normalizeH="0" baseline="0" noProof="0">
                <a:ln>
                  <a:noFill/>
                </a:ln>
                <a:solidFill>
                  <a:srgbClr val="000000"/>
                </a:solidFill>
                <a:effectLst/>
                <a:uLnTx/>
                <a:uFillTx/>
                <a:latin typeface="Helvetica Light"/>
                <a:ea typeface="+mn-ea"/>
                <a:cs typeface="+mn-cs"/>
                <a:sym typeface="Helvetica Light"/>
              </a:rPr>
              <a:t>Camera coordinate system</a:t>
            </a:r>
          </a:p>
        </p:txBody>
      </p:sp>
      <p:sp>
        <p:nvSpPr>
          <p:cNvPr id="57" name="Line">
            <a:extLst>
              <a:ext uri="{FF2B5EF4-FFF2-40B4-BE49-F238E27FC236}">
                <a16:creationId xmlns:a16="http://schemas.microsoft.com/office/drawing/2014/main" xmlns="" id="{EC8C4926-46A1-411B-A192-48333B34C8C1}"/>
              </a:ext>
            </a:extLst>
          </p:cNvPr>
          <p:cNvSpPr/>
          <p:nvPr/>
        </p:nvSpPr>
        <p:spPr>
          <a:xfrm flipV="1">
            <a:off x="5990072" y="2049777"/>
            <a:ext cx="1150229" cy="2098268"/>
          </a:xfrm>
          <a:prstGeom prst="line">
            <a:avLst/>
          </a:prstGeom>
          <a:ln w="12700">
            <a:solidFill>
              <a:schemeClr val="accent1"/>
            </a:solidFill>
            <a:custDash>
              <a:ds d="200000" sp="200000"/>
            </a:custDash>
            <a:miter lim="400000"/>
            <a:tailEnd type="triangle"/>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58" name="Line">
            <a:extLst>
              <a:ext uri="{FF2B5EF4-FFF2-40B4-BE49-F238E27FC236}">
                <a16:creationId xmlns:a16="http://schemas.microsoft.com/office/drawing/2014/main" xmlns="" id="{08842965-0F5F-4061-BF1B-6BB2FD248678}"/>
              </a:ext>
            </a:extLst>
          </p:cNvPr>
          <p:cNvSpPr/>
          <p:nvPr/>
        </p:nvSpPr>
        <p:spPr>
          <a:xfrm flipV="1">
            <a:off x="7167237" y="1964531"/>
            <a:ext cx="1" cy="17860"/>
          </a:xfrm>
          <a:prstGeom prst="line">
            <a:avLst/>
          </a:prstGeom>
          <a:ln w="25400">
            <a:solidFill>
              <a:srgbClr val="000000"/>
            </a:solidFill>
            <a:miter lim="400000"/>
            <a:headEnd type="oval"/>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59" name="Coordinate of the camera center in the world coordinate frame">
            <a:extLst>
              <a:ext uri="{FF2B5EF4-FFF2-40B4-BE49-F238E27FC236}">
                <a16:creationId xmlns:a16="http://schemas.microsoft.com/office/drawing/2014/main" xmlns="" id="{96AF81BE-49B5-4969-A0B6-C199F361E639}"/>
              </a:ext>
            </a:extLst>
          </p:cNvPr>
          <p:cNvSpPr txBox="1"/>
          <p:nvPr/>
        </p:nvSpPr>
        <p:spPr>
          <a:xfrm>
            <a:off x="3759638" y="4072369"/>
            <a:ext cx="1346854" cy="65652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800"/>
            </a:lvl1pPr>
          </a:lstStyle>
          <a:p>
            <a:pPr marL="0" marR="0" lvl="0" indent="0" algn="ctr" defTabSz="410751" rtl="0" eaLnBrk="1" fontAlgn="auto" latinLnBrk="0" hangingPunct="0">
              <a:lnSpc>
                <a:spcPct val="100000"/>
              </a:lnSpc>
              <a:spcBef>
                <a:spcPts val="0"/>
              </a:spcBef>
              <a:spcAft>
                <a:spcPts val="0"/>
              </a:spcAft>
              <a:buClrTx/>
              <a:buSzTx/>
              <a:buFontTx/>
              <a:buNone/>
              <a:tabLst/>
              <a:defRPr/>
            </a:pPr>
            <a:r>
              <a:rPr lang="en-US" sz="1266" kern="0" dirty="0">
                <a:solidFill>
                  <a:srgbClr val="000000"/>
                </a:solidFill>
                <a:latin typeface="Helvetica Light"/>
                <a:sym typeface="Helvetica Light"/>
              </a:rPr>
              <a:t>Translation vector from world to camera</a:t>
            </a:r>
            <a:endParaRPr kumimoji="0" sz="1266" b="0" i="0" u="none" strike="noStrike" kern="0" cap="none" spc="0" normalizeH="0" baseline="0" noProof="0" dirty="0">
              <a:ln>
                <a:noFill/>
              </a:ln>
              <a:solidFill>
                <a:srgbClr val="000000"/>
              </a:solidFill>
              <a:effectLst/>
              <a:uLnTx/>
              <a:uFillTx/>
              <a:latin typeface="Helvetica Light"/>
              <a:ea typeface="+mn-ea"/>
              <a:cs typeface="+mn-cs"/>
              <a:sym typeface="Helvetica Light"/>
            </a:endParaRPr>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xmlns="" id="{133D01A1-FFED-49BD-9F83-4C3559023E83}"/>
                  </a:ext>
                </a:extLst>
              </p:cNvPr>
              <p:cNvSpPr txBox="1"/>
              <p:nvPr/>
            </p:nvSpPr>
            <p:spPr>
              <a:xfrm>
                <a:off x="4323871" y="3744957"/>
                <a:ext cx="266803"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a:ea typeface="+mn-ea"/>
                          <a:cs typeface="+mn-cs"/>
                        </a:rPr>
                        <m:t>𝐶</m:t>
                      </m:r>
                    </m:oMath>
                  </m:oMathPara>
                </a14:m>
                <a:endPar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60" name="TextBox 59">
                <a:extLst>
                  <a:ext uri="{FF2B5EF4-FFF2-40B4-BE49-F238E27FC236}">
                    <a16:creationId xmlns="" xmlns:a16="http://schemas.microsoft.com/office/drawing/2014/main" xmlns:a14="http://schemas.microsoft.com/office/drawing/2010/main" id="{133D01A1-FFED-49BD-9F83-4C3559023E83}"/>
                  </a:ext>
                </a:extLst>
              </p:cNvPr>
              <p:cNvSpPr txBox="1">
                <a:spLocks noRot="1" noChangeAspect="1" noMove="1" noResize="1" noEditPoints="1" noAdjustHandles="1" noChangeArrowheads="1" noChangeShapeType="1" noTextEdit="1"/>
              </p:cNvSpPr>
              <p:nvPr/>
            </p:nvSpPr>
            <p:spPr>
              <a:xfrm>
                <a:off x="4323871" y="3744957"/>
                <a:ext cx="266803" cy="369332"/>
              </a:xfrm>
              <a:prstGeom prst="rect">
                <a:avLst/>
              </a:prstGeom>
              <a:blipFill rotWithShape="1">
                <a:blip r:embed="rId7"/>
                <a:stretch>
                  <a:fillRect l="-25000" r="-22727" b="-6557"/>
                </a:stretch>
              </a:blipFill>
            </p:spPr>
            <p:txBody>
              <a:bodyPr/>
              <a:lstStyle/>
              <a:p>
                <a:r>
                  <a:rPr lang="en-US">
                    <a:noFill/>
                  </a:rPr>
                  <a:t> </a:t>
                </a:r>
              </a:p>
            </p:txBody>
          </p:sp>
        </mc:Fallback>
      </mc:AlternateContent>
      <p:sp>
        <p:nvSpPr>
          <p:cNvPr id="61" name="Line">
            <a:extLst>
              <a:ext uri="{FF2B5EF4-FFF2-40B4-BE49-F238E27FC236}">
                <a16:creationId xmlns:a16="http://schemas.microsoft.com/office/drawing/2014/main" xmlns="" id="{CC4EE56A-E01A-4524-854B-837E5E0F5826}"/>
              </a:ext>
            </a:extLst>
          </p:cNvPr>
          <p:cNvSpPr/>
          <p:nvPr/>
        </p:nvSpPr>
        <p:spPr>
          <a:xfrm flipV="1">
            <a:off x="5791199" y="3437979"/>
            <a:ext cx="381001" cy="1743620"/>
          </a:xfrm>
          <a:prstGeom prst="line">
            <a:avLst/>
          </a:prstGeom>
          <a:ln w="12700">
            <a:solidFill>
              <a:schemeClr val="accent1"/>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pic>
        <p:nvPicPr>
          <p:cNvPr id="62" name="Image" descr="Image">
            <a:extLst>
              <a:ext uri="{FF2B5EF4-FFF2-40B4-BE49-F238E27FC236}">
                <a16:creationId xmlns:a16="http://schemas.microsoft.com/office/drawing/2014/main" xmlns="" id="{66C55112-AEB0-4069-A7B7-3044F9BC0634}"/>
              </a:ext>
            </a:extLst>
          </p:cNvPr>
          <p:cNvPicPr>
            <a:picLocks noChangeAspect="1"/>
          </p:cNvPicPr>
          <p:nvPr/>
        </p:nvPicPr>
        <p:blipFill>
          <a:blip r:embed="rId8"/>
          <a:stretch>
            <a:fillRect/>
          </a:stretch>
        </p:blipFill>
        <p:spPr>
          <a:xfrm>
            <a:off x="6101665" y="3257169"/>
            <a:ext cx="221316" cy="162299"/>
          </a:xfrm>
          <a:prstGeom prst="rect">
            <a:avLst/>
          </a:prstGeom>
          <a:ln w="12700">
            <a:miter lim="400000"/>
          </a:ln>
        </p:spPr>
      </p:pic>
    </p:spTree>
    <p:extLst>
      <p:ext uri="{BB962C8B-B14F-4D97-AF65-F5344CB8AC3E}">
        <p14:creationId xmlns:p14="http://schemas.microsoft.com/office/powerpoint/2010/main" val="1337898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p:sp>
        <p:nvSpPr>
          <p:cNvPr id="4" name="Content Placeholder 3"/>
          <p:cNvSpPr>
            <a:spLocks noGrp="1"/>
          </p:cNvSpPr>
          <p:nvPr>
            <p:ph idx="1"/>
          </p:nvPr>
        </p:nvSpPr>
        <p:spPr/>
        <p:txBody>
          <a:bodyPr/>
          <a:lstStyle/>
          <a:p>
            <a:endParaRPr lang="en-US" dirty="0"/>
          </a:p>
        </p:txBody>
      </p:sp>
      <p:sp>
        <p:nvSpPr>
          <p:cNvPr id="5" name="Line">
            <a:extLst>
              <a:ext uri="{FF2B5EF4-FFF2-40B4-BE49-F238E27FC236}">
                <a16:creationId xmlns:a16="http://schemas.microsoft.com/office/drawing/2014/main" xmlns="" id="{8A6861F5-28D5-40F7-86A3-B93686C6106A}"/>
              </a:ext>
            </a:extLst>
          </p:cNvPr>
          <p:cNvSpPr/>
          <p:nvPr/>
        </p:nvSpPr>
        <p:spPr>
          <a:xfrm>
            <a:off x="3014031" y="3355769"/>
            <a:ext cx="699266" cy="1"/>
          </a:xfrm>
          <a:prstGeom prst="line">
            <a:avLst/>
          </a:prstGeom>
          <a:ln w="12700">
            <a:solidFill>
              <a:srgbClr val="000000"/>
            </a:solidFill>
            <a:miter lim="400000"/>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6" name="Line">
            <a:extLst>
              <a:ext uri="{FF2B5EF4-FFF2-40B4-BE49-F238E27FC236}">
                <a16:creationId xmlns:a16="http://schemas.microsoft.com/office/drawing/2014/main" xmlns="" id="{8F79DE15-3B8D-4AB7-B932-14B916F73533}"/>
              </a:ext>
            </a:extLst>
          </p:cNvPr>
          <p:cNvSpPr/>
          <p:nvPr/>
        </p:nvSpPr>
        <p:spPr>
          <a:xfrm flipV="1">
            <a:off x="3020235" y="2456888"/>
            <a:ext cx="1" cy="894514"/>
          </a:xfrm>
          <a:prstGeom prst="line">
            <a:avLst/>
          </a:prstGeom>
          <a:ln w="12700">
            <a:solidFill>
              <a:srgbClr val="000000"/>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7" name="Line">
            <a:extLst>
              <a:ext uri="{FF2B5EF4-FFF2-40B4-BE49-F238E27FC236}">
                <a16:creationId xmlns:a16="http://schemas.microsoft.com/office/drawing/2014/main" xmlns="" id="{2A6580E5-9A65-46B6-83E2-BAE2ACD0831A}"/>
              </a:ext>
            </a:extLst>
          </p:cNvPr>
          <p:cNvSpPr/>
          <p:nvPr/>
        </p:nvSpPr>
        <p:spPr>
          <a:xfrm flipV="1">
            <a:off x="2454909" y="2918146"/>
            <a:ext cx="1132968" cy="872159"/>
          </a:xfrm>
          <a:prstGeom prst="line">
            <a:avLst/>
          </a:prstGeom>
          <a:ln w="12700">
            <a:solidFill>
              <a:srgbClr val="000000"/>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8" name="Shape">
            <a:extLst>
              <a:ext uri="{FF2B5EF4-FFF2-40B4-BE49-F238E27FC236}">
                <a16:creationId xmlns:a16="http://schemas.microsoft.com/office/drawing/2014/main" xmlns="" id="{D14AA1C6-2C6B-4247-9C6F-BBE9760D6A81}"/>
              </a:ext>
            </a:extLst>
          </p:cNvPr>
          <p:cNvSpPr/>
          <p:nvPr/>
        </p:nvSpPr>
        <p:spPr>
          <a:xfrm rot="1801580">
            <a:off x="3666916" y="2486231"/>
            <a:ext cx="687668" cy="157317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9300"/>
          </a:solidFill>
          <a:ln w="12700">
            <a:solidFill>
              <a:srgbClr val="000000"/>
            </a:solidFill>
            <a:miter lim="400000"/>
          </a:ln>
          <a:effectLst>
            <a:outerShdw blurRad="38100" dist="25400" dir="5400000" rotWithShape="0">
              <a:srgbClr val="000000">
                <a:alpha val="50000"/>
              </a:srgbClr>
            </a:outerShdw>
          </a:effectLst>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solidFill>
                  <a:srgbClr val="FFFFFF"/>
                </a:solidFill>
              </a:defRPr>
            </a:pPr>
            <a:endParaRPr kumimoji="0" sz="1687" b="0" i="0" u="none" strike="noStrike" kern="0" cap="none" spc="0" normalizeH="0" baseline="0" noProof="0">
              <a:ln>
                <a:noFill/>
              </a:ln>
              <a:solidFill>
                <a:srgbClr val="FFFFFF"/>
              </a:solidFill>
              <a:effectLst/>
              <a:uLnTx/>
              <a:uFillTx/>
              <a:latin typeface="Helvetica Light"/>
              <a:ea typeface="+mn-ea"/>
              <a:cs typeface="+mn-cs"/>
              <a:sym typeface="Helvetica Light"/>
            </a:endParaRPr>
          </a:p>
        </p:txBody>
      </p:sp>
      <p:sp>
        <p:nvSpPr>
          <p:cNvPr id="9" name="Line">
            <a:extLst>
              <a:ext uri="{FF2B5EF4-FFF2-40B4-BE49-F238E27FC236}">
                <a16:creationId xmlns:a16="http://schemas.microsoft.com/office/drawing/2014/main" xmlns="" id="{06F78644-1AF7-473A-818B-46BD42FB682C}"/>
              </a:ext>
            </a:extLst>
          </p:cNvPr>
          <p:cNvSpPr/>
          <p:nvPr/>
        </p:nvSpPr>
        <p:spPr>
          <a:xfrm>
            <a:off x="4035137" y="3355769"/>
            <a:ext cx="553461" cy="1"/>
          </a:xfrm>
          <a:prstGeom prst="line">
            <a:avLst/>
          </a:prstGeom>
          <a:ln w="12700">
            <a:solidFill>
              <a:srgbClr val="000000"/>
            </a:solidFill>
            <a:miter lim="400000"/>
            <a:headEnd type="oval"/>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pic>
        <p:nvPicPr>
          <p:cNvPr id="10" name="Image" descr="Image">
            <a:extLst>
              <a:ext uri="{FF2B5EF4-FFF2-40B4-BE49-F238E27FC236}">
                <a16:creationId xmlns:a16="http://schemas.microsoft.com/office/drawing/2014/main" xmlns="" id="{B384376C-4B22-4B6B-95AE-B171BABFD4DE}"/>
              </a:ext>
            </a:extLst>
          </p:cNvPr>
          <p:cNvPicPr>
            <a:picLocks noChangeAspect="1"/>
          </p:cNvPicPr>
          <p:nvPr/>
        </p:nvPicPr>
        <p:blipFill>
          <a:blip r:embed="rId2"/>
          <a:stretch>
            <a:fillRect/>
          </a:stretch>
        </p:blipFill>
        <p:spPr>
          <a:xfrm>
            <a:off x="3515251" y="2703882"/>
            <a:ext cx="182585" cy="162299"/>
          </a:xfrm>
          <a:prstGeom prst="rect">
            <a:avLst/>
          </a:prstGeom>
          <a:ln w="12700">
            <a:miter lim="400000"/>
          </a:ln>
        </p:spPr>
      </p:pic>
      <p:pic>
        <p:nvPicPr>
          <p:cNvPr id="11" name="Image" descr="Image">
            <a:extLst>
              <a:ext uri="{FF2B5EF4-FFF2-40B4-BE49-F238E27FC236}">
                <a16:creationId xmlns:a16="http://schemas.microsoft.com/office/drawing/2014/main" xmlns="" id="{62B53655-373F-4A81-A574-F226D5F645F1}"/>
              </a:ext>
            </a:extLst>
          </p:cNvPr>
          <p:cNvPicPr>
            <a:picLocks noChangeAspect="1"/>
          </p:cNvPicPr>
          <p:nvPr/>
        </p:nvPicPr>
        <p:blipFill>
          <a:blip r:embed="rId3"/>
          <a:stretch>
            <a:fillRect/>
          </a:stretch>
        </p:blipFill>
        <p:spPr>
          <a:xfrm>
            <a:off x="2937241" y="2239120"/>
            <a:ext cx="165987" cy="177053"/>
          </a:xfrm>
          <a:prstGeom prst="rect">
            <a:avLst/>
          </a:prstGeom>
          <a:ln w="12700">
            <a:miter lim="400000"/>
          </a:ln>
        </p:spPr>
      </p:pic>
      <p:pic>
        <p:nvPicPr>
          <p:cNvPr id="12" name="Image" descr="Image">
            <a:extLst>
              <a:ext uri="{FF2B5EF4-FFF2-40B4-BE49-F238E27FC236}">
                <a16:creationId xmlns:a16="http://schemas.microsoft.com/office/drawing/2014/main" xmlns="" id="{00B45154-B1DB-4A0D-9F54-98F39F5A27C6}"/>
              </a:ext>
            </a:extLst>
          </p:cNvPr>
          <p:cNvPicPr>
            <a:picLocks noChangeAspect="1"/>
          </p:cNvPicPr>
          <p:nvPr/>
        </p:nvPicPr>
        <p:blipFill>
          <a:blip r:embed="rId4"/>
          <a:stretch>
            <a:fillRect/>
          </a:stretch>
        </p:blipFill>
        <p:spPr>
          <a:xfrm>
            <a:off x="4549899" y="3437979"/>
            <a:ext cx="160454" cy="162299"/>
          </a:xfrm>
          <a:prstGeom prst="rect">
            <a:avLst/>
          </a:prstGeom>
          <a:ln w="12700">
            <a:miter lim="400000"/>
          </a:ln>
        </p:spPr>
      </p:pic>
      <p:sp>
        <p:nvSpPr>
          <p:cNvPr id="13" name="Line">
            <a:extLst>
              <a:ext uri="{FF2B5EF4-FFF2-40B4-BE49-F238E27FC236}">
                <a16:creationId xmlns:a16="http://schemas.microsoft.com/office/drawing/2014/main" xmlns="" id="{D0153C34-7F5C-4F73-A421-33D4634125D0}"/>
              </a:ext>
            </a:extLst>
          </p:cNvPr>
          <p:cNvSpPr/>
          <p:nvPr/>
        </p:nvSpPr>
        <p:spPr>
          <a:xfrm flipV="1">
            <a:off x="7167237" y="1964531"/>
            <a:ext cx="1" cy="17860"/>
          </a:xfrm>
          <a:prstGeom prst="line">
            <a:avLst/>
          </a:prstGeom>
          <a:ln w="25400">
            <a:solidFill>
              <a:srgbClr val="000000"/>
            </a:solidFill>
            <a:miter lim="400000"/>
            <a:headEnd type="oval"/>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14" name="Line">
            <a:extLst>
              <a:ext uri="{FF2B5EF4-FFF2-40B4-BE49-F238E27FC236}">
                <a16:creationId xmlns:a16="http://schemas.microsoft.com/office/drawing/2014/main" xmlns="" id="{C4C19EC7-ED5C-4F82-942E-08D85265B625}"/>
              </a:ext>
            </a:extLst>
          </p:cNvPr>
          <p:cNvSpPr/>
          <p:nvPr/>
        </p:nvSpPr>
        <p:spPr>
          <a:xfrm flipV="1">
            <a:off x="3016735" y="1592420"/>
            <a:ext cx="3969752" cy="1767118"/>
          </a:xfrm>
          <a:prstGeom prst="line">
            <a:avLst/>
          </a:prstGeom>
          <a:ln w="12700">
            <a:solidFill>
              <a:srgbClr val="000000"/>
            </a:solidFill>
            <a:custDash>
              <a:ds d="200000" sp="200000"/>
            </a:custDash>
            <a:miter lim="400000"/>
            <a:tailEnd type="triangle"/>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15" name="Line">
            <a:extLst>
              <a:ext uri="{FF2B5EF4-FFF2-40B4-BE49-F238E27FC236}">
                <a16:creationId xmlns:a16="http://schemas.microsoft.com/office/drawing/2014/main" xmlns="" id="{F316A582-1037-4D61-8383-F92059EF8ECE}"/>
              </a:ext>
            </a:extLst>
          </p:cNvPr>
          <p:cNvSpPr/>
          <p:nvPr/>
        </p:nvSpPr>
        <p:spPr>
          <a:xfrm flipV="1">
            <a:off x="7029453" y="1552098"/>
            <a:ext cx="1" cy="17860"/>
          </a:xfrm>
          <a:prstGeom prst="line">
            <a:avLst/>
          </a:prstGeom>
          <a:ln w="25400">
            <a:solidFill>
              <a:srgbClr val="000000"/>
            </a:solidFill>
            <a:miter lim="400000"/>
            <a:headEnd type="oval"/>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xmlns="" id="{8D594E66-D58D-41A1-9652-7AD521C05F70}"/>
                  </a:ext>
                </a:extLst>
              </p:cNvPr>
              <p:cNvSpPr txBox="1"/>
              <p:nvPr/>
            </p:nvSpPr>
            <p:spPr>
              <a:xfrm>
                <a:off x="4731355" y="1426533"/>
                <a:ext cx="1716624" cy="492443"/>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d>
                        <m:dPr>
                          <m:ctrlPr>
                            <a:rPr kumimoji="0" lang="en-US" sz="3200" i="1" u="none" strike="noStrike" kern="1200" cap="none" spc="0" normalizeH="0" baseline="0" noProof="0" smtClean="0">
                              <a:ln>
                                <a:noFill/>
                              </a:ln>
                              <a:solidFill>
                                <a:prstClr val="black"/>
                              </a:solidFill>
                              <a:effectLst/>
                              <a:uLnTx/>
                              <a:uFillTx/>
                              <a:latin typeface="Cambria Math"/>
                              <a:ea typeface="+mn-ea"/>
                              <a:cs typeface="+mn-cs"/>
                            </a:rPr>
                          </m:ctrlPr>
                        </m:dPr>
                        <m:e>
                          <m:sSub>
                            <m:sSubPr>
                              <m:ctrlPr>
                                <a:rPr kumimoji="0" lang="en-US" sz="3200" i="1" u="none" strike="noStrike" kern="1200" cap="none" spc="0" normalizeH="0" baseline="0" noProof="0" smtClean="0">
                                  <a:ln>
                                    <a:noFill/>
                                  </a:ln>
                                  <a:solidFill>
                                    <a:prstClr val="black"/>
                                  </a:solidFill>
                                  <a:effectLst/>
                                  <a:uLnTx/>
                                  <a:uFillTx/>
                                  <a:latin typeface="Cambria Math"/>
                                  <a:ea typeface="+mn-ea"/>
                                  <a:cs typeface="+mn-cs"/>
                                </a:rPr>
                              </m:ctrlPr>
                            </m:sSubPr>
                            <m:e>
                              <m:r>
                                <a:rPr kumimoji="0" lang="en-US" sz="3200" b="0" i="1" u="none" strike="noStrike" kern="1200" cap="none" spc="0" normalizeH="0" baseline="0" noProof="0" smtClean="0">
                                  <a:ln>
                                    <a:noFill/>
                                  </a:ln>
                                  <a:solidFill>
                                    <a:prstClr val="black"/>
                                  </a:solidFill>
                                  <a:effectLst/>
                                  <a:uLnTx/>
                                  <a:uFillTx/>
                                  <a:latin typeface="Cambria Math"/>
                                  <a:ea typeface="+mn-ea"/>
                                  <a:cs typeface="+mn-cs"/>
                                </a:rPr>
                                <m:t>𝑋</m:t>
                              </m:r>
                            </m:e>
                            <m:sub>
                              <m:r>
                                <a:rPr kumimoji="0" lang="en-US" sz="3200" b="0" i="1" u="none" strike="noStrike" kern="1200" cap="none" spc="0" normalizeH="0" baseline="0" noProof="0" smtClean="0">
                                  <a:ln>
                                    <a:noFill/>
                                  </a:ln>
                                  <a:solidFill>
                                    <a:prstClr val="black"/>
                                  </a:solidFill>
                                  <a:effectLst/>
                                  <a:uLnTx/>
                                  <a:uFillTx/>
                                  <a:latin typeface="Cambria Math"/>
                                  <a:ea typeface="+mn-ea"/>
                                  <a:cs typeface="+mn-cs"/>
                                </a:rPr>
                                <m:t>𝑤</m:t>
                              </m:r>
                            </m:sub>
                          </m:sSub>
                          <m:r>
                            <a:rPr kumimoji="0" lang="en-US" sz="3200" b="0" i="1" u="none" strike="noStrike" kern="1200" cap="none" spc="0" normalizeH="0" baseline="0" noProof="0" smtClean="0">
                              <a:ln>
                                <a:noFill/>
                              </a:ln>
                              <a:solidFill>
                                <a:prstClr val="black"/>
                              </a:solidFill>
                              <a:effectLst/>
                              <a:uLnTx/>
                              <a:uFillTx/>
                              <a:latin typeface="Cambria Math"/>
                              <a:ea typeface="+mn-ea"/>
                              <a:cs typeface="+mn-cs"/>
                            </a:rPr>
                            <m:t>−</m:t>
                          </m:r>
                          <m:r>
                            <a:rPr kumimoji="0" lang="en-US" sz="3200" b="0" i="1" u="none" strike="noStrike" kern="1200" cap="none" spc="0" normalizeH="0" baseline="0" noProof="0" smtClean="0">
                              <a:ln>
                                <a:noFill/>
                              </a:ln>
                              <a:solidFill>
                                <a:prstClr val="black"/>
                              </a:solidFill>
                              <a:effectLst/>
                              <a:uLnTx/>
                              <a:uFillTx/>
                              <a:latin typeface="Cambria Math"/>
                              <a:ea typeface="+mn-ea"/>
                              <a:cs typeface="+mn-cs"/>
                            </a:rPr>
                            <m:t>𝐶</m:t>
                          </m:r>
                        </m:e>
                      </m:d>
                    </m:oMath>
                  </m:oMathPara>
                </a14:m>
                <a:endParaRPr kumimoji="0" lang="en-US" sz="32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6" name="TextBox 15">
                <a:extLst>
                  <a:ext uri="{FF2B5EF4-FFF2-40B4-BE49-F238E27FC236}">
                    <a16:creationId xmlns="" xmlns:a16="http://schemas.microsoft.com/office/drawing/2014/main" xmlns:a14="http://schemas.microsoft.com/office/drawing/2010/main" id="{8D594E66-D58D-41A1-9652-7AD521C05F70}"/>
                  </a:ext>
                </a:extLst>
              </p:cNvPr>
              <p:cNvSpPr txBox="1">
                <a:spLocks noRot="1" noChangeAspect="1" noMove="1" noResize="1" noEditPoints="1" noAdjustHandles="1" noChangeArrowheads="1" noChangeShapeType="1" noTextEdit="1"/>
              </p:cNvSpPr>
              <p:nvPr/>
            </p:nvSpPr>
            <p:spPr>
              <a:xfrm>
                <a:off x="4731355" y="1426533"/>
                <a:ext cx="1716624" cy="492443"/>
              </a:xfrm>
              <a:prstGeom prst="rect">
                <a:avLst/>
              </a:prstGeom>
              <a:blipFill rotWithShape="1">
                <a:blip r:embed="rId5"/>
                <a:stretch>
                  <a:fillRect/>
                </a:stretch>
              </a:blipFill>
            </p:spPr>
            <p:txBody>
              <a:bodyPr/>
              <a:lstStyle/>
              <a:p>
                <a:r>
                  <a:rPr lang="en-US">
                    <a:noFill/>
                  </a:rPr>
                  <a:t> </a:t>
                </a:r>
              </a:p>
            </p:txBody>
          </p:sp>
        </mc:Fallback>
      </mc:AlternateContent>
      <p:sp>
        <p:nvSpPr>
          <p:cNvPr id="17" name="Line">
            <a:extLst>
              <a:ext uri="{FF2B5EF4-FFF2-40B4-BE49-F238E27FC236}">
                <a16:creationId xmlns:a16="http://schemas.microsoft.com/office/drawing/2014/main" xmlns="" id="{EBFF5C78-CE9B-4482-A8F4-D7DDD7DD2933}"/>
              </a:ext>
            </a:extLst>
          </p:cNvPr>
          <p:cNvSpPr/>
          <p:nvPr/>
        </p:nvSpPr>
        <p:spPr>
          <a:xfrm>
            <a:off x="3013327" y="3353757"/>
            <a:ext cx="988219" cy="1"/>
          </a:xfrm>
          <a:prstGeom prst="line">
            <a:avLst/>
          </a:prstGeom>
          <a:ln w="12700">
            <a:solidFill>
              <a:schemeClr val="accent1"/>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18" name="Line">
            <a:extLst>
              <a:ext uri="{FF2B5EF4-FFF2-40B4-BE49-F238E27FC236}">
                <a16:creationId xmlns:a16="http://schemas.microsoft.com/office/drawing/2014/main" xmlns="" id="{E07CBEE4-12F5-4050-915A-295249BF63BF}"/>
              </a:ext>
            </a:extLst>
          </p:cNvPr>
          <p:cNvSpPr/>
          <p:nvPr/>
        </p:nvSpPr>
        <p:spPr>
          <a:xfrm flipV="1">
            <a:off x="3022094" y="2083439"/>
            <a:ext cx="1" cy="1264148"/>
          </a:xfrm>
          <a:prstGeom prst="line">
            <a:avLst/>
          </a:prstGeom>
          <a:ln w="12700">
            <a:solidFill>
              <a:schemeClr val="accent1"/>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19" name="Line">
            <a:extLst>
              <a:ext uri="{FF2B5EF4-FFF2-40B4-BE49-F238E27FC236}">
                <a16:creationId xmlns:a16="http://schemas.microsoft.com/office/drawing/2014/main" xmlns="" id="{CC4EE56A-E01A-4524-854B-837E5E0F5826}"/>
              </a:ext>
            </a:extLst>
          </p:cNvPr>
          <p:cNvSpPr/>
          <p:nvPr/>
        </p:nvSpPr>
        <p:spPr>
          <a:xfrm flipV="1">
            <a:off x="2813988" y="2634364"/>
            <a:ext cx="381001" cy="1743620"/>
          </a:xfrm>
          <a:prstGeom prst="line">
            <a:avLst/>
          </a:prstGeom>
          <a:ln w="12700">
            <a:solidFill>
              <a:schemeClr val="accent1"/>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Tree>
    <p:extLst>
      <p:ext uri="{BB962C8B-B14F-4D97-AF65-F5344CB8AC3E}">
        <p14:creationId xmlns:p14="http://schemas.microsoft.com/office/powerpoint/2010/main" val="1180084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Extrinsic camera matrix</a:t>
            </a:r>
          </a:p>
        </p:txBody>
      </p:sp>
      <p:sp>
        <p:nvSpPr>
          <p:cNvPr id="4" name="Content Placeholder 3"/>
          <p:cNvSpPr>
            <a:spLocks noGrp="1"/>
          </p:cNvSpPr>
          <p:nvPr>
            <p:ph idx="1"/>
          </p:nvPr>
        </p:nvSpPr>
        <p:spPr/>
        <p:txBody>
          <a:bodyPr/>
          <a:lstStyle/>
          <a:p>
            <a:endParaRPr lang="en-US" dirty="0"/>
          </a:p>
        </p:txBody>
      </p:sp>
      <p:sp>
        <p:nvSpPr>
          <p:cNvPr id="5" name="Line">
            <a:extLst>
              <a:ext uri="{FF2B5EF4-FFF2-40B4-BE49-F238E27FC236}">
                <a16:creationId xmlns:a16="http://schemas.microsoft.com/office/drawing/2014/main" xmlns="" id="{8A6861F5-28D5-40F7-86A3-B93686C6106A}"/>
              </a:ext>
            </a:extLst>
          </p:cNvPr>
          <p:cNvSpPr/>
          <p:nvPr/>
        </p:nvSpPr>
        <p:spPr>
          <a:xfrm>
            <a:off x="3014031" y="3355769"/>
            <a:ext cx="699266" cy="1"/>
          </a:xfrm>
          <a:prstGeom prst="line">
            <a:avLst/>
          </a:prstGeom>
          <a:ln w="12700">
            <a:solidFill>
              <a:srgbClr val="000000"/>
            </a:solidFill>
            <a:miter lim="400000"/>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6" name="Line">
            <a:extLst>
              <a:ext uri="{FF2B5EF4-FFF2-40B4-BE49-F238E27FC236}">
                <a16:creationId xmlns:a16="http://schemas.microsoft.com/office/drawing/2014/main" xmlns="" id="{8F79DE15-3B8D-4AB7-B932-14B916F73533}"/>
              </a:ext>
            </a:extLst>
          </p:cNvPr>
          <p:cNvSpPr/>
          <p:nvPr/>
        </p:nvSpPr>
        <p:spPr>
          <a:xfrm flipV="1">
            <a:off x="3020235" y="2456888"/>
            <a:ext cx="1" cy="894514"/>
          </a:xfrm>
          <a:prstGeom prst="line">
            <a:avLst/>
          </a:prstGeom>
          <a:ln w="12700">
            <a:solidFill>
              <a:srgbClr val="000000"/>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7" name="Line">
            <a:extLst>
              <a:ext uri="{FF2B5EF4-FFF2-40B4-BE49-F238E27FC236}">
                <a16:creationId xmlns:a16="http://schemas.microsoft.com/office/drawing/2014/main" xmlns="" id="{2A6580E5-9A65-46B6-83E2-BAE2ACD0831A}"/>
              </a:ext>
            </a:extLst>
          </p:cNvPr>
          <p:cNvSpPr/>
          <p:nvPr/>
        </p:nvSpPr>
        <p:spPr>
          <a:xfrm flipV="1">
            <a:off x="2454909" y="2918146"/>
            <a:ext cx="1132968" cy="872159"/>
          </a:xfrm>
          <a:prstGeom prst="line">
            <a:avLst/>
          </a:prstGeom>
          <a:ln w="12700">
            <a:solidFill>
              <a:srgbClr val="000000"/>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8" name="Shape">
            <a:extLst>
              <a:ext uri="{FF2B5EF4-FFF2-40B4-BE49-F238E27FC236}">
                <a16:creationId xmlns:a16="http://schemas.microsoft.com/office/drawing/2014/main" xmlns="" id="{D14AA1C6-2C6B-4247-9C6F-BBE9760D6A81}"/>
              </a:ext>
            </a:extLst>
          </p:cNvPr>
          <p:cNvSpPr/>
          <p:nvPr/>
        </p:nvSpPr>
        <p:spPr>
          <a:xfrm rot="1801580">
            <a:off x="3666916" y="2486231"/>
            <a:ext cx="687668" cy="157317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9300"/>
          </a:solidFill>
          <a:ln w="12700">
            <a:solidFill>
              <a:srgbClr val="000000"/>
            </a:solidFill>
            <a:miter lim="400000"/>
          </a:ln>
          <a:effectLst>
            <a:outerShdw blurRad="38100" dist="25400" dir="5400000" rotWithShape="0">
              <a:srgbClr val="000000">
                <a:alpha val="50000"/>
              </a:srgbClr>
            </a:outerShdw>
          </a:effectLst>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solidFill>
                  <a:srgbClr val="FFFFFF"/>
                </a:solidFill>
              </a:defRPr>
            </a:pPr>
            <a:endParaRPr kumimoji="0" sz="1687" b="0" i="0" u="none" strike="noStrike" kern="0" cap="none" spc="0" normalizeH="0" baseline="0" noProof="0">
              <a:ln>
                <a:noFill/>
              </a:ln>
              <a:solidFill>
                <a:srgbClr val="FFFFFF"/>
              </a:solidFill>
              <a:effectLst/>
              <a:uLnTx/>
              <a:uFillTx/>
              <a:latin typeface="Helvetica Light"/>
              <a:ea typeface="+mn-ea"/>
              <a:cs typeface="+mn-cs"/>
              <a:sym typeface="Helvetica Light"/>
            </a:endParaRPr>
          </a:p>
        </p:txBody>
      </p:sp>
      <p:sp>
        <p:nvSpPr>
          <p:cNvPr id="9" name="Line">
            <a:extLst>
              <a:ext uri="{FF2B5EF4-FFF2-40B4-BE49-F238E27FC236}">
                <a16:creationId xmlns:a16="http://schemas.microsoft.com/office/drawing/2014/main" xmlns="" id="{06F78644-1AF7-473A-818B-46BD42FB682C}"/>
              </a:ext>
            </a:extLst>
          </p:cNvPr>
          <p:cNvSpPr/>
          <p:nvPr/>
        </p:nvSpPr>
        <p:spPr>
          <a:xfrm>
            <a:off x="4035137" y="3355769"/>
            <a:ext cx="553461" cy="1"/>
          </a:xfrm>
          <a:prstGeom prst="line">
            <a:avLst/>
          </a:prstGeom>
          <a:ln w="12700">
            <a:solidFill>
              <a:srgbClr val="000000"/>
            </a:solidFill>
            <a:miter lim="400000"/>
            <a:headEnd type="oval"/>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pic>
        <p:nvPicPr>
          <p:cNvPr id="10" name="Image" descr="Image">
            <a:extLst>
              <a:ext uri="{FF2B5EF4-FFF2-40B4-BE49-F238E27FC236}">
                <a16:creationId xmlns:a16="http://schemas.microsoft.com/office/drawing/2014/main" xmlns="" id="{B384376C-4B22-4B6B-95AE-B171BABFD4DE}"/>
              </a:ext>
            </a:extLst>
          </p:cNvPr>
          <p:cNvPicPr>
            <a:picLocks noChangeAspect="1"/>
          </p:cNvPicPr>
          <p:nvPr/>
        </p:nvPicPr>
        <p:blipFill>
          <a:blip r:embed="rId2"/>
          <a:stretch>
            <a:fillRect/>
          </a:stretch>
        </p:blipFill>
        <p:spPr>
          <a:xfrm>
            <a:off x="3515251" y="2703882"/>
            <a:ext cx="182585" cy="162299"/>
          </a:xfrm>
          <a:prstGeom prst="rect">
            <a:avLst/>
          </a:prstGeom>
          <a:ln w="12700">
            <a:miter lim="400000"/>
          </a:ln>
        </p:spPr>
      </p:pic>
      <p:pic>
        <p:nvPicPr>
          <p:cNvPr id="11" name="Image" descr="Image">
            <a:extLst>
              <a:ext uri="{FF2B5EF4-FFF2-40B4-BE49-F238E27FC236}">
                <a16:creationId xmlns:a16="http://schemas.microsoft.com/office/drawing/2014/main" xmlns="" id="{62B53655-373F-4A81-A574-F226D5F645F1}"/>
              </a:ext>
            </a:extLst>
          </p:cNvPr>
          <p:cNvPicPr>
            <a:picLocks noChangeAspect="1"/>
          </p:cNvPicPr>
          <p:nvPr/>
        </p:nvPicPr>
        <p:blipFill>
          <a:blip r:embed="rId3"/>
          <a:stretch>
            <a:fillRect/>
          </a:stretch>
        </p:blipFill>
        <p:spPr>
          <a:xfrm>
            <a:off x="2937241" y="2239120"/>
            <a:ext cx="165987" cy="177053"/>
          </a:xfrm>
          <a:prstGeom prst="rect">
            <a:avLst/>
          </a:prstGeom>
          <a:ln w="12700">
            <a:miter lim="400000"/>
          </a:ln>
        </p:spPr>
      </p:pic>
      <p:pic>
        <p:nvPicPr>
          <p:cNvPr id="12" name="Image" descr="Image">
            <a:extLst>
              <a:ext uri="{FF2B5EF4-FFF2-40B4-BE49-F238E27FC236}">
                <a16:creationId xmlns:a16="http://schemas.microsoft.com/office/drawing/2014/main" xmlns="" id="{00B45154-B1DB-4A0D-9F54-98F39F5A27C6}"/>
              </a:ext>
            </a:extLst>
          </p:cNvPr>
          <p:cNvPicPr>
            <a:picLocks noChangeAspect="1"/>
          </p:cNvPicPr>
          <p:nvPr/>
        </p:nvPicPr>
        <p:blipFill>
          <a:blip r:embed="rId4"/>
          <a:stretch>
            <a:fillRect/>
          </a:stretch>
        </p:blipFill>
        <p:spPr>
          <a:xfrm>
            <a:off x="4549899" y="3437979"/>
            <a:ext cx="160454" cy="162299"/>
          </a:xfrm>
          <a:prstGeom prst="rect">
            <a:avLst/>
          </a:prstGeom>
          <a:ln w="12700">
            <a:miter lim="400000"/>
          </a:ln>
        </p:spPr>
      </p:pic>
      <p:sp>
        <p:nvSpPr>
          <p:cNvPr id="13" name="Line">
            <a:extLst>
              <a:ext uri="{FF2B5EF4-FFF2-40B4-BE49-F238E27FC236}">
                <a16:creationId xmlns:a16="http://schemas.microsoft.com/office/drawing/2014/main" xmlns="" id="{D0153C34-7F5C-4F73-A421-33D4634125D0}"/>
              </a:ext>
            </a:extLst>
          </p:cNvPr>
          <p:cNvSpPr/>
          <p:nvPr/>
        </p:nvSpPr>
        <p:spPr>
          <a:xfrm flipV="1">
            <a:off x="7167237" y="1964531"/>
            <a:ext cx="1" cy="17860"/>
          </a:xfrm>
          <a:prstGeom prst="line">
            <a:avLst/>
          </a:prstGeom>
          <a:ln w="25400">
            <a:solidFill>
              <a:srgbClr val="000000"/>
            </a:solidFill>
            <a:miter lim="400000"/>
            <a:headEnd type="oval"/>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14" name="Line">
            <a:extLst>
              <a:ext uri="{FF2B5EF4-FFF2-40B4-BE49-F238E27FC236}">
                <a16:creationId xmlns:a16="http://schemas.microsoft.com/office/drawing/2014/main" xmlns="" id="{C4C19EC7-ED5C-4F82-942E-08D85265B625}"/>
              </a:ext>
            </a:extLst>
          </p:cNvPr>
          <p:cNvSpPr/>
          <p:nvPr/>
        </p:nvSpPr>
        <p:spPr>
          <a:xfrm flipV="1">
            <a:off x="3016735" y="1982390"/>
            <a:ext cx="4150502" cy="1377147"/>
          </a:xfrm>
          <a:prstGeom prst="line">
            <a:avLst/>
          </a:prstGeom>
          <a:ln w="12700">
            <a:solidFill>
              <a:srgbClr val="000000"/>
            </a:solidFill>
            <a:custDash>
              <a:ds d="200000" sp="200000"/>
            </a:custDash>
            <a:miter lim="400000"/>
            <a:tailEnd type="triangle"/>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15" name="Line">
            <a:extLst>
              <a:ext uri="{FF2B5EF4-FFF2-40B4-BE49-F238E27FC236}">
                <a16:creationId xmlns:a16="http://schemas.microsoft.com/office/drawing/2014/main" xmlns="" id="{EBFF5C78-CE9B-4482-A8F4-D7DDD7DD2933}"/>
              </a:ext>
            </a:extLst>
          </p:cNvPr>
          <p:cNvSpPr/>
          <p:nvPr/>
        </p:nvSpPr>
        <p:spPr>
          <a:xfrm>
            <a:off x="3013327" y="3353757"/>
            <a:ext cx="988219" cy="1"/>
          </a:xfrm>
          <a:prstGeom prst="line">
            <a:avLst/>
          </a:prstGeom>
          <a:ln w="12700">
            <a:solidFill>
              <a:schemeClr val="accent1"/>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16" name="Line">
            <a:extLst>
              <a:ext uri="{FF2B5EF4-FFF2-40B4-BE49-F238E27FC236}">
                <a16:creationId xmlns:a16="http://schemas.microsoft.com/office/drawing/2014/main" xmlns="" id="{E07CBEE4-12F5-4050-915A-295249BF63BF}"/>
              </a:ext>
            </a:extLst>
          </p:cNvPr>
          <p:cNvSpPr/>
          <p:nvPr/>
        </p:nvSpPr>
        <p:spPr>
          <a:xfrm flipV="1">
            <a:off x="3022094" y="2083439"/>
            <a:ext cx="1" cy="1264148"/>
          </a:xfrm>
          <a:prstGeom prst="line">
            <a:avLst/>
          </a:prstGeom>
          <a:ln w="12700">
            <a:solidFill>
              <a:schemeClr val="accent1"/>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17" name="Line">
            <a:extLst>
              <a:ext uri="{FF2B5EF4-FFF2-40B4-BE49-F238E27FC236}">
                <a16:creationId xmlns:a16="http://schemas.microsoft.com/office/drawing/2014/main" xmlns="" id="{CC4EE56A-E01A-4524-854B-837E5E0F5826}"/>
              </a:ext>
            </a:extLst>
          </p:cNvPr>
          <p:cNvSpPr/>
          <p:nvPr/>
        </p:nvSpPr>
        <p:spPr>
          <a:xfrm flipV="1">
            <a:off x="2813988" y="2634364"/>
            <a:ext cx="381001" cy="1743620"/>
          </a:xfrm>
          <a:prstGeom prst="line">
            <a:avLst/>
          </a:prstGeom>
          <a:ln w="12700">
            <a:solidFill>
              <a:schemeClr val="accent1"/>
            </a:solidFill>
            <a:prstDash val="sysDot"/>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18" name="Line">
            <a:extLst>
              <a:ext uri="{FF2B5EF4-FFF2-40B4-BE49-F238E27FC236}">
                <a16:creationId xmlns:a16="http://schemas.microsoft.com/office/drawing/2014/main" xmlns="" id="{CC4EE56A-E01A-4524-854B-837E5E0F5826}"/>
              </a:ext>
            </a:extLst>
          </p:cNvPr>
          <p:cNvSpPr/>
          <p:nvPr/>
        </p:nvSpPr>
        <p:spPr>
          <a:xfrm flipV="1">
            <a:off x="2590800" y="3048000"/>
            <a:ext cx="838200" cy="626892"/>
          </a:xfrm>
          <a:prstGeom prst="line">
            <a:avLst/>
          </a:prstGeom>
          <a:ln w="12700">
            <a:solidFill>
              <a:schemeClr val="accent1"/>
            </a:solidFill>
            <a:miter lim="400000"/>
            <a:tailEnd type="stealth"/>
          </a:ln>
        </p:spPr>
        <p:txBody>
          <a:bodyPr lIns="35719" tIns="35719" rIns="35719" bIns="35719" anchor="ctr"/>
          <a:lstStyle/>
          <a:p>
            <a:pPr marL="0" marR="0" lvl="0" indent="0" algn="ctr" defTabSz="410751" rtl="0" eaLnBrk="1" fontAlgn="auto" latinLnBrk="0" hangingPunct="0">
              <a:lnSpc>
                <a:spcPct val="100000"/>
              </a:lnSpc>
              <a:spcBef>
                <a:spcPts val="0"/>
              </a:spcBef>
              <a:spcAft>
                <a:spcPts val="0"/>
              </a:spcAft>
              <a:buClrTx/>
              <a:buSzTx/>
              <a:buFontTx/>
              <a:buNone/>
              <a:tabLst/>
              <a:defRPr sz="2400"/>
            </a:pPr>
            <a:endParaRPr kumimoji="0" sz="1687" b="0" i="0" u="none" strike="noStrike" kern="0" cap="none" spc="0" normalizeH="0" baseline="0" noProof="0">
              <a:ln>
                <a:noFill/>
              </a:ln>
              <a:solidFill>
                <a:srgbClr val="000000"/>
              </a:solidFill>
              <a:effectLst/>
              <a:uLnTx/>
              <a:uFillTx/>
              <a:latin typeface="Helvetica Light"/>
              <a:ea typeface="+mn-ea"/>
              <a:cs typeface="+mn-cs"/>
              <a:sym typeface="Helvetica Light"/>
            </a:endParaRPr>
          </a:p>
        </p:txBody>
      </p:sp>
      <p:sp>
        <p:nvSpPr>
          <p:cNvPr id="19" name="Arc 18"/>
          <p:cNvSpPr/>
          <p:nvPr/>
        </p:nvSpPr>
        <p:spPr>
          <a:xfrm>
            <a:off x="3004489" y="3048000"/>
            <a:ext cx="272112" cy="228600"/>
          </a:xfrm>
          <a:prstGeom prst="arc">
            <a:avLst>
              <a:gd name="adj1" fmla="val 15343129"/>
              <a:gd name="adj2" fmla="val 93930"/>
            </a:avLst>
          </a:pr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xmlns="" id="{A47D3E0F-0F0B-4A50-BD65-45CC7909E5A7}"/>
                  </a:ext>
                </a:extLst>
              </p:cNvPr>
              <p:cNvSpPr txBox="1"/>
              <p:nvPr/>
            </p:nvSpPr>
            <p:spPr>
              <a:xfrm>
                <a:off x="3947396" y="1424302"/>
                <a:ext cx="3444004" cy="508024"/>
              </a:xfrm>
              <a:prstGeom prst="rect">
                <a:avLst/>
              </a:prstGeom>
              <a:noFill/>
            </p:spPr>
            <p:txBody>
              <a:bodyPr wrap="square" lIns="0" tIns="0" rIns="0" bIns="0" rtlCol="0">
                <a:spAutoFit/>
              </a:bodyPr>
              <a:lstStyle/>
              <a:p>
                <a:pPr lvl="0">
                  <a:defRPr/>
                </a:pPr>
                <a14:m>
                  <m:oMathPara xmlns:m="http://schemas.openxmlformats.org/officeDocument/2006/math">
                    <m:oMathParaPr>
                      <m:jc m:val="centerGroup"/>
                    </m:oMathParaPr>
                    <m:oMath xmlns:m="http://schemas.openxmlformats.org/officeDocument/2006/math">
                      <m:sSub>
                        <m:sSubPr>
                          <m:ctrlPr>
                            <a:rPr lang="en-US" sz="3200" i="1" dirty="0" smtClean="0">
                              <a:solidFill>
                                <a:prstClr val="black"/>
                              </a:solidFill>
                              <a:latin typeface="Cambria Math"/>
                            </a:rPr>
                          </m:ctrlPr>
                        </m:sSubPr>
                        <m:e>
                          <m:r>
                            <a:rPr lang="en-US" sz="3200" b="0" i="1" dirty="0" smtClean="0">
                              <a:solidFill>
                                <a:prstClr val="black"/>
                              </a:solidFill>
                              <a:latin typeface="Cambria Math"/>
                            </a:rPr>
                            <m:t>𝑋</m:t>
                          </m:r>
                        </m:e>
                        <m:sub>
                          <m:r>
                            <a:rPr lang="en-US" sz="3200" b="0" i="1" dirty="0" smtClean="0">
                              <a:solidFill>
                                <a:prstClr val="black"/>
                              </a:solidFill>
                              <a:latin typeface="Cambria Math"/>
                            </a:rPr>
                            <m:t>𝑐</m:t>
                          </m:r>
                        </m:sub>
                      </m:sSub>
                      <m:r>
                        <a:rPr lang="en-US" sz="3200" b="0" i="1" dirty="0" smtClean="0">
                          <a:solidFill>
                            <a:prstClr val="black"/>
                          </a:solidFill>
                          <a:latin typeface="Cambria Math"/>
                        </a:rPr>
                        <m:t>=</m:t>
                      </m:r>
                      <m:r>
                        <a:rPr lang="en-US" sz="3200" b="0" i="1" dirty="0" smtClean="0">
                          <a:solidFill>
                            <a:prstClr val="black"/>
                          </a:solidFill>
                          <a:latin typeface="Cambria Math"/>
                        </a:rPr>
                        <m:t>𝑅</m:t>
                      </m:r>
                      <m:r>
                        <a:rPr lang="en-US" sz="3200" b="0" i="1" dirty="0" smtClean="0">
                          <a:solidFill>
                            <a:prstClr val="black"/>
                          </a:solidFill>
                          <a:latin typeface="Cambria Math"/>
                        </a:rPr>
                        <m:t>(</m:t>
                      </m:r>
                      <m:sSub>
                        <m:sSubPr>
                          <m:ctrlPr>
                            <a:rPr lang="en-US" sz="3200" i="1" dirty="0" smtClean="0">
                              <a:solidFill>
                                <a:prstClr val="black"/>
                              </a:solidFill>
                              <a:latin typeface="Cambria Math"/>
                            </a:rPr>
                          </m:ctrlPr>
                        </m:sSubPr>
                        <m:e>
                          <m:r>
                            <a:rPr lang="en-US" sz="3200" b="0" i="1" dirty="0" smtClean="0">
                              <a:solidFill>
                                <a:prstClr val="black"/>
                              </a:solidFill>
                              <a:latin typeface="Cambria Math"/>
                            </a:rPr>
                            <m:t>𝑋</m:t>
                          </m:r>
                        </m:e>
                        <m:sub>
                          <m:r>
                            <a:rPr lang="en-US" sz="3200" b="0" i="1" dirty="0" smtClean="0">
                              <a:solidFill>
                                <a:prstClr val="black"/>
                              </a:solidFill>
                              <a:latin typeface="Cambria Math"/>
                            </a:rPr>
                            <m:t>𝑤</m:t>
                          </m:r>
                        </m:sub>
                      </m:sSub>
                      <m:r>
                        <a:rPr lang="en-US" sz="3200" b="0" i="1" dirty="0" smtClean="0">
                          <a:solidFill>
                            <a:prstClr val="black"/>
                          </a:solidFill>
                          <a:latin typeface="Cambria Math"/>
                        </a:rPr>
                        <m:t>−</m:t>
                      </m:r>
                      <m:r>
                        <a:rPr lang="en-US" sz="3200" b="0" i="1" dirty="0" smtClean="0">
                          <a:solidFill>
                            <a:prstClr val="black"/>
                          </a:solidFill>
                          <a:latin typeface="Cambria Math"/>
                        </a:rPr>
                        <m:t>𝐶</m:t>
                      </m:r>
                      <m:r>
                        <a:rPr lang="en-US" sz="3200" b="0" i="1" dirty="0" smtClean="0">
                          <a:solidFill>
                            <a:prstClr val="black"/>
                          </a:solidFill>
                          <a:latin typeface="Cambria Math"/>
                        </a:rPr>
                        <m:t>)</m:t>
                      </m:r>
                    </m:oMath>
                  </m:oMathPara>
                </a14:m>
                <a:endParaRPr kumimoji="0" lang="en-US" sz="3200" i="0" u="none" strike="noStrike" kern="1200" cap="none" spc="0" normalizeH="0" baseline="0" noProof="0" dirty="0">
                  <a:ln>
                    <a:noFill/>
                  </a:ln>
                  <a:solidFill>
                    <a:prstClr val="black"/>
                  </a:solidFill>
                  <a:effectLst/>
                  <a:uLnTx/>
                  <a:uFillTx/>
                  <a:latin typeface="Calibri" panose="020F0502020204030204"/>
                </a:endParaRPr>
              </a:p>
            </p:txBody>
          </p:sp>
        </mc:Choice>
        <mc:Fallback xmlns="">
          <p:sp>
            <p:nvSpPr>
              <p:cNvPr id="20" name="TextBox 19">
                <a:extLst>
                  <a:ext uri="{FF2B5EF4-FFF2-40B4-BE49-F238E27FC236}">
                    <a16:creationId xmlns="" xmlns:a16="http://schemas.microsoft.com/office/drawing/2014/main" xmlns:a14="http://schemas.microsoft.com/office/drawing/2010/main" id="{A47D3E0F-0F0B-4A50-BD65-45CC7909E5A7}"/>
                  </a:ext>
                </a:extLst>
              </p:cNvPr>
              <p:cNvSpPr txBox="1">
                <a:spLocks noRot="1" noChangeAspect="1" noMove="1" noResize="1" noEditPoints="1" noAdjustHandles="1" noChangeArrowheads="1" noChangeShapeType="1" noTextEdit="1"/>
              </p:cNvSpPr>
              <p:nvPr/>
            </p:nvSpPr>
            <p:spPr>
              <a:xfrm>
                <a:off x="3947396" y="1424302"/>
                <a:ext cx="3444004" cy="508024"/>
              </a:xfrm>
              <a:prstGeom prst="rect">
                <a:avLst/>
              </a:prstGeom>
              <a:blipFill rotWithShape="1">
                <a:blip r:embed="rId5"/>
                <a:stretch>
                  <a:fillRect/>
                </a:stretch>
              </a:blipFill>
            </p:spPr>
            <p:txBody>
              <a:bodyPr/>
              <a:lstStyle/>
              <a:p>
                <a:r>
                  <a:rPr lang="en-US">
                    <a:noFill/>
                  </a:rPr>
                  <a:t> </a:t>
                </a:r>
              </a:p>
            </p:txBody>
          </p:sp>
        </mc:Fallback>
      </mc:AlternateContent>
      <p:sp>
        <p:nvSpPr>
          <p:cNvPr id="21" name="Coordinate of the camera center in the world coordinate frame">
            <a:extLst>
              <a:ext uri="{FF2B5EF4-FFF2-40B4-BE49-F238E27FC236}">
                <a16:creationId xmlns:a16="http://schemas.microsoft.com/office/drawing/2014/main" xmlns="" id="{96AF81BE-49B5-4969-A0B6-C199F361E639}"/>
              </a:ext>
            </a:extLst>
          </p:cNvPr>
          <p:cNvSpPr txBox="1"/>
          <p:nvPr/>
        </p:nvSpPr>
        <p:spPr>
          <a:xfrm>
            <a:off x="1138535" y="2862602"/>
            <a:ext cx="1346854" cy="65652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800"/>
            </a:lvl1pPr>
          </a:lstStyle>
          <a:p>
            <a:pPr marL="0" marR="0" lvl="0" indent="0" algn="ctr" defTabSz="410751" rtl="0" eaLnBrk="1" fontAlgn="auto" latinLnBrk="0" hangingPunct="0">
              <a:lnSpc>
                <a:spcPct val="100000"/>
              </a:lnSpc>
              <a:spcBef>
                <a:spcPts val="0"/>
              </a:spcBef>
              <a:spcAft>
                <a:spcPts val="0"/>
              </a:spcAft>
              <a:buClrTx/>
              <a:buSzTx/>
              <a:buFontTx/>
              <a:buNone/>
              <a:tabLst/>
              <a:defRPr/>
            </a:pPr>
            <a:r>
              <a:rPr lang="en-US" sz="1266" kern="0" dirty="0">
                <a:solidFill>
                  <a:srgbClr val="000000"/>
                </a:solidFill>
                <a:latin typeface="Helvetica Light"/>
                <a:sym typeface="Helvetica Light"/>
              </a:rPr>
              <a:t>Rotation matrix from world to camera</a:t>
            </a:r>
            <a:endParaRPr kumimoji="0" sz="1266" b="0" i="0" u="none" strike="noStrike" kern="0" cap="none" spc="0" normalizeH="0" baseline="0" noProof="0" dirty="0">
              <a:ln>
                <a:noFill/>
              </a:ln>
              <a:solidFill>
                <a:srgbClr val="000000"/>
              </a:solidFill>
              <a:effectLst/>
              <a:uLnTx/>
              <a:uFillTx/>
              <a:latin typeface="Helvetica Light"/>
              <a:ea typeface="+mn-ea"/>
              <a:cs typeface="+mn-cs"/>
              <a:sym typeface="Helvetica Light"/>
            </a:endParaRPr>
          </a:p>
        </p:txBody>
      </p:sp>
      <mc:AlternateContent xmlns:mc="http://schemas.openxmlformats.org/markup-compatibility/2006" xmlns:a14="http://schemas.microsoft.com/office/drawing/2010/main">
        <mc:Choice Requires="a14">
          <p:sp>
            <p:nvSpPr>
              <p:cNvPr id="22" name="Rectangle 21"/>
              <p:cNvSpPr/>
              <p:nvPr/>
            </p:nvSpPr>
            <p:spPr>
              <a:xfrm>
                <a:off x="1600200" y="2504568"/>
                <a:ext cx="46839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dirty="0" smtClean="0">
                          <a:solidFill>
                            <a:prstClr val="black"/>
                          </a:solidFill>
                          <a:latin typeface="Cambria Math"/>
                        </a:rPr>
                        <m:t>𝑅</m:t>
                      </m:r>
                    </m:oMath>
                  </m:oMathPara>
                </a14:m>
                <a:endParaRPr lang="en-US" sz="2400" dirty="0"/>
              </a:p>
            </p:txBody>
          </p:sp>
        </mc:Choice>
        <mc:Fallback xmlns="">
          <p:sp>
            <p:nvSpPr>
              <p:cNvPr id="22" name="Rectangle 21"/>
              <p:cNvSpPr>
                <a:spLocks noRot="1" noChangeAspect="1" noMove="1" noResize="1" noEditPoints="1" noAdjustHandles="1" noChangeArrowheads="1" noChangeShapeType="1" noTextEdit="1"/>
              </p:cNvSpPr>
              <p:nvPr/>
            </p:nvSpPr>
            <p:spPr>
              <a:xfrm>
                <a:off x="1600200" y="2504568"/>
                <a:ext cx="468398" cy="461665"/>
              </a:xfrm>
              <a:prstGeom prst="rect">
                <a:avLst/>
              </a:prstGeom>
              <a:blipFill rotWithShape="1">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96920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2484120" y="2057400"/>
            <a:ext cx="4191000" cy="1219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Extrinsic camera matrix</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lstStyle/>
              <a:p>
                <a:pPr lvl="0">
                  <a:defRPr/>
                </a:pPr>
                <a14:m>
                  <m:oMath xmlns:m="http://schemas.openxmlformats.org/officeDocument/2006/math">
                    <m:sSub>
                      <m:sSubPr>
                        <m:ctrlPr>
                          <a:rPr lang="en-US" i="1" dirty="0" smtClean="0">
                            <a:solidFill>
                              <a:prstClr val="black"/>
                            </a:solidFill>
                            <a:latin typeface="Cambria Math"/>
                          </a:rPr>
                        </m:ctrlPr>
                      </m:sSubPr>
                      <m:e>
                        <m:r>
                          <a:rPr lang="en-US" b="0" i="1" dirty="0">
                            <a:solidFill>
                              <a:prstClr val="black"/>
                            </a:solidFill>
                            <a:latin typeface="Cambria Math"/>
                          </a:rPr>
                          <m:t>𝑋</m:t>
                        </m:r>
                      </m:e>
                      <m:sub>
                        <m:r>
                          <a:rPr lang="en-US" b="0" i="1" dirty="0">
                            <a:solidFill>
                              <a:prstClr val="black"/>
                            </a:solidFill>
                            <a:latin typeface="Cambria Math"/>
                          </a:rPr>
                          <m:t>𝑐</m:t>
                        </m:r>
                      </m:sub>
                    </m:sSub>
                    <m:r>
                      <a:rPr lang="en-US" b="0" i="1" dirty="0">
                        <a:solidFill>
                          <a:prstClr val="black"/>
                        </a:solidFill>
                        <a:latin typeface="Cambria Math"/>
                      </a:rPr>
                      <m:t>=</m:t>
                    </m:r>
                    <m:r>
                      <a:rPr lang="en-US" b="0" i="1" dirty="0">
                        <a:solidFill>
                          <a:prstClr val="black"/>
                        </a:solidFill>
                        <a:latin typeface="Cambria Math"/>
                      </a:rPr>
                      <m:t>𝑅</m:t>
                    </m:r>
                    <m:r>
                      <a:rPr lang="en-US" b="0" i="1" dirty="0">
                        <a:solidFill>
                          <a:prstClr val="black"/>
                        </a:solidFill>
                        <a:latin typeface="Cambria Math"/>
                      </a:rPr>
                      <m:t>(</m:t>
                    </m:r>
                    <m:sSub>
                      <m:sSubPr>
                        <m:ctrlPr>
                          <a:rPr lang="en-US" i="1" dirty="0">
                            <a:solidFill>
                              <a:prstClr val="black"/>
                            </a:solidFill>
                            <a:latin typeface="Cambria Math"/>
                          </a:rPr>
                        </m:ctrlPr>
                      </m:sSubPr>
                      <m:e>
                        <m:r>
                          <a:rPr lang="en-US" b="0" i="1" dirty="0">
                            <a:solidFill>
                              <a:prstClr val="black"/>
                            </a:solidFill>
                            <a:latin typeface="Cambria Math"/>
                          </a:rPr>
                          <m:t>𝑋</m:t>
                        </m:r>
                      </m:e>
                      <m:sub>
                        <m:r>
                          <a:rPr lang="en-US" b="0" i="1" dirty="0">
                            <a:solidFill>
                              <a:prstClr val="black"/>
                            </a:solidFill>
                            <a:latin typeface="Cambria Math"/>
                          </a:rPr>
                          <m:t>𝑤</m:t>
                        </m:r>
                      </m:sub>
                    </m:sSub>
                    <m:r>
                      <a:rPr lang="en-US" b="0" i="1" dirty="0">
                        <a:solidFill>
                          <a:prstClr val="black"/>
                        </a:solidFill>
                        <a:latin typeface="Cambria Math"/>
                      </a:rPr>
                      <m:t>−</m:t>
                    </m:r>
                    <m:r>
                      <a:rPr lang="en-US" b="0" i="1" dirty="0">
                        <a:solidFill>
                          <a:prstClr val="black"/>
                        </a:solidFill>
                        <a:latin typeface="Cambria Math"/>
                      </a:rPr>
                      <m:t>𝐶</m:t>
                    </m:r>
                    <m:r>
                      <a:rPr lang="en-US" b="0" i="1" dirty="0">
                        <a:solidFill>
                          <a:prstClr val="black"/>
                        </a:solidFill>
                        <a:latin typeface="Cambria Math"/>
                      </a:rPr>
                      <m:t>)</m:t>
                    </m:r>
                  </m:oMath>
                </a14:m>
                <a:endParaRPr lang="en-US" dirty="0">
                  <a:solidFill>
                    <a:prstClr val="black"/>
                  </a:solidFill>
                </a:endParaRPr>
              </a:p>
              <a:p>
                <a:r>
                  <a:rPr lang="en-US" dirty="0"/>
                  <a:t>Transform to homogenous coordinate notation:</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𝑋</m:t>
                          </m:r>
                        </m:e>
                        <m:sub>
                          <m:r>
                            <a:rPr lang="en-US" b="0" i="1" smtClean="0">
                              <a:latin typeface="Cambria Math"/>
                            </a:rPr>
                            <m:t>𝑐</m:t>
                          </m:r>
                        </m:sub>
                      </m:sSub>
                      <m:r>
                        <a:rPr lang="en-US" b="0" i="1" smtClean="0">
                          <a:latin typeface="Cambria Math"/>
                        </a:rPr>
                        <m:t>=</m:t>
                      </m:r>
                      <m:d>
                        <m:dPr>
                          <m:begChr m:val="["/>
                          <m:endChr m:val="]"/>
                          <m:ctrlPr>
                            <a:rPr lang="en-US" i="1" smtClean="0">
                              <a:latin typeface="Cambria Math"/>
                            </a:rPr>
                          </m:ctrlPr>
                        </m:dPr>
                        <m:e>
                          <m:m>
                            <m:mPr>
                              <m:mcs>
                                <m:mc>
                                  <m:mcPr>
                                    <m:count m:val="2"/>
                                    <m:mcJc m:val="center"/>
                                  </m:mcPr>
                                </m:mc>
                              </m:mcs>
                              <m:ctrlPr>
                                <a:rPr lang="en-US" i="1" smtClean="0">
                                  <a:latin typeface="Cambria Math"/>
                                </a:rPr>
                              </m:ctrlPr>
                            </m:mPr>
                            <m:mr>
                              <m:e>
                                <m:sSub>
                                  <m:sSubPr>
                                    <m:ctrlPr>
                                      <a:rPr lang="en-US" b="0" i="1" smtClean="0">
                                        <a:latin typeface="Cambria Math"/>
                                      </a:rPr>
                                    </m:ctrlPr>
                                  </m:sSubPr>
                                  <m:e>
                                    <m:r>
                                      <m:rPr>
                                        <m:brk m:alnAt="7"/>
                                      </m:rPr>
                                      <a:rPr lang="en-US" b="0" i="1" smtClean="0">
                                        <a:latin typeface="Cambria Math"/>
                                      </a:rPr>
                                      <m:t>𝑅</m:t>
                                    </m:r>
                                  </m:e>
                                  <m:sub>
                                    <m:r>
                                      <m:rPr>
                                        <m:brk m:alnAt="7"/>
                                      </m:rPr>
                                      <a:rPr lang="en-US" b="0" i="1" smtClean="0">
                                        <a:latin typeface="Cambria Math"/>
                                      </a:rPr>
                                      <m:t>3</m:t>
                                    </m:r>
                                    <m:r>
                                      <a:rPr lang="en-US" b="0" i="1" smtClean="0">
                                        <a:latin typeface="Cambria Math"/>
                                      </a:rPr>
                                      <m:t>𝑋</m:t>
                                    </m:r>
                                    <m:r>
                                      <a:rPr lang="en-US" b="0" i="1" smtClean="0">
                                        <a:latin typeface="Cambria Math"/>
                                      </a:rPr>
                                      <m:t>3</m:t>
                                    </m:r>
                                  </m:sub>
                                </m:sSub>
                              </m:e>
                              <m:e>
                                <m:r>
                                  <a:rPr lang="en-US" b="0" i="1" smtClean="0">
                                    <a:latin typeface="Cambria Math"/>
                                  </a:rPr>
                                  <m:t>−</m:t>
                                </m:r>
                                <m:r>
                                  <a:rPr lang="en-US" b="0" i="1" smtClean="0">
                                    <a:latin typeface="Cambria Math"/>
                                  </a:rPr>
                                  <m:t>𝑅</m:t>
                                </m:r>
                                <m:sSub>
                                  <m:sSubPr>
                                    <m:ctrlPr>
                                      <a:rPr lang="en-US" b="0" i="1" smtClean="0">
                                        <a:latin typeface="Cambria Math"/>
                                      </a:rPr>
                                    </m:ctrlPr>
                                  </m:sSubPr>
                                  <m:e>
                                    <m:r>
                                      <a:rPr lang="en-US" b="0" i="1" smtClean="0">
                                        <a:latin typeface="Cambria Math"/>
                                      </a:rPr>
                                      <m:t>𝐶</m:t>
                                    </m:r>
                                  </m:e>
                                  <m:sub>
                                    <m:r>
                                      <a:rPr lang="en-US" b="0" i="1" smtClean="0">
                                        <a:latin typeface="Cambria Math"/>
                                      </a:rPr>
                                      <m:t>3</m:t>
                                    </m:r>
                                    <m:r>
                                      <a:rPr lang="en-US" b="0" i="1" smtClean="0">
                                        <a:latin typeface="Cambria Math"/>
                                      </a:rPr>
                                      <m:t>𝑋</m:t>
                                    </m:r>
                                    <m:r>
                                      <a:rPr lang="en-US" b="0" i="1" smtClean="0">
                                        <a:latin typeface="Cambria Math"/>
                                      </a:rPr>
                                      <m:t>1</m:t>
                                    </m:r>
                                  </m:sub>
                                </m:sSub>
                              </m:e>
                            </m:mr>
                            <m:mr>
                              <m:e>
                                <m:sSub>
                                  <m:sSubPr>
                                    <m:ctrlPr>
                                      <a:rPr lang="en-US" b="0" i="1" smtClean="0">
                                        <a:latin typeface="Cambria Math"/>
                                      </a:rPr>
                                    </m:ctrlPr>
                                  </m:sSubPr>
                                  <m:e>
                                    <m:r>
                                      <a:rPr lang="en-US" b="0" i="1" smtClean="0">
                                        <a:latin typeface="Cambria Math"/>
                                      </a:rPr>
                                      <m:t>0</m:t>
                                    </m:r>
                                  </m:e>
                                  <m:sub>
                                    <m:r>
                                      <a:rPr lang="en-US" b="0" i="1" smtClean="0">
                                        <a:latin typeface="Cambria Math"/>
                                      </a:rPr>
                                      <m:t>1</m:t>
                                    </m:r>
                                    <m:r>
                                      <a:rPr lang="en-US" b="0" i="1" smtClean="0">
                                        <a:latin typeface="Cambria Math"/>
                                      </a:rPr>
                                      <m:t>𝑋</m:t>
                                    </m:r>
                                    <m:r>
                                      <a:rPr lang="en-US" b="0" i="1" smtClean="0">
                                        <a:latin typeface="Cambria Math"/>
                                      </a:rPr>
                                      <m:t>3</m:t>
                                    </m:r>
                                  </m:sub>
                                </m:sSub>
                              </m:e>
                              <m:e>
                                <m:r>
                                  <a:rPr lang="en-US" b="0" i="1" smtClean="0">
                                    <a:latin typeface="Cambria Math"/>
                                  </a:rPr>
                                  <m:t>1</m:t>
                                </m:r>
                              </m:e>
                            </m:mr>
                          </m:m>
                        </m:e>
                      </m:d>
                      <m:sSub>
                        <m:sSubPr>
                          <m:ctrlPr>
                            <a:rPr lang="en-US" b="0" i="1" smtClean="0">
                              <a:latin typeface="Cambria Math"/>
                            </a:rPr>
                          </m:ctrlPr>
                        </m:sSubPr>
                        <m:e>
                          <m:r>
                            <a:rPr lang="en-US" b="0" i="1" smtClean="0">
                              <a:latin typeface="Cambria Math"/>
                            </a:rPr>
                            <m:t>𝑋</m:t>
                          </m:r>
                        </m:e>
                        <m:sub>
                          <m:r>
                            <a:rPr lang="en-US" b="0" i="1" smtClean="0">
                              <a:latin typeface="Cambria Math"/>
                            </a:rPr>
                            <m:t>𝑤</m:t>
                          </m:r>
                        </m:sub>
                      </m:sSub>
                    </m:oMath>
                  </m:oMathPara>
                </a14:m>
                <a:endParaRPr lang="en-US" dirty="0"/>
              </a:p>
              <a:p>
                <a:pPr marL="0" indent="0">
                  <a:buNone/>
                </a:pPr>
                <a:endParaRPr lang="en-US" dirty="0"/>
              </a:p>
              <a:p>
                <a:r>
                  <a:rPr lang="en-US" dirty="0"/>
                  <a:t>Translation part: 3 DOFs.</a:t>
                </a:r>
              </a:p>
              <a:p>
                <a:r>
                  <a:rPr lang="en-US" dirty="0"/>
                  <a:t>Rotation part: 3 DOFs (</a:t>
                </a:r>
                <a14:m>
                  <m:oMath xmlns:m="http://schemas.openxmlformats.org/officeDocument/2006/math">
                    <m:sSub>
                      <m:sSubPr>
                        <m:ctrlPr>
                          <a:rPr lang="en-US" b="0" i="1" smtClean="0">
                            <a:latin typeface="Cambria Math"/>
                          </a:rPr>
                        </m:ctrlPr>
                      </m:sSubPr>
                      <m:e>
                        <m:r>
                          <a:rPr lang="en-US" b="0" i="1" smtClean="0">
                            <a:latin typeface="Cambria Math"/>
                          </a:rPr>
                          <m:t>𝜃</m:t>
                        </m:r>
                      </m:e>
                      <m:sub>
                        <m:r>
                          <a:rPr lang="en-US" b="0" i="1" smtClean="0">
                            <a:latin typeface="Cambria Math"/>
                          </a:rPr>
                          <m:t>𝑥</m:t>
                        </m:r>
                      </m:sub>
                    </m:sSub>
                  </m:oMath>
                </a14:m>
                <a:r>
                  <a:rPr lang="en-US" dirty="0"/>
                  <a:t>, </a:t>
                </a:r>
                <a14:m>
                  <m:oMath xmlns:m="http://schemas.openxmlformats.org/officeDocument/2006/math">
                    <m:sSub>
                      <m:sSubPr>
                        <m:ctrlPr>
                          <a:rPr lang="en-US" i="1">
                            <a:latin typeface="Cambria Math"/>
                          </a:rPr>
                        </m:ctrlPr>
                      </m:sSubPr>
                      <m:e>
                        <m:r>
                          <a:rPr lang="en-US" i="1">
                            <a:latin typeface="Cambria Math"/>
                          </a:rPr>
                          <m:t>𝜃</m:t>
                        </m:r>
                      </m:e>
                      <m:sub>
                        <m:r>
                          <a:rPr lang="en-US" b="0" i="1" smtClean="0">
                            <a:latin typeface="Cambria Math"/>
                          </a:rPr>
                          <m:t>𝑦</m:t>
                        </m:r>
                      </m:sub>
                    </m:sSub>
                  </m:oMath>
                </a14:m>
                <a:r>
                  <a:rPr lang="en-US" dirty="0"/>
                  <a:t>, </a:t>
                </a:r>
                <a14:m>
                  <m:oMath xmlns:m="http://schemas.openxmlformats.org/officeDocument/2006/math">
                    <m:sSub>
                      <m:sSubPr>
                        <m:ctrlPr>
                          <a:rPr lang="en-US" i="1">
                            <a:latin typeface="Cambria Math"/>
                          </a:rPr>
                        </m:ctrlPr>
                      </m:sSubPr>
                      <m:e>
                        <m:r>
                          <a:rPr lang="en-US" i="1">
                            <a:latin typeface="Cambria Math"/>
                          </a:rPr>
                          <m:t>𝜃</m:t>
                        </m:r>
                      </m:e>
                      <m:sub>
                        <m:r>
                          <a:rPr lang="en-US" b="0" i="1" smtClean="0">
                            <a:latin typeface="Cambria Math"/>
                          </a:rPr>
                          <m:t>𝑧</m:t>
                        </m:r>
                      </m:sub>
                    </m:sSub>
                  </m:oMath>
                </a14:m>
                <a:r>
                  <a:rPr lang="en-US" dirty="0"/>
                  <a:t>).</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1">
                <a:blip r:embed="rId2"/>
                <a:stretch>
                  <a:fillRect l="-1172"/>
                </a:stretch>
              </a:blipFill>
            </p:spPr>
            <p:txBody>
              <a:bodyPr/>
              <a:lstStyle/>
              <a:p>
                <a:r>
                  <a:rPr lang="en-US">
                    <a:noFill/>
                  </a:rPr>
                  <a:t> </a:t>
                </a:r>
              </a:p>
            </p:txBody>
          </p:sp>
        </mc:Fallback>
      </mc:AlternateContent>
    </p:spTree>
    <p:extLst>
      <p:ext uri="{BB962C8B-B14F-4D97-AF65-F5344CB8AC3E}">
        <p14:creationId xmlns:p14="http://schemas.microsoft.com/office/powerpoint/2010/main" val="2989313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28600" y="1371600"/>
            <a:ext cx="8763000" cy="18288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Full camera matrix</a:t>
            </a:r>
          </a:p>
        </p:txBody>
      </p:sp>
      <p:sp>
        <p:nvSpPr>
          <p:cNvPr id="3" name="Content Placeholder 2"/>
          <p:cNvSpPr>
            <a:spLocks noGrp="1"/>
          </p:cNvSpPr>
          <p:nvPr>
            <p:ph idx="1"/>
          </p:nvPr>
        </p:nvSpPr>
        <p:spPr/>
        <p:txBody>
          <a:bodyPr/>
          <a:lstStyle/>
          <a:p>
            <a:endParaRPr lang="en-US" dirty="0"/>
          </a:p>
        </p:txBody>
      </p:sp>
      <p:pic>
        <p:nvPicPr>
          <p:cNvPr id="1028" name="Picture 4" descr="https://latex.codecogs.com/gif.latex?%5Cdpi%7B300%7D%20P%20%3D%20%5Cbegin%7Bbmatrix%7Df_x%20%26%20s%26p_x%20%5C%5C%200%26f_y%20%26p_y%20%5C%5C0%260%261%20%5Cend%7Bbmatrix%7D%20%5Cbegin%7Bbmatrix%7D1%20%26%200%260%260%20%5C%5C%200%261%20%260%260%20%5C%5C0%260%261%260%20%5Cend%7Bbmatrix%7D%20%5Cbegin%7Bbmatrix%7DR_%7B3X3%7D%20%26%20-RC_%7B3X1%7D%20%5C%5C%200_%7B1X3%7D%261%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12" y="1600200"/>
            <a:ext cx="8334375" cy="14047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atex.codecogs.com/gif.latex?%5Cdpi%7B300%7D%20%5Cbegin%7Bbmatrix%7Du%20%5C%5C%20v%20%5C%5Cw%20%5Cend%7Bbmatrix%7D%20%3D%20%5Cbegin%7Bbmatrix%7Df_x%20%26%20s%26p_x%20%5C%5C%200%26f_y%20%26p_y%20%5C%5C0%260%261%20%5Cend%7Bbmatrix%7D%20%5Cbegin%7Bbmatrix%7D1%20%26%200%260%260%20%5C%5C%200%261%20%260%260%20%5C%5C0%260%261%260%20%5Cend%7Bbmatrix%7D%20%5Cbegin%7Bbmatrix%7DR_%7B3X3%7D%20%26%20-RC_%7B3X1%7D%20%5C%5C%200_%7B1X3%7D%261%20%5Cend%7Bbmatrix%7D%20%5Cbegin%7Bbmatrix%7Dx%20%5C%5C%20y%20%5C%5Cz%20%5C%5C1%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11" y="3914264"/>
            <a:ext cx="8334375" cy="1644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257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 name="latex-image-2.pdf" descr="latex-image-2.pdf"/>
          <p:cNvPicPr>
            <a:picLocks noChangeAspect="1"/>
          </p:cNvPicPr>
          <p:nvPr/>
        </p:nvPicPr>
        <p:blipFill>
          <a:blip r:embed="rId2"/>
          <a:stretch>
            <a:fillRect/>
          </a:stretch>
        </p:blipFill>
        <p:spPr>
          <a:xfrm>
            <a:off x="2808735" y="3276600"/>
            <a:ext cx="3526529" cy="1307803"/>
          </a:xfrm>
          <a:prstGeom prst="rect">
            <a:avLst/>
          </a:prstGeom>
          <a:ln w="12700">
            <a:miter lim="400000"/>
          </a:ln>
        </p:spPr>
      </p:pic>
      <p:sp>
        <p:nvSpPr>
          <p:cNvPr id="5" name="Title 1"/>
          <p:cNvSpPr txBox="1">
            <a:spLocks/>
          </p:cNvSpPr>
          <p:nvPr/>
        </p:nvSpPr>
        <p:spPr>
          <a:xfrm>
            <a:off x="152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Camera calibration</a:t>
            </a:r>
          </a:p>
        </p:txBody>
      </p:sp>
      <p:sp>
        <p:nvSpPr>
          <p:cNvPr id="6" name="Content Placeholder 3"/>
          <p:cNvSpPr txBox="1">
            <a:spLocks/>
          </p:cNvSpPr>
          <p:nvPr/>
        </p:nvSpPr>
        <p:spPr>
          <a:xfrm>
            <a:off x="152400" y="762000"/>
            <a:ext cx="8839200"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Assuming we are given an imaged points and their corresponding 3D points in the real world, </a:t>
            </a:r>
            <a:r>
              <a:rPr lang="en-US" b="1" dirty="0"/>
              <a:t>camera calibration </a:t>
            </a:r>
            <a:r>
              <a:rPr lang="en-US" dirty="0"/>
              <a:t>is the process to find the camera parameters.</a:t>
            </a:r>
          </a:p>
          <a:p>
            <a:pPr lvl="1"/>
            <a:r>
              <a:rPr lang="en-US" dirty="0"/>
              <a:t>We will return to this assumption later.</a:t>
            </a:r>
          </a:p>
        </p:txBody>
      </p:sp>
    </p:spTree>
    <p:extLst>
      <p:ext uri="{BB962C8B-B14F-4D97-AF65-F5344CB8AC3E}">
        <p14:creationId xmlns:p14="http://schemas.microsoft.com/office/powerpoint/2010/main" val="2528522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 name="latex-image-2.pdf" descr="latex-image-2.pdf"/>
          <p:cNvPicPr>
            <a:picLocks noChangeAspect="1"/>
          </p:cNvPicPr>
          <p:nvPr/>
        </p:nvPicPr>
        <p:blipFill>
          <a:blip r:embed="rId2"/>
          <a:stretch>
            <a:fillRect/>
          </a:stretch>
        </p:blipFill>
        <p:spPr>
          <a:xfrm>
            <a:off x="2966881" y="807567"/>
            <a:ext cx="3526529" cy="1307803"/>
          </a:xfrm>
          <a:prstGeom prst="rect">
            <a:avLst/>
          </a:prstGeom>
          <a:ln w="12700">
            <a:miter lim="400000"/>
          </a:ln>
        </p:spPr>
      </p:pic>
      <p:pic>
        <p:nvPicPr>
          <p:cNvPr id="227" name="latex-image-3.pdf" descr="latex-image-3.pdf"/>
          <p:cNvPicPr>
            <a:picLocks noChangeAspect="1"/>
          </p:cNvPicPr>
          <p:nvPr/>
        </p:nvPicPr>
        <p:blipFill>
          <a:blip r:embed="rId3"/>
          <a:stretch>
            <a:fillRect/>
          </a:stretch>
        </p:blipFill>
        <p:spPr>
          <a:xfrm>
            <a:off x="3222881" y="4862459"/>
            <a:ext cx="1105049" cy="812602"/>
          </a:xfrm>
          <a:prstGeom prst="rect">
            <a:avLst/>
          </a:prstGeom>
          <a:ln w="12700">
            <a:miter lim="400000"/>
          </a:ln>
        </p:spPr>
      </p:pic>
      <p:pic>
        <p:nvPicPr>
          <p:cNvPr id="228" name="latex-image-4.pdf" descr="latex-image-4.pdf"/>
          <p:cNvPicPr>
            <a:picLocks noChangeAspect="1"/>
          </p:cNvPicPr>
          <p:nvPr/>
        </p:nvPicPr>
        <p:blipFill>
          <a:blip r:embed="rId4"/>
          <a:stretch>
            <a:fillRect/>
          </a:stretch>
        </p:blipFill>
        <p:spPr>
          <a:xfrm>
            <a:off x="4829465" y="4862459"/>
            <a:ext cx="1091655" cy="812602"/>
          </a:xfrm>
          <a:prstGeom prst="rect">
            <a:avLst/>
          </a:prstGeom>
          <a:ln w="12700">
            <a:miter lim="400000"/>
          </a:ln>
        </p:spPr>
      </p:pic>
      <p:sp>
        <p:nvSpPr>
          <p:cNvPr id="229" name="Inhomogeneous coordinates"/>
          <p:cNvSpPr txBox="1"/>
          <p:nvPr/>
        </p:nvSpPr>
        <p:spPr>
          <a:xfrm>
            <a:off x="2643961" y="4094486"/>
            <a:ext cx="406521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marL="0" marR="0" lvl="0" indent="0" algn="ctr" defTabSz="410751" rtl="0" eaLnBrk="1" fontAlgn="auto" latinLnBrk="0" hangingPunct="0">
              <a:lnSpc>
                <a:spcPct val="100000"/>
              </a:lnSpc>
              <a:spcBef>
                <a:spcPts val="0"/>
              </a:spcBef>
              <a:spcAft>
                <a:spcPts val="0"/>
              </a:spcAft>
              <a:buClrTx/>
              <a:buSzTx/>
              <a:buFontTx/>
              <a:buNone/>
              <a:tabLst/>
              <a:defRPr/>
            </a:pPr>
            <a:r>
              <a:rPr kumimoji="0" lang="en-US" sz="2531" b="0" i="0" u="none" strike="noStrike" kern="0" cap="none" spc="0" normalizeH="0" baseline="0" noProof="0" dirty="0">
                <a:ln>
                  <a:noFill/>
                </a:ln>
                <a:solidFill>
                  <a:srgbClr val="000000"/>
                </a:solidFill>
                <a:effectLst/>
                <a:uLnTx/>
                <a:uFillTx/>
                <a:latin typeface="Helvetica Light"/>
                <a:sym typeface="Helvetica Light"/>
              </a:rPr>
              <a:t>Heterogeneous</a:t>
            </a:r>
            <a:r>
              <a:rPr kumimoji="0" sz="2531" b="0" i="0" u="none" strike="noStrike" kern="0" cap="none" spc="0" normalizeH="0" baseline="0" noProof="0" dirty="0">
                <a:ln>
                  <a:noFill/>
                </a:ln>
                <a:solidFill>
                  <a:srgbClr val="000000"/>
                </a:solidFill>
                <a:effectLst/>
                <a:uLnTx/>
                <a:uFillTx/>
                <a:latin typeface="Helvetica Light"/>
                <a:sym typeface="Helvetica Light"/>
              </a:rPr>
              <a:t> coordinates</a:t>
            </a:r>
          </a:p>
        </p:txBody>
      </p:sp>
      <p:sp>
        <p:nvSpPr>
          <p:cNvPr id="230" name="(non-linear correlation between coordinates)"/>
          <p:cNvSpPr txBox="1"/>
          <p:nvPr/>
        </p:nvSpPr>
        <p:spPr>
          <a:xfrm>
            <a:off x="2339388" y="5904100"/>
            <a:ext cx="4674358"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marL="0" marR="0" lvl="0" indent="0" algn="ctr" defTabSz="410751" rtl="0" eaLnBrk="1" fontAlgn="auto" latinLnBrk="0" hangingPunct="0">
              <a:lnSpc>
                <a:spcPct val="100000"/>
              </a:lnSpc>
              <a:spcBef>
                <a:spcPts val="0"/>
              </a:spcBef>
              <a:spcAft>
                <a:spcPts val="0"/>
              </a:spcAft>
              <a:buClrTx/>
              <a:buSzTx/>
              <a:buFontTx/>
              <a:buNone/>
              <a:tabLst/>
              <a:defRPr/>
            </a:pPr>
            <a:r>
              <a:rPr kumimoji="0" sz="1969" b="0" i="0" u="none" strike="noStrike" kern="0" cap="none" spc="0" normalizeH="0" baseline="0" noProof="0" dirty="0">
                <a:ln>
                  <a:noFill/>
                </a:ln>
                <a:solidFill>
                  <a:srgbClr val="000000"/>
                </a:solidFill>
                <a:effectLst/>
                <a:uLnTx/>
                <a:uFillTx/>
                <a:latin typeface="Helvetica Light"/>
                <a:sym typeface="Helvetica Light"/>
              </a:rPr>
              <a:t>(non-linear relation between coordinates)</a:t>
            </a:r>
          </a:p>
        </p:txBody>
      </p:sp>
      <p:pic>
        <p:nvPicPr>
          <p:cNvPr id="233" name="latex-image-8.pdf" descr="latex-image-8.pdf"/>
          <p:cNvPicPr>
            <a:picLocks noChangeAspect="1"/>
          </p:cNvPicPr>
          <p:nvPr/>
        </p:nvPicPr>
        <p:blipFill>
          <a:blip r:embed="rId5"/>
          <a:stretch>
            <a:fillRect/>
          </a:stretch>
        </p:blipFill>
        <p:spPr>
          <a:xfrm>
            <a:off x="2962066" y="2722954"/>
            <a:ext cx="3219869" cy="1065158"/>
          </a:xfrm>
          <a:prstGeom prst="rect">
            <a:avLst/>
          </a:prstGeom>
          <a:ln w="12700">
            <a:miter lim="400000"/>
          </a:ln>
        </p:spPr>
      </p:pic>
      <p:sp>
        <p:nvSpPr>
          <p:cNvPr id="10" name="Title 1"/>
          <p:cNvSpPr txBox="1">
            <a:spLocks/>
          </p:cNvSpPr>
          <p:nvPr/>
        </p:nvSpPr>
        <p:spPr>
          <a:xfrm>
            <a:off x="152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Camera calibration</a:t>
            </a:r>
          </a:p>
        </p:txBody>
      </p:sp>
    </p:spTree>
    <p:extLst>
      <p:ext uri="{BB962C8B-B14F-4D97-AF65-F5344CB8AC3E}">
        <p14:creationId xmlns:p14="http://schemas.microsoft.com/office/powerpoint/2010/main" val="188357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6" name="latex-image-3.pdf" descr="latex-image-3.pdf"/>
          <p:cNvPicPr>
            <a:picLocks noChangeAspect="1"/>
          </p:cNvPicPr>
          <p:nvPr/>
        </p:nvPicPr>
        <p:blipFill>
          <a:blip r:embed="rId2"/>
          <a:stretch>
            <a:fillRect/>
          </a:stretch>
        </p:blipFill>
        <p:spPr>
          <a:xfrm>
            <a:off x="3118315" y="1103061"/>
            <a:ext cx="1105049" cy="812602"/>
          </a:xfrm>
          <a:prstGeom prst="rect">
            <a:avLst/>
          </a:prstGeom>
          <a:ln w="12700">
            <a:miter lim="400000"/>
          </a:ln>
        </p:spPr>
      </p:pic>
      <p:pic>
        <p:nvPicPr>
          <p:cNvPr id="237" name="latex-image-4.pdf" descr="latex-image-4.pdf"/>
          <p:cNvPicPr>
            <a:picLocks noChangeAspect="1"/>
          </p:cNvPicPr>
          <p:nvPr/>
        </p:nvPicPr>
        <p:blipFill>
          <a:blip r:embed="rId3"/>
          <a:stretch>
            <a:fillRect/>
          </a:stretch>
        </p:blipFill>
        <p:spPr>
          <a:xfrm>
            <a:off x="4724899" y="1103061"/>
            <a:ext cx="1091655" cy="812602"/>
          </a:xfrm>
          <a:prstGeom prst="rect">
            <a:avLst/>
          </a:prstGeom>
          <a:ln w="12700">
            <a:miter lim="400000"/>
          </a:ln>
        </p:spPr>
      </p:pic>
      <p:pic>
        <p:nvPicPr>
          <p:cNvPr id="238" name="latex-image-6.pdf" descr="latex-image-6.pdf"/>
          <p:cNvPicPr>
            <a:picLocks noChangeAspect="1"/>
          </p:cNvPicPr>
          <p:nvPr/>
        </p:nvPicPr>
        <p:blipFill>
          <a:blip r:embed="rId4"/>
          <a:stretch>
            <a:fillRect/>
          </a:stretch>
        </p:blipFill>
        <p:spPr>
          <a:xfrm>
            <a:off x="3557365" y="3449494"/>
            <a:ext cx="2029271" cy="383977"/>
          </a:xfrm>
          <a:prstGeom prst="rect">
            <a:avLst/>
          </a:prstGeom>
          <a:ln w="12700">
            <a:miter lim="400000"/>
          </a:ln>
        </p:spPr>
      </p:pic>
      <p:pic>
        <p:nvPicPr>
          <p:cNvPr id="239" name="latex-image-7.pdf" descr="latex-image-7.pdf"/>
          <p:cNvPicPr>
            <a:picLocks noChangeAspect="1"/>
          </p:cNvPicPr>
          <p:nvPr/>
        </p:nvPicPr>
        <p:blipFill>
          <a:blip r:embed="rId5"/>
          <a:stretch>
            <a:fillRect/>
          </a:stretch>
        </p:blipFill>
        <p:spPr>
          <a:xfrm>
            <a:off x="3550668" y="4179653"/>
            <a:ext cx="2042666" cy="383977"/>
          </a:xfrm>
          <a:prstGeom prst="rect">
            <a:avLst/>
          </a:prstGeom>
          <a:ln w="12700">
            <a:miter lim="400000"/>
          </a:ln>
        </p:spPr>
      </p:pic>
      <p:sp>
        <p:nvSpPr>
          <p:cNvPr id="240" name="Make them linear with algebraic manipulation…"/>
          <p:cNvSpPr txBox="1"/>
          <p:nvPr/>
        </p:nvSpPr>
        <p:spPr>
          <a:xfrm>
            <a:off x="1122338" y="2656807"/>
            <a:ext cx="689932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marL="0" marR="0" lvl="0" indent="0" algn="ctr" defTabSz="410751" rtl="0" eaLnBrk="1" fontAlgn="auto" latinLnBrk="0" hangingPunct="0">
              <a:lnSpc>
                <a:spcPct val="100000"/>
              </a:lnSpc>
              <a:spcBef>
                <a:spcPts val="0"/>
              </a:spcBef>
              <a:spcAft>
                <a:spcPts val="0"/>
              </a:spcAft>
              <a:buClrTx/>
              <a:buSzTx/>
              <a:buFontTx/>
              <a:buNone/>
              <a:tabLst/>
              <a:defRPr/>
            </a:pPr>
            <a:r>
              <a:rPr kumimoji="0" sz="2531" b="0" i="0" u="none" strike="noStrike" kern="0" cap="none" spc="0" normalizeH="0" baseline="0" noProof="0">
                <a:ln>
                  <a:noFill/>
                </a:ln>
                <a:solidFill>
                  <a:srgbClr val="000000"/>
                </a:solidFill>
                <a:effectLst/>
                <a:uLnTx/>
                <a:uFillTx/>
                <a:latin typeface="Helvetica Light"/>
                <a:sym typeface="Helvetica Light"/>
              </a:rPr>
              <a:t>Make them linear with algebraic manipulation…</a:t>
            </a:r>
          </a:p>
        </p:txBody>
      </p:sp>
      <p:sp>
        <p:nvSpPr>
          <p:cNvPr id="241" name="Now you can setup a system of linear equations with multiple point correspondences…"/>
          <p:cNvSpPr txBox="1"/>
          <p:nvPr/>
        </p:nvSpPr>
        <p:spPr>
          <a:xfrm>
            <a:off x="1876413" y="5028321"/>
            <a:ext cx="5391176" cy="1240532"/>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pPr marL="0" marR="0" lvl="0" indent="0" algn="ctr" defTabSz="410751" rtl="0" eaLnBrk="1" fontAlgn="auto" latinLnBrk="0" hangingPunct="0">
              <a:lnSpc>
                <a:spcPct val="100000"/>
              </a:lnSpc>
              <a:spcBef>
                <a:spcPts val="0"/>
              </a:spcBef>
              <a:spcAft>
                <a:spcPts val="0"/>
              </a:spcAft>
              <a:buClrTx/>
              <a:buSzTx/>
              <a:buFontTx/>
              <a:buNone/>
              <a:tabLst/>
              <a:defRPr/>
            </a:pPr>
            <a:r>
              <a:rPr kumimoji="0" sz="2531" b="0" i="0" u="none" strike="noStrike" kern="0" cap="none" spc="0" normalizeH="0" baseline="0" noProof="0" dirty="0">
                <a:ln>
                  <a:noFill/>
                </a:ln>
                <a:solidFill>
                  <a:srgbClr val="000000"/>
                </a:solidFill>
                <a:effectLst/>
                <a:uLnTx/>
                <a:uFillTx/>
                <a:latin typeface="Helvetica Light"/>
                <a:sym typeface="Helvetica Light"/>
              </a:rPr>
              <a:t>Now </a:t>
            </a:r>
            <a:r>
              <a:rPr kumimoji="0" lang="en-US" sz="2531" b="0" i="0" u="none" strike="noStrike" kern="0" cap="none" spc="0" normalizeH="0" baseline="0" noProof="0" dirty="0">
                <a:ln>
                  <a:noFill/>
                </a:ln>
                <a:solidFill>
                  <a:srgbClr val="000000"/>
                </a:solidFill>
                <a:effectLst/>
                <a:uLnTx/>
                <a:uFillTx/>
                <a:latin typeface="Helvetica Light"/>
                <a:sym typeface="Helvetica Light"/>
              </a:rPr>
              <a:t>we</a:t>
            </a:r>
            <a:r>
              <a:rPr kumimoji="0" sz="2531" b="0" i="0" u="none" strike="noStrike" kern="0" cap="none" spc="0" normalizeH="0" baseline="0" noProof="0" dirty="0">
                <a:ln>
                  <a:noFill/>
                </a:ln>
                <a:solidFill>
                  <a:srgbClr val="000000"/>
                </a:solidFill>
                <a:effectLst/>
                <a:uLnTx/>
                <a:uFillTx/>
                <a:latin typeface="Helvetica Light"/>
                <a:sym typeface="Helvetica Light"/>
              </a:rPr>
              <a:t> can setup a system of linear equations with multiple point correspondences</a:t>
            </a:r>
            <a:endParaRPr kumimoji="0" sz="1969" b="0" i="0" u="none" strike="noStrike" kern="0" cap="none" spc="0" normalizeH="0" baseline="0" noProof="0" dirty="0">
              <a:ln>
                <a:noFill/>
              </a:ln>
              <a:solidFill>
                <a:srgbClr val="000000"/>
              </a:solidFill>
              <a:effectLst/>
              <a:uLnTx/>
              <a:uFillTx/>
              <a:latin typeface="Helvetica Light"/>
              <a:sym typeface="Helvetica Light"/>
            </a:endParaRPr>
          </a:p>
        </p:txBody>
      </p:sp>
      <p:sp>
        <p:nvSpPr>
          <p:cNvPr id="9" name="Title 1"/>
          <p:cNvSpPr txBox="1">
            <a:spLocks/>
          </p:cNvSpPr>
          <p:nvPr/>
        </p:nvSpPr>
        <p:spPr>
          <a:xfrm>
            <a:off x="152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Camera calibration</a:t>
            </a:r>
          </a:p>
        </p:txBody>
      </p:sp>
    </p:spTree>
    <p:extLst>
      <p:ext uri="{BB962C8B-B14F-4D97-AF65-F5344CB8AC3E}">
        <p14:creationId xmlns:p14="http://schemas.microsoft.com/office/powerpoint/2010/main" val="1034462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63781F-CC71-4E67-8BB3-360B1E695B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B5EA0CAE-A067-4025-846B-8D11836FE5FC}"/>
              </a:ext>
            </a:extLst>
          </p:cNvPr>
          <p:cNvSpPr>
            <a:spLocks noGrp="1"/>
          </p:cNvSpPr>
          <p:nvPr>
            <p:ph idx="1"/>
          </p:nvPr>
        </p:nvSpPr>
        <p:spPr/>
        <p:txBody>
          <a:bodyPr/>
          <a:lstStyle/>
          <a:p>
            <a:r>
              <a:rPr lang="en-US" dirty="0"/>
              <a:t>Camera </a:t>
            </a:r>
            <a:r>
              <a:rPr lang="en-US" dirty="0" err="1"/>
              <a:t>intrinsics</a:t>
            </a:r>
            <a:endParaRPr lang="en-US" dirty="0"/>
          </a:p>
          <a:p>
            <a:r>
              <a:rPr lang="en-US" dirty="0"/>
              <a:t>Camera </a:t>
            </a:r>
            <a:r>
              <a:rPr lang="en-US" dirty="0" err="1"/>
              <a:t>extinsics</a:t>
            </a:r>
            <a:endParaRPr lang="en-US" dirty="0"/>
          </a:p>
          <a:p>
            <a:r>
              <a:rPr lang="en-US" dirty="0"/>
              <a:t>Radial distortion</a:t>
            </a:r>
          </a:p>
          <a:p>
            <a:endParaRPr lang="en-US" dirty="0"/>
          </a:p>
        </p:txBody>
      </p:sp>
    </p:spTree>
    <p:extLst>
      <p:ext uri="{BB962C8B-B14F-4D97-AF65-F5344CB8AC3E}">
        <p14:creationId xmlns:p14="http://schemas.microsoft.com/office/powerpoint/2010/main" val="2114819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latex-image-6.pdf" descr="latex-image-6.pdf"/>
          <p:cNvPicPr>
            <a:picLocks noChangeAspect="1"/>
          </p:cNvPicPr>
          <p:nvPr/>
        </p:nvPicPr>
        <p:blipFill>
          <a:blip r:embed="rId2"/>
          <a:stretch>
            <a:fillRect/>
          </a:stretch>
        </p:blipFill>
        <p:spPr>
          <a:xfrm>
            <a:off x="3557365" y="618783"/>
            <a:ext cx="2029271" cy="383977"/>
          </a:xfrm>
          <a:prstGeom prst="rect">
            <a:avLst/>
          </a:prstGeom>
          <a:ln w="12700">
            <a:miter lim="400000"/>
          </a:ln>
        </p:spPr>
      </p:pic>
      <p:pic>
        <p:nvPicPr>
          <p:cNvPr id="245" name="latex-image-7.pdf" descr="latex-image-7.pdf"/>
          <p:cNvPicPr>
            <a:picLocks noChangeAspect="1"/>
          </p:cNvPicPr>
          <p:nvPr/>
        </p:nvPicPr>
        <p:blipFill>
          <a:blip r:embed="rId3"/>
          <a:stretch>
            <a:fillRect/>
          </a:stretch>
        </p:blipFill>
        <p:spPr>
          <a:xfrm>
            <a:off x="3550668" y="1348942"/>
            <a:ext cx="2042666" cy="383977"/>
          </a:xfrm>
          <a:prstGeom prst="rect">
            <a:avLst/>
          </a:prstGeom>
          <a:ln w="12700">
            <a:miter lim="400000"/>
          </a:ln>
        </p:spPr>
      </p:pic>
      <p:sp>
        <p:nvSpPr>
          <p:cNvPr id="246" name="In matrix form …"/>
          <p:cNvSpPr txBox="1"/>
          <p:nvPr/>
        </p:nvSpPr>
        <p:spPr>
          <a:xfrm>
            <a:off x="1341903" y="2674296"/>
            <a:ext cx="246862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marL="0" marR="0" lvl="0" indent="0" algn="ctr" defTabSz="410751" rtl="0" eaLnBrk="1" fontAlgn="auto" latinLnBrk="0" hangingPunct="0">
              <a:lnSpc>
                <a:spcPct val="100000"/>
              </a:lnSpc>
              <a:spcBef>
                <a:spcPts val="0"/>
              </a:spcBef>
              <a:spcAft>
                <a:spcPts val="0"/>
              </a:spcAft>
              <a:buClrTx/>
              <a:buSzTx/>
              <a:buFontTx/>
              <a:buNone/>
              <a:tabLst/>
              <a:defRPr/>
            </a:pPr>
            <a:r>
              <a:rPr kumimoji="0" sz="2531" b="0" i="0" u="none" strike="noStrike" kern="0" cap="none" spc="0" normalizeH="0" baseline="0" noProof="0">
                <a:ln>
                  <a:noFill/>
                </a:ln>
                <a:solidFill>
                  <a:srgbClr val="000000"/>
                </a:solidFill>
                <a:effectLst/>
                <a:uLnTx/>
                <a:uFillTx/>
                <a:latin typeface="Helvetica Light"/>
                <a:sym typeface="Helvetica Light"/>
              </a:rPr>
              <a:t>In matrix form …</a:t>
            </a:r>
          </a:p>
        </p:txBody>
      </p:sp>
      <p:pic>
        <p:nvPicPr>
          <p:cNvPr id="247" name="latex-image-9.pdf" descr="latex-image-9.pdf"/>
          <p:cNvPicPr>
            <a:picLocks noChangeAspect="1"/>
          </p:cNvPicPr>
          <p:nvPr/>
        </p:nvPicPr>
        <p:blipFill>
          <a:blip r:embed="rId4"/>
          <a:stretch>
            <a:fillRect/>
          </a:stretch>
        </p:blipFill>
        <p:spPr>
          <a:xfrm>
            <a:off x="3684613" y="2318362"/>
            <a:ext cx="3837533" cy="1160860"/>
          </a:xfrm>
          <a:prstGeom prst="rect">
            <a:avLst/>
          </a:prstGeom>
          <a:ln w="12700">
            <a:miter lim="400000"/>
          </a:ln>
        </p:spPr>
      </p:pic>
      <p:cxnSp>
        <p:nvCxnSpPr>
          <p:cNvPr id="3" name="Straight Arrow Connector 2"/>
          <p:cNvCxnSpPr/>
          <p:nvPr/>
        </p:nvCxnSpPr>
        <p:spPr>
          <a:xfrm flipH="1">
            <a:off x="7086600" y="1732919"/>
            <a:ext cx="304800" cy="4768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391400" y="1010916"/>
            <a:ext cx="1143000" cy="646331"/>
          </a:xfrm>
          <a:prstGeom prst="rect">
            <a:avLst/>
          </a:prstGeom>
          <a:noFill/>
        </p:spPr>
        <p:txBody>
          <a:bodyPr wrap="square" rtlCol="0">
            <a:spAutoFit/>
          </a:bodyPr>
          <a:lstStyle/>
          <a:p>
            <a:r>
              <a:rPr lang="en-US" dirty="0"/>
              <a:t>Vector of 1X12</a:t>
            </a:r>
          </a:p>
        </p:txBody>
      </p:sp>
      <p:sp>
        <p:nvSpPr>
          <p:cNvPr id="10" name="Title 1"/>
          <p:cNvSpPr txBox="1">
            <a:spLocks/>
          </p:cNvSpPr>
          <p:nvPr/>
        </p:nvSpPr>
        <p:spPr>
          <a:xfrm>
            <a:off x="152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Camera calibration</a:t>
            </a:r>
          </a:p>
        </p:txBody>
      </p:sp>
    </p:spTree>
    <p:extLst>
      <p:ext uri="{BB962C8B-B14F-4D97-AF65-F5344CB8AC3E}">
        <p14:creationId xmlns:p14="http://schemas.microsoft.com/office/powerpoint/2010/main" val="3892916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latex-image-6.pdf" descr="latex-image-6.pdf"/>
          <p:cNvPicPr>
            <a:picLocks noChangeAspect="1"/>
          </p:cNvPicPr>
          <p:nvPr/>
        </p:nvPicPr>
        <p:blipFill>
          <a:blip r:embed="rId2"/>
          <a:stretch>
            <a:fillRect/>
          </a:stretch>
        </p:blipFill>
        <p:spPr>
          <a:xfrm>
            <a:off x="3557365" y="618783"/>
            <a:ext cx="2029271" cy="383977"/>
          </a:xfrm>
          <a:prstGeom prst="rect">
            <a:avLst/>
          </a:prstGeom>
          <a:ln w="12700">
            <a:miter lim="400000"/>
          </a:ln>
        </p:spPr>
      </p:pic>
      <p:pic>
        <p:nvPicPr>
          <p:cNvPr id="245" name="latex-image-7.pdf" descr="latex-image-7.pdf"/>
          <p:cNvPicPr>
            <a:picLocks noChangeAspect="1"/>
          </p:cNvPicPr>
          <p:nvPr/>
        </p:nvPicPr>
        <p:blipFill>
          <a:blip r:embed="rId3"/>
          <a:stretch>
            <a:fillRect/>
          </a:stretch>
        </p:blipFill>
        <p:spPr>
          <a:xfrm>
            <a:off x="3550668" y="1348942"/>
            <a:ext cx="2042666" cy="383977"/>
          </a:xfrm>
          <a:prstGeom prst="rect">
            <a:avLst/>
          </a:prstGeom>
          <a:ln w="12700">
            <a:miter lim="400000"/>
          </a:ln>
        </p:spPr>
      </p:pic>
      <p:sp>
        <p:nvSpPr>
          <p:cNvPr id="246" name="In matrix form …"/>
          <p:cNvSpPr txBox="1"/>
          <p:nvPr/>
        </p:nvSpPr>
        <p:spPr>
          <a:xfrm>
            <a:off x="1341903" y="2674296"/>
            <a:ext cx="246862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marL="0" marR="0" lvl="0" indent="0" algn="ctr" defTabSz="410751" rtl="0" eaLnBrk="1" fontAlgn="auto" latinLnBrk="0" hangingPunct="0">
              <a:lnSpc>
                <a:spcPct val="100000"/>
              </a:lnSpc>
              <a:spcBef>
                <a:spcPts val="0"/>
              </a:spcBef>
              <a:spcAft>
                <a:spcPts val="0"/>
              </a:spcAft>
              <a:buClrTx/>
              <a:buSzTx/>
              <a:buFontTx/>
              <a:buNone/>
              <a:tabLst/>
              <a:defRPr/>
            </a:pPr>
            <a:r>
              <a:rPr kumimoji="0" sz="2531" b="0" i="0" u="none" strike="noStrike" kern="0" cap="none" spc="0" normalizeH="0" baseline="0" noProof="0">
                <a:ln>
                  <a:noFill/>
                </a:ln>
                <a:solidFill>
                  <a:srgbClr val="000000"/>
                </a:solidFill>
                <a:effectLst/>
                <a:uLnTx/>
                <a:uFillTx/>
                <a:latin typeface="Helvetica Light"/>
                <a:sym typeface="Helvetica Light"/>
              </a:rPr>
              <a:t>In matrix form …</a:t>
            </a:r>
          </a:p>
        </p:txBody>
      </p:sp>
      <p:pic>
        <p:nvPicPr>
          <p:cNvPr id="247" name="latex-image-9.pdf" descr="latex-image-9.pdf"/>
          <p:cNvPicPr>
            <a:picLocks noChangeAspect="1"/>
          </p:cNvPicPr>
          <p:nvPr/>
        </p:nvPicPr>
        <p:blipFill>
          <a:blip r:embed="rId4"/>
          <a:stretch>
            <a:fillRect/>
          </a:stretch>
        </p:blipFill>
        <p:spPr>
          <a:xfrm>
            <a:off x="3684613" y="2318362"/>
            <a:ext cx="3837533" cy="1160860"/>
          </a:xfrm>
          <a:prstGeom prst="rect">
            <a:avLst/>
          </a:prstGeom>
          <a:ln w="12700">
            <a:miter lim="400000"/>
          </a:ln>
        </p:spPr>
      </p:pic>
      <p:sp>
        <p:nvSpPr>
          <p:cNvPr id="248" name="For N points …"/>
          <p:cNvSpPr txBox="1"/>
          <p:nvPr/>
        </p:nvSpPr>
        <p:spPr>
          <a:xfrm>
            <a:off x="1366847" y="4043713"/>
            <a:ext cx="2253823"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marL="0" marR="0" lvl="0" indent="0" algn="ctr" defTabSz="410751" rtl="0" eaLnBrk="1" fontAlgn="auto" latinLnBrk="0" hangingPunct="0">
              <a:lnSpc>
                <a:spcPct val="100000"/>
              </a:lnSpc>
              <a:spcBef>
                <a:spcPts val="0"/>
              </a:spcBef>
              <a:spcAft>
                <a:spcPts val="0"/>
              </a:spcAft>
              <a:buClrTx/>
              <a:buSzTx/>
              <a:buFontTx/>
              <a:buNone/>
              <a:tabLst/>
              <a:defRPr/>
            </a:pPr>
            <a:r>
              <a:rPr kumimoji="0" sz="2531" b="0" i="0" u="none" strike="noStrike" kern="0" cap="none" spc="0" normalizeH="0" baseline="0" noProof="0">
                <a:ln>
                  <a:noFill/>
                </a:ln>
                <a:solidFill>
                  <a:srgbClr val="000000"/>
                </a:solidFill>
                <a:effectLst/>
                <a:uLnTx/>
                <a:uFillTx/>
                <a:latin typeface="Helvetica Light"/>
                <a:sym typeface="Helvetica Light"/>
              </a:rPr>
              <a:t>For N points …</a:t>
            </a:r>
          </a:p>
        </p:txBody>
      </p:sp>
      <p:pic>
        <p:nvPicPr>
          <p:cNvPr id="249" name="latex-image-10.pdf" descr="latex-image-10.pdf"/>
          <p:cNvPicPr>
            <a:picLocks noChangeAspect="1"/>
          </p:cNvPicPr>
          <p:nvPr/>
        </p:nvPicPr>
        <p:blipFill>
          <a:blip r:embed="rId5"/>
          <a:stretch>
            <a:fillRect/>
          </a:stretch>
        </p:blipFill>
        <p:spPr>
          <a:xfrm>
            <a:off x="3702874" y="4170968"/>
            <a:ext cx="3944690" cy="2214563"/>
          </a:xfrm>
          <a:prstGeom prst="rect">
            <a:avLst/>
          </a:prstGeom>
          <a:ln w="12700">
            <a:miter lim="400000"/>
          </a:ln>
        </p:spPr>
      </p:pic>
      <p:sp>
        <p:nvSpPr>
          <p:cNvPr id="8" name="How can we make these relations linear?">
            <a:extLst>
              <a:ext uri="{FF2B5EF4-FFF2-40B4-BE49-F238E27FC236}">
                <a16:creationId xmlns:a16="http://schemas.microsoft.com/office/drawing/2014/main" xmlns="" id="{52EE6C8F-4A70-4C1A-82EC-97BC5027BC40}"/>
              </a:ext>
            </a:extLst>
          </p:cNvPr>
          <p:cNvSpPr txBox="1"/>
          <p:nvPr/>
        </p:nvSpPr>
        <p:spPr>
          <a:xfrm>
            <a:off x="7349920" y="5719621"/>
            <a:ext cx="1702640" cy="981231"/>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2800" i="1">
                <a:solidFill>
                  <a:schemeClr val="accent1"/>
                </a:solidFill>
                <a:latin typeface="Helvetica"/>
                <a:ea typeface="Helvetica"/>
                <a:cs typeface="Helvetica"/>
                <a:sym typeface="Helvetica"/>
              </a:defRPr>
            </a:lvl1pPr>
          </a:lstStyle>
          <a:p>
            <a:pPr marL="0" marR="0" lvl="0" indent="0" algn="ctr" defTabSz="410751" rtl="0" eaLnBrk="1" fontAlgn="auto" latinLnBrk="0" hangingPunct="0">
              <a:lnSpc>
                <a:spcPct val="100000"/>
              </a:lnSpc>
              <a:spcBef>
                <a:spcPts val="0"/>
              </a:spcBef>
              <a:spcAft>
                <a:spcPts val="0"/>
              </a:spcAft>
              <a:buClrTx/>
              <a:buSzTx/>
              <a:buFontTx/>
              <a:buNone/>
              <a:tabLst/>
              <a:defRPr/>
            </a:pPr>
            <a:r>
              <a:rPr kumimoji="0" lang="en-US" sz="1969" b="0" i="1" u="none" strike="noStrike" kern="0" cap="none" spc="0" normalizeH="0" baseline="0" noProof="0" dirty="0">
                <a:ln>
                  <a:noFill/>
                </a:ln>
                <a:solidFill>
                  <a:schemeClr val="tx1"/>
                </a:solidFill>
                <a:effectLst/>
                <a:uLnTx/>
                <a:uFillTx/>
                <a:latin typeface="Helvetica"/>
                <a:cs typeface="Helvetica"/>
                <a:sym typeface="Helvetica"/>
              </a:rPr>
              <a:t>How do we solve this system?</a:t>
            </a:r>
            <a:endParaRPr kumimoji="0" sz="1969" b="0" i="1" u="none" strike="noStrike" kern="0" cap="none" spc="0" normalizeH="0" baseline="0" noProof="0" dirty="0">
              <a:ln>
                <a:noFill/>
              </a:ln>
              <a:solidFill>
                <a:schemeClr val="tx1"/>
              </a:solidFill>
              <a:effectLst/>
              <a:uLnTx/>
              <a:uFillTx/>
              <a:latin typeface="Helvetica"/>
              <a:cs typeface="Helvetica"/>
              <a:sym typeface="Helvetica"/>
            </a:endParaRPr>
          </a:p>
        </p:txBody>
      </p:sp>
      <p:sp>
        <p:nvSpPr>
          <p:cNvPr id="9" name="Title 1"/>
          <p:cNvSpPr txBox="1">
            <a:spLocks/>
          </p:cNvSpPr>
          <p:nvPr/>
        </p:nvSpPr>
        <p:spPr>
          <a:xfrm>
            <a:off x="152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Camera calibration</a:t>
            </a:r>
          </a:p>
        </p:txBody>
      </p:sp>
      <p:sp>
        <p:nvSpPr>
          <p:cNvPr id="10" name="How can we make these relations linear?">
            <a:extLst>
              <a:ext uri="{FF2B5EF4-FFF2-40B4-BE49-F238E27FC236}">
                <a16:creationId xmlns:a16="http://schemas.microsoft.com/office/drawing/2014/main" xmlns="" id="{52EE6C8F-4A70-4C1A-82EC-97BC5027BC40}"/>
              </a:ext>
            </a:extLst>
          </p:cNvPr>
          <p:cNvSpPr txBox="1"/>
          <p:nvPr/>
        </p:nvSpPr>
        <p:spPr>
          <a:xfrm>
            <a:off x="609600" y="5486400"/>
            <a:ext cx="1702640" cy="1284262"/>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2800" i="1">
                <a:solidFill>
                  <a:schemeClr val="accent1"/>
                </a:solidFill>
                <a:latin typeface="Helvetica"/>
                <a:ea typeface="Helvetica"/>
                <a:cs typeface="Helvetica"/>
                <a:sym typeface="Helvetica"/>
              </a:defRPr>
            </a:lvl1pPr>
          </a:lstStyle>
          <a:p>
            <a:pPr marL="0" marR="0" lvl="0" indent="0" algn="ctr" defTabSz="410751" rtl="0" eaLnBrk="1" fontAlgn="auto" latinLnBrk="0" hangingPunct="0">
              <a:lnSpc>
                <a:spcPct val="100000"/>
              </a:lnSpc>
              <a:spcBef>
                <a:spcPts val="0"/>
              </a:spcBef>
              <a:spcAft>
                <a:spcPts val="0"/>
              </a:spcAft>
              <a:buClrTx/>
              <a:buSzTx/>
              <a:buFontTx/>
              <a:buNone/>
              <a:tabLst/>
              <a:defRPr/>
            </a:pPr>
            <a:r>
              <a:rPr kumimoji="0" lang="en-US" sz="1969" b="0" i="1" u="none" strike="noStrike" kern="0" cap="none" spc="0" normalizeH="0" baseline="0" noProof="0" dirty="0">
                <a:ln>
                  <a:noFill/>
                </a:ln>
                <a:solidFill>
                  <a:schemeClr val="tx1"/>
                </a:solidFill>
                <a:effectLst/>
                <a:uLnTx/>
                <a:uFillTx/>
                <a:latin typeface="Helvetica"/>
                <a:cs typeface="Helvetica"/>
                <a:sym typeface="Helvetica"/>
              </a:rPr>
              <a:t>How many points do we need to solve this problem?</a:t>
            </a:r>
            <a:endParaRPr kumimoji="0" sz="1969" b="0" i="1" u="none" strike="noStrike" kern="0" cap="none" spc="0" normalizeH="0" baseline="0" noProof="0" dirty="0">
              <a:ln>
                <a:noFill/>
              </a:ln>
              <a:solidFill>
                <a:schemeClr val="tx1"/>
              </a:solidFill>
              <a:effectLst/>
              <a:uLnTx/>
              <a:uFillTx/>
              <a:latin typeface="Helvetica"/>
              <a:cs typeface="Helvetica"/>
              <a:sym typeface="Helvetica"/>
            </a:endParaRPr>
          </a:p>
        </p:txBody>
      </p:sp>
    </p:spTree>
    <p:extLst>
      <p:ext uri="{BB962C8B-B14F-4D97-AF65-F5344CB8AC3E}">
        <p14:creationId xmlns:p14="http://schemas.microsoft.com/office/powerpoint/2010/main" val="2615048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latex-image-11.pdf" descr="latex-image-11.pdf"/>
          <p:cNvPicPr>
            <a:picLocks noChangeAspect="1"/>
          </p:cNvPicPr>
          <p:nvPr/>
        </p:nvPicPr>
        <p:blipFill>
          <a:blip r:embed="rId2"/>
          <a:stretch>
            <a:fillRect/>
          </a:stretch>
        </p:blipFill>
        <p:spPr>
          <a:xfrm>
            <a:off x="1930034" y="914400"/>
            <a:ext cx="5025939" cy="671209"/>
          </a:xfrm>
          <a:prstGeom prst="rect">
            <a:avLst/>
          </a:prstGeom>
          <a:ln w="12700">
            <a:miter lim="400000"/>
          </a:ln>
        </p:spPr>
      </p:pic>
      <p:pic>
        <p:nvPicPr>
          <p:cNvPr id="253" name="latex-image-12.pdf" descr="latex-image-12.pdf"/>
          <p:cNvPicPr>
            <a:picLocks noChangeAspect="1"/>
          </p:cNvPicPr>
          <p:nvPr/>
        </p:nvPicPr>
        <p:blipFill>
          <a:blip r:embed="rId3"/>
          <a:stretch>
            <a:fillRect/>
          </a:stretch>
        </p:blipFill>
        <p:spPr>
          <a:xfrm>
            <a:off x="1830936" y="1752600"/>
            <a:ext cx="3167807" cy="2214563"/>
          </a:xfrm>
          <a:prstGeom prst="rect">
            <a:avLst/>
          </a:prstGeom>
          <a:ln w="12700">
            <a:miter lim="400000"/>
          </a:ln>
        </p:spPr>
      </p:pic>
      <p:pic>
        <p:nvPicPr>
          <p:cNvPr id="254" name="latex-image-13.pdf" descr="latex-image-13.pdf"/>
          <p:cNvPicPr>
            <a:picLocks noChangeAspect="1"/>
          </p:cNvPicPr>
          <p:nvPr/>
        </p:nvPicPr>
        <p:blipFill>
          <a:blip r:embed="rId4"/>
          <a:stretch>
            <a:fillRect/>
          </a:stretch>
        </p:blipFill>
        <p:spPr>
          <a:xfrm>
            <a:off x="5906299" y="2209800"/>
            <a:ext cx="1212206" cy="1160860"/>
          </a:xfrm>
          <a:prstGeom prst="rect">
            <a:avLst/>
          </a:prstGeom>
          <a:ln w="12700">
            <a:miter lim="400000"/>
          </a:ln>
        </p:spPr>
      </p:pic>
      <p:sp>
        <p:nvSpPr>
          <p:cNvPr id="7" name="Title 1"/>
          <p:cNvSpPr txBox="1">
            <a:spLocks/>
          </p:cNvSpPr>
          <p:nvPr/>
        </p:nvSpPr>
        <p:spPr>
          <a:xfrm>
            <a:off x="152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Camera calibration</a:t>
            </a:r>
          </a:p>
        </p:txBody>
      </p:sp>
      <p:sp>
        <p:nvSpPr>
          <p:cNvPr id="8" name="Content Placeholder 2"/>
          <p:cNvSpPr txBox="1">
            <a:spLocks/>
          </p:cNvSpPr>
          <p:nvPr/>
        </p:nvSpPr>
        <p:spPr>
          <a:xfrm>
            <a:off x="152400" y="762000"/>
            <a:ext cx="8839200"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We’ve already seen this minimization problem in the curve fitting class- linear TLS.</a:t>
            </a:r>
          </a:p>
          <a:p>
            <a:r>
              <a:rPr lang="en-US" dirty="0"/>
              <a:t>6 points will give us 12 equations- enough for 11 parameters.</a:t>
            </a:r>
          </a:p>
        </p:txBody>
      </p:sp>
    </p:spTree>
    <p:extLst>
      <p:ext uri="{BB962C8B-B14F-4D97-AF65-F5344CB8AC3E}">
        <p14:creationId xmlns:p14="http://schemas.microsoft.com/office/powerpoint/2010/main" val="35301671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D46864-E961-4342-92DB-4BCE710C4368}"/>
              </a:ext>
            </a:extLst>
          </p:cNvPr>
          <p:cNvSpPr>
            <a:spLocks noGrp="1"/>
          </p:cNvSpPr>
          <p:nvPr>
            <p:ph type="title"/>
          </p:nvPr>
        </p:nvSpPr>
        <p:spPr/>
        <p:txBody>
          <a:bodyPr/>
          <a:lstStyle/>
          <a:p>
            <a:r>
              <a:rPr lang="en-US" dirty="0"/>
              <a:t>Linear TLS -the minimization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44E5D91-E707-4634-B507-529A02CF6FD8}"/>
                  </a:ext>
                </a:extLst>
              </p:cNvPr>
              <p:cNvSpPr>
                <a:spLocks noGrp="1"/>
              </p:cNvSpPr>
              <p:nvPr>
                <p:ph idx="1"/>
              </p:nvPr>
            </p:nvSpPr>
            <p:spPr/>
            <p:txBody>
              <a:bodyPr>
                <a:normAutofit fontScale="92500" lnSpcReduction="10000"/>
              </a:bodyPr>
              <a:lstStyle/>
              <a:p>
                <a:r>
                  <a:rPr lang="en-US" dirty="0"/>
                  <a:t>The minimization problem is:</a:t>
                </a:r>
              </a:p>
              <a:p>
                <a:endParaRPr lang="en-US" dirty="0"/>
              </a:p>
              <a:p>
                <a:pPr marL="457200" lvl="1" indent="0">
                  <a:buNone/>
                </a:pPr>
                <a:endParaRPr lang="en-US" dirty="0"/>
              </a:p>
              <a:p>
                <a:pPr marL="457200" lvl="1" indent="0">
                  <a:buNone/>
                </a:pPr>
                <a:endParaRPr lang="en-US" dirty="0"/>
              </a:p>
              <a:p>
                <a:r>
                  <a:rPr lang="en-US" dirty="0"/>
                  <a:t>Recall </a:t>
                </a:r>
                <a:r>
                  <a:rPr lang="en-US" dirty="0" err="1"/>
                  <a:t>eigendecomposition</a:t>
                </a:r>
                <a:r>
                  <a:rPr lang="en-US" dirty="0"/>
                  <a:t>: </a:t>
                </a:r>
              </a:p>
              <a:p>
                <a:pPr lvl="1"/>
                <a:r>
                  <a:rPr lang="en-US" dirty="0"/>
                  <a:t>Also recall that each eigenvector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 </m:t>
                    </m:r>
                  </m:oMath>
                </a14:m>
                <a:r>
                  <a:rPr lang="en-US" dirty="0"/>
                  <a:t>is normalized</a:t>
                </a:r>
              </a:p>
              <a:p>
                <a:pPr marL="457200" lvl="1" indent="0">
                  <a:buNone/>
                </a:pPr>
                <a:r>
                  <a:rPr lang="en-US" dirty="0"/>
                  <a:t> (</a:t>
                </a:r>
                <a14:m>
                  <m:oMath xmlns:m="http://schemas.openxmlformats.org/officeDocument/2006/math">
                    <m:d>
                      <m:dPr>
                        <m:begChr m:val="|"/>
                        <m:endChr m:val="|"/>
                        <m:ctrlPr>
                          <a:rPr lang="en-US" b="0" i="1" smtClean="0">
                            <a:latin typeface="Cambria Math"/>
                          </a:rPr>
                        </m:ctrlPr>
                      </m:dPr>
                      <m:e>
                        <m:d>
                          <m:dPr>
                            <m:begChr m:val="|"/>
                            <m:endChr m:val="|"/>
                            <m:ctrlPr>
                              <a:rPr lang="en-US" b="0" i="1" smtClean="0">
                                <a:latin typeface="Cambria Math"/>
                              </a:rPr>
                            </m:ctrlPr>
                          </m:dPr>
                          <m:e>
                            <m:r>
                              <a:rPr lang="en-US" b="0" i="1" smtClean="0">
                                <a:latin typeface="Cambria Math" panose="02040503050406030204" pitchFamily="18" charset="0"/>
                              </a:rPr>
                              <m:t>𝑣</m:t>
                            </m:r>
                          </m:e>
                        </m:d>
                      </m:e>
                    </m:d>
                    <m:r>
                      <a:rPr lang="en-US" b="0" i="1" smtClean="0">
                        <a:latin typeface="Cambria Math" panose="02040503050406030204" pitchFamily="18" charset="0"/>
                      </a:rPr>
                      <m:t>=</m:t>
                    </m:r>
                    <m:sSup>
                      <m:sSupPr>
                        <m:ctrlPr>
                          <a:rPr lang="en-US" b="0" i="1" smtClean="0">
                            <a:latin typeface="Cambria Math"/>
                          </a:rPr>
                        </m:ctrlPr>
                      </m:sSupPr>
                      <m:e>
                        <m:r>
                          <a:rPr lang="en-US" b="0" i="1" smtClean="0">
                            <a:latin typeface="Cambria Math" panose="02040503050406030204" pitchFamily="18" charset="0"/>
                          </a:rPr>
                          <m:t>𝑣</m:t>
                        </m:r>
                      </m:e>
                      <m:sup>
                        <m:r>
                          <a:rPr lang="en-US" b="0" i="1" smtClean="0">
                            <a:latin typeface="Cambria Math" panose="02040503050406030204" pitchFamily="18" charset="0"/>
                          </a:rPr>
                          <m:t>𝑇</m:t>
                        </m:r>
                      </m:sup>
                    </m:sSup>
                    <m:r>
                      <a:rPr lang="en-US" b="0" i="1" smtClean="0">
                        <a:latin typeface="Cambria Math" panose="02040503050406030204" pitchFamily="18" charset="0"/>
                      </a:rPr>
                      <m:t>𝑣</m:t>
                    </m:r>
                    <m:r>
                      <a:rPr lang="en-US" b="0" i="1" smtClean="0">
                        <a:latin typeface="Cambria Math" panose="02040503050406030204" pitchFamily="18" charset="0"/>
                      </a:rPr>
                      <m:t>=1</m:t>
                    </m:r>
                  </m:oMath>
                </a14:m>
                <a:r>
                  <a:rPr lang="en-US" dirty="0"/>
                  <a:t>).</a:t>
                </a:r>
              </a:p>
              <a:p>
                <a:r>
                  <a:rPr lang="en-US" dirty="0"/>
                  <a:t>The solution to the minimization problem above is the eigenvector corresponding to smallest eigenvalue of </a:t>
                </a:r>
                <a14:m>
                  <m:oMath xmlns:m="http://schemas.openxmlformats.org/officeDocument/2006/math">
                    <m:sSup>
                      <m:sSupPr>
                        <m:ctrlPr>
                          <a:rPr lang="en-US" b="0" i="1" smtClean="0">
                            <a:latin typeface="Cambria Math"/>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𝑋</m:t>
                    </m:r>
                  </m:oMath>
                </a14:m>
                <a:r>
                  <a:rPr lang="en-US" dirty="0"/>
                  <a:t>.</a:t>
                </a:r>
              </a:p>
              <a:p>
                <a:endParaRPr lang="en-US" dirty="0"/>
              </a:p>
              <a:p>
                <a:r>
                  <a:rPr lang="en-US" b="1" dirty="0"/>
                  <a:t>Watch out: </a:t>
                </a:r>
                <a:r>
                  <a:rPr lang="en-US" dirty="0"/>
                  <a:t>trying to minimize the problem above without the constraint </a:t>
                </a:r>
                <a14:m>
                  <m:oMath xmlns:m="http://schemas.openxmlformats.org/officeDocument/2006/math">
                    <m:sSup>
                      <m:sSupPr>
                        <m:ctrlPr>
                          <a:rPr lang="en-US" b="0" i="1" smtClean="0">
                            <a:latin typeface="Cambria Math"/>
                          </a:rPr>
                        </m:ctrlPr>
                      </m:sSupPr>
                      <m:e>
                        <m:r>
                          <a:rPr lang="en-US" b="0" i="1" smtClean="0">
                            <a:latin typeface="Cambria Math" panose="02040503050406030204" pitchFamily="18" charset="0"/>
                          </a:rPr>
                          <m:t>𝛽</m:t>
                        </m:r>
                      </m:e>
                      <m:sup>
                        <m:r>
                          <a:rPr lang="en-US" b="0" i="1" smtClean="0">
                            <a:latin typeface="Cambria Math" panose="02040503050406030204" pitchFamily="18" charset="0"/>
                          </a:rPr>
                          <m:t>𝑇</m:t>
                        </m:r>
                      </m:sup>
                    </m:sSup>
                    <m:r>
                      <a:rPr lang="en-US" b="0" i="1" smtClean="0">
                        <a:latin typeface="Cambria Math" panose="02040503050406030204" pitchFamily="18" charset="0"/>
                      </a:rPr>
                      <m:t>𝛽</m:t>
                    </m:r>
                    <m:r>
                      <a:rPr lang="en-US" i="1">
                        <a:latin typeface="Cambria Math" panose="02040503050406030204" pitchFamily="18" charset="0"/>
                      </a:rPr>
                      <m:t>=1</m:t>
                    </m:r>
                  </m:oMath>
                </a14:m>
                <a:r>
                  <a:rPr lang="en-US" dirty="0"/>
                  <a:t> will result with the trivial solution of </a:t>
                </a:r>
                <a14:m>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=0</m:t>
                    </m:r>
                    <m:r>
                      <a:rPr lang="en-US" b="0" i="0" smtClean="0">
                        <a:latin typeface="Cambria Math" panose="02040503050406030204" pitchFamily="18" charset="0"/>
                      </a:rPr>
                      <m:t>.</m:t>
                    </m:r>
                  </m:oMath>
                </a14:m>
                <a:r>
                  <a:rPr lang="en-US" dirty="0"/>
                  <a:t> </a:t>
                </a:r>
              </a:p>
            </p:txBody>
          </p:sp>
        </mc:Choice>
        <mc:Fallback xmlns="">
          <p:sp>
            <p:nvSpPr>
              <p:cNvPr id="3" name="Content Placeholder 2">
                <a:extLst>
                  <a:ext uri="{FF2B5EF4-FFF2-40B4-BE49-F238E27FC236}">
                    <a16:creationId xmlns:a16="http://schemas.microsoft.com/office/drawing/2014/main" xmlns:a14="http://schemas.microsoft.com/office/drawing/2010/main" xmlns="" id="{F44E5D91-E707-4634-B507-529A02CF6FD8}"/>
                  </a:ext>
                </a:extLst>
              </p:cNvPr>
              <p:cNvSpPr>
                <a:spLocks noGrp="1" noRot="1" noChangeAspect="1" noMove="1" noResize="1" noEditPoints="1" noAdjustHandles="1" noChangeArrowheads="1" noChangeShapeType="1" noTextEdit="1"/>
              </p:cNvSpPr>
              <p:nvPr>
                <p:ph idx="1"/>
              </p:nvPr>
            </p:nvSpPr>
            <p:spPr>
              <a:blipFill rotWithShape="1">
                <a:blip r:embed="rId3"/>
                <a:stretch>
                  <a:fillRect l="-1034" t="-1599" r="-1793"/>
                </a:stretch>
              </a:blipFill>
            </p:spPr>
            <p:txBody>
              <a:bodyPr/>
              <a:lstStyle/>
              <a:p>
                <a:r>
                  <a:rPr lang="en-US">
                    <a:noFill/>
                  </a:rPr>
                  <a:t> </a:t>
                </a:r>
              </a:p>
            </p:txBody>
          </p:sp>
        </mc:Fallback>
      </mc:AlternateContent>
      <p:pic>
        <p:nvPicPr>
          <p:cNvPr id="8194" name="Picture 2">
            <a:extLst>
              <a:ext uri="{FF2B5EF4-FFF2-40B4-BE49-F238E27FC236}">
                <a16:creationId xmlns:a16="http://schemas.microsoft.com/office/drawing/2014/main" xmlns="" id="{DDC37157-3197-4764-9EC0-6D73D58FD5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0562" y="1248620"/>
            <a:ext cx="3137825" cy="1028795"/>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xmlns="" id="{BA35F0CC-3AE7-4C89-A1E8-46AEEC5635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999" y="2390775"/>
            <a:ext cx="3321844" cy="4286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xmlns="" id="{89656513-9083-47D3-8D44-E43743BD2C33}"/>
              </a:ext>
            </a:extLst>
          </p:cNvPr>
          <p:cNvSpPr/>
          <p:nvPr/>
        </p:nvSpPr>
        <p:spPr>
          <a:xfrm>
            <a:off x="533400" y="3770422"/>
            <a:ext cx="8001000" cy="9539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53361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52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Camera calibration</a:t>
            </a:r>
          </a:p>
        </p:txBody>
      </p:sp>
      <mc:AlternateContent xmlns:mc="http://schemas.openxmlformats.org/markup-compatibility/2006" xmlns:a14="http://schemas.microsoft.com/office/drawing/2010/main">
        <mc:Choice Requires="a14">
          <p:sp>
            <p:nvSpPr>
              <p:cNvPr id="8" name="Content Placeholder 2"/>
              <p:cNvSpPr txBox="1">
                <a:spLocks/>
              </p:cNvSpPr>
              <p:nvPr/>
            </p:nvSpPr>
            <p:spPr>
              <a:xfrm>
                <a:off x="152400" y="762000"/>
                <a:ext cx="8839200"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second part is to decompose the resulted </a:t>
                </a:r>
                <a14:m>
                  <m:oMath xmlns:m="http://schemas.openxmlformats.org/officeDocument/2006/math">
                    <m:r>
                      <a:rPr lang="en-US" b="0" i="1" smtClean="0">
                        <a:latin typeface="Cambria Math"/>
                      </a:rPr>
                      <m:t>𝑃</m:t>
                    </m:r>
                    <m:r>
                      <a:rPr lang="en-US" b="0" i="1" smtClean="0">
                        <a:latin typeface="Cambria Math"/>
                      </a:rPr>
                      <m:t> </m:t>
                    </m:r>
                  </m:oMath>
                </a14:m>
                <a:r>
                  <a:rPr lang="en-US" dirty="0"/>
                  <a:t>matrix into </a:t>
                </a:r>
                <a14:m>
                  <m:oMath xmlns:m="http://schemas.openxmlformats.org/officeDocument/2006/math">
                    <m:r>
                      <a:rPr lang="en-US" i="1" dirty="0" smtClean="0">
                        <a:latin typeface="Cambria Math"/>
                      </a:rPr>
                      <m:t>𝐾</m:t>
                    </m:r>
                    <m:r>
                      <a:rPr lang="en-US" i="1" dirty="0" smtClean="0">
                        <a:latin typeface="Cambria Math"/>
                      </a:rPr>
                      <m:t>, </m:t>
                    </m:r>
                    <m:r>
                      <a:rPr lang="en-US" i="1" dirty="0" smtClean="0">
                        <a:latin typeface="Cambria Math"/>
                      </a:rPr>
                      <m:t>𝑅</m:t>
                    </m:r>
                    <m:r>
                      <a:rPr lang="en-US" i="1" dirty="0" smtClean="0">
                        <a:latin typeface="Cambria Math"/>
                      </a:rPr>
                      <m:t> </m:t>
                    </m:r>
                  </m:oMath>
                </a14:m>
                <a:r>
                  <a:rPr lang="en-US" i="0" dirty="0">
                    <a:latin typeface="+mj-lt"/>
                  </a:rPr>
                  <a:t>and</a:t>
                </a:r>
                <a14:m>
                  <m:oMath xmlns:m="http://schemas.openxmlformats.org/officeDocument/2006/math">
                    <m:r>
                      <a:rPr lang="en-US" i="1" dirty="0" smtClean="0">
                        <a:latin typeface="Cambria Math"/>
                      </a:rPr>
                      <m:t> </m:t>
                    </m:r>
                    <m:r>
                      <a:rPr lang="en-US" i="1" dirty="0" smtClean="0">
                        <a:latin typeface="Cambria Math"/>
                      </a:rPr>
                      <m:t>𝐶</m:t>
                    </m:r>
                  </m:oMath>
                </a14:m>
                <a:r>
                  <a:rPr lang="en-US" dirty="0"/>
                  <a:t>.</a:t>
                </a:r>
              </a:p>
              <a:p>
                <a:r>
                  <a:rPr lang="en-US" dirty="0"/>
                  <a:t>We can look at the resulted matrix as follows: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𝑃</m:t>
                      </m:r>
                      <m:r>
                        <a:rPr lang="en-US" b="0" i="1" smtClean="0">
                          <a:latin typeface="Cambria Math"/>
                        </a:rPr>
                        <m:t>=</m:t>
                      </m:r>
                      <m:r>
                        <a:rPr lang="en-US" b="0" i="1" smtClean="0">
                          <a:latin typeface="Cambria Math"/>
                        </a:rPr>
                        <m:t>𝐾</m:t>
                      </m:r>
                      <m:d>
                        <m:dPr>
                          <m:begChr m:val="["/>
                          <m:endChr m:val="|"/>
                          <m:ctrlPr>
                            <a:rPr lang="en-US" b="0" i="1" smtClean="0">
                              <a:latin typeface="Cambria Math"/>
                            </a:rPr>
                          </m:ctrlPr>
                        </m:dPr>
                        <m:e>
                          <m:sSub>
                            <m:sSubPr>
                              <m:ctrlPr>
                                <a:rPr lang="en-US" b="0" i="1" smtClean="0">
                                  <a:latin typeface="Cambria Math"/>
                                </a:rPr>
                              </m:ctrlPr>
                            </m:sSubPr>
                            <m:e>
                              <m:r>
                                <a:rPr lang="en-US" b="0" i="1" smtClean="0">
                                  <a:latin typeface="Cambria Math"/>
                                </a:rPr>
                                <m:t>𝑅</m:t>
                              </m:r>
                            </m:e>
                            <m:sub>
                              <m:r>
                                <a:rPr lang="en-US" b="0" i="1" smtClean="0">
                                  <a:latin typeface="Cambria Math"/>
                                </a:rPr>
                                <m:t>3</m:t>
                              </m:r>
                              <m:r>
                                <a:rPr lang="en-US" b="0" i="1" smtClean="0">
                                  <a:latin typeface="Cambria Math"/>
                                </a:rPr>
                                <m:t>𝑋</m:t>
                              </m:r>
                              <m:r>
                                <a:rPr lang="en-US" b="0" i="1" smtClean="0">
                                  <a:latin typeface="Cambria Math"/>
                                </a:rPr>
                                <m:t>3</m:t>
                              </m:r>
                            </m:sub>
                          </m:sSub>
                        </m:e>
                      </m:d>
                      <m:r>
                        <a:rPr lang="en-US" b="0" i="1" smtClean="0">
                          <a:latin typeface="Cambria Math"/>
                        </a:rPr>
                        <m:t>−</m:t>
                      </m:r>
                      <m:r>
                        <a:rPr lang="en-US" b="0" i="1" smtClean="0">
                          <a:latin typeface="Cambria Math"/>
                        </a:rPr>
                        <m:t>𝑅</m:t>
                      </m:r>
                      <m:sSub>
                        <m:sSubPr>
                          <m:ctrlPr>
                            <a:rPr lang="en-US" b="0" i="1" smtClean="0">
                              <a:latin typeface="Cambria Math"/>
                            </a:rPr>
                          </m:ctrlPr>
                        </m:sSubPr>
                        <m:e>
                          <m:r>
                            <a:rPr lang="en-US" b="0" i="1" smtClean="0">
                              <a:latin typeface="Cambria Math"/>
                            </a:rPr>
                            <m:t>𝐶</m:t>
                          </m:r>
                        </m:e>
                        <m:sub>
                          <m:r>
                            <a:rPr lang="en-US" b="0" i="1" smtClean="0">
                              <a:latin typeface="Cambria Math"/>
                            </a:rPr>
                            <m:t>3</m:t>
                          </m:r>
                          <m:r>
                            <a:rPr lang="en-US" b="0" i="1" smtClean="0">
                              <a:latin typeface="Cambria Math"/>
                            </a:rPr>
                            <m:t>𝑋</m:t>
                          </m:r>
                          <m:r>
                            <a:rPr lang="en-US" b="0" i="1" smtClean="0">
                              <a:latin typeface="Cambria Math"/>
                            </a:rPr>
                            <m:t>1</m:t>
                          </m:r>
                        </m:sub>
                      </m:sSub>
                      <m:r>
                        <a:rPr lang="en-US" b="0" i="1" smtClean="0">
                          <a:latin typeface="Cambria Math"/>
                        </a:rPr>
                        <m:t>]=[</m:t>
                      </m:r>
                      <m:r>
                        <a:rPr lang="en-US" b="0" i="1" smtClean="0">
                          <a:latin typeface="Cambria Math"/>
                        </a:rPr>
                        <m:t>𝑀</m:t>
                      </m:r>
                      <m:r>
                        <a:rPr lang="en-US" b="0" i="1" smtClean="0">
                          <a:latin typeface="Cambria Math"/>
                        </a:rPr>
                        <m:t>|−</m:t>
                      </m:r>
                      <m:r>
                        <a:rPr lang="en-US" b="0" i="1" smtClean="0">
                          <a:latin typeface="Cambria Math"/>
                        </a:rPr>
                        <m:t>𝑀𝐶</m:t>
                      </m:r>
                      <m:r>
                        <a:rPr lang="en-US" b="0" i="1" smtClean="0">
                          <a:latin typeface="Cambria Math"/>
                        </a:rPr>
                        <m:t>]</m:t>
                      </m:r>
                    </m:oMath>
                  </m:oMathPara>
                </a14:m>
                <a:endParaRPr lang="en-US" dirty="0"/>
              </a:p>
              <a:p>
                <a:r>
                  <a:rPr lang="en-US" b="1" dirty="0"/>
                  <a:t>Finding </a:t>
                </a:r>
                <a14:m>
                  <m:oMath xmlns:m="http://schemas.openxmlformats.org/officeDocument/2006/math">
                    <m:r>
                      <a:rPr lang="en-US" b="1" i="1" smtClean="0">
                        <a:latin typeface="Cambria Math"/>
                      </a:rPr>
                      <m:t>𝑪</m:t>
                    </m:r>
                  </m:oMath>
                </a14:m>
                <a:r>
                  <a:rPr lang="en-US" b="1" dirty="0"/>
                  <a:t>: </a:t>
                </a:r>
                <a:r>
                  <a:rPr lang="en-US" dirty="0"/>
                  <a:t>take only the rightmost column of </a:t>
                </a:r>
                <a14:m>
                  <m:oMath xmlns:m="http://schemas.openxmlformats.org/officeDocument/2006/math">
                    <m:r>
                      <a:rPr lang="en-US" b="0" i="1" smtClean="0">
                        <a:latin typeface="Cambria Math"/>
                      </a:rPr>
                      <m:t>𝑃</m:t>
                    </m:r>
                  </m:oMath>
                </a14:m>
                <a:r>
                  <a:rPr lang="en-US" dirty="0"/>
                  <a:t> and multiply it from the left by </a:t>
                </a:r>
                <a14:m>
                  <m:oMath xmlns:m="http://schemas.openxmlformats.org/officeDocument/2006/math">
                    <m:r>
                      <a:rPr lang="en-US" b="0" i="1" smtClean="0">
                        <a:latin typeface="Cambria Math"/>
                      </a:rPr>
                      <m:t>−</m:t>
                    </m:r>
                    <m:sSup>
                      <m:sSupPr>
                        <m:ctrlPr>
                          <a:rPr lang="en-US" b="0" i="1" smtClean="0">
                            <a:latin typeface="Cambria Math"/>
                          </a:rPr>
                        </m:ctrlPr>
                      </m:sSupPr>
                      <m:e>
                        <m:r>
                          <a:rPr lang="en-US" b="0" i="1" smtClean="0">
                            <a:latin typeface="Cambria Math"/>
                          </a:rPr>
                          <m:t>𝑀</m:t>
                        </m:r>
                      </m:e>
                      <m:sup>
                        <m:r>
                          <a:rPr lang="en-US" b="0" i="1" smtClean="0">
                            <a:latin typeface="Cambria Math"/>
                          </a:rPr>
                          <m:t>−1</m:t>
                        </m:r>
                      </m:sup>
                    </m:sSup>
                  </m:oMath>
                </a14:m>
                <a:r>
                  <a:rPr lang="en-US" dirty="0"/>
                  <a:t>.</a:t>
                </a:r>
              </a:p>
              <a:p>
                <a:r>
                  <a:rPr lang="en-US" b="1" dirty="0"/>
                  <a:t>Finding K &amp; R: </a:t>
                </a:r>
                <a:r>
                  <a:rPr lang="en-US" dirty="0"/>
                  <a:t>RQ decomposition of </a:t>
                </a:r>
                <a14:m>
                  <m:oMath xmlns:m="http://schemas.openxmlformats.org/officeDocument/2006/math">
                    <m:r>
                      <a:rPr lang="en-US" b="0" i="1" smtClean="0">
                        <a:latin typeface="Cambria Math"/>
                      </a:rPr>
                      <m:t>𝑀</m:t>
                    </m:r>
                  </m:oMath>
                </a14:m>
                <a:r>
                  <a:rPr lang="en-US" dirty="0"/>
                  <a:t> to upper triangular matrix and orthogonal matrix. </a:t>
                </a:r>
              </a:p>
              <a:p>
                <a:pPr lvl="1"/>
                <a:r>
                  <a:rPr lang="en-US" dirty="0"/>
                  <a:t>The exact definition is out of scope. Read more about it here: </a:t>
                </a:r>
                <a:r>
                  <a:rPr lang="en-US" dirty="0">
                    <a:hlinkClick r:id="rId2"/>
                  </a:rPr>
                  <a:t>http://ksimek.github.io/2012/08/14/decompose/</a:t>
                </a:r>
                <a:endParaRPr lang="en-US" dirty="0"/>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152400" y="762000"/>
                <a:ext cx="8839200" cy="5715000"/>
              </a:xfrm>
              <a:prstGeom prst="rect">
                <a:avLst/>
              </a:prstGeom>
              <a:blipFill rotWithShape="1">
                <a:blip r:embed="rId3"/>
                <a:stretch>
                  <a:fillRect l="-1172" t="-959"/>
                </a:stretch>
              </a:blipFill>
            </p:spPr>
            <p:txBody>
              <a:bodyPr/>
              <a:lstStyle/>
              <a:p>
                <a:r>
                  <a:rPr lang="en-US">
                    <a:noFill/>
                  </a:rPr>
                  <a:t> </a:t>
                </a:r>
              </a:p>
            </p:txBody>
          </p:sp>
        </mc:Fallback>
      </mc:AlternateContent>
    </p:spTree>
    <p:extLst>
      <p:ext uri="{BB962C8B-B14F-4D97-AF65-F5344CB8AC3E}">
        <p14:creationId xmlns:p14="http://schemas.microsoft.com/office/powerpoint/2010/main" val="16027313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custDataLst>
              <p:tags r:id="rId1"/>
            </p:custDataLst>
          </p:nvPr>
        </p:nvSpPr>
        <p:spPr>
          <a:xfrm>
            <a:off x="1657349" y="76200"/>
            <a:ext cx="7351657" cy="838200"/>
          </a:xfrm>
        </p:spPr>
        <p:txBody>
          <a:bodyPr/>
          <a:lstStyle/>
          <a:p>
            <a:r>
              <a:rPr lang="en-US" sz="3200" dirty="0"/>
              <a:t>Calibration using a reference object</a:t>
            </a:r>
          </a:p>
        </p:txBody>
      </p:sp>
      <p:pic>
        <p:nvPicPr>
          <p:cNvPr id="368644" name="Picture 4" descr="CalCube"/>
          <p:cNvPicPr>
            <a:picLocks noChangeAspect="1" noChangeArrowheads="1"/>
          </p:cNvPicPr>
          <p:nvPr>
            <p:custDataLst>
              <p:tags r:id="rId2"/>
            </p:custDataLst>
          </p:nvPr>
        </p:nvPicPr>
        <p:blipFill>
          <a:blip r:embed="rId7" cstate="print"/>
          <a:srcRect/>
          <a:stretch>
            <a:fillRect/>
          </a:stretch>
        </p:blipFill>
        <p:spPr bwMode="auto">
          <a:xfrm>
            <a:off x="5034098" y="2133600"/>
            <a:ext cx="3974909" cy="4367984"/>
          </a:xfrm>
          <a:prstGeom prst="rect">
            <a:avLst/>
          </a:prstGeom>
          <a:noFill/>
        </p:spPr>
      </p:pic>
      <p:sp>
        <p:nvSpPr>
          <p:cNvPr id="368645" name="Rectangle 5"/>
          <p:cNvSpPr>
            <a:spLocks noChangeArrowheads="1"/>
          </p:cNvSpPr>
          <p:nvPr>
            <p:custDataLst>
              <p:tags r:id="rId3"/>
            </p:custDataLst>
          </p:nvPr>
        </p:nvSpPr>
        <p:spPr bwMode="auto">
          <a:xfrm>
            <a:off x="259624" y="5178618"/>
            <a:ext cx="5829300" cy="1072278"/>
          </a:xfrm>
          <a:prstGeom prst="rect">
            <a:avLst/>
          </a:prstGeom>
          <a:noFill/>
          <a:ln w="9525">
            <a:noFill/>
            <a:miter lim="800000"/>
            <a:headEnd/>
            <a:tailEnd/>
          </a:ln>
          <a:effectLst/>
        </p:spPr>
        <p:txBody>
          <a:bodyPr/>
          <a:lstStyle/>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Light" panose="020F0302020204030204" pitchFamily="34" charset="0"/>
              </a:rPr>
              <a:t>Issues:</a:t>
            </a:r>
          </a:p>
          <a:p>
            <a:pPr marL="800100" marR="0" lvl="1" indent="-342900" algn="l" defTabSz="914400" rtl="0" eaLnBrk="0" fontAlgn="base" latinLnBrk="0" hangingPunct="0">
              <a:lnSpc>
                <a:spcPct val="90000"/>
              </a:lnSpc>
              <a:spcBef>
                <a:spcPct val="2000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Light" panose="020F0302020204030204" pitchFamily="34" charset="0"/>
              </a:rPr>
              <a:t>must know geometry very accurately</a:t>
            </a:r>
          </a:p>
          <a:p>
            <a:pPr marL="800100" marR="0" lvl="1" indent="-342900" algn="l" defTabSz="914400" rtl="0" eaLnBrk="0" fontAlgn="base" latinLnBrk="0" hangingPunct="0">
              <a:lnSpc>
                <a:spcPct val="90000"/>
              </a:lnSpc>
              <a:spcBef>
                <a:spcPct val="2000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Light" panose="020F0302020204030204" pitchFamily="34" charset="0"/>
              </a:rPr>
              <a:t>must know 3D-&gt;2D correspondence</a:t>
            </a:r>
          </a:p>
          <a:p>
            <a:pPr marL="742950" marR="0" lvl="1" indent="-285750" algn="l" defTabSz="914400" rtl="0" eaLnBrk="0" fontAlgn="base" latinLnBrk="0" hangingPunct="0">
              <a:lnSpc>
                <a:spcPct val="90000"/>
              </a:lnSpc>
              <a:spcBef>
                <a:spcPct val="20000"/>
              </a:spcBef>
              <a:spcAft>
                <a:spcPct val="0"/>
              </a:spcAft>
              <a:buClrTx/>
              <a:buSzTx/>
              <a:buFontTx/>
              <a:buChar char="•"/>
              <a:tabLst/>
              <a:defRPr/>
            </a:pPr>
            <a:endParaRPr kumimoji="0" lang="en-US" sz="2400" b="0" i="0" u="none" strike="noStrike" kern="1200" cap="none" spc="0" normalizeH="0" baseline="0" noProof="0" dirty="0">
              <a:ln>
                <a:noFill/>
              </a:ln>
              <a:solidFill>
                <a:srgbClr val="000000"/>
              </a:solidFill>
              <a:effectLst/>
              <a:uLnTx/>
              <a:uFillTx/>
              <a:latin typeface="Calibri Light" panose="020F0302020204030204" pitchFamily="34" charset="0"/>
            </a:endParaRPr>
          </a:p>
        </p:txBody>
      </p:sp>
      <p:sp>
        <p:nvSpPr>
          <p:cNvPr id="6" name="Rectangle 5">
            <a:extLst>
              <a:ext uri="{FF2B5EF4-FFF2-40B4-BE49-F238E27FC236}">
                <a16:creationId xmlns="" xmlns:a16="http://schemas.microsoft.com/office/drawing/2014/main" id="{2DDB7C3C-057B-4D36-A1CC-5062596BB523}"/>
              </a:ext>
            </a:extLst>
          </p:cNvPr>
          <p:cNvSpPr>
            <a:spLocks noChangeArrowheads="1"/>
          </p:cNvSpPr>
          <p:nvPr>
            <p:custDataLst>
              <p:tags r:id="rId4"/>
            </p:custDataLst>
          </p:nvPr>
        </p:nvSpPr>
        <p:spPr bwMode="auto">
          <a:xfrm>
            <a:off x="259624" y="914400"/>
            <a:ext cx="5829300" cy="1219200"/>
          </a:xfrm>
          <a:prstGeom prst="rect">
            <a:avLst/>
          </a:prstGeom>
          <a:noFill/>
          <a:ln w="9525">
            <a:noFill/>
            <a:miter lim="800000"/>
            <a:headEnd/>
            <a:tailEnd/>
          </a:ln>
          <a:effectLst/>
        </p:spPr>
        <p:txBody>
          <a:bodyPr/>
          <a:lstStyle/>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Light" panose="020F0302020204030204" pitchFamily="34" charset="0"/>
              </a:rPr>
              <a:t>Place a known object in the scene:</a:t>
            </a:r>
          </a:p>
          <a:p>
            <a:pPr marL="800100" marR="0" lvl="1" indent="-342900" algn="l" defTabSz="914400" rtl="0" eaLnBrk="0" fontAlgn="base" latinLnBrk="0" hangingPunct="0">
              <a:lnSpc>
                <a:spcPct val="90000"/>
              </a:lnSpc>
              <a:spcBef>
                <a:spcPct val="2000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Light" panose="020F0302020204030204" pitchFamily="34" charset="0"/>
              </a:rPr>
              <a:t>identify correspondences between image and scene</a:t>
            </a:r>
          </a:p>
          <a:p>
            <a:pPr marL="800100" marR="0" lvl="1" indent="-342900" algn="l" defTabSz="914400" rtl="0" eaLnBrk="0" fontAlgn="base" latinLnBrk="0" hangingPunct="0">
              <a:lnSpc>
                <a:spcPct val="90000"/>
              </a:lnSpc>
              <a:spcBef>
                <a:spcPct val="2000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Light" panose="020F0302020204030204" pitchFamily="34" charset="0"/>
              </a:rPr>
              <a:t>compute mapping from scene to image</a:t>
            </a:r>
          </a:p>
          <a:p>
            <a:pPr marL="742950" marR="0" lvl="1" indent="-285750" algn="l" defTabSz="914400" rtl="0" eaLnBrk="0" fontAlgn="base" latinLnBrk="0" hangingPunct="0">
              <a:lnSpc>
                <a:spcPct val="90000"/>
              </a:lnSpc>
              <a:spcBef>
                <a:spcPct val="20000"/>
              </a:spcBef>
              <a:spcAft>
                <a:spcPct val="0"/>
              </a:spcAft>
              <a:buClrTx/>
              <a:buSzTx/>
              <a:buFontTx/>
              <a:buChar char="•"/>
              <a:tabLst/>
              <a:defRPr/>
            </a:pPr>
            <a:endParaRPr kumimoji="0" lang="en-US" sz="2400" b="0" i="0" u="none" strike="noStrike" kern="1200" cap="none" spc="0" normalizeH="0" baseline="0" noProof="0" dirty="0">
              <a:ln>
                <a:noFill/>
              </a:ln>
              <a:solidFill>
                <a:srgbClr val="000000"/>
              </a:solidFill>
              <a:effectLst/>
              <a:uLnTx/>
              <a:uFillTx/>
              <a:latin typeface="Calibri Light" panose="020F0302020204030204" pitchFamily="34" charset="0"/>
            </a:endParaRPr>
          </a:p>
        </p:txBody>
      </p:sp>
    </p:spTree>
    <p:extLst>
      <p:ext uri="{BB962C8B-B14F-4D97-AF65-F5344CB8AC3E}">
        <p14:creationId xmlns:p14="http://schemas.microsoft.com/office/powerpoint/2010/main" val="15884215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8" name="Rectangle 6"/>
          <p:cNvSpPr>
            <a:spLocks noChangeArrowheads="1"/>
          </p:cNvSpPr>
          <p:nvPr>
            <p:custDataLst>
              <p:tags r:id="rId1"/>
            </p:custDataLst>
          </p:nvPr>
        </p:nvSpPr>
        <p:spPr bwMode="auto">
          <a:xfrm>
            <a:off x="259624" y="4601165"/>
            <a:ext cx="7612011" cy="2057400"/>
          </a:xfrm>
          <a:prstGeom prst="rect">
            <a:avLst/>
          </a:prstGeom>
          <a:noFill/>
          <a:ln w="9525">
            <a:noFill/>
            <a:miter lim="800000"/>
            <a:headEnd/>
            <a:tailEnd/>
          </a:ln>
          <a:effectLst/>
        </p:spPr>
        <p:txBody>
          <a:bodyPr/>
          <a:lstStyle/>
          <a:p>
            <a:pPr marL="342900" marR="0" lvl="0" indent="-342900" algn="l" defTabSz="914400" rtl="0" eaLnBrk="0" fontAlgn="base" latinLnBrk="0" hangingPunct="0">
              <a:lnSpc>
                <a:spcPct val="120000"/>
              </a:lnSpc>
              <a:spcBef>
                <a:spcPct val="2000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Light" panose="020F0302020204030204" pitchFamily="34" charset="0"/>
              </a:rPr>
              <a:t>For these reasons, </a:t>
            </a:r>
            <a:r>
              <a:rPr kumimoji="0" lang="en-US" sz="2400" b="0" i="1" u="none" strike="noStrike" kern="1200" cap="none" spc="0" normalizeH="0" baseline="0" noProof="0" dirty="0">
                <a:ln>
                  <a:noFill/>
                </a:ln>
                <a:solidFill>
                  <a:srgbClr val="000000"/>
                </a:solidFill>
                <a:effectLst/>
                <a:uLnTx/>
                <a:uFillTx/>
                <a:latin typeface="Calibri Light" panose="020F0302020204030204" pitchFamily="34" charset="0"/>
              </a:rPr>
              <a:t>nonlinear methods</a:t>
            </a:r>
            <a:r>
              <a:rPr kumimoji="0" lang="en-US" sz="2400" b="0" i="0" u="none" strike="noStrike" kern="1200" cap="none" spc="0" normalizeH="0" baseline="0" noProof="0" dirty="0">
                <a:ln>
                  <a:noFill/>
                </a:ln>
                <a:solidFill>
                  <a:srgbClr val="000000"/>
                </a:solidFill>
                <a:effectLst/>
                <a:uLnTx/>
                <a:uFillTx/>
                <a:latin typeface="Calibri Light" panose="020F0302020204030204" pitchFamily="34" charset="0"/>
              </a:rPr>
              <a:t> are preferred</a:t>
            </a:r>
          </a:p>
          <a:p>
            <a:pPr marL="742950" marR="0" lvl="1" indent="-285750" algn="l" defTabSz="914400" rtl="0" eaLnBrk="0" fontAlgn="base" latinLnBrk="0" hangingPunct="0">
              <a:lnSpc>
                <a:spcPct val="120000"/>
              </a:lnSpc>
              <a:spcBef>
                <a:spcPct val="20000"/>
              </a:spcBef>
              <a:spcAft>
                <a:spcPct val="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Calibri Light" panose="020F0302020204030204" pitchFamily="34" charset="0"/>
              </a:rPr>
              <a:t>Define error function E between projected 3D points and image positions</a:t>
            </a:r>
          </a:p>
          <a:p>
            <a:pPr marL="1143000" marR="0" lvl="2" indent="-228600" algn="l" defTabSz="914400" rtl="0" eaLnBrk="0" fontAlgn="base" latinLnBrk="0" hangingPunct="0">
              <a:lnSpc>
                <a:spcPct val="120000"/>
              </a:lnSpc>
              <a:spcBef>
                <a:spcPct val="20000"/>
              </a:spcBef>
              <a:spcAft>
                <a:spcPct val="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Calibri Light" panose="020F0302020204030204" pitchFamily="34" charset="0"/>
              </a:rPr>
              <a:t>E is nonlinear function of intrinsics, </a:t>
            </a:r>
            <a:r>
              <a:rPr kumimoji="0" lang="en-US" sz="2400" b="0" i="0" u="none" strike="noStrike" kern="1200" cap="none" spc="0" normalizeH="0" baseline="0" noProof="0" dirty="0" err="1">
                <a:ln>
                  <a:noFill/>
                </a:ln>
                <a:solidFill>
                  <a:srgbClr val="000000"/>
                </a:solidFill>
                <a:effectLst/>
                <a:uLnTx/>
                <a:uFillTx/>
                <a:latin typeface="Calibri Light" panose="020F0302020204030204" pitchFamily="34" charset="0"/>
              </a:rPr>
              <a:t>extrinsics</a:t>
            </a:r>
            <a:r>
              <a:rPr kumimoji="0" lang="en-US" sz="2400" b="0" i="0" u="none" strike="noStrike" kern="1200" cap="none" spc="0" normalizeH="0" baseline="0" noProof="0" dirty="0">
                <a:ln>
                  <a:noFill/>
                </a:ln>
                <a:solidFill>
                  <a:srgbClr val="000000"/>
                </a:solidFill>
                <a:effectLst/>
                <a:uLnTx/>
                <a:uFillTx/>
                <a:latin typeface="Calibri Light" panose="020F0302020204030204" pitchFamily="34" charset="0"/>
              </a:rPr>
              <a:t>, radial distortion</a:t>
            </a:r>
          </a:p>
          <a:p>
            <a:pPr marL="742950" marR="0" lvl="1" indent="-285750" algn="l" defTabSz="914400" rtl="0" eaLnBrk="0" fontAlgn="base" latinLnBrk="0" hangingPunct="0">
              <a:lnSpc>
                <a:spcPct val="120000"/>
              </a:lnSpc>
              <a:spcBef>
                <a:spcPct val="20000"/>
              </a:spcBef>
              <a:spcAft>
                <a:spcPct val="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Calibri Light" panose="020F0302020204030204" pitchFamily="34" charset="0"/>
              </a:rPr>
              <a:t>Minimize E using nonlinear optimization techniques</a:t>
            </a:r>
          </a:p>
        </p:txBody>
      </p:sp>
      <p:sp>
        <p:nvSpPr>
          <p:cNvPr id="5" name="Rectangle 4">
            <a:extLst>
              <a:ext uri="{FF2B5EF4-FFF2-40B4-BE49-F238E27FC236}">
                <a16:creationId xmlns="" xmlns:a16="http://schemas.microsoft.com/office/drawing/2014/main" id="{776303A8-3F55-43F3-AD9B-BBC79925A290}"/>
              </a:ext>
            </a:extLst>
          </p:cNvPr>
          <p:cNvSpPr>
            <a:spLocks noChangeArrowheads="1"/>
          </p:cNvSpPr>
          <p:nvPr>
            <p:custDataLst>
              <p:tags r:id="rId2"/>
            </p:custDataLst>
          </p:nvPr>
        </p:nvSpPr>
        <p:spPr bwMode="auto">
          <a:xfrm>
            <a:off x="259624" y="1037636"/>
            <a:ext cx="5829300" cy="1219200"/>
          </a:xfrm>
          <a:prstGeom prst="rect">
            <a:avLst/>
          </a:prstGeom>
          <a:noFill/>
          <a:ln w="9525">
            <a:noFill/>
            <a:miter lim="800000"/>
            <a:headEnd/>
            <a:tailEnd/>
          </a:ln>
          <a:effectLst/>
        </p:spPr>
        <p:txBody>
          <a:bodyPr/>
          <a:lstStyle/>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Light" panose="020F0302020204030204" pitchFamily="34" charset="0"/>
              </a:rPr>
              <a:t>Advantages:</a:t>
            </a:r>
          </a:p>
          <a:p>
            <a:pPr marL="800100" marR="0" lvl="1" indent="-342900" algn="l" defTabSz="914400" rtl="0" eaLnBrk="0" fontAlgn="base" latinLnBrk="0" hangingPunct="0">
              <a:lnSpc>
                <a:spcPct val="90000"/>
              </a:lnSpc>
              <a:spcBef>
                <a:spcPct val="2000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Light" panose="020F0302020204030204" pitchFamily="34" charset="0"/>
              </a:rPr>
              <a:t>Very simple to formulate.</a:t>
            </a:r>
          </a:p>
          <a:p>
            <a:pPr marL="800100" marR="0" lvl="1" indent="-342900" algn="l" defTabSz="914400" rtl="0" eaLnBrk="0" fontAlgn="base" latinLnBrk="0" hangingPunct="0">
              <a:lnSpc>
                <a:spcPct val="90000"/>
              </a:lnSpc>
              <a:spcBef>
                <a:spcPct val="2000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Light" panose="020F0302020204030204" pitchFamily="34" charset="0"/>
              </a:rPr>
              <a:t>Analytical solution.</a:t>
            </a:r>
          </a:p>
          <a:p>
            <a:pPr marL="800100" marR="0" lvl="1" indent="-342900" algn="l" defTabSz="914400" rtl="0" eaLnBrk="0" fontAlgn="base" latinLnBrk="0" hangingPunct="0">
              <a:lnSpc>
                <a:spcPct val="90000"/>
              </a:lnSpc>
              <a:spcBef>
                <a:spcPct val="20000"/>
              </a:spcBef>
              <a:spcAft>
                <a:spcPct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000000"/>
              </a:solidFill>
              <a:effectLst/>
              <a:uLnTx/>
              <a:uFillTx/>
              <a:latin typeface="Calibri Light" panose="020F0302020204030204" pitchFamily="34" charset="0"/>
            </a:endParaRPr>
          </a:p>
          <a:p>
            <a:pPr marL="0" marR="0" lvl="0" indent="0" algn="l" defTabSz="914400" rtl="0" eaLnBrk="0" fontAlgn="base" latinLnBrk="0" hangingPunct="0">
              <a:lnSpc>
                <a:spcPct val="90000"/>
              </a:lnSpc>
              <a:spcBef>
                <a:spcPct val="2000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Light" panose="020F0302020204030204" pitchFamily="34" charset="0"/>
              </a:rPr>
              <a:t>Disadvantages:</a:t>
            </a:r>
          </a:p>
          <a:p>
            <a:pPr marL="800100" marR="0" lvl="1" indent="-342900" algn="l" defTabSz="914400" rtl="0" eaLnBrk="0" fontAlgn="base" latinLnBrk="0" hangingPunct="0">
              <a:lnSpc>
                <a:spcPct val="90000"/>
              </a:lnSpc>
              <a:spcBef>
                <a:spcPct val="2000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Light" panose="020F0302020204030204" pitchFamily="34" charset="0"/>
              </a:rPr>
              <a:t>Doesn’t model radial distortion.</a:t>
            </a:r>
          </a:p>
          <a:p>
            <a:pPr marL="800100" marR="0" lvl="1" indent="-342900" algn="l" defTabSz="914400" rtl="0" eaLnBrk="0" fontAlgn="base" latinLnBrk="0" hangingPunct="0">
              <a:lnSpc>
                <a:spcPct val="90000"/>
              </a:lnSpc>
              <a:spcBef>
                <a:spcPct val="2000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Light" panose="020F0302020204030204" pitchFamily="34" charset="0"/>
              </a:rPr>
              <a:t>Hard to impose constraints (e.g., known </a:t>
            </a:r>
            <a:r>
              <a:rPr kumimoji="0" lang="en-US" sz="2400" b="0" i="1" u="none" strike="noStrike" kern="1200" cap="none" spc="0" normalizeH="0" baseline="0" noProof="0" dirty="0">
                <a:ln>
                  <a:noFill/>
                </a:ln>
                <a:solidFill>
                  <a:srgbClr val="000000"/>
                </a:solidFill>
                <a:effectLst/>
                <a:uLnTx/>
                <a:uFillTx/>
                <a:latin typeface="Calibri Light" panose="020F0302020204030204" pitchFamily="34" charset="0"/>
              </a:rPr>
              <a:t>f</a:t>
            </a:r>
            <a:r>
              <a:rPr kumimoji="0" lang="en-US" sz="2400" b="0" i="0" u="none" strike="noStrike" kern="1200" cap="none" spc="0" normalizeH="0" baseline="0" noProof="0" dirty="0">
                <a:ln>
                  <a:noFill/>
                </a:ln>
                <a:solidFill>
                  <a:srgbClr val="000000"/>
                </a:solidFill>
                <a:effectLst/>
                <a:uLnTx/>
                <a:uFillTx/>
                <a:latin typeface="Calibri Light" panose="020F0302020204030204" pitchFamily="34" charset="0"/>
              </a:rPr>
              <a:t>).</a:t>
            </a:r>
          </a:p>
          <a:p>
            <a:pPr marL="800100" marR="0" lvl="1" indent="-342900" algn="l" defTabSz="914400" rtl="0" eaLnBrk="0" fontAlgn="base" latinLnBrk="0" hangingPunct="0">
              <a:lnSpc>
                <a:spcPct val="90000"/>
              </a:lnSpc>
              <a:spcBef>
                <a:spcPct val="2000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Light" panose="020F0302020204030204" pitchFamily="34" charset="0"/>
              </a:rPr>
              <a:t>Doesn’t minimize the correct error function.</a:t>
            </a:r>
          </a:p>
          <a:p>
            <a:pPr marL="742950" marR="0" lvl="1" indent="-285750" algn="l" defTabSz="914400" rtl="0" eaLnBrk="0" fontAlgn="base" latinLnBrk="0" hangingPunct="0">
              <a:lnSpc>
                <a:spcPct val="90000"/>
              </a:lnSpc>
              <a:spcBef>
                <a:spcPct val="20000"/>
              </a:spcBef>
              <a:spcAft>
                <a:spcPct val="0"/>
              </a:spcAft>
              <a:buClrTx/>
              <a:buSzTx/>
              <a:buFontTx/>
              <a:buChar char="•"/>
              <a:tabLst/>
              <a:defRPr/>
            </a:pPr>
            <a:endParaRPr kumimoji="0" lang="en-US" sz="2400" b="0" i="0" u="none" strike="noStrike" kern="1200" cap="none" spc="0" normalizeH="0" baseline="0" noProof="0" dirty="0">
              <a:ln>
                <a:noFill/>
              </a:ln>
              <a:solidFill>
                <a:srgbClr val="000000"/>
              </a:solidFill>
              <a:effectLst/>
              <a:uLnTx/>
              <a:uFillTx/>
              <a:latin typeface="Calibri Light" panose="020F0302020204030204" pitchFamily="34" charset="0"/>
            </a:endParaRPr>
          </a:p>
        </p:txBody>
      </p:sp>
      <p:sp>
        <p:nvSpPr>
          <p:cNvPr id="8" name="Shape 667">
            <a:extLst>
              <a:ext uri="{FF2B5EF4-FFF2-40B4-BE49-F238E27FC236}">
                <a16:creationId xmlns="" xmlns:a16="http://schemas.microsoft.com/office/drawing/2014/main" id="{1C1315F1-CDA9-4688-8E5F-A693F48E3CE4}"/>
              </a:ext>
            </a:extLst>
          </p:cNvPr>
          <p:cNvSpPr txBox="1">
            <a:spLocks/>
          </p:cNvSpPr>
          <p:nvPr/>
        </p:nvSpPr>
        <p:spPr>
          <a:xfrm>
            <a:off x="0" y="1"/>
            <a:ext cx="9144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rPr>
              <a:t>Geometric camera calibration</a:t>
            </a:r>
          </a:p>
        </p:txBody>
      </p:sp>
    </p:spTree>
    <p:extLst>
      <p:ext uri="{BB962C8B-B14F-4D97-AF65-F5344CB8AC3E}">
        <p14:creationId xmlns:p14="http://schemas.microsoft.com/office/powerpoint/2010/main" val="12972623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AR using markers</a:t>
            </a:r>
          </a:p>
        </p:txBody>
      </p:sp>
      <p:sp>
        <p:nvSpPr>
          <p:cNvPr id="3" name="Content Placeholder 2"/>
          <p:cNvSpPr txBox="1">
            <a:spLocks/>
          </p:cNvSpPr>
          <p:nvPr/>
        </p:nvSpPr>
        <p:spPr>
          <a:xfrm>
            <a:off x="152400" y="762000"/>
            <a:ext cx="8839200"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Compute point correspondents of known marker.</a:t>
            </a:r>
          </a:p>
          <a:p>
            <a:r>
              <a:rPr lang="en-US" kern="0" dirty="0">
                <a:solidFill>
                  <a:srgbClr val="000000"/>
                </a:solidFill>
                <a:sym typeface="Helvetica Light"/>
              </a:rPr>
              <a:t>Estimate the pose of the camera. </a:t>
            </a:r>
            <a:endParaRPr lang="en-US" b="1" kern="0" dirty="0">
              <a:solidFill>
                <a:srgbClr val="000000"/>
              </a:solidFill>
              <a:ea typeface="Helvetica"/>
              <a:cs typeface="Helvetica"/>
              <a:sym typeface="Helvetica"/>
            </a:endParaRPr>
          </a:p>
          <a:p>
            <a:r>
              <a:rPr lang="en-US" kern="0" dirty="0">
                <a:solidFill>
                  <a:srgbClr val="000000"/>
                </a:solidFill>
                <a:sym typeface="Helvetica Light"/>
              </a:rPr>
              <a:t>Project 3D content to image plane using </a:t>
            </a:r>
            <a:r>
              <a:rPr lang="en-US" kern="0" dirty="0">
                <a:solidFill>
                  <a:srgbClr val="000000"/>
                </a:solidFill>
                <a:ea typeface="Helvetica"/>
                <a:cs typeface="Helvetica"/>
                <a:sym typeface="Helvetica"/>
              </a:rPr>
              <a:t>known places of camera and marker.</a:t>
            </a:r>
          </a:p>
          <a:p>
            <a:r>
              <a:rPr lang="en-US" dirty="0"/>
              <a:t>Examples:</a:t>
            </a:r>
          </a:p>
          <a:p>
            <a:pPr lvl="1"/>
            <a:r>
              <a:rPr lang="en-US" dirty="0">
                <a:hlinkClick r:id="rId2"/>
              </a:rPr>
              <a:t>https://www.youtube.com/watch?v=lIHcnwOVKng</a:t>
            </a:r>
            <a:endParaRPr lang="en-US" dirty="0"/>
          </a:p>
          <a:p>
            <a:pPr lvl="1"/>
            <a:r>
              <a:rPr lang="en-US" dirty="0">
                <a:hlinkClick r:id="rId3"/>
              </a:rPr>
              <a:t>https://developers.google.com/ar/develop/c/augmented-images</a:t>
            </a:r>
            <a:endParaRPr lang="en-US" dirty="0"/>
          </a:p>
        </p:txBody>
      </p:sp>
    </p:spTree>
    <p:extLst>
      <p:ext uri="{BB962C8B-B14F-4D97-AF65-F5344CB8AC3E}">
        <p14:creationId xmlns:p14="http://schemas.microsoft.com/office/powerpoint/2010/main" val="18805691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custDataLst>
              <p:tags r:id="rId1"/>
            </p:custDataLst>
          </p:nvPr>
        </p:nvSpPr>
        <p:spPr/>
        <p:txBody>
          <a:bodyPr/>
          <a:lstStyle/>
          <a:p>
            <a:r>
              <a:rPr lang="en-US" dirty="0" smtClean="0"/>
              <a:t>Radial </a:t>
            </a:r>
            <a:r>
              <a:rPr lang="en-US" dirty="0"/>
              <a:t>distortion</a:t>
            </a:r>
          </a:p>
        </p:txBody>
      </p:sp>
      <p:sp>
        <p:nvSpPr>
          <p:cNvPr id="25603" name="Rectangle 3"/>
          <p:cNvSpPr>
            <a:spLocks noGrp="1" noChangeArrowheads="1"/>
          </p:cNvSpPr>
          <p:nvPr>
            <p:ph type="body" idx="1"/>
            <p:custDataLst>
              <p:tags r:id="rId2"/>
            </p:custDataLst>
          </p:nvPr>
        </p:nvSpPr>
        <p:spPr>
          <a:xfrm>
            <a:off x="685800" y="4343400"/>
            <a:ext cx="7772400" cy="1981200"/>
          </a:xfrm>
        </p:spPr>
        <p:txBody>
          <a:bodyPr>
            <a:normAutofit/>
          </a:bodyPr>
          <a:lstStyle/>
          <a:p>
            <a:r>
              <a:rPr lang="en-US" dirty="0"/>
              <a:t>Radial distortion of the image</a:t>
            </a:r>
          </a:p>
          <a:p>
            <a:pPr lvl="1"/>
            <a:r>
              <a:rPr lang="en-US" dirty="0"/>
              <a:t>Caused by imperfect lenses</a:t>
            </a:r>
          </a:p>
          <a:p>
            <a:pPr lvl="1"/>
            <a:r>
              <a:rPr lang="en-US" dirty="0"/>
              <a:t>Deviations are most noticeable for rays that pass through the edge of the lens</a:t>
            </a:r>
          </a:p>
        </p:txBody>
      </p:sp>
      <p:pic>
        <p:nvPicPr>
          <p:cNvPr id="25604" name="Picture 4" descr="hecht-231-a"/>
          <p:cNvPicPr>
            <a:picLocks noChangeAspect="1" noChangeArrowheads="1"/>
          </p:cNvPicPr>
          <p:nvPr>
            <p:custDataLst>
              <p:tags r:id="rId3"/>
            </p:custDataLst>
          </p:nvPr>
        </p:nvPicPr>
        <p:blipFill>
          <a:blip r:embed="rId9" cstate="print">
            <a:lum bright="-26000" contrast="40000"/>
          </a:blip>
          <a:srcRect/>
          <a:stretch>
            <a:fillRect/>
          </a:stretch>
        </p:blipFill>
        <p:spPr bwMode="auto">
          <a:xfrm>
            <a:off x="1662113" y="1447800"/>
            <a:ext cx="5576887" cy="2255837"/>
          </a:xfrm>
          <a:prstGeom prst="rect">
            <a:avLst/>
          </a:prstGeom>
          <a:noFill/>
          <a:ln w="9525">
            <a:noFill/>
            <a:miter lim="800000"/>
            <a:headEnd/>
            <a:tailEnd/>
          </a:ln>
        </p:spPr>
      </p:pic>
      <p:sp>
        <p:nvSpPr>
          <p:cNvPr id="25605" name="Text Box 5"/>
          <p:cNvSpPr txBox="1">
            <a:spLocks noChangeArrowheads="1"/>
          </p:cNvSpPr>
          <p:nvPr>
            <p:custDataLst>
              <p:tags r:id="rId4"/>
            </p:custDataLst>
          </p:nvPr>
        </p:nvSpPr>
        <p:spPr bwMode="auto">
          <a:xfrm>
            <a:off x="1905000" y="3668712"/>
            <a:ext cx="1466850" cy="339725"/>
          </a:xfrm>
          <a:prstGeom prst="rect">
            <a:avLst/>
          </a:prstGeom>
          <a:noFill/>
          <a:ln w="9525">
            <a:noFill/>
            <a:miter lim="800000"/>
            <a:headEnd/>
            <a:tailEnd/>
          </a:ln>
        </p:spPr>
        <p:txBody>
          <a:bodyPr wrap="none">
            <a:spAutoFit/>
          </a:bodyPr>
          <a:lstStyle/>
          <a:p>
            <a:pPr>
              <a:lnSpc>
                <a:spcPct val="90000"/>
              </a:lnSpc>
              <a:spcBef>
                <a:spcPct val="50000"/>
              </a:spcBef>
              <a:spcAft>
                <a:spcPct val="50000"/>
              </a:spcAft>
            </a:pPr>
            <a:r>
              <a:rPr lang="en-US" sz="1800">
                <a:latin typeface="Arial" charset="0"/>
              </a:rPr>
              <a:t>No distortion</a:t>
            </a:r>
          </a:p>
        </p:txBody>
      </p:sp>
      <p:sp>
        <p:nvSpPr>
          <p:cNvPr id="25606" name="Text Box 6"/>
          <p:cNvSpPr txBox="1">
            <a:spLocks noChangeArrowheads="1"/>
          </p:cNvSpPr>
          <p:nvPr>
            <p:custDataLst>
              <p:tags r:id="rId5"/>
            </p:custDataLst>
          </p:nvPr>
        </p:nvSpPr>
        <p:spPr bwMode="auto">
          <a:xfrm>
            <a:off x="3816350" y="3668712"/>
            <a:ext cx="1365250" cy="339725"/>
          </a:xfrm>
          <a:prstGeom prst="rect">
            <a:avLst/>
          </a:prstGeom>
          <a:noFill/>
          <a:ln w="9525">
            <a:noFill/>
            <a:miter lim="800000"/>
            <a:headEnd/>
            <a:tailEnd/>
          </a:ln>
        </p:spPr>
        <p:txBody>
          <a:bodyPr wrap="none">
            <a:spAutoFit/>
          </a:bodyPr>
          <a:lstStyle/>
          <a:p>
            <a:pPr>
              <a:lnSpc>
                <a:spcPct val="90000"/>
              </a:lnSpc>
              <a:spcBef>
                <a:spcPct val="50000"/>
              </a:spcBef>
              <a:spcAft>
                <a:spcPct val="50000"/>
              </a:spcAft>
            </a:pPr>
            <a:r>
              <a:rPr lang="en-US" sz="1800">
                <a:latin typeface="Arial" charset="0"/>
              </a:rPr>
              <a:t>Pin cushion</a:t>
            </a:r>
          </a:p>
        </p:txBody>
      </p:sp>
      <p:sp>
        <p:nvSpPr>
          <p:cNvPr id="25607" name="Text Box 7"/>
          <p:cNvSpPr txBox="1">
            <a:spLocks noChangeArrowheads="1"/>
          </p:cNvSpPr>
          <p:nvPr>
            <p:custDataLst>
              <p:tags r:id="rId6"/>
            </p:custDataLst>
          </p:nvPr>
        </p:nvSpPr>
        <p:spPr bwMode="auto">
          <a:xfrm>
            <a:off x="6064250" y="3668712"/>
            <a:ext cx="793750" cy="339725"/>
          </a:xfrm>
          <a:prstGeom prst="rect">
            <a:avLst/>
          </a:prstGeom>
          <a:noFill/>
          <a:ln w="9525">
            <a:noFill/>
            <a:miter lim="800000"/>
            <a:headEnd/>
            <a:tailEnd/>
          </a:ln>
        </p:spPr>
        <p:txBody>
          <a:bodyPr wrap="none">
            <a:spAutoFit/>
          </a:bodyPr>
          <a:lstStyle/>
          <a:p>
            <a:pPr>
              <a:lnSpc>
                <a:spcPct val="90000"/>
              </a:lnSpc>
              <a:spcBef>
                <a:spcPct val="50000"/>
              </a:spcBef>
              <a:spcAft>
                <a:spcPct val="50000"/>
              </a:spcAft>
            </a:pPr>
            <a:r>
              <a:rPr lang="en-US" sz="1800">
                <a:latin typeface="Arial" charset="0"/>
              </a:rPr>
              <a:t>Barrel</a:t>
            </a:r>
          </a:p>
        </p:txBody>
      </p:sp>
    </p:spTree>
    <p:extLst>
      <p:ext uri="{BB962C8B-B14F-4D97-AF65-F5344CB8AC3E}">
        <p14:creationId xmlns:p14="http://schemas.microsoft.com/office/powerpoint/2010/main" val="19427828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custDataLst>
              <p:tags r:id="rId1"/>
            </p:custDataLst>
          </p:nvPr>
        </p:nvSpPr>
        <p:spPr/>
        <p:txBody>
          <a:bodyPr/>
          <a:lstStyle/>
          <a:p>
            <a:endParaRPr lang="en-US" dirty="0"/>
          </a:p>
        </p:txBody>
      </p:sp>
      <p:pic>
        <p:nvPicPr>
          <p:cNvPr id="26628" name="Picture 5" descr="fish"/>
          <p:cNvPicPr>
            <a:picLocks noChangeAspect="1" noChangeArrowheads="1"/>
          </p:cNvPicPr>
          <p:nvPr>
            <p:custDataLst>
              <p:tags r:id="rId2"/>
            </p:custDataLst>
          </p:nvPr>
        </p:nvPicPr>
        <p:blipFill>
          <a:blip r:embed="rId7" cstate="print"/>
          <a:srcRect/>
          <a:stretch>
            <a:fillRect/>
          </a:stretch>
        </p:blipFill>
        <p:spPr bwMode="auto">
          <a:xfrm>
            <a:off x="2840038" y="1066800"/>
            <a:ext cx="3636962" cy="2427288"/>
          </a:xfrm>
          <a:prstGeom prst="rect">
            <a:avLst/>
          </a:prstGeom>
          <a:noFill/>
          <a:ln w="9525">
            <a:noFill/>
            <a:miter lim="800000"/>
            <a:headEnd/>
            <a:tailEnd/>
          </a:ln>
        </p:spPr>
      </p:pic>
      <p:pic>
        <p:nvPicPr>
          <p:cNvPr id="26629" name="Picture 7" descr="rect"/>
          <p:cNvPicPr>
            <a:picLocks noChangeAspect="1" noChangeArrowheads="1"/>
          </p:cNvPicPr>
          <p:nvPr>
            <p:custDataLst>
              <p:tags r:id="rId3"/>
            </p:custDataLst>
          </p:nvPr>
        </p:nvPicPr>
        <p:blipFill>
          <a:blip r:embed="rId8" cstate="print"/>
          <a:srcRect/>
          <a:stretch>
            <a:fillRect/>
          </a:stretch>
        </p:blipFill>
        <p:spPr bwMode="auto">
          <a:xfrm>
            <a:off x="2001838" y="3657600"/>
            <a:ext cx="5237162" cy="2409825"/>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dirty="0"/>
              <a:t>Radial distortion</a:t>
            </a:r>
            <a:endParaRPr lang="en-US" dirty="0"/>
          </a:p>
        </p:txBody>
      </p:sp>
      <p:sp>
        <p:nvSpPr>
          <p:cNvPr id="9" name="Rectangle 2"/>
          <p:cNvSpPr txBox="1">
            <a:spLocks noChangeArrowheads="1"/>
          </p:cNvSpPr>
          <p:nvPr>
            <p:custDataLst>
              <p:tags r:id="rId4"/>
            </p:custDataLst>
          </p:nvPr>
        </p:nvSpPr>
        <p:spPr>
          <a:xfrm>
            <a:off x="152400" y="0"/>
            <a:ext cx="8839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1618557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camera calibration</a:t>
            </a:r>
          </a:p>
        </p:txBody>
      </p:sp>
      <p:sp>
        <p:nvSpPr>
          <p:cNvPr id="3" name="Content Placeholder 2"/>
          <p:cNvSpPr>
            <a:spLocks noGrp="1"/>
          </p:cNvSpPr>
          <p:nvPr>
            <p:ph idx="1"/>
          </p:nvPr>
        </p:nvSpPr>
        <p:spPr/>
        <p:txBody>
          <a:bodyPr>
            <a:normAutofit lnSpcReduction="10000"/>
          </a:bodyPr>
          <a:lstStyle/>
          <a:p>
            <a:r>
              <a:rPr lang="en-US" b="1" dirty="0"/>
              <a:t>Geometric camera calibration</a:t>
            </a:r>
            <a:r>
              <a:rPr lang="en-US" dirty="0"/>
              <a:t>, also referred to as </a:t>
            </a:r>
            <a:r>
              <a:rPr lang="en-US" b="1" dirty="0"/>
              <a:t>camera </a:t>
            </a:r>
            <a:r>
              <a:rPr lang="en-US" b="1" dirty="0" err="1"/>
              <a:t>resectioning</a:t>
            </a:r>
            <a:r>
              <a:rPr lang="en-US" dirty="0"/>
              <a:t>, estimates the parameters of a lens, image sensor, position and view direction of a perspective camera.</a:t>
            </a:r>
          </a:p>
          <a:p>
            <a:r>
              <a:rPr lang="en-US" dirty="0"/>
              <a:t>You can use these parameters to correct for lens distortion, measure the size of an object in world units, or determine the location of the camera in the scene. These tasks are used in applications such as machine vision to detect and measure objects. They are also used in robotics, for navigation systems, and 3-D scene reconstruction. </a:t>
            </a:r>
          </a:p>
          <a:p>
            <a:r>
              <a:rPr lang="en-US" dirty="0"/>
              <a:t>[from: </a:t>
            </a:r>
            <a:r>
              <a:rPr lang="en-US" dirty="0">
                <a:hlinkClick r:id="rId2"/>
              </a:rPr>
              <a:t>https://www.mathworks.com/help/vision/ug/camera-calibration.html</a:t>
            </a:r>
            <a:r>
              <a:rPr lang="en-US" dirty="0"/>
              <a:t>]</a:t>
            </a:r>
          </a:p>
        </p:txBody>
      </p:sp>
    </p:spTree>
    <p:extLst>
      <p:ext uri="{BB962C8B-B14F-4D97-AF65-F5344CB8AC3E}">
        <p14:creationId xmlns:p14="http://schemas.microsoft.com/office/powerpoint/2010/main" val="10042532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667">
            <a:extLst>
              <a:ext uri="{FF2B5EF4-FFF2-40B4-BE49-F238E27FC236}">
                <a16:creationId xmlns="" xmlns:a16="http://schemas.microsoft.com/office/drawing/2014/main" id="{82A346BB-565A-43CF-B3D9-A2A64428A0E7}"/>
              </a:ext>
            </a:extLst>
          </p:cNvPr>
          <p:cNvSpPr txBox="1">
            <a:spLocks/>
          </p:cNvSpPr>
          <p:nvPr/>
        </p:nvSpPr>
        <p:spPr>
          <a:xfrm>
            <a:off x="0" y="1"/>
            <a:ext cx="9144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rPr>
              <a:t>Correcting radial distortion</a:t>
            </a:r>
          </a:p>
        </p:txBody>
      </p:sp>
      <p:grpSp>
        <p:nvGrpSpPr>
          <p:cNvPr id="2" name="Group 1">
            <a:extLst>
              <a:ext uri="{FF2B5EF4-FFF2-40B4-BE49-F238E27FC236}">
                <a16:creationId xmlns="" xmlns:a16="http://schemas.microsoft.com/office/drawing/2014/main" id="{C5C8FDDB-7F3B-495B-9769-7188EED5DEED}"/>
              </a:ext>
            </a:extLst>
          </p:cNvPr>
          <p:cNvGrpSpPr/>
          <p:nvPr/>
        </p:nvGrpSpPr>
        <p:grpSpPr>
          <a:xfrm>
            <a:off x="93685" y="1554162"/>
            <a:ext cx="8956631" cy="4393967"/>
            <a:chOff x="384862" y="1325562"/>
            <a:chExt cx="11942175" cy="4393967"/>
          </a:xfrm>
        </p:grpSpPr>
        <p:pic>
          <p:nvPicPr>
            <p:cNvPr id="43" name="Picture 12">
              <a:extLst>
                <a:ext uri="{FF2B5EF4-FFF2-40B4-BE49-F238E27FC236}">
                  <a16:creationId xmlns="" xmlns:a16="http://schemas.microsoft.com/office/drawing/2014/main" id="{D7A6003A-D0BA-41DF-B767-C077B1E125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862" y="1325562"/>
              <a:ext cx="5858622" cy="439396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4" name="Picture 13">
              <a:extLst>
                <a:ext uri="{FF2B5EF4-FFF2-40B4-BE49-F238E27FC236}">
                  <a16:creationId xmlns="" xmlns:a16="http://schemas.microsoft.com/office/drawing/2014/main" id="{F54F7E19-145B-4DD9-ADDB-3F500C0036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0584" y="1325562"/>
              <a:ext cx="5886453" cy="4393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sp>
        <p:nvSpPr>
          <p:cNvPr id="47" name="Text Box 14">
            <a:extLst>
              <a:ext uri="{FF2B5EF4-FFF2-40B4-BE49-F238E27FC236}">
                <a16:creationId xmlns="" xmlns:a16="http://schemas.microsoft.com/office/drawing/2014/main" id="{6E02A6E0-8F76-4425-95D1-267B4F5784CF}"/>
              </a:ext>
            </a:extLst>
          </p:cNvPr>
          <p:cNvSpPr txBox="1">
            <a:spLocks noChangeArrowheads="1"/>
          </p:cNvSpPr>
          <p:nvPr/>
        </p:nvSpPr>
        <p:spPr bwMode="auto">
          <a:xfrm>
            <a:off x="93685" y="5948129"/>
            <a:ext cx="43939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Light" panose="020F0302020204030204" pitchFamily="34" charset="0"/>
              </a:rPr>
              <a:t>before</a:t>
            </a:r>
          </a:p>
        </p:txBody>
      </p:sp>
      <p:sp>
        <p:nvSpPr>
          <p:cNvPr id="48" name="Text Box 15">
            <a:extLst>
              <a:ext uri="{FF2B5EF4-FFF2-40B4-BE49-F238E27FC236}">
                <a16:creationId xmlns="" xmlns:a16="http://schemas.microsoft.com/office/drawing/2014/main" id="{3E5FF5C8-C8A1-4AF0-967B-7E13048893D5}"/>
              </a:ext>
            </a:extLst>
          </p:cNvPr>
          <p:cNvSpPr txBox="1">
            <a:spLocks noChangeArrowheads="1"/>
          </p:cNvSpPr>
          <p:nvPr/>
        </p:nvSpPr>
        <p:spPr bwMode="auto">
          <a:xfrm>
            <a:off x="4635476" y="5948129"/>
            <a:ext cx="44148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Light" panose="020F0302020204030204" pitchFamily="34" charset="0"/>
              </a:rPr>
              <a:t>after</a:t>
            </a:r>
          </a:p>
        </p:txBody>
      </p:sp>
    </p:spTree>
    <p:extLst>
      <p:ext uri="{BB962C8B-B14F-4D97-AF65-F5344CB8AC3E}">
        <p14:creationId xmlns:p14="http://schemas.microsoft.com/office/powerpoint/2010/main" val="7482553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Title 1"/>
          <p:cNvSpPr txBox="1">
            <a:spLocks/>
          </p:cNvSpPr>
          <p:nvPr/>
        </p:nvSpPr>
        <p:spPr>
          <a:xfrm>
            <a:off x="152400" y="0"/>
            <a:ext cx="8839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Radial distortion</a:t>
            </a:r>
            <a:endParaRPr lang="en-US" dirty="0"/>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p:txBody>
              <a:bodyPr>
                <a:normAutofit/>
              </a:bodyPr>
              <a:lstStyle/>
              <a:p>
                <a14:m>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𝑢</m:t>
                        </m:r>
                      </m:sub>
                    </m:sSub>
                    <m:r>
                      <a:rPr lang="en-US" b="0" i="1" smtClean="0">
                        <a:latin typeface="Cambria Math"/>
                      </a:rPr>
                      <m:t>=</m:t>
                    </m:r>
                    <m:sSub>
                      <m:sSubPr>
                        <m:ctrlPr>
                          <a:rPr lang="en-US" b="0" i="1" smtClean="0">
                            <a:latin typeface="Cambria Math"/>
                          </a:rPr>
                        </m:ctrlPr>
                      </m:sSubPr>
                      <m:e>
                        <m:r>
                          <a:rPr lang="en-US" b="0" i="1" smtClean="0">
                            <a:latin typeface="Cambria Math"/>
                          </a:rPr>
                          <m:t>𝑥</m:t>
                        </m:r>
                      </m:e>
                      <m:sub>
                        <m:r>
                          <a:rPr lang="en-US" b="0" i="1" smtClean="0">
                            <a:latin typeface="Cambria Math"/>
                          </a:rPr>
                          <m:t>𝑑</m:t>
                        </m:r>
                      </m:sub>
                    </m:sSub>
                    <m:r>
                      <a:rPr lang="en-US" b="0" i="1" smtClean="0">
                        <a:latin typeface="Cambria Math"/>
                      </a:rPr>
                      <m:t>+(</m:t>
                    </m:r>
                    <m:sSub>
                      <m:sSubPr>
                        <m:ctrlPr>
                          <a:rPr lang="en-US" b="0" i="1" smtClean="0">
                            <a:latin typeface="Cambria Math"/>
                          </a:rPr>
                        </m:ctrlPr>
                      </m:sSubPr>
                      <m:e>
                        <m:r>
                          <a:rPr lang="en-US" b="0" i="1" smtClean="0">
                            <a:latin typeface="Cambria Math"/>
                          </a:rPr>
                          <m:t>𝑥</m:t>
                        </m:r>
                      </m:e>
                      <m:sub>
                        <m:r>
                          <a:rPr lang="en-US" b="0" i="1" smtClean="0">
                            <a:latin typeface="Cambria Math"/>
                          </a:rPr>
                          <m:t>𝑑</m:t>
                        </m:r>
                      </m:sub>
                    </m:sSub>
                    <m:r>
                      <a:rPr lang="en-US" b="0" i="1" smtClean="0">
                        <a:latin typeface="Cambria Math"/>
                      </a:rPr>
                      <m:t>−</m:t>
                    </m:r>
                    <m:sSub>
                      <m:sSubPr>
                        <m:ctrlPr>
                          <a:rPr lang="en-US" b="0" i="1" smtClean="0">
                            <a:latin typeface="Cambria Math"/>
                          </a:rPr>
                        </m:ctrlPr>
                      </m:sSubPr>
                      <m:e>
                        <m:r>
                          <a:rPr lang="en-US" b="0" i="1" smtClean="0">
                            <a:latin typeface="Cambria Math"/>
                          </a:rPr>
                          <m:t>𝑥</m:t>
                        </m:r>
                      </m:e>
                      <m:sub>
                        <m:r>
                          <a:rPr lang="en-US" b="0" i="1" smtClean="0">
                            <a:latin typeface="Cambria Math"/>
                          </a:rPr>
                          <m:t>𝑐</m:t>
                        </m:r>
                      </m:sub>
                    </m:sSub>
                    <m:r>
                      <a:rPr lang="en-US" b="0" i="1" smtClean="0">
                        <a:latin typeface="Cambria Math"/>
                      </a:rPr>
                      <m:t>)(</m:t>
                    </m:r>
                    <m:sSub>
                      <m:sSubPr>
                        <m:ctrlPr>
                          <a:rPr lang="en-US" b="0" i="1" smtClean="0">
                            <a:latin typeface="Cambria Math"/>
                          </a:rPr>
                        </m:ctrlPr>
                      </m:sSubPr>
                      <m:e>
                        <m:r>
                          <a:rPr lang="en-US" b="0" i="1" smtClean="0">
                            <a:latin typeface="Cambria Math"/>
                          </a:rPr>
                          <m:t>𝐾</m:t>
                        </m:r>
                      </m:e>
                      <m:sub>
                        <m:r>
                          <a:rPr lang="en-US" b="0" i="1" smtClean="0">
                            <a:latin typeface="Cambria Math"/>
                          </a:rPr>
                          <m:t>1</m:t>
                        </m:r>
                      </m:sub>
                    </m:sSub>
                    <m:sSup>
                      <m:sSupPr>
                        <m:ctrlPr>
                          <a:rPr lang="en-US" b="0" i="1" smtClean="0">
                            <a:latin typeface="Cambria Math"/>
                          </a:rPr>
                        </m:ctrlPr>
                      </m:sSupPr>
                      <m:e>
                        <m:r>
                          <a:rPr lang="en-US" b="0" i="1" smtClean="0">
                            <a:latin typeface="Cambria Math"/>
                          </a:rPr>
                          <m:t>𝑟</m:t>
                        </m:r>
                      </m:e>
                      <m:sup>
                        <m:r>
                          <a:rPr lang="en-US" b="0" i="1" smtClean="0">
                            <a:latin typeface="Cambria Math"/>
                          </a:rPr>
                          <m:t>2</m:t>
                        </m:r>
                      </m:sup>
                    </m:sSup>
                    <m:r>
                      <a:rPr lang="en-US" b="0" i="1" smtClean="0">
                        <a:latin typeface="Cambria Math"/>
                      </a:rPr>
                      <m:t>+</m:t>
                    </m:r>
                    <m:sSub>
                      <m:sSubPr>
                        <m:ctrlPr>
                          <a:rPr lang="en-US" i="1">
                            <a:latin typeface="Cambria Math"/>
                          </a:rPr>
                        </m:ctrlPr>
                      </m:sSubPr>
                      <m:e>
                        <m:r>
                          <a:rPr lang="en-US" i="1">
                            <a:latin typeface="Cambria Math"/>
                          </a:rPr>
                          <m:t>𝐾</m:t>
                        </m:r>
                      </m:e>
                      <m:sub>
                        <m:r>
                          <a:rPr lang="en-US" b="0" i="1" smtClean="0">
                            <a:latin typeface="Cambria Math"/>
                          </a:rPr>
                          <m:t>2</m:t>
                        </m:r>
                      </m:sub>
                    </m:sSub>
                    <m:sSup>
                      <m:sSupPr>
                        <m:ctrlPr>
                          <a:rPr lang="en-US" i="1">
                            <a:latin typeface="Cambria Math"/>
                          </a:rPr>
                        </m:ctrlPr>
                      </m:sSupPr>
                      <m:e>
                        <m:r>
                          <a:rPr lang="en-US" i="1">
                            <a:latin typeface="Cambria Math"/>
                          </a:rPr>
                          <m:t>𝑟</m:t>
                        </m:r>
                      </m:e>
                      <m:sup>
                        <m:r>
                          <a:rPr lang="en-US" b="0" i="1" smtClean="0">
                            <a:latin typeface="Cambria Math"/>
                          </a:rPr>
                          <m:t>4</m:t>
                        </m:r>
                      </m:sup>
                    </m:sSup>
                    <m:r>
                      <a:rPr lang="en-US" i="1">
                        <a:latin typeface="Cambria Math"/>
                      </a:rPr>
                      <m:t>+</m:t>
                    </m:r>
                  </m:oMath>
                </a14:m>
                <a:r>
                  <a:rPr lang="en-US" dirty="0"/>
                  <a:t>…)</a:t>
                </a:r>
                <a:br>
                  <a:rPr lang="en-US" dirty="0"/>
                </a:br>
                <a14:m>
                  <m:oMath xmlns:m="http://schemas.openxmlformats.org/officeDocument/2006/math">
                    <m:sSub>
                      <m:sSubPr>
                        <m:ctrlPr>
                          <a:rPr lang="en-US" i="1" smtClean="0">
                            <a:latin typeface="Cambria Math"/>
                          </a:rPr>
                        </m:ctrlPr>
                      </m:sSubPr>
                      <m:e>
                        <m:r>
                          <a:rPr lang="en-US" b="0" i="1" smtClean="0">
                            <a:latin typeface="Cambria Math"/>
                          </a:rPr>
                          <m:t>𝑦</m:t>
                        </m:r>
                      </m:e>
                      <m:sub>
                        <m:r>
                          <a:rPr lang="en-US" i="1">
                            <a:latin typeface="Cambria Math"/>
                          </a:rPr>
                          <m:t>𝑢</m:t>
                        </m:r>
                      </m:sub>
                    </m:sSub>
                    <m:r>
                      <a:rPr lang="en-US" i="1">
                        <a:latin typeface="Cambria Math"/>
                      </a:rPr>
                      <m:t>=</m:t>
                    </m:r>
                    <m:sSub>
                      <m:sSubPr>
                        <m:ctrlPr>
                          <a:rPr lang="en-US" i="1">
                            <a:latin typeface="Cambria Math"/>
                          </a:rPr>
                        </m:ctrlPr>
                      </m:sSubPr>
                      <m:e>
                        <m:r>
                          <a:rPr lang="en-US" b="0" i="1" smtClean="0">
                            <a:latin typeface="Cambria Math"/>
                          </a:rPr>
                          <m:t>𝑦</m:t>
                        </m:r>
                      </m:e>
                      <m:sub>
                        <m:r>
                          <a:rPr lang="en-US" i="1">
                            <a:latin typeface="Cambria Math"/>
                          </a:rPr>
                          <m:t>𝑑</m:t>
                        </m:r>
                      </m:sub>
                    </m:sSub>
                    <m:r>
                      <a:rPr lang="en-US" i="1">
                        <a:latin typeface="Cambria Math"/>
                      </a:rPr>
                      <m:t>+(</m:t>
                    </m:r>
                    <m:sSub>
                      <m:sSubPr>
                        <m:ctrlPr>
                          <a:rPr lang="en-US" i="1">
                            <a:latin typeface="Cambria Math"/>
                          </a:rPr>
                        </m:ctrlPr>
                      </m:sSubPr>
                      <m:e>
                        <m:r>
                          <a:rPr lang="en-US" b="0" i="1" smtClean="0">
                            <a:latin typeface="Cambria Math"/>
                          </a:rPr>
                          <m:t>𝑦</m:t>
                        </m:r>
                      </m:e>
                      <m:sub>
                        <m:r>
                          <a:rPr lang="en-US" i="1">
                            <a:latin typeface="Cambria Math"/>
                          </a:rPr>
                          <m:t>𝑑</m:t>
                        </m:r>
                      </m:sub>
                    </m:sSub>
                    <m:r>
                      <a:rPr lang="en-US" i="1">
                        <a:latin typeface="Cambria Math"/>
                      </a:rPr>
                      <m:t>−</m:t>
                    </m:r>
                    <m:sSub>
                      <m:sSubPr>
                        <m:ctrlPr>
                          <a:rPr lang="en-US" i="1">
                            <a:latin typeface="Cambria Math"/>
                          </a:rPr>
                        </m:ctrlPr>
                      </m:sSubPr>
                      <m:e>
                        <m:r>
                          <a:rPr lang="en-US" b="0" i="1" smtClean="0">
                            <a:latin typeface="Cambria Math"/>
                          </a:rPr>
                          <m:t>𝑦</m:t>
                        </m:r>
                      </m:e>
                      <m:sub>
                        <m:r>
                          <a:rPr lang="en-US" i="1">
                            <a:latin typeface="Cambria Math"/>
                          </a:rPr>
                          <m:t>𝑐</m:t>
                        </m:r>
                      </m:sub>
                    </m:sSub>
                    <m:r>
                      <a:rPr lang="en-US" i="1">
                        <a:latin typeface="Cambria Math"/>
                      </a:rPr>
                      <m:t>)(</m:t>
                    </m:r>
                    <m:sSub>
                      <m:sSubPr>
                        <m:ctrlPr>
                          <a:rPr lang="en-US" i="1">
                            <a:latin typeface="Cambria Math"/>
                          </a:rPr>
                        </m:ctrlPr>
                      </m:sSubPr>
                      <m:e>
                        <m:r>
                          <a:rPr lang="en-US" i="1">
                            <a:latin typeface="Cambria Math"/>
                          </a:rPr>
                          <m:t>𝐾</m:t>
                        </m:r>
                      </m:e>
                      <m:sub>
                        <m:r>
                          <a:rPr lang="en-US" i="1">
                            <a:latin typeface="Cambria Math"/>
                          </a:rPr>
                          <m:t>1</m:t>
                        </m:r>
                      </m:sub>
                    </m:sSub>
                    <m:sSup>
                      <m:sSupPr>
                        <m:ctrlPr>
                          <a:rPr lang="en-US" i="1">
                            <a:latin typeface="Cambria Math"/>
                          </a:rPr>
                        </m:ctrlPr>
                      </m:sSupPr>
                      <m:e>
                        <m:r>
                          <a:rPr lang="en-US" i="1">
                            <a:latin typeface="Cambria Math"/>
                          </a:rPr>
                          <m:t>𝑟</m:t>
                        </m:r>
                      </m:e>
                      <m:sup>
                        <m:r>
                          <a:rPr lang="en-US" i="1">
                            <a:latin typeface="Cambria Math"/>
                          </a:rPr>
                          <m:t>2</m:t>
                        </m:r>
                      </m:sup>
                    </m:sSup>
                    <m:r>
                      <a:rPr lang="en-US" i="1">
                        <a:latin typeface="Cambria Math"/>
                      </a:rPr>
                      <m:t>+</m:t>
                    </m:r>
                    <m:sSub>
                      <m:sSubPr>
                        <m:ctrlPr>
                          <a:rPr lang="en-US" i="1">
                            <a:latin typeface="Cambria Math"/>
                          </a:rPr>
                        </m:ctrlPr>
                      </m:sSubPr>
                      <m:e>
                        <m:r>
                          <a:rPr lang="en-US" i="1">
                            <a:latin typeface="Cambria Math"/>
                          </a:rPr>
                          <m:t>𝐾</m:t>
                        </m:r>
                      </m:e>
                      <m:sub>
                        <m:r>
                          <a:rPr lang="en-US" i="1">
                            <a:latin typeface="Cambria Math"/>
                          </a:rPr>
                          <m:t>2</m:t>
                        </m:r>
                      </m:sub>
                    </m:sSub>
                    <m:sSup>
                      <m:sSupPr>
                        <m:ctrlPr>
                          <a:rPr lang="en-US" i="1">
                            <a:latin typeface="Cambria Math"/>
                          </a:rPr>
                        </m:ctrlPr>
                      </m:sSupPr>
                      <m:e>
                        <m:r>
                          <a:rPr lang="en-US" i="1">
                            <a:latin typeface="Cambria Math"/>
                          </a:rPr>
                          <m:t>𝑟</m:t>
                        </m:r>
                      </m:e>
                      <m:sup>
                        <m:r>
                          <a:rPr lang="en-US" i="1">
                            <a:latin typeface="Cambria Math"/>
                          </a:rPr>
                          <m:t>4</m:t>
                        </m:r>
                      </m:sup>
                    </m:sSup>
                    <m:r>
                      <a:rPr lang="en-US" i="1">
                        <a:latin typeface="Cambria Math"/>
                      </a:rPr>
                      <m:t>+</m:t>
                    </m:r>
                  </m:oMath>
                </a14:m>
                <a:r>
                  <a:rPr lang="en-US" dirty="0"/>
                  <a:t>…)</a:t>
                </a:r>
              </a:p>
              <a:p>
                <a:endParaRPr lang="en-US" dirty="0"/>
              </a:p>
              <a:p>
                <a:r>
                  <a:rPr lang="en-US" dirty="0"/>
                  <a:t>Where:</a:t>
                </a:r>
              </a:p>
              <a:p>
                <a:pPr lvl="1"/>
                <a14:m>
                  <m:oMath xmlns:m="http://schemas.openxmlformats.org/officeDocument/2006/math">
                    <m:r>
                      <a:rPr lang="en-US" b="0" i="1" smtClean="0">
                        <a:latin typeface="Cambria Math"/>
                      </a:rPr>
                      <m:t>(</m:t>
                    </m:r>
                    <m:sSub>
                      <m:sSubPr>
                        <m:ctrlPr>
                          <a:rPr lang="en-US" b="0" i="1" smtClean="0">
                            <a:latin typeface="Cambria Math"/>
                          </a:rPr>
                        </m:ctrlPr>
                      </m:sSubPr>
                      <m:e>
                        <m:r>
                          <a:rPr lang="en-US" b="0" i="1" smtClean="0">
                            <a:latin typeface="Cambria Math"/>
                          </a:rPr>
                          <m:t>𝑥</m:t>
                        </m:r>
                      </m:e>
                      <m:sub>
                        <m:r>
                          <a:rPr lang="en-US" b="0" i="1" smtClean="0">
                            <a:latin typeface="Cambria Math"/>
                          </a:rPr>
                          <m:t>𝑑</m:t>
                        </m:r>
                      </m:sub>
                    </m:sSub>
                    <m:r>
                      <a:rPr lang="en-US" b="0" i="1" smtClean="0">
                        <a:latin typeface="Cambria Math"/>
                      </a:rPr>
                      <m:t>, </m:t>
                    </m:r>
                    <m:sSub>
                      <m:sSubPr>
                        <m:ctrlPr>
                          <a:rPr lang="en-US" b="0" i="1" smtClean="0">
                            <a:latin typeface="Cambria Math"/>
                          </a:rPr>
                        </m:ctrlPr>
                      </m:sSubPr>
                      <m:e>
                        <m:r>
                          <a:rPr lang="en-US" b="0" i="1" smtClean="0">
                            <a:latin typeface="Cambria Math"/>
                          </a:rPr>
                          <m:t>𝑦</m:t>
                        </m:r>
                      </m:e>
                      <m:sub>
                        <m:r>
                          <a:rPr lang="en-US" b="0" i="1" smtClean="0">
                            <a:latin typeface="Cambria Math"/>
                          </a:rPr>
                          <m:t>𝑑</m:t>
                        </m:r>
                      </m:sub>
                    </m:sSub>
                    <m:r>
                      <a:rPr lang="en-US" b="0" i="1" smtClean="0">
                        <a:latin typeface="Cambria Math"/>
                      </a:rPr>
                      <m:t>)</m:t>
                    </m:r>
                  </m:oMath>
                </a14:m>
                <a:r>
                  <a:rPr lang="en-US" dirty="0"/>
                  <a:t>: distorted image points. Given.</a:t>
                </a:r>
              </a:p>
              <a:p>
                <a:pPr lvl="1"/>
                <a14:m>
                  <m:oMath xmlns:m="http://schemas.openxmlformats.org/officeDocument/2006/math">
                    <m:r>
                      <a:rPr lang="en-US" i="1">
                        <a:latin typeface="Cambria Math"/>
                      </a:rPr>
                      <m:t>(</m:t>
                    </m:r>
                    <m:sSub>
                      <m:sSubPr>
                        <m:ctrlPr>
                          <a:rPr lang="en-US" i="1">
                            <a:latin typeface="Cambria Math"/>
                          </a:rPr>
                        </m:ctrlPr>
                      </m:sSubPr>
                      <m:e>
                        <m:r>
                          <a:rPr lang="en-US" i="1">
                            <a:latin typeface="Cambria Math"/>
                          </a:rPr>
                          <m:t>𝑥</m:t>
                        </m:r>
                      </m:e>
                      <m:sub>
                        <m:r>
                          <a:rPr lang="en-US" b="0" i="1" smtClean="0">
                            <a:latin typeface="Cambria Math"/>
                          </a:rPr>
                          <m:t>𝑐</m:t>
                        </m:r>
                      </m:sub>
                    </m:sSub>
                    <m:r>
                      <a:rPr lang="en-US" i="1">
                        <a:latin typeface="Cambria Math"/>
                      </a:rPr>
                      <m:t>, </m:t>
                    </m:r>
                    <m:sSub>
                      <m:sSubPr>
                        <m:ctrlPr>
                          <a:rPr lang="en-US" i="1">
                            <a:latin typeface="Cambria Math"/>
                          </a:rPr>
                        </m:ctrlPr>
                      </m:sSubPr>
                      <m:e>
                        <m:r>
                          <a:rPr lang="en-US" i="1">
                            <a:latin typeface="Cambria Math"/>
                          </a:rPr>
                          <m:t>𝑦</m:t>
                        </m:r>
                      </m:e>
                      <m:sub>
                        <m:r>
                          <a:rPr lang="en-US" b="0" i="1" smtClean="0">
                            <a:latin typeface="Cambria Math"/>
                          </a:rPr>
                          <m:t>𝑐</m:t>
                        </m:r>
                      </m:sub>
                    </m:sSub>
                    <m:r>
                      <a:rPr lang="en-US" i="1">
                        <a:latin typeface="Cambria Math"/>
                      </a:rPr>
                      <m:t>)</m:t>
                    </m:r>
                  </m:oMath>
                </a14:m>
                <a:r>
                  <a:rPr lang="en-US" dirty="0"/>
                  <a:t>: distortion center (principle point). Known from calibration (may need iterative calibration to find this and </a:t>
                </a:r>
                <a14:m>
                  <m:oMath xmlns:m="http://schemas.openxmlformats.org/officeDocument/2006/math">
                    <m:sSub>
                      <m:sSubPr>
                        <m:ctrlPr>
                          <a:rPr lang="en-US" b="0" i="1" smtClean="0">
                            <a:latin typeface="Cambria Math"/>
                          </a:rPr>
                        </m:ctrlPr>
                      </m:sSubPr>
                      <m:e>
                        <m:r>
                          <a:rPr lang="en-US" b="0" i="1" smtClean="0">
                            <a:latin typeface="Cambria Math"/>
                          </a:rPr>
                          <m:t>𝐾</m:t>
                        </m:r>
                      </m:e>
                      <m:sub>
                        <m:r>
                          <a:rPr lang="en-US" b="0" i="1" smtClean="0">
                            <a:latin typeface="Cambria Math"/>
                          </a:rPr>
                          <m:t>𝑖</m:t>
                        </m:r>
                      </m:sub>
                    </m:sSub>
                    <m:r>
                      <a:rPr lang="en-US" b="0" i="1" smtClean="0">
                        <a:latin typeface="Cambria Math"/>
                      </a:rPr>
                      <m:t>…</m:t>
                    </m:r>
                  </m:oMath>
                </a14:m>
                <a:r>
                  <a:rPr lang="en-US" dirty="0"/>
                  <a:t>).</a:t>
                </a:r>
              </a:p>
              <a:p>
                <a:pPr lvl="1"/>
                <a14:m>
                  <m:oMath xmlns:m="http://schemas.openxmlformats.org/officeDocument/2006/math">
                    <m:r>
                      <a:rPr lang="en-US" i="1">
                        <a:latin typeface="Cambria Math"/>
                      </a:rPr>
                      <m:t>(</m:t>
                    </m:r>
                    <m:sSub>
                      <m:sSubPr>
                        <m:ctrlPr>
                          <a:rPr lang="en-US" i="1">
                            <a:latin typeface="Cambria Math"/>
                          </a:rPr>
                        </m:ctrlPr>
                      </m:sSubPr>
                      <m:e>
                        <m:r>
                          <a:rPr lang="en-US" i="1">
                            <a:latin typeface="Cambria Math"/>
                          </a:rPr>
                          <m:t>𝑥</m:t>
                        </m:r>
                      </m:e>
                      <m:sub>
                        <m:r>
                          <a:rPr lang="en-US" b="0" i="1" smtClean="0">
                            <a:latin typeface="Cambria Math"/>
                          </a:rPr>
                          <m:t>𝑢</m:t>
                        </m:r>
                      </m:sub>
                    </m:sSub>
                    <m:r>
                      <a:rPr lang="en-US" i="1">
                        <a:latin typeface="Cambria Math"/>
                      </a:rPr>
                      <m:t>, </m:t>
                    </m:r>
                    <m:sSub>
                      <m:sSubPr>
                        <m:ctrlPr>
                          <a:rPr lang="en-US" i="1">
                            <a:latin typeface="Cambria Math"/>
                          </a:rPr>
                        </m:ctrlPr>
                      </m:sSubPr>
                      <m:e>
                        <m:r>
                          <a:rPr lang="en-US" i="1">
                            <a:latin typeface="Cambria Math"/>
                          </a:rPr>
                          <m:t>𝑦</m:t>
                        </m:r>
                      </m:e>
                      <m:sub>
                        <m:r>
                          <a:rPr lang="en-US" b="0" i="1" smtClean="0">
                            <a:latin typeface="Cambria Math"/>
                          </a:rPr>
                          <m:t>𝑢</m:t>
                        </m:r>
                      </m:sub>
                    </m:sSub>
                    <m:r>
                      <a:rPr lang="en-US" i="1">
                        <a:latin typeface="Cambria Math"/>
                      </a:rPr>
                      <m:t>)</m:t>
                    </m:r>
                  </m:oMath>
                </a14:m>
                <a:r>
                  <a:rPr lang="en-US" dirty="0"/>
                  <a:t>: undistorted image points. Known from calibration plane.</a:t>
                </a:r>
              </a:p>
              <a:p>
                <a:pPr lvl="1"/>
                <a14:m>
                  <m:oMath xmlns:m="http://schemas.openxmlformats.org/officeDocument/2006/math">
                    <m:r>
                      <a:rPr lang="en-US" b="0" i="1" smtClean="0">
                        <a:latin typeface="Cambria Math"/>
                      </a:rPr>
                      <m:t>𝑟</m:t>
                    </m:r>
                    <m:r>
                      <a:rPr lang="en-US" b="0" i="1" smtClean="0">
                        <a:latin typeface="Cambria Math"/>
                      </a:rPr>
                      <m:t>=</m:t>
                    </m:r>
                    <m:rad>
                      <m:radPr>
                        <m:degHide m:val="on"/>
                        <m:ctrlPr>
                          <a:rPr lang="en-US" b="0" i="1" smtClean="0">
                            <a:latin typeface="Cambria Math"/>
                            <a:ea typeface="Cambria Math"/>
                          </a:rPr>
                        </m:ctrlPr>
                      </m:radPr>
                      <m:deg/>
                      <m:e>
                        <m:sSup>
                          <m:sSupPr>
                            <m:ctrlPr>
                              <a:rPr lang="en-US" b="0" i="1" smtClean="0">
                                <a:latin typeface="Cambria Math"/>
                                <a:ea typeface="Cambria Math"/>
                              </a:rPr>
                            </m:ctrlPr>
                          </m:sSupPr>
                          <m:e>
                            <m:d>
                              <m:dPr>
                                <m:ctrlPr>
                                  <a:rPr lang="en-US" b="0" i="1" smtClean="0">
                                    <a:latin typeface="Cambria Math"/>
                                    <a:ea typeface="Cambria Math"/>
                                  </a:rPr>
                                </m:ctrlPr>
                              </m:dPr>
                              <m:e>
                                <m:sSub>
                                  <m:sSubPr>
                                    <m:ctrlPr>
                                      <a:rPr lang="en-US" b="0" i="1" smtClean="0">
                                        <a:latin typeface="Cambria Math"/>
                                        <a:ea typeface="Cambria Math"/>
                                      </a:rPr>
                                    </m:ctrlPr>
                                  </m:sSubPr>
                                  <m:e>
                                    <m:r>
                                      <a:rPr lang="en-US" b="0" i="1" smtClean="0">
                                        <a:latin typeface="Cambria Math"/>
                                        <a:ea typeface="Cambria Math"/>
                                      </a:rPr>
                                      <m:t>𝑥</m:t>
                                    </m:r>
                                  </m:e>
                                  <m:sub>
                                    <m:r>
                                      <a:rPr lang="en-US" b="0" i="1" smtClean="0">
                                        <a:latin typeface="Cambria Math"/>
                                        <a:ea typeface="Cambria Math"/>
                                      </a:rPr>
                                      <m:t>𝑑</m:t>
                                    </m:r>
                                  </m:sub>
                                </m:sSub>
                                <m:r>
                                  <a:rPr lang="en-US" b="0" i="1" smtClean="0">
                                    <a:latin typeface="Cambria Math"/>
                                    <a:ea typeface="Cambria Math"/>
                                  </a:rPr>
                                  <m:t>−</m:t>
                                </m:r>
                                <m:sSub>
                                  <m:sSubPr>
                                    <m:ctrlPr>
                                      <a:rPr lang="en-US" b="0" i="1" smtClean="0">
                                        <a:latin typeface="Cambria Math"/>
                                        <a:ea typeface="Cambria Math"/>
                                      </a:rPr>
                                    </m:ctrlPr>
                                  </m:sSubPr>
                                  <m:e>
                                    <m:r>
                                      <a:rPr lang="en-US" b="0" i="1" smtClean="0">
                                        <a:latin typeface="Cambria Math"/>
                                        <a:ea typeface="Cambria Math"/>
                                      </a:rPr>
                                      <m:t>𝑥</m:t>
                                    </m:r>
                                  </m:e>
                                  <m:sub>
                                    <m:r>
                                      <a:rPr lang="en-US" b="0" i="1" smtClean="0">
                                        <a:latin typeface="Cambria Math"/>
                                        <a:ea typeface="Cambria Math"/>
                                      </a:rPr>
                                      <m:t>𝑐</m:t>
                                    </m:r>
                                  </m:sub>
                                </m:sSub>
                              </m:e>
                            </m:d>
                          </m:e>
                          <m:sup>
                            <m:r>
                              <a:rPr lang="en-US" b="0" i="1" smtClean="0">
                                <a:latin typeface="Cambria Math"/>
                                <a:ea typeface="Cambria Math"/>
                              </a:rPr>
                              <m:t>2</m:t>
                            </m:r>
                          </m:sup>
                        </m:sSup>
                        <m:sSup>
                          <m:sSupPr>
                            <m:ctrlPr>
                              <a:rPr lang="en-US" i="1">
                                <a:latin typeface="Cambria Math"/>
                                <a:ea typeface="Cambria Math"/>
                              </a:rPr>
                            </m:ctrlPr>
                          </m:sSupPr>
                          <m:e>
                            <m:r>
                              <a:rPr lang="en-US" b="0" i="1" smtClean="0">
                                <a:latin typeface="Cambria Math"/>
                                <a:ea typeface="Cambria Math"/>
                              </a:rPr>
                              <m:t>+</m:t>
                            </m:r>
                            <m:d>
                              <m:dPr>
                                <m:ctrlPr>
                                  <a:rPr lang="en-US" i="1">
                                    <a:latin typeface="Cambria Math"/>
                                    <a:ea typeface="Cambria Math"/>
                                  </a:rPr>
                                </m:ctrlPr>
                              </m:dPr>
                              <m:e>
                                <m:sSub>
                                  <m:sSubPr>
                                    <m:ctrlPr>
                                      <a:rPr lang="en-US" i="1">
                                        <a:latin typeface="Cambria Math"/>
                                        <a:ea typeface="Cambria Math"/>
                                      </a:rPr>
                                    </m:ctrlPr>
                                  </m:sSubPr>
                                  <m:e>
                                    <m:r>
                                      <a:rPr lang="en-US" i="1">
                                        <a:latin typeface="Cambria Math"/>
                                        <a:ea typeface="Cambria Math"/>
                                      </a:rPr>
                                      <m:t>𝑦</m:t>
                                    </m:r>
                                  </m:e>
                                  <m:sub>
                                    <m:r>
                                      <a:rPr lang="en-US" i="1">
                                        <a:latin typeface="Cambria Math"/>
                                        <a:ea typeface="Cambria Math"/>
                                      </a:rPr>
                                      <m:t>𝑑</m:t>
                                    </m:r>
                                  </m:sub>
                                </m:sSub>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𝑦</m:t>
                                    </m:r>
                                  </m:e>
                                  <m:sub>
                                    <m:r>
                                      <a:rPr lang="en-US" i="1">
                                        <a:latin typeface="Cambria Math"/>
                                        <a:ea typeface="Cambria Math"/>
                                      </a:rPr>
                                      <m:t>𝑐</m:t>
                                    </m:r>
                                  </m:sub>
                                </m:sSub>
                              </m:e>
                            </m:d>
                          </m:e>
                          <m:sup>
                            <m:r>
                              <a:rPr lang="en-US" i="1">
                                <a:latin typeface="Cambria Math"/>
                                <a:ea typeface="Cambria Math"/>
                              </a:rPr>
                              <m:t>2</m:t>
                            </m:r>
                          </m:sup>
                        </m:sSup>
                      </m:e>
                    </m:rad>
                  </m:oMath>
                </a14:m>
                <a:r>
                  <a:rPr lang="en-US" dirty="0"/>
                  <a:t>. Known from above.</a:t>
                </a:r>
              </a:p>
              <a:p>
                <a:pPr lvl="1"/>
                <a14:m>
                  <m:oMath xmlns:m="http://schemas.openxmlformats.org/officeDocument/2006/math">
                    <m:sSub>
                      <m:sSubPr>
                        <m:ctrlPr>
                          <a:rPr lang="en-US" b="0" i="1" smtClean="0">
                            <a:latin typeface="Cambria Math"/>
                          </a:rPr>
                        </m:ctrlPr>
                      </m:sSubPr>
                      <m:e>
                        <m:r>
                          <a:rPr lang="en-US" b="0" i="1" smtClean="0">
                            <a:latin typeface="Cambria Math"/>
                          </a:rPr>
                          <m:t>𝐾</m:t>
                        </m:r>
                      </m:e>
                      <m:sub>
                        <m:r>
                          <a:rPr lang="en-US" b="0" i="1" smtClean="0">
                            <a:latin typeface="Cambria Math"/>
                          </a:rPr>
                          <m:t>𝑖</m:t>
                        </m:r>
                      </m:sub>
                    </m:sSub>
                    <m:r>
                      <a:rPr lang="en-US" b="0" i="1" smtClean="0">
                        <a:latin typeface="Cambria Math"/>
                      </a:rPr>
                      <m:t>: </m:t>
                    </m:r>
                  </m:oMath>
                </a14:m>
                <a:r>
                  <a:rPr lang="en-US" dirty="0"/>
                  <a:t>coefficients. </a:t>
                </a:r>
                <a:r>
                  <a:rPr lang="en-US" b="1" dirty="0"/>
                  <a:t>unknowns</a:t>
                </a:r>
              </a:p>
              <a:p>
                <a:pPr lvl="1"/>
                <a:endParaRPr lang="en-US" dirty="0"/>
              </a:p>
              <a:p>
                <a:pPr lvl="1"/>
                <a:endParaRPr lang="en-US" dirty="0"/>
              </a:p>
              <a:p>
                <a:endParaRPr lang="en-US" dirty="0"/>
              </a:p>
              <a:p>
                <a:endParaRPr lang="en-US"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blipFill rotWithShape="1">
                <a:blip r:embed="rId3"/>
                <a:stretch>
                  <a:fillRect l="-1172" t="-959" r="-1931" b="-1279"/>
                </a:stretch>
              </a:blipFill>
            </p:spPr>
            <p:txBody>
              <a:bodyPr/>
              <a:lstStyle/>
              <a:p>
                <a:r>
                  <a:rPr lang="en-US">
                    <a:noFill/>
                  </a:rPr>
                  <a:t> </a:t>
                </a:r>
              </a:p>
            </p:txBody>
          </p:sp>
        </mc:Fallback>
      </mc:AlternateContent>
    </p:spTree>
    <p:extLst>
      <p:ext uri="{BB962C8B-B14F-4D97-AF65-F5344CB8AC3E}">
        <p14:creationId xmlns:p14="http://schemas.microsoft.com/office/powerpoint/2010/main" val="39759249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Tangential distortion</a:t>
            </a:r>
            <a:endParaRPr lang="en-US" dirty="0"/>
          </a:p>
        </p:txBody>
      </p:sp>
      <p:sp>
        <p:nvSpPr>
          <p:cNvPr id="3" name="Content Placeholder 2"/>
          <p:cNvSpPr>
            <a:spLocks noGrp="1"/>
          </p:cNvSpPr>
          <p:nvPr>
            <p:ph idx="1"/>
          </p:nvPr>
        </p:nvSpPr>
        <p:spPr/>
        <p:txBody>
          <a:bodyPr/>
          <a:lstStyle/>
          <a:p>
            <a:r>
              <a:rPr lang="en-US" dirty="0" smtClean="0"/>
              <a:t>Another kind of distortion caused by the camera sensor not being completely parallel to the lens and image plane.</a:t>
            </a:r>
            <a:endParaRPr lang="en-US" dirty="0"/>
          </a:p>
        </p:txBody>
      </p:sp>
      <p:pic>
        <p:nvPicPr>
          <p:cNvPr id="1028" name="Picture 4" descr="Image result for tangential distor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2438400"/>
            <a:ext cx="6667500" cy="356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0840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Image result for tangential distortion"/>
          <p:cNvPicPr>
            <a:picLocks noChangeAspect="1" noChangeArrowheads="1"/>
          </p:cNvPicPr>
          <p:nvPr/>
        </p:nvPicPr>
        <p:blipFill rotWithShape="1">
          <a:blip r:embed="rId2">
            <a:extLst>
              <a:ext uri="{28A0092B-C50C-407E-A947-70E740481C1C}">
                <a14:useLocalDpi xmlns:a14="http://schemas.microsoft.com/office/drawing/2010/main" val="0"/>
              </a:ext>
            </a:extLst>
          </a:blip>
          <a:srcRect l="57056"/>
          <a:stretch/>
        </p:blipFill>
        <p:spPr bwMode="auto">
          <a:xfrm>
            <a:off x="1890712" y="1066799"/>
            <a:ext cx="5362575" cy="54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4937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9" name="Rectangle 3"/>
          <p:cNvSpPr>
            <a:spLocks noChangeArrowheads="1"/>
          </p:cNvSpPr>
          <p:nvPr>
            <p:custDataLst>
              <p:tags r:id="rId1"/>
            </p:custDataLst>
          </p:nvPr>
        </p:nvSpPr>
        <p:spPr bwMode="auto">
          <a:xfrm>
            <a:off x="1143000" y="412752"/>
            <a:ext cx="6858000" cy="830997"/>
          </a:xfrm>
          <a:prstGeom prst="rect">
            <a:avLst/>
          </a:prstGeom>
          <a:noFill/>
          <a:ln w="9525">
            <a:noFill/>
            <a:miter lim="800000"/>
            <a:headEnd/>
            <a:tailEnd/>
          </a:ln>
          <a:effec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itchFamily="18" charset="0"/>
            </a:endParaRPr>
          </a:p>
          <a:p>
            <a:pPr marL="457200" marR="0" lvl="1"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itchFamily="18" charset="0"/>
            </a:endParaRPr>
          </a:p>
        </p:txBody>
      </p:sp>
      <p:sp>
        <p:nvSpPr>
          <p:cNvPr id="372740" name="Rectangle 4"/>
          <p:cNvSpPr>
            <a:spLocks noChangeArrowheads="1"/>
          </p:cNvSpPr>
          <p:nvPr>
            <p:custDataLst>
              <p:tags r:id="rId2"/>
            </p:custDataLst>
          </p:nvPr>
        </p:nvSpPr>
        <p:spPr bwMode="auto">
          <a:xfrm>
            <a:off x="1143000" y="2057402"/>
            <a:ext cx="6858000" cy="830997"/>
          </a:xfrm>
          <a:prstGeom prst="rect">
            <a:avLst/>
          </a:prstGeom>
          <a:noFill/>
          <a:ln w="9525">
            <a:noFill/>
            <a:miter lim="800000"/>
            <a:headEnd/>
            <a:tailEnd/>
          </a:ln>
          <a:effec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itchFamily="18" charset="0"/>
            </a:endParaRPr>
          </a:p>
        </p:txBody>
      </p:sp>
      <p:pic>
        <p:nvPicPr>
          <p:cNvPr id="372741" name="Picture 5" descr="list_images">
            <a:hlinkClick r:id="rId8"/>
          </p:cNvPr>
          <p:cNvPicPr>
            <a:picLocks noChangeAspect="1" noChangeArrowheads="1"/>
          </p:cNvPicPr>
          <p:nvPr>
            <p:custDataLst>
              <p:tags r:id="rId3"/>
            </p:custDataLst>
          </p:nvPr>
        </p:nvPicPr>
        <p:blipFill>
          <a:blip r:embed="rId9" cstate="print"/>
          <a:srcRect/>
          <a:stretch>
            <a:fillRect/>
          </a:stretch>
        </p:blipFill>
        <p:spPr bwMode="auto">
          <a:xfrm>
            <a:off x="1794273" y="990602"/>
            <a:ext cx="5520928" cy="5165725"/>
          </a:xfrm>
          <a:prstGeom prst="rect">
            <a:avLst/>
          </a:prstGeom>
          <a:noFill/>
        </p:spPr>
      </p:pic>
      <p:sp>
        <p:nvSpPr>
          <p:cNvPr id="372742" name="Rectangle 6"/>
          <p:cNvSpPr>
            <a:spLocks noChangeArrowheads="1"/>
          </p:cNvSpPr>
          <p:nvPr>
            <p:custDataLst>
              <p:tags r:id="rId4"/>
            </p:custDataLst>
          </p:nvPr>
        </p:nvSpPr>
        <p:spPr bwMode="auto">
          <a:xfrm>
            <a:off x="1485900" y="3581400"/>
            <a:ext cx="5943600" cy="2819400"/>
          </a:xfrm>
          <a:prstGeom prst="rect">
            <a:avLst/>
          </a:prstGeom>
          <a:solidFill>
            <a:schemeClr val="bg1"/>
          </a:soli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itchFamily="18" charset="0"/>
            </a:endParaRPr>
          </a:p>
        </p:txBody>
      </p:sp>
      <p:sp>
        <p:nvSpPr>
          <p:cNvPr id="372744" name="Rectangle 8"/>
          <p:cNvSpPr>
            <a:spLocks noChangeArrowheads="1"/>
          </p:cNvSpPr>
          <p:nvPr>
            <p:custDataLst>
              <p:tags r:id="rId5"/>
            </p:custDataLst>
          </p:nvPr>
        </p:nvSpPr>
        <p:spPr bwMode="auto">
          <a:xfrm>
            <a:off x="164998" y="3600572"/>
            <a:ext cx="8585405" cy="2590800"/>
          </a:xfrm>
          <a:prstGeom prst="rect">
            <a:avLst/>
          </a:prstGeom>
          <a:noFill/>
          <a:ln w="9525">
            <a:noFill/>
            <a:miter lim="800000"/>
            <a:headEnd/>
            <a:tailEnd/>
          </a:ln>
          <a:effectLst/>
        </p:spPr>
        <p:txBody>
          <a:bodyPr/>
          <a:lstStyle/>
          <a:p>
            <a:pPr marL="533400" marR="0" lvl="0" indent="-533400" algn="l"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Light" panose="020F0302020204030204" pitchFamily="34" charset="0"/>
              </a:rPr>
              <a:t>Advantages:</a:t>
            </a:r>
          </a:p>
          <a:p>
            <a:pPr marL="838200" marR="0" lvl="1" indent="-381000" algn="l" defTabSz="914400" rtl="0" eaLnBrk="0" fontAlgn="base" latinLnBrk="0" hangingPunct="0">
              <a:lnSpc>
                <a:spcPct val="100000"/>
              </a:lnSpc>
              <a:spcBef>
                <a:spcPct val="20000"/>
              </a:spcBef>
              <a:spcAft>
                <a:spcPct val="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Calibri Light" panose="020F0302020204030204" pitchFamily="34" charset="0"/>
              </a:rPr>
              <a:t>Only requires a plane</a:t>
            </a:r>
          </a:p>
          <a:p>
            <a:pPr marL="838200" marR="0" lvl="1" indent="-381000" algn="l" defTabSz="914400" rtl="0" eaLnBrk="0" fontAlgn="base" latinLnBrk="0" hangingPunct="0">
              <a:lnSpc>
                <a:spcPct val="100000"/>
              </a:lnSpc>
              <a:spcBef>
                <a:spcPct val="20000"/>
              </a:spcBef>
              <a:spcAft>
                <a:spcPct val="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Calibri Light" panose="020F0302020204030204" pitchFamily="34" charset="0"/>
              </a:rPr>
              <a:t>Don’t have to know positions/orientations</a:t>
            </a:r>
          </a:p>
          <a:p>
            <a:pPr marL="838200" marR="0" lvl="1" indent="-381000" algn="l" defTabSz="914400" rtl="0" eaLnBrk="0" fontAlgn="base" latinLnBrk="0" hangingPunct="0">
              <a:lnSpc>
                <a:spcPct val="100000"/>
              </a:lnSpc>
              <a:spcBef>
                <a:spcPct val="20000"/>
              </a:spcBef>
              <a:spcAft>
                <a:spcPct val="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Calibri Light" panose="020F0302020204030204" pitchFamily="34" charset="0"/>
              </a:rPr>
              <a:t>Great code available online!</a:t>
            </a:r>
          </a:p>
          <a:p>
            <a:pPr marL="1257300" marR="0" lvl="2" indent="-342900" algn="l" defTabSz="914400" rtl="0" eaLnBrk="0" fontAlgn="base" latinLnBrk="0" hangingPunct="0">
              <a:lnSpc>
                <a:spcPct val="110000"/>
              </a:lnSpc>
              <a:spcBef>
                <a:spcPct val="20000"/>
              </a:spcBef>
              <a:spcAft>
                <a:spcPct val="0"/>
              </a:spcAft>
              <a:buClrTx/>
              <a:buSzTx/>
              <a:buFontTx/>
              <a:buChar char="–"/>
              <a:tabLst/>
              <a:defRPr/>
            </a:pPr>
            <a:r>
              <a:rPr kumimoji="0" lang="en-US" sz="2400" b="0" i="0" u="none" strike="noStrike" kern="1200" cap="none" spc="0" normalizeH="0" baseline="0" noProof="0" dirty="0" err="1">
                <a:ln>
                  <a:noFill/>
                </a:ln>
                <a:solidFill>
                  <a:srgbClr val="000000"/>
                </a:solidFill>
                <a:effectLst/>
                <a:uLnTx/>
                <a:uFillTx/>
                <a:latin typeface="Calibri Light" panose="020F0302020204030204" pitchFamily="34" charset="0"/>
                <a:cs typeface="Arial" charset="0"/>
              </a:rPr>
              <a:t>Matlab</a:t>
            </a:r>
            <a:r>
              <a:rPr kumimoji="0" lang="en-US" sz="2400" b="0" i="0" u="none" strike="noStrike" kern="1200" cap="none" spc="0" normalizeH="0" baseline="0" noProof="0" dirty="0">
                <a:ln>
                  <a:noFill/>
                </a:ln>
                <a:solidFill>
                  <a:srgbClr val="000000"/>
                </a:solidFill>
                <a:effectLst/>
                <a:uLnTx/>
                <a:uFillTx/>
                <a:latin typeface="Calibri Light" panose="020F0302020204030204" pitchFamily="34" charset="0"/>
                <a:cs typeface="Arial" charset="0"/>
              </a:rPr>
              <a:t> version:  </a:t>
            </a:r>
            <a:r>
              <a:rPr kumimoji="0" lang="en-US" sz="2400" b="0" i="0" u="none" strike="noStrike" kern="1200" cap="none" spc="0" normalizeH="0" baseline="0" noProof="0" dirty="0">
                <a:ln>
                  <a:noFill/>
                </a:ln>
                <a:solidFill>
                  <a:srgbClr val="000000"/>
                </a:solidFill>
                <a:effectLst/>
                <a:uLnTx/>
                <a:uFillTx/>
                <a:latin typeface="Calibri Light" panose="020F0302020204030204" pitchFamily="34" charset="0"/>
                <a:cs typeface="Arial" charset="0"/>
                <a:hlinkClick r:id="rId10"/>
              </a:rPr>
              <a:t>http://www.vision.caltech.edu/bouguetj/calib_doc/index.html</a:t>
            </a:r>
            <a:endParaRPr kumimoji="0" lang="en-US" sz="2400" b="0" i="0" u="none" strike="noStrike" kern="1200" cap="none" spc="0" normalizeH="0" baseline="0" noProof="0" dirty="0">
              <a:ln>
                <a:noFill/>
              </a:ln>
              <a:solidFill>
                <a:srgbClr val="000000"/>
              </a:solidFill>
              <a:effectLst/>
              <a:uLnTx/>
              <a:uFillTx/>
              <a:latin typeface="Calibri Light" panose="020F0302020204030204" pitchFamily="34" charset="0"/>
              <a:cs typeface="Arial" charset="0"/>
            </a:endParaRPr>
          </a:p>
          <a:p>
            <a:pPr marL="1257300" marR="0" lvl="2" indent="-342900" algn="l" defTabSz="914400" rtl="0" eaLnBrk="0" fontAlgn="base" latinLnBrk="0" hangingPunct="0">
              <a:lnSpc>
                <a:spcPct val="110000"/>
              </a:lnSpc>
              <a:spcBef>
                <a:spcPct val="20000"/>
              </a:spcBef>
              <a:spcAft>
                <a:spcPct val="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Calibri Light" panose="020F0302020204030204" pitchFamily="34" charset="0"/>
                <a:cs typeface="Arial" charset="0"/>
              </a:rPr>
              <a:t>Also available on OpenCV.</a:t>
            </a:r>
          </a:p>
          <a:p>
            <a:pPr marL="0" marR="0" lvl="0" indent="0" algn="l" defTabSz="914400" rtl="0" eaLnBrk="0" fontAlgn="base" latinLnBrk="0" hangingPunct="0">
              <a:lnSpc>
                <a:spcPct val="110000"/>
              </a:lnSpc>
              <a:spcBef>
                <a:spcPct val="2000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Light" panose="020F0302020204030204" pitchFamily="34" charset="0"/>
                <a:cs typeface="Arial" charset="0"/>
              </a:rPr>
              <a:t>Disadvantage: Need to solve non-linear optimization problem.</a:t>
            </a:r>
          </a:p>
        </p:txBody>
      </p:sp>
      <p:sp>
        <p:nvSpPr>
          <p:cNvPr id="11" name="Shape 667">
            <a:extLst>
              <a:ext uri="{FF2B5EF4-FFF2-40B4-BE49-F238E27FC236}">
                <a16:creationId xmlns="" xmlns:a16="http://schemas.microsoft.com/office/drawing/2014/main" id="{E18C6330-469F-44C4-964B-09EA70906744}"/>
              </a:ext>
            </a:extLst>
          </p:cNvPr>
          <p:cNvSpPr txBox="1">
            <a:spLocks/>
          </p:cNvSpPr>
          <p:nvPr/>
        </p:nvSpPr>
        <p:spPr>
          <a:xfrm>
            <a:off x="0" y="1"/>
            <a:ext cx="9144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rPr>
              <a:t>Alternative: Multi-plane calibration</a:t>
            </a:r>
          </a:p>
        </p:txBody>
      </p:sp>
    </p:spTree>
    <p:extLst>
      <p:ext uri="{BB962C8B-B14F-4D97-AF65-F5344CB8AC3E}">
        <p14:creationId xmlns:p14="http://schemas.microsoft.com/office/powerpoint/2010/main" val="29601287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0"/>
            <a:ext cx="8839200" cy="762000"/>
          </a:xfrm>
          <a:prstGeom prst="rect">
            <a:avLst/>
          </a:prstGeom>
        </p:spPr>
        <p:txBody>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a:t>Camera calibration- the assumption</a:t>
            </a:r>
          </a:p>
        </p:txBody>
      </p:sp>
      <p:sp>
        <p:nvSpPr>
          <p:cNvPr id="3" name="Content Placeholder 2"/>
          <p:cNvSpPr txBox="1">
            <a:spLocks/>
          </p:cNvSpPr>
          <p:nvPr/>
        </p:nvSpPr>
        <p:spPr>
          <a:xfrm>
            <a:off x="152400" y="762000"/>
            <a:ext cx="8839200"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Assuming we are given an imaged points and their corresponding 3D points in the real world, </a:t>
            </a:r>
            <a:r>
              <a:rPr lang="en-US" b="1" dirty="0"/>
              <a:t>camera calibration </a:t>
            </a:r>
            <a:r>
              <a:rPr lang="en-US" dirty="0"/>
              <a:t>is the process to find the camera parameters.</a:t>
            </a:r>
          </a:p>
          <a:p>
            <a:r>
              <a:rPr lang="en-US" dirty="0"/>
              <a:t>We can get 3D points of the world by calibrating with a known size calibration object- like a checkerboard plane.</a:t>
            </a:r>
          </a:p>
          <a:p>
            <a:r>
              <a:rPr lang="en-US" dirty="0">
                <a:hlinkClick r:id="rId3"/>
              </a:rPr>
              <a:t>https://www.microsoft.com/en-us/research/wp-content/uploads/2016/02/tr98-71.pdf</a:t>
            </a:r>
            <a:endParaRPr lang="en-US" dirty="0"/>
          </a:p>
          <a:p>
            <a:endParaRPr lang="en-US" dirty="0"/>
          </a:p>
        </p:txBody>
      </p:sp>
      <p:pic>
        <p:nvPicPr>
          <p:cNvPr id="4" name="Picture 5" descr="list_images">
            <a:hlinkClick r:id="rId4"/>
          </p:cNvPr>
          <p:cNvPicPr>
            <a:picLocks noChangeAspect="1" noChangeArrowheads="1"/>
          </p:cNvPicPr>
          <p:nvPr>
            <p:custDataLst>
              <p:tags r:id="rId1"/>
            </p:custDataLst>
          </p:nvPr>
        </p:nvPicPr>
        <p:blipFill>
          <a:blip r:embed="rId5" cstate="print"/>
          <a:srcRect/>
          <a:stretch>
            <a:fillRect/>
          </a:stretch>
        </p:blipFill>
        <p:spPr bwMode="auto">
          <a:xfrm>
            <a:off x="4724400" y="3409950"/>
            <a:ext cx="4160836" cy="2919854"/>
          </a:xfrm>
          <a:prstGeom prst="rect">
            <a:avLst/>
          </a:prstGeom>
          <a:noFill/>
        </p:spPr>
      </p:pic>
    </p:spTree>
    <p:extLst>
      <p:ext uri="{BB962C8B-B14F-4D97-AF65-F5344CB8AC3E}">
        <p14:creationId xmlns:p14="http://schemas.microsoft.com/office/powerpoint/2010/main" val="18117871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hlinkClick r:id="rId2"/>
              </a:rPr>
              <a:t>http://www.vision.caltech.edu/bouguetj/calib_doc/htmls/example.html</a:t>
            </a:r>
            <a:endParaRPr lang="en-US" dirty="0"/>
          </a:p>
          <a:p>
            <a:r>
              <a:rPr lang="en-US" dirty="0">
                <a:hlinkClick r:id="rId3"/>
              </a:rPr>
              <a:t>https://docs.opencv.org/2.4/doc/tutorials/calib3d/camera_calibration/camera_calibration.html</a:t>
            </a:r>
            <a:endParaRPr lang="en-US" dirty="0"/>
          </a:p>
          <a:p>
            <a:r>
              <a:rPr lang="en-US" dirty="0">
                <a:hlinkClick r:id="rId4"/>
              </a:rPr>
              <a:t>https://webcourse.cs.technion.ac.il/236873/Winter2017-2018/ho/WCFiles/Camera%20Calibration.pdf</a:t>
            </a:r>
            <a:endParaRPr lang="en-US" dirty="0"/>
          </a:p>
          <a:p>
            <a:r>
              <a:rPr lang="en-US" dirty="0">
                <a:hlinkClick r:id="rId5"/>
              </a:rPr>
              <a:t>http://ksimek.github.io/2012/08/13/introduction/</a:t>
            </a:r>
            <a:endParaRPr lang="en-US" dirty="0"/>
          </a:p>
        </p:txBody>
      </p:sp>
    </p:spTree>
    <p:extLst>
      <p:ext uri="{BB962C8B-B14F-4D97-AF65-F5344CB8AC3E}">
        <p14:creationId xmlns:p14="http://schemas.microsoft.com/office/powerpoint/2010/main" val="92989020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from the end</a:t>
            </a:r>
          </a:p>
        </p:txBody>
      </p:sp>
      <p:sp>
        <p:nvSpPr>
          <p:cNvPr id="3" name="Content Placeholder 2"/>
          <p:cNvSpPr>
            <a:spLocks noGrp="1"/>
          </p:cNvSpPr>
          <p:nvPr>
            <p:ph idx="1"/>
          </p:nvPr>
        </p:nvSpPr>
        <p:spPr/>
        <p:txBody>
          <a:bodyPr/>
          <a:lstStyle/>
          <a:p>
            <a:r>
              <a:rPr lang="en-US" dirty="0"/>
              <a:t>The camera matrix is a full transformation from 3D objects in the scene to a 2D image with the specific camera parameters:</a:t>
            </a:r>
          </a:p>
          <a:p>
            <a:endParaRPr lang="en-US" dirty="0"/>
          </a:p>
          <a:p>
            <a:endParaRPr lang="en-US" dirty="0"/>
          </a:p>
          <a:p>
            <a:endParaRPr lang="en-US" dirty="0"/>
          </a:p>
          <a:p>
            <a:endParaRPr lang="en-US" dirty="0"/>
          </a:p>
          <a:p>
            <a:endParaRPr lang="en-US" dirty="0"/>
          </a:p>
          <a:p>
            <a:endParaRPr lang="en-US" dirty="0"/>
          </a:p>
          <a:p>
            <a:r>
              <a:rPr lang="en-US" dirty="0"/>
              <a:t>How many DOFs do we have?</a:t>
            </a:r>
          </a:p>
          <a:p>
            <a:endParaRPr lang="en-US" dirty="0"/>
          </a:p>
        </p:txBody>
      </p:sp>
      <p:pic>
        <p:nvPicPr>
          <p:cNvPr id="1026" name="Picture 2" descr="https://latex.codecogs.com/gif.latex?%5Cdpi%7B300%7D%20%5C%5C%20P%20%3D%20%5Cbegin%7Bbmatrix%7Da_%7B11%7D%20%26%20a_%7B12%7D%26a_%7B13%7D%26a_%7B14%7D%20%5C%5C%20a_%7B21%7D%26a_%7B22%7D%20%26a_%7B23%7D%26a_%7B24%7D%20%5C%5Ca_%7B31%7D%26a_%7B32%7D%26a_%7B33%7D%26a_%7B34%7D%20%5Cend%7Bbmatrix%7D%20%5C%5C%20P%20%5Cbegin%7Bbmatrix%7Dx%20%5C%5C%20y%20%5C%5Cz%20%5C%5C1%20%5Cend%7Bbmatrix%7D%20%3D%20%5Cbegin%7Bbmatrix%7Du%20%5C%5C%20v%20%5C%5Cw%20%5Cend%7Bbmatrix%7D%20%5Cmapsto%20%5Cbegin%7Bbmatrix%7D%5Cfrac%7Bu%7D%7Bw%7D%20%5C%5C%20%5Cfrac%7Bv%7D%7Bw%7D%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6525" y="2209801"/>
            <a:ext cx="351095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255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from the end</a:t>
            </a:r>
          </a:p>
        </p:txBody>
      </p:sp>
      <p:sp>
        <p:nvSpPr>
          <p:cNvPr id="3" name="Content Placeholder 2"/>
          <p:cNvSpPr>
            <a:spLocks noGrp="1"/>
          </p:cNvSpPr>
          <p:nvPr>
            <p:ph idx="1"/>
          </p:nvPr>
        </p:nvSpPr>
        <p:spPr>
          <a:xfrm>
            <a:off x="152400" y="762000"/>
            <a:ext cx="8839200" cy="6096000"/>
          </a:xfrm>
        </p:spPr>
        <p:txBody>
          <a:bodyPr>
            <a:normAutofit/>
          </a:bodyPr>
          <a:lstStyle/>
          <a:p>
            <a:r>
              <a:rPr lang="en-US" dirty="0"/>
              <a:t>The camera matrix is a full transformation from 3D objects in the scene to a 2D image with the specific camera parameters:</a:t>
            </a:r>
          </a:p>
          <a:p>
            <a:endParaRPr lang="en-US" dirty="0"/>
          </a:p>
          <a:p>
            <a:endParaRPr lang="en-US" dirty="0"/>
          </a:p>
          <a:p>
            <a:endParaRPr lang="en-US" dirty="0"/>
          </a:p>
          <a:p>
            <a:endParaRPr lang="en-US" dirty="0"/>
          </a:p>
          <a:p>
            <a:endParaRPr lang="en-US" dirty="0"/>
          </a:p>
          <a:p>
            <a:endParaRPr lang="en-US" dirty="0"/>
          </a:p>
          <a:p>
            <a:r>
              <a:rPr lang="en-US" dirty="0"/>
              <a:t>How many DOFs do we have?</a:t>
            </a:r>
          </a:p>
          <a:p>
            <a:pPr lvl="1"/>
            <a:r>
              <a:rPr lang="en-US" dirty="0"/>
              <a:t>11, because in homogenous coordinates the answer is always correct up to a scale.</a:t>
            </a:r>
          </a:p>
          <a:p>
            <a:endParaRPr lang="en-US" dirty="0"/>
          </a:p>
        </p:txBody>
      </p:sp>
      <p:pic>
        <p:nvPicPr>
          <p:cNvPr id="1026" name="Picture 2" descr="https://latex.codecogs.com/gif.latex?%5Cdpi%7B300%7D%20%5C%5C%20P%20%3D%20%5Cbegin%7Bbmatrix%7Da_%7B11%7D%20%26%20a_%7B12%7D%26a_%7B13%7D%26a_%7B14%7D%20%5C%5C%20a_%7B21%7D%26a_%7B22%7D%20%26a_%7B23%7D%26a_%7B24%7D%20%5C%5Ca_%7B31%7D%26a_%7B32%7D%26a_%7B33%7D%26a_%7B34%7D%20%5Cend%7Bbmatrix%7D%20%5C%5C%20P%20%5Cbegin%7Bbmatrix%7Dx%20%5C%5C%20y%20%5C%5Cz%20%5C%5C1%20%5Cend%7Bbmatrix%7D%20%3D%20%5Cbegin%7Bbmatrix%7Du%20%5C%5C%20v%20%5C%5Cw%20%5Cend%7Bbmatrix%7D%20%5Cmapsto%20%5Cbegin%7Bbmatrix%7D%5Cfrac%7Bu%7D%7Bw%7D%20%5C%5C%20%5Cfrac%7Bv%7D%7Bw%7D%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6525" y="2209801"/>
            <a:ext cx="351095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215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from the end</a:t>
            </a:r>
          </a:p>
        </p:txBody>
      </p:sp>
      <p:pic>
        <p:nvPicPr>
          <p:cNvPr id="3076" name="Picture 4" descr="https://latex.codecogs.com/gif.latex?%5Cdpi%7B300%7D%20P_%7B3X4%7D%20%3D%20K_%7B3X3%7D%5BI%7C0%5D_%7B3X4%7D%5CPi_%7B4X4%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990600"/>
            <a:ext cx="5114925" cy="4762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a:stCxn id="10" idx="0"/>
          </p:cNvCxnSpPr>
          <p:nvPr/>
        </p:nvCxnSpPr>
        <p:spPr>
          <a:xfrm flipV="1">
            <a:off x="1600200" y="1765934"/>
            <a:ext cx="2286000" cy="1663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9600" y="3429000"/>
            <a:ext cx="1981200" cy="2031325"/>
          </a:xfrm>
          <a:prstGeom prst="rect">
            <a:avLst/>
          </a:prstGeom>
          <a:noFill/>
        </p:spPr>
        <p:txBody>
          <a:bodyPr wrap="square" rtlCol="0">
            <a:spAutoFit/>
          </a:bodyPr>
          <a:lstStyle/>
          <a:p>
            <a:pPr algn="ctr"/>
            <a:r>
              <a:rPr lang="en-US" b="1" dirty="0"/>
              <a:t>Intrinsic camera matrix:</a:t>
            </a:r>
          </a:p>
          <a:p>
            <a:pPr algn="ctr"/>
            <a:r>
              <a:rPr lang="en-US" dirty="0"/>
              <a:t>estimates the parameters of the lens and image sensor.</a:t>
            </a:r>
          </a:p>
          <a:p>
            <a:pPr algn="ctr"/>
            <a:endParaRPr lang="en-US" dirty="0"/>
          </a:p>
        </p:txBody>
      </p:sp>
      <p:cxnSp>
        <p:nvCxnSpPr>
          <p:cNvPr id="12" name="Straight Arrow Connector 11"/>
          <p:cNvCxnSpPr>
            <a:stCxn id="16" idx="0"/>
          </p:cNvCxnSpPr>
          <p:nvPr/>
        </p:nvCxnSpPr>
        <p:spPr>
          <a:xfrm flipV="1">
            <a:off x="4419600" y="1828800"/>
            <a:ext cx="6858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3429000" y="3429000"/>
                <a:ext cx="1981200" cy="1931106"/>
              </a:xfrm>
              <a:prstGeom prst="rect">
                <a:avLst/>
              </a:prstGeom>
              <a:noFill/>
            </p:spPr>
            <p:txBody>
              <a:bodyPr wrap="square" rtlCol="0">
                <a:spAutoFit/>
              </a:bodyPr>
              <a:lstStyle/>
              <a:p>
                <a:pPr algn="ctr"/>
                <a:r>
                  <a:rPr lang="en-US" b="1" dirty="0"/>
                  <a:t>Perspective projection matrix:</a:t>
                </a:r>
              </a:p>
              <a:p>
                <a:pPr algn="ctr"/>
                <a:r>
                  <a:rPr lang="en-US" dirty="0"/>
                  <a:t>Project from 3D to 2D as seen before:</a:t>
                </a:r>
              </a:p>
              <a:p>
                <a:pPr algn="ct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a:rPr>
                          </m:ctrlPr>
                        </m:dPr>
                        <m:e>
                          <m:m>
                            <m:mPr>
                              <m:mcs>
                                <m:mc>
                                  <m:mcPr>
                                    <m:count m:val="4"/>
                                    <m:mcJc m:val="center"/>
                                  </m:mcPr>
                                </m:mc>
                              </m:mcs>
                              <m:ctrlPr>
                                <a:rPr lang="en-US" b="0" i="1" smtClean="0">
                                  <a:latin typeface="Cambria Math"/>
                                </a:rPr>
                              </m:ctrlPr>
                            </m:mPr>
                            <m:mr>
                              <m:e>
                                <m:r>
                                  <a:rPr lang="en-US" b="0" i="1" smtClean="0">
                                    <a:latin typeface="Cambria Math"/>
                                  </a:rPr>
                                  <m:t>1</m:t>
                                </m:r>
                              </m:e>
                              <m:e>
                                <m:r>
                                  <a:rPr lang="en-US" b="0" i="1" smtClean="0">
                                    <a:latin typeface="Cambria Math"/>
                                  </a:rPr>
                                  <m:t>0</m:t>
                                </m:r>
                              </m:e>
                              <m:e>
                                <m:r>
                                  <a:rPr lang="en-US" b="0" i="1" smtClean="0">
                                    <a:latin typeface="Cambria Math"/>
                                  </a:rPr>
                                  <m:t>0</m:t>
                                </m:r>
                              </m:e>
                              <m:e>
                                <m:r>
                                  <a:rPr lang="en-US" b="0" i="1" smtClean="0">
                                    <a:latin typeface="Cambria Math"/>
                                  </a:rPr>
                                  <m:t>0</m:t>
                                </m:r>
                              </m:e>
                            </m:mr>
                            <m:mr>
                              <m:e>
                                <m:r>
                                  <a:rPr lang="en-US" b="0" i="1" smtClean="0">
                                    <a:latin typeface="Cambria Math"/>
                                  </a:rPr>
                                  <m:t>0</m:t>
                                </m:r>
                              </m:e>
                              <m:e>
                                <m:r>
                                  <a:rPr lang="en-US" b="0" i="1" smtClean="0">
                                    <a:latin typeface="Cambria Math"/>
                                  </a:rPr>
                                  <m:t>1</m:t>
                                </m:r>
                              </m:e>
                              <m:e>
                                <m:r>
                                  <a:rPr lang="en-US" b="0" i="1" smtClean="0">
                                    <a:latin typeface="Cambria Math"/>
                                  </a:rPr>
                                  <m:t>0</m:t>
                                </m:r>
                              </m:e>
                              <m:e>
                                <m:r>
                                  <a:rPr lang="en-US" b="0" i="1" smtClean="0">
                                    <a:latin typeface="Cambria Math"/>
                                  </a:rPr>
                                  <m:t>0</m:t>
                                </m:r>
                              </m:e>
                            </m:mr>
                            <m:mr>
                              <m:e>
                                <m:r>
                                  <a:rPr lang="en-US" b="0" i="1" smtClean="0">
                                    <a:latin typeface="Cambria Math"/>
                                  </a:rPr>
                                  <m:t>0</m:t>
                                </m:r>
                              </m:e>
                              <m:e>
                                <m:r>
                                  <a:rPr lang="en-US" b="0" i="1" smtClean="0">
                                    <a:latin typeface="Cambria Math"/>
                                  </a:rPr>
                                  <m:t>0</m:t>
                                </m:r>
                              </m:e>
                              <m:e>
                                <m:r>
                                  <a:rPr lang="en-US" b="0" i="1" smtClean="0">
                                    <a:latin typeface="Cambria Math"/>
                                  </a:rPr>
                                  <m:t>1</m:t>
                                </m:r>
                              </m:e>
                              <m:e>
                                <m:r>
                                  <a:rPr lang="en-US" b="0" i="1" smtClean="0">
                                    <a:latin typeface="Cambria Math"/>
                                  </a:rPr>
                                  <m:t>0</m:t>
                                </m:r>
                              </m:e>
                            </m:mr>
                          </m:m>
                        </m:e>
                      </m:d>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3429000" y="3429000"/>
                <a:ext cx="1981200" cy="1931106"/>
              </a:xfrm>
              <a:prstGeom prst="rect">
                <a:avLst/>
              </a:prstGeom>
              <a:blipFill rotWithShape="1">
                <a:blip r:embed="rId4"/>
                <a:stretch>
                  <a:fillRect l="-1231" t="-1582" r="-2769"/>
                </a:stretch>
              </a:blipFill>
            </p:spPr>
            <p:txBody>
              <a:bodyPr/>
              <a:lstStyle/>
              <a:p>
                <a:r>
                  <a:rPr lang="en-US">
                    <a:noFill/>
                  </a:rPr>
                  <a:t> </a:t>
                </a:r>
              </a:p>
            </p:txBody>
          </p:sp>
        </mc:Fallback>
      </mc:AlternateContent>
      <p:sp>
        <p:nvSpPr>
          <p:cNvPr id="15" name="Left Brace 14"/>
          <p:cNvSpPr/>
          <p:nvPr/>
        </p:nvSpPr>
        <p:spPr>
          <a:xfrm rot="16200000">
            <a:off x="3719513" y="1098232"/>
            <a:ext cx="394335" cy="9906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16200000">
            <a:off x="4980624" y="834389"/>
            <a:ext cx="394335" cy="15316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e 20"/>
          <p:cNvSpPr/>
          <p:nvPr/>
        </p:nvSpPr>
        <p:spPr>
          <a:xfrm rot="16200000">
            <a:off x="6246497" y="1091562"/>
            <a:ext cx="394335" cy="10001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Arrow Connector 21"/>
          <p:cNvCxnSpPr>
            <a:stCxn id="25" idx="0"/>
          </p:cNvCxnSpPr>
          <p:nvPr/>
        </p:nvCxnSpPr>
        <p:spPr>
          <a:xfrm flipH="1" flipV="1">
            <a:off x="6489385" y="1828800"/>
            <a:ext cx="1005839"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04624" y="3429000"/>
            <a:ext cx="1981200" cy="2308324"/>
          </a:xfrm>
          <a:prstGeom prst="rect">
            <a:avLst/>
          </a:prstGeom>
          <a:noFill/>
        </p:spPr>
        <p:txBody>
          <a:bodyPr wrap="square" rtlCol="0">
            <a:spAutoFit/>
          </a:bodyPr>
          <a:lstStyle/>
          <a:p>
            <a:pPr algn="ctr"/>
            <a:r>
              <a:rPr lang="en-US" b="1" dirty="0"/>
              <a:t>extrinsic camera matrix:</a:t>
            </a:r>
          </a:p>
          <a:p>
            <a:pPr algn="ctr"/>
            <a:r>
              <a:rPr lang="en-US" dirty="0"/>
              <a:t>estimates the parameters of position and view direction of a camera. </a:t>
            </a:r>
          </a:p>
          <a:p>
            <a:pPr algn="ctr"/>
            <a:endParaRPr lang="en-US" dirty="0"/>
          </a:p>
        </p:txBody>
      </p:sp>
    </p:spTree>
    <p:extLst>
      <p:ext uri="{BB962C8B-B14F-4D97-AF65-F5344CB8AC3E}">
        <p14:creationId xmlns:p14="http://schemas.microsoft.com/office/powerpoint/2010/main" val="2113376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intrinsic</a:t>
            </a:r>
          </a:p>
        </p:txBody>
      </p:sp>
    </p:spTree>
    <p:extLst>
      <p:ext uri="{BB962C8B-B14F-4D97-AF65-F5344CB8AC3E}">
        <p14:creationId xmlns:p14="http://schemas.microsoft.com/office/powerpoint/2010/main" val="3479130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arallelogram 24"/>
          <p:cNvSpPr/>
          <p:nvPr/>
        </p:nvSpPr>
        <p:spPr>
          <a:xfrm rot="19253717">
            <a:off x="2406651" y="3097272"/>
            <a:ext cx="2046465" cy="2046461"/>
          </a:xfrm>
          <a:prstGeom prst="parallelogram">
            <a:avLst>
              <a:gd name="adj" fmla="val 81894"/>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Coordinate systems</a:t>
            </a:r>
          </a:p>
        </p:txBody>
      </p:sp>
      <p:sp>
        <p:nvSpPr>
          <p:cNvPr id="3" name="Content Placeholder 2"/>
          <p:cNvSpPr>
            <a:spLocks noGrp="1"/>
          </p:cNvSpPr>
          <p:nvPr>
            <p:ph idx="1"/>
          </p:nvPr>
        </p:nvSpPr>
        <p:spPr/>
        <p:txBody>
          <a:bodyPr/>
          <a:lstStyle/>
          <a:p>
            <a:r>
              <a:rPr lang="en-US" dirty="0">
                <a:solidFill>
                  <a:prstClr val="black"/>
                </a:solidFill>
              </a:rPr>
              <a:t>There are 3 coordinate systems that are discussed in general:</a:t>
            </a:r>
          </a:p>
          <a:p>
            <a:endParaRPr lang="en-US" dirty="0"/>
          </a:p>
        </p:txBody>
      </p:sp>
      <p:sp>
        <p:nvSpPr>
          <p:cNvPr id="4" name="Line"/>
          <p:cNvSpPr/>
          <p:nvPr/>
        </p:nvSpPr>
        <p:spPr>
          <a:xfrm>
            <a:off x="1528898" y="4256694"/>
            <a:ext cx="1726055" cy="0"/>
          </a:xfrm>
          <a:prstGeom prst="line">
            <a:avLst/>
          </a:prstGeom>
          <a:ln w="38100">
            <a:solidFill>
              <a:srgbClr val="FF2600"/>
            </a:solidFill>
            <a:miter lim="400000"/>
            <a:headEnd type="none" w="med" len="med"/>
            <a:tailEnd type="none" w="med" len="med"/>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Line"/>
          <p:cNvSpPr/>
          <p:nvPr/>
        </p:nvSpPr>
        <p:spPr>
          <a:xfrm flipV="1">
            <a:off x="3272813" y="2995787"/>
            <a:ext cx="0" cy="2544955"/>
          </a:xfrm>
          <a:prstGeom prst="line">
            <a:avLst/>
          </a:prstGeom>
          <a:ln w="25400">
            <a:solidFill>
              <a:schemeClr val="accent6"/>
            </a:solidFill>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6" name="latex-image-18.pdf" descr="latex-image-18.pdf"/>
          <p:cNvPicPr>
            <a:picLocks noChangeAspect="1"/>
          </p:cNvPicPr>
          <p:nvPr/>
        </p:nvPicPr>
        <p:blipFill>
          <a:blip r:embed="rId2"/>
          <a:stretch>
            <a:fillRect/>
          </a:stretch>
        </p:blipFill>
        <p:spPr>
          <a:xfrm>
            <a:off x="7543800" y="1805495"/>
            <a:ext cx="294680" cy="223242"/>
          </a:xfrm>
          <a:prstGeom prst="rect">
            <a:avLst/>
          </a:prstGeom>
          <a:ln w="12700">
            <a:miter lim="400000"/>
          </a:ln>
        </p:spPr>
      </p:pic>
      <p:sp>
        <p:nvSpPr>
          <p:cNvPr id="7" name="Line"/>
          <p:cNvSpPr/>
          <p:nvPr/>
        </p:nvSpPr>
        <p:spPr>
          <a:xfrm>
            <a:off x="7442977" y="1917116"/>
            <a:ext cx="17859" cy="0"/>
          </a:xfrm>
          <a:prstGeom prst="line">
            <a:avLst/>
          </a:prstGeom>
          <a:ln w="25400">
            <a:solidFill>
              <a:srgbClr val="000000"/>
            </a:solidFill>
            <a:miter lim="400000"/>
            <a:tailEnd type="oval"/>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world point"/>
          <p:cNvSpPr txBox="1"/>
          <p:nvPr/>
        </p:nvSpPr>
        <p:spPr>
          <a:xfrm>
            <a:off x="8013691" y="1783650"/>
            <a:ext cx="830613"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1266" b="0" i="0" u="none" strike="noStrike" kern="1200" cap="none" spc="0" normalizeH="0" baseline="0" noProof="0">
                <a:ln>
                  <a:noFill/>
                </a:ln>
                <a:solidFill>
                  <a:prstClr val="black"/>
                </a:solidFill>
                <a:effectLst/>
                <a:uLnTx/>
                <a:uFillTx/>
                <a:latin typeface="Calibri" panose="020F0502020204030204"/>
                <a:ea typeface="+mn-ea"/>
                <a:cs typeface="+mn-cs"/>
              </a:rPr>
              <a:t>world point</a:t>
            </a:r>
          </a:p>
        </p:txBody>
      </p:sp>
      <p:sp>
        <p:nvSpPr>
          <p:cNvPr id="9" name="Line"/>
          <p:cNvSpPr/>
          <p:nvPr/>
        </p:nvSpPr>
        <p:spPr>
          <a:xfrm flipV="1">
            <a:off x="1542292" y="2503417"/>
            <a:ext cx="1" cy="1757742"/>
          </a:xfrm>
          <a:prstGeom prst="line">
            <a:avLst/>
          </a:prstGeom>
          <a:ln w="38100">
            <a:solidFill>
              <a:srgbClr val="FF26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Line"/>
          <p:cNvSpPr/>
          <p:nvPr/>
        </p:nvSpPr>
        <p:spPr>
          <a:xfrm>
            <a:off x="367606" y="5251522"/>
            <a:ext cx="1892205" cy="1"/>
          </a:xfrm>
          <a:prstGeom prst="line">
            <a:avLst/>
          </a:prstGeom>
          <a:ln w="38100">
            <a:solidFill>
              <a:srgbClr val="0433FF"/>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Line"/>
          <p:cNvSpPr/>
          <p:nvPr/>
        </p:nvSpPr>
        <p:spPr>
          <a:xfrm flipV="1">
            <a:off x="381000" y="3498245"/>
            <a:ext cx="1" cy="1757742"/>
          </a:xfrm>
          <a:prstGeom prst="line">
            <a:avLst/>
          </a:prstGeom>
          <a:ln w="38100">
            <a:solidFill>
              <a:srgbClr val="0433FF"/>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Line"/>
          <p:cNvSpPr/>
          <p:nvPr/>
        </p:nvSpPr>
        <p:spPr>
          <a:xfrm flipV="1">
            <a:off x="3265558" y="5367608"/>
            <a:ext cx="216263" cy="168669"/>
          </a:xfrm>
          <a:prstGeom prst="line">
            <a:avLst/>
          </a:prstGeom>
          <a:ln w="38100">
            <a:solidFill>
              <a:srgbClr val="00F9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Line"/>
          <p:cNvSpPr/>
          <p:nvPr/>
        </p:nvSpPr>
        <p:spPr>
          <a:xfrm flipV="1">
            <a:off x="3278951" y="4727247"/>
            <a:ext cx="1" cy="813495"/>
          </a:xfrm>
          <a:prstGeom prst="line">
            <a:avLst/>
          </a:prstGeom>
          <a:ln w="38100">
            <a:solidFill>
              <a:srgbClr val="00F9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Line"/>
          <p:cNvSpPr/>
          <p:nvPr/>
        </p:nvSpPr>
        <p:spPr>
          <a:xfrm>
            <a:off x="3411141" y="3520467"/>
            <a:ext cx="17859" cy="0"/>
          </a:xfrm>
          <a:prstGeom prst="line">
            <a:avLst/>
          </a:prstGeom>
          <a:ln w="25400">
            <a:solidFill>
              <a:srgbClr val="000000"/>
            </a:solidFill>
            <a:miter lim="400000"/>
            <a:tailEnd type="oval"/>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8" name="Image" descr="Image"/>
          <p:cNvPicPr>
            <a:picLocks noChangeAspect="1"/>
          </p:cNvPicPr>
          <p:nvPr/>
        </p:nvPicPr>
        <p:blipFill>
          <a:blip r:embed="rId3"/>
          <a:stretch>
            <a:fillRect/>
          </a:stretch>
        </p:blipFill>
        <p:spPr>
          <a:xfrm>
            <a:off x="3614432" y="3498245"/>
            <a:ext cx="187524" cy="151805"/>
          </a:xfrm>
          <a:prstGeom prst="rect">
            <a:avLst/>
          </a:prstGeom>
          <a:ln w="12700">
            <a:miter lim="400000"/>
          </a:ln>
        </p:spPr>
      </p:pic>
      <p:sp>
        <p:nvSpPr>
          <p:cNvPr id="19" name="image point"/>
          <p:cNvSpPr txBox="1"/>
          <p:nvPr/>
        </p:nvSpPr>
        <p:spPr>
          <a:xfrm>
            <a:off x="3668732" y="3662517"/>
            <a:ext cx="854786" cy="2669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1266" b="0" i="0" u="none" strike="noStrike" kern="1200" cap="none" spc="0" normalizeH="0" baseline="0" noProof="0" dirty="0">
                <a:ln>
                  <a:noFill/>
                </a:ln>
                <a:solidFill>
                  <a:prstClr val="black"/>
                </a:solidFill>
                <a:effectLst/>
                <a:uLnTx/>
                <a:uFillTx/>
                <a:latin typeface="Calibri" panose="020F0502020204030204"/>
                <a:ea typeface="+mn-ea"/>
                <a:cs typeface="+mn-cs"/>
              </a:rPr>
              <a:t>image point</a:t>
            </a:r>
          </a:p>
        </p:txBody>
      </p:sp>
      <p:cxnSp>
        <p:nvCxnSpPr>
          <p:cNvPr id="22" name="Straight Connector 21"/>
          <p:cNvCxnSpPr>
            <a:endCxn id="4" idx="0"/>
          </p:cNvCxnSpPr>
          <p:nvPr/>
        </p:nvCxnSpPr>
        <p:spPr>
          <a:xfrm flipH="1">
            <a:off x="1528898" y="1917116"/>
            <a:ext cx="5931938" cy="233957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3" name="Line"/>
          <p:cNvSpPr/>
          <p:nvPr/>
        </p:nvSpPr>
        <p:spPr>
          <a:xfrm flipV="1">
            <a:off x="1546804" y="3977956"/>
            <a:ext cx="76109" cy="267386"/>
          </a:xfrm>
          <a:prstGeom prst="line">
            <a:avLst/>
          </a:prstGeom>
          <a:ln w="38100">
            <a:solidFill>
              <a:srgbClr val="FF26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Line"/>
          <p:cNvSpPr/>
          <p:nvPr/>
        </p:nvSpPr>
        <p:spPr>
          <a:xfrm flipV="1">
            <a:off x="381000" y="4907138"/>
            <a:ext cx="92523" cy="344434"/>
          </a:xfrm>
          <a:prstGeom prst="line">
            <a:avLst/>
          </a:prstGeom>
          <a:ln w="38100">
            <a:solidFill>
              <a:srgbClr val="0433FF"/>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Line"/>
          <p:cNvSpPr/>
          <p:nvPr/>
        </p:nvSpPr>
        <p:spPr>
          <a:xfrm>
            <a:off x="3429883" y="4256694"/>
            <a:ext cx="5042114" cy="11570"/>
          </a:xfrm>
          <a:prstGeom prst="line">
            <a:avLst/>
          </a:prstGeom>
          <a:ln w="38100">
            <a:solidFill>
              <a:srgbClr val="FF2600"/>
            </a:solidFill>
            <a:miter lim="400000"/>
            <a:headEnd type="oval" w="med" len="med"/>
            <a:tailEnd type="triangle" w="med" len="med"/>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28" name="image coordinate system">
                <a:extLst>
                  <a:ext uri="{FF2B5EF4-FFF2-40B4-BE49-F238E27FC236}">
                    <a16:creationId xmlns:a16="http://schemas.microsoft.com/office/drawing/2014/main" xmlns="" id="{B1C9475A-CB0A-4867-B710-686ED1934745}"/>
                  </a:ext>
                </a:extLst>
              </p:cNvPr>
              <p:cNvSpPr txBox="1"/>
              <p:nvPr/>
            </p:nvSpPr>
            <p:spPr>
              <a:xfrm>
                <a:off x="3039912" y="4201533"/>
                <a:ext cx="2294088" cy="644087"/>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𝑂</m:t>
                          </m:r>
                        </m:e>
                        <m:sub>
                          <m:eqArr>
                            <m:eqArrPr>
                              <m:ctrlPr>
                                <a:rPr kumimoji="0" lang="en-US" sz="2400" b="0" i="1" u="none" strike="noStrike" kern="1200" cap="none" spc="0" normalizeH="0" baseline="0" noProof="0" smtClean="0">
                                  <a:ln>
                                    <a:noFill/>
                                  </a:ln>
                                  <a:solidFill>
                                    <a:prstClr val="black"/>
                                  </a:solidFill>
                                  <a:effectLst/>
                                  <a:uLnTx/>
                                  <a:uFillTx/>
                                  <a:latin typeface="Cambria Math"/>
                                  <a:ea typeface="+mn-ea"/>
                                  <a:cs typeface="+mn-cs"/>
                                </a:rPr>
                              </m:ctrlPr>
                            </m:eqArrPr>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𝑐𝑎𝑚𝑒𝑟𝑎</m:t>
                              </m:r>
                              <m:r>
                                <a:rPr kumimoji="0" lang="en-US" sz="2400" b="0" i="1" u="none" strike="noStrike" kern="1200" cap="none" spc="0" normalizeH="0" baseline="0" noProof="0" smtClean="0">
                                  <a:ln>
                                    <a:noFill/>
                                  </a:ln>
                                  <a:solidFill>
                                    <a:prstClr val="black"/>
                                  </a:solidFill>
                                  <a:effectLst/>
                                  <a:uLnTx/>
                                  <a:uFillTx/>
                                  <a:latin typeface="Cambria Math"/>
                                  <a:ea typeface="+mn-ea"/>
                                  <a:cs typeface="+mn-cs"/>
                                </a:rPr>
                                <m:t> </m:t>
                              </m:r>
                            </m:e>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m:t>
                              </m:r>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𝑝𝑟𝑜𝑗</m:t>
                              </m:r>
                              <m:r>
                                <a:rPr kumimoji="0" lang="en-US" sz="2400" b="0" i="1" u="none" strike="noStrike" kern="1200" cap="none" spc="0" normalizeH="0" baseline="0" noProof="0" smtClean="0">
                                  <a:ln>
                                    <a:noFill/>
                                  </a:ln>
                                  <a:solidFill>
                                    <a:prstClr val="black"/>
                                  </a:solidFill>
                                  <a:effectLst/>
                                  <a:uLnTx/>
                                  <a:uFillTx/>
                                  <a:latin typeface="Cambria Math"/>
                                  <a:ea typeface="+mn-ea"/>
                                  <a:cs typeface="+mn-cs"/>
                                </a:rPr>
                                <m:t>.)</m:t>
                              </m:r>
                            </m:e>
                          </m:eqArr>
                        </m:sub>
                      </m:sSub>
                    </m:oMath>
                  </m:oMathPara>
                </a14:m>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mc:Choice>
        <mc:Fallback xmlns="">
          <p:sp>
            <p:nvSpPr>
              <p:cNvPr id="28" name="image coordinate system">
                <a:extLst>
                  <a:ext uri="{FF2B5EF4-FFF2-40B4-BE49-F238E27FC236}">
                    <a16:creationId xmlns=""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3039912" y="4201533"/>
                <a:ext cx="2294088" cy="644087"/>
              </a:xfrm>
              <a:prstGeom prst="rect">
                <a:avLst/>
              </a:prstGeom>
              <a:blipFill rotWithShape="1">
                <a:blip r:embed="rId4"/>
                <a:stretch>
                  <a:fillRect b="-10377"/>
                </a:stretch>
              </a:blipFill>
              <a:ln w="12700">
                <a:miter lim="400000"/>
              </a:ln>
              <a:extLst>
                <a:ext uri="{C572A759-6A51-4108-AA02-DFA0A04FC94B}">
                  <ma14:wrappingTextBoxFlag xmlns:ma14="http://schemas.microsoft.com/office/mac/drawingml/2011/main" xmlns=""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image coordinate system">
                <a:extLst>
                  <a:ext uri="{FF2B5EF4-FFF2-40B4-BE49-F238E27FC236}">
                    <a16:creationId xmlns:a16="http://schemas.microsoft.com/office/drawing/2014/main" xmlns="" id="{B1C9475A-CB0A-4867-B710-686ED1934745}"/>
                  </a:ext>
                </a:extLst>
              </p:cNvPr>
              <p:cNvSpPr txBox="1"/>
              <p:nvPr/>
            </p:nvSpPr>
            <p:spPr>
              <a:xfrm>
                <a:off x="914400" y="4184874"/>
                <a:ext cx="2294088" cy="441468"/>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𝑂</m:t>
                          </m:r>
                        </m:e>
                        <m:sub>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𝑐𝑎𝑚𝑒𝑟𝑎</m:t>
                          </m:r>
                        </m:sub>
                      </m:sSub>
                    </m:oMath>
                  </m:oMathPara>
                </a14:m>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mc:Choice>
        <mc:Fallback xmlns="">
          <p:sp>
            <p:nvSpPr>
              <p:cNvPr id="29" name="image coordinate system">
                <a:extLst>
                  <a:ext uri="{FF2B5EF4-FFF2-40B4-BE49-F238E27FC236}">
                    <a16:creationId xmlns=""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914400" y="4184874"/>
                <a:ext cx="2294088" cy="441468"/>
              </a:xfrm>
              <a:prstGeom prst="rect">
                <a:avLst/>
              </a:prstGeom>
              <a:blipFill rotWithShape="1">
                <a:blip r:embed="rId5"/>
                <a:stretch>
                  <a:fillRect/>
                </a:stretch>
              </a:blipFill>
              <a:ln w="12700">
                <a:miter lim="400000"/>
              </a:ln>
              <a:extLst>
                <a:ext uri="{C572A759-6A51-4108-AA02-DFA0A04FC94B}">
                  <ma14:wrappingTextBoxFlag xmlns:ma14="http://schemas.microsoft.com/office/mac/drawingml/2011/main" xmlns=""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image coordinate system">
                <a:extLst>
                  <a:ext uri="{FF2B5EF4-FFF2-40B4-BE49-F238E27FC236}">
                    <a16:creationId xmlns:a16="http://schemas.microsoft.com/office/drawing/2014/main" xmlns="" id="{B1C9475A-CB0A-4867-B710-686ED1934745}"/>
                  </a:ext>
                </a:extLst>
              </p:cNvPr>
              <p:cNvSpPr txBox="1"/>
              <p:nvPr/>
            </p:nvSpPr>
            <p:spPr>
              <a:xfrm>
                <a:off x="-228600" y="5175474"/>
                <a:ext cx="2294088" cy="441468"/>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𝑂</m:t>
                          </m:r>
                        </m:e>
                        <m:sub>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𝑤𝑜𝑟𝑙𝑑</m:t>
                          </m:r>
                        </m:sub>
                      </m:sSub>
                    </m:oMath>
                  </m:oMathPara>
                </a14:m>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mc:Choice>
        <mc:Fallback xmlns="">
          <p:sp>
            <p:nvSpPr>
              <p:cNvPr id="30" name="image coordinate system">
                <a:extLst>
                  <a:ext uri="{FF2B5EF4-FFF2-40B4-BE49-F238E27FC236}">
                    <a16:creationId xmlns=""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228600" y="5175474"/>
                <a:ext cx="2294088" cy="441468"/>
              </a:xfrm>
              <a:prstGeom prst="rect">
                <a:avLst/>
              </a:prstGeom>
              <a:blipFill rotWithShape="1">
                <a:blip r:embed="rId6"/>
                <a:stretch>
                  <a:fillRect b="-5556"/>
                </a:stretch>
              </a:blipFill>
              <a:ln w="12700">
                <a:miter lim="400000"/>
              </a:ln>
              <a:extLst>
                <a:ext uri="{C572A759-6A51-4108-AA02-DFA0A04FC94B}">
                  <ma14:wrappingTextBoxFlag xmlns:ma14="http://schemas.microsoft.com/office/mac/drawingml/2011/main" xmlns=""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image coordinate system">
                <a:extLst>
                  <a:ext uri="{FF2B5EF4-FFF2-40B4-BE49-F238E27FC236}">
                    <a16:creationId xmlns:a16="http://schemas.microsoft.com/office/drawing/2014/main" xmlns="" id="{B1C9475A-CB0A-4867-B710-686ED1934745}"/>
                  </a:ext>
                </a:extLst>
              </p:cNvPr>
              <p:cNvSpPr txBox="1"/>
              <p:nvPr/>
            </p:nvSpPr>
            <p:spPr>
              <a:xfrm>
                <a:off x="2819400" y="5243460"/>
                <a:ext cx="2294088" cy="471540"/>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𝑂</m:t>
                          </m:r>
                        </m:e>
                        <m:sub>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𝑖𝑚𝑎𝑔𝑒</m:t>
                          </m:r>
                        </m:sub>
                      </m:sSub>
                    </m:oMath>
                  </m:oMathPara>
                </a14:m>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mc:Choice>
        <mc:Fallback xmlns="">
          <p:sp>
            <p:nvSpPr>
              <p:cNvPr id="31" name="image coordinate system">
                <a:extLst>
                  <a:ext uri="{FF2B5EF4-FFF2-40B4-BE49-F238E27FC236}">
                    <a16:creationId xmlns=""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2819400" y="5243460"/>
                <a:ext cx="2294088" cy="471540"/>
              </a:xfrm>
              <a:prstGeom prst="rect">
                <a:avLst/>
              </a:prstGeom>
              <a:blipFill rotWithShape="1">
                <a:blip r:embed="rId7"/>
                <a:stretch>
                  <a:fillRect b="-14103"/>
                </a:stretch>
              </a:blipFill>
              <a:ln w="12700">
                <a:miter lim="400000"/>
              </a:ln>
              <a:extLst>
                <a:ext uri="{C572A759-6A51-4108-AA02-DFA0A04FC94B}">
                  <ma14:wrappingTextBoxFlag xmlns:ma14="http://schemas.microsoft.com/office/mac/drawingml/2011/main" xmlns="" val="1"/>
                </a:ext>
              </a:extLst>
            </p:spPr>
            <p:txBody>
              <a:bodyPr/>
              <a:lstStyle/>
              <a:p>
                <a:r>
                  <a:rPr lang="en-US">
                    <a:noFill/>
                  </a:rPr>
                  <a:t> </a:t>
                </a:r>
              </a:p>
            </p:txBody>
          </p:sp>
        </mc:Fallback>
      </mc:AlternateContent>
    </p:spTree>
    <p:extLst>
      <p:ext uri="{BB962C8B-B14F-4D97-AF65-F5344CB8AC3E}">
        <p14:creationId xmlns:p14="http://schemas.microsoft.com/office/powerpoint/2010/main" val="22086837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class_layou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2594</TotalTime>
  <Words>2037</Words>
  <Application>Microsoft Office PowerPoint</Application>
  <PresentationFormat>On-screen Show (4:3)</PresentationFormat>
  <Paragraphs>483</Paragraphs>
  <Slides>46</Slides>
  <Notes>19</Notes>
  <HiddenSlides>2</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class_layout</vt:lpstr>
      <vt:lpstr>Camera calibration</vt:lpstr>
      <vt:lpstr>References</vt:lpstr>
      <vt:lpstr>PowerPoint Presentation</vt:lpstr>
      <vt:lpstr>What is camera calibration</vt:lpstr>
      <vt:lpstr>Starting from the end</vt:lpstr>
      <vt:lpstr>Starting from the end</vt:lpstr>
      <vt:lpstr>Starting from the end</vt:lpstr>
      <vt:lpstr>PowerPoint Presentation</vt:lpstr>
      <vt:lpstr>Coordinate systems</vt:lpstr>
      <vt:lpstr>Recap: perspective projection</vt:lpstr>
      <vt:lpstr>Recap: perspective projection</vt:lpstr>
      <vt:lpstr>Recap: perspective projection</vt:lpstr>
      <vt:lpstr>Recap: perspective projection</vt:lpstr>
      <vt:lpstr>Intrinsic camera matrix</vt:lpstr>
      <vt:lpstr>Intrinsic camera matrix</vt:lpstr>
      <vt:lpstr>Intrinsic camera matrix</vt:lpstr>
      <vt:lpstr>Intrinsic camera matrix</vt:lpstr>
      <vt:lpstr>Intrinsic camera matrix</vt:lpstr>
      <vt:lpstr>Extrinsic camera matrix</vt:lpstr>
      <vt:lpstr>Extrinsic camera matrix</vt:lpstr>
      <vt:lpstr>Extrinsic camera matrix</vt:lpstr>
      <vt:lpstr>Extrinsic camera matrix</vt:lpstr>
      <vt:lpstr>Extrinsic camera matrix</vt:lpstr>
      <vt:lpstr>Extrinsic camera matrix</vt:lpstr>
      <vt:lpstr>Extrinsic camera matrix</vt:lpstr>
      <vt:lpstr>Full camera matrix</vt:lpstr>
      <vt:lpstr>PowerPoint Presentation</vt:lpstr>
      <vt:lpstr>PowerPoint Presentation</vt:lpstr>
      <vt:lpstr>PowerPoint Presentation</vt:lpstr>
      <vt:lpstr>PowerPoint Presentation</vt:lpstr>
      <vt:lpstr>PowerPoint Presentation</vt:lpstr>
      <vt:lpstr>PowerPoint Presentation</vt:lpstr>
      <vt:lpstr>Linear TLS -the minimization problem</vt:lpstr>
      <vt:lpstr>PowerPoint Presentation</vt:lpstr>
      <vt:lpstr>Calibration using a reference object</vt:lpstr>
      <vt:lpstr>PowerPoint Presentation</vt:lpstr>
      <vt:lpstr>PowerPoint Presentation</vt:lpstr>
      <vt:lpstr>Radial distortion</vt:lpstr>
      <vt:lpstr>Radial distortion</vt:lpstr>
      <vt:lpstr>PowerPoint Presentation</vt:lpstr>
      <vt:lpstr>PowerPoint Presentation</vt:lpstr>
      <vt:lpstr>Tangential distortion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Chechik</dc:creator>
  <cp:lastModifiedBy>Yoni Chechik</cp:lastModifiedBy>
  <cp:revision>95</cp:revision>
  <dcterms:created xsi:type="dcterms:W3CDTF">2006-08-16T00:00:00Z</dcterms:created>
  <dcterms:modified xsi:type="dcterms:W3CDTF">2019-11-07T13:32:25Z</dcterms:modified>
</cp:coreProperties>
</file>