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588" r:id="rId3"/>
    <p:sldId id="589" r:id="rId4"/>
    <p:sldId id="590" r:id="rId5"/>
    <p:sldId id="592" r:id="rId6"/>
    <p:sldId id="598" r:id="rId7"/>
    <p:sldId id="632" r:id="rId8"/>
    <p:sldId id="633" r:id="rId9"/>
    <p:sldId id="631" r:id="rId10"/>
    <p:sldId id="599" r:id="rId11"/>
    <p:sldId id="600" r:id="rId12"/>
    <p:sldId id="601" r:id="rId13"/>
    <p:sldId id="602" r:id="rId14"/>
    <p:sldId id="605" r:id="rId15"/>
    <p:sldId id="606" r:id="rId16"/>
    <p:sldId id="607" r:id="rId17"/>
    <p:sldId id="608" r:id="rId18"/>
    <p:sldId id="609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27" r:id="rId32"/>
    <p:sldId id="628" r:id="rId33"/>
    <p:sldId id="629" r:id="rId34"/>
    <p:sldId id="630" r:id="rId35"/>
    <p:sldId id="324" r:id="rId36"/>
    <p:sldId id="597" r:id="rId37"/>
    <p:sldId id="594" r:id="rId38"/>
    <p:sldId id="595" r:id="rId39"/>
    <p:sldId id="5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122DCA-2BFF-4C07-B312-A819CFDB2B57}">
          <p14:sldIdLst>
            <p14:sldId id="256"/>
            <p14:sldId id="588"/>
            <p14:sldId id="589"/>
            <p14:sldId id="590"/>
            <p14:sldId id="592"/>
            <p14:sldId id="598"/>
            <p14:sldId id="632"/>
            <p14:sldId id="633"/>
            <p14:sldId id="631"/>
            <p14:sldId id="599"/>
            <p14:sldId id="600"/>
            <p14:sldId id="601"/>
            <p14:sldId id="602"/>
            <p14:sldId id="605"/>
            <p14:sldId id="606"/>
            <p14:sldId id="607"/>
            <p14:sldId id="608"/>
            <p14:sldId id="609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</p14:sldIdLst>
        </p14:section>
        <p14:section name="Untitled Section" id="{6D85F210-A48E-43FF-87DE-D05122110AE4}">
          <p14:sldIdLst>
            <p14:sldId id="324"/>
            <p14:sldId id="597"/>
            <p14:sldId id="594"/>
            <p14:sldId id="595"/>
            <p14:sldId id="59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30" y="-1116"/>
      </p:cViewPr>
      <p:guideLst>
        <p:guide orient="horz" pos="4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74718-754F-4E07-9605-F6005C29891E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A7449-0C62-42CB-B32A-6A9BAFE4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3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6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38" indent="-270283" defTabSz="914461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35" indent="-216227" defTabSz="914461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590" indent="-216227" defTabSz="914461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44" indent="-216227" defTabSz="914461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498" indent="-216227" defTabSz="9144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0952" indent="-216227" defTabSz="9144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06" indent="-216227" defTabSz="9144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860" indent="-216227" defTabSz="9144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A7259D7-E5BB-D846-879C-4547B909DCAB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65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2F8AC-5B45-42CB-9735-3EB7A7C8F90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319" y="683927"/>
            <a:ext cx="4525410" cy="3413385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993" y="4324048"/>
            <a:ext cx="5048250" cy="4171346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15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5A9006-87B5-46C9-9E96-6AA3839CC93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0BA7A5-3491-45A6-9E3B-1789197AE14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6E027-5420-4928-A7CA-206C85BCA02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High level idea is that corners are good.  You want to find windows that contain strong gradients AND gradients oriented in more than one direction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05B9E7-BA07-45C5-BE07-494D64FD9992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30C4D-B644-4BF1-B862-380B3F44348A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A4206-02EB-4F55-B83C-8E908C558B6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F3CD5-5F33-4E00-8631-D02E008786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F3CD5-5F33-4E00-8631-D02E008786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F3CD5-5F33-4E00-8631-D02E0087863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4F949-82A5-4D3D-BD83-D7F9895818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BF356B-C23D-4938-AA88-87895EC5400D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"/>
            <a:ext cx="10363200" cy="1219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054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48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3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9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192305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545135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914400"/>
            <a:ext cx="508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08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3AFC3-A5AA-492E-B41C-C8BA041F4B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5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97536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689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219200"/>
            <a:ext cx="5689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2400" y="3543300"/>
            <a:ext cx="5689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8174D5-6B2C-2D42-A241-F9712B6542BD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K. Grauman, B. Leibe</a:t>
            </a:r>
          </a:p>
        </p:txBody>
      </p:sp>
    </p:spTree>
    <p:extLst>
      <p:ext uri="{BB962C8B-B14F-4D97-AF65-F5344CB8AC3E}">
        <p14:creationId xmlns:p14="http://schemas.microsoft.com/office/powerpoint/2010/main" val="12557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3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6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4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3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E4BE-DC49-4C06-9EAD-5C882F80E0B2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9287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9.png"/><Relationship Id="rId11" Type="http://schemas.openxmlformats.org/officeDocument/2006/relationships/image" Target="../media/image28.png"/><Relationship Id="rId5" Type="http://schemas.openxmlformats.org/officeDocument/2006/relationships/image" Target="../media/image1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9.png"/><Relationship Id="rId11" Type="http://schemas.openxmlformats.org/officeDocument/2006/relationships/image" Target="../media/image31.png"/><Relationship Id="rId5" Type="http://schemas.openxmlformats.org/officeDocument/2006/relationships/image" Target="../media/image18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courses/cs5670/2019sp/lectures/lectures.html" TargetMode="External"/><Relationship Id="rId7" Type="http://schemas.openxmlformats.org/officeDocument/2006/relationships/hyperlink" Target="https://towardsdatascience.com/sift-scale-invariant-feature-transform-c7233dc60f37" TargetMode="External"/><Relationship Id="rId2" Type="http://schemas.openxmlformats.org/officeDocument/2006/relationships/hyperlink" Target="http://szeliski.org/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v-python-tutroals.readthedocs.io/en/latest/py_tutorials/py_feature2d/py_table_of_contents_feature2d/py_table_of_contents_feature2d.html" TargetMode="External"/><Relationship Id="rId5" Type="http://schemas.openxmlformats.org/officeDocument/2006/relationships/hyperlink" Target="https://medium.com/software-incubator/introduction-to-orb-oriented-fast-and-rotated-brief-4220e8ec40cf" TargetMode="External"/><Relationship Id="rId4" Type="http://schemas.openxmlformats.org/officeDocument/2006/relationships/hyperlink" Target="http://www.cs.cmu.edu/~16385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5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55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4.wmf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png"/><Relationship Id="rId4" Type="http://schemas.openxmlformats.org/officeDocument/2006/relationships/image" Target="../media/image7.jpe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6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measures of uniqueness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Suppose we only consider a small window of </a:t>
            </a:r>
            <a:r>
              <a:rPr lang="en-US" sz="2800" dirty="0" smtClean="0"/>
              <a:t>pixels- </a:t>
            </a:r>
            <a:endParaRPr lang="en-US" sz="2800" dirty="0"/>
          </a:p>
          <a:p>
            <a:pPr lvl="0"/>
            <a:r>
              <a:rPr lang="en-US" dirty="0"/>
              <a:t>How does the window change when you shift it?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11200" y="3200400"/>
            <a:ext cx="3149600" cy="2209800"/>
            <a:chOff x="533400" y="2413000"/>
            <a:chExt cx="2362200" cy="2209800"/>
          </a:xfrm>
        </p:grpSpPr>
        <p:sp>
          <p:nvSpPr>
            <p:cNvPr id="31748" name="Rectangle 3"/>
            <p:cNvSpPr>
              <a:spLocks noChangeArrowheads="1"/>
            </p:cNvSpPr>
            <p:nvPr/>
          </p:nvSpPr>
          <p:spPr bwMode="auto">
            <a:xfrm>
              <a:off x="533400" y="2413000"/>
              <a:ext cx="2362200" cy="2209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Freeform 41"/>
            <p:cNvSpPr>
              <a:spLocks/>
            </p:cNvSpPr>
            <p:nvPr/>
          </p:nvSpPr>
          <p:spPr bwMode="auto">
            <a:xfrm>
              <a:off x="990600" y="2794000"/>
              <a:ext cx="1600200" cy="1447800"/>
            </a:xfrm>
            <a:custGeom>
              <a:avLst/>
              <a:gdLst>
                <a:gd name="T0" fmla="*/ 0 w 1008"/>
                <a:gd name="T1" fmla="*/ 2147483647 h 912"/>
                <a:gd name="T2" fmla="*/ 0 w 1008"/>
                <a:gd name="T3" fmla="*/ 0 h 912"/>
                <a:gd name="T4" fmla="*/ 2147483647 w 1008"/>
                <a:gd name="T5" fmla="*/ 2147483647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Rectangle 46"/>
            <p:cNvSpPr>
              <a:spLocks noChangeArrowheads="1"/>
            </p:cNvSpPr>
            <p:nvPr/>
          </p:nvSpPr>
          <p:spPr bwMode="auto">
            <a:xfrm>
              <a:off x="1309688" y="3524250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0" y="3200400"/>
            <a:ext cx="3149600" cy="2209800"/>
            <a:chOff x="3429000" y="2413000"/>
            <a:chExt cx="2362200" cy="2209800"/>
          </a:xfrm>
        </p:grpSpPr>
        <p:grpSp>
          <p:nvGrpSpPr>
            <p:cNvPr id="2" name="Group 42"/>
            <p:cNvGrpSpPr>
              <a:grpSpLocks/>
            </p:cNvGrpSpPr>
            <p:nvPr/>
          </p:nvGrpSpPr>
          <p:grpSpPr bwMode="auto">
            <a:xfrm>
              <a:off x="3429000" y="2413000"/>
              <a:ext cx="2362200" cy="2209800"/>
              <a:chOff x="2208" y="1104"/>
              <a:chExt cx="1488" cy="1392"/>
            </a:xfrm>
          </p:grpSpPr>
          <p:sp>
            <p:nvSpPr>
              <p:cNvPr id="31758" name="Rectangle 43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9" name="Freeform 44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528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3629025" y="3352800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31200" y="3200400"/>
            <a:ext cx="3149600" cy="2209800"/>
            <a:chOff x="6248400" y="2413000"/>
            <a:chExt cx="2362200" cy="2209800"/>
          </a:xfrm>
        </p:grpSpPr>
        <p:grpSp>
          <p:nvGrpSpPr>
            <p:cNvPr id="3" name="Group 94"/>
            <p:cNvGrpSpPr>
              <a:grpSpLocks/>
            </p:cNvGrpSpPr>
            <p:nvPr/>
          </p:nvGrpSpPr>
          <p:grpSpPr bwMode="auto">
            <a:xfrm>
              <a:off x="6248400" y="2413000"/>
              <a:ext cx="2362200" cy="2209800"/>
              <a:chOff x="2208" y="1104"/>
              <a:chExt cx="1488" cy="1392"/>
            </a:xfrm>
          </p:grpSpPr>
          <p:sp>
            <p:nvSpPr>
              <p:cNvPr id="31756" name="Rectangle 95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7" name="Freeform 96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528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6477000" y="2590800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8839200" y="6553200"/>
            <a:ext cx="335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200" b="0" dirty="0"/>
              <a:t>Credit: S. Seitz, D. </a:t>
            </a:r>
            <a:r>
              <a:rPr lang="en-US" sz="1200" b="0" dirty="0" err="1"/>
              <a:t>Frolova</a:t>
            </a:r>
            <a:r>
              <a:rPr lang="en-US" sz="1200" b="0" dirty="0"/>
              <a:t>, D. </a:t>
            </a:r>
            <a:r>
              <a:rPr lang="en-US" sz="1200" b="0" dirty="0" err="1"/>
              <a:t>Simakov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3733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/>
              <a:t>Local measures of uniqueness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3200400"/>
            <a:ext cx="3149600" cy="2209800"/>
            <a:chOff x="3429000" y="3886200"/>
            <a:chExt cx="2362200" cy="2209800"/>
          </a:xfrm>
        </p:grpSpPr>
        <p:grpSp>
          <p:nvGrpSpPr>
            <p:cNvPr id="2" name="Group 42"/>
            <p:cNvGrpSpPr>
              <a:grpSpLocks/>
            </p:cNvGrpSpPr>
            <p:nvPr/>
          </p:nvGrpSpPr>
          <p:grpSpPr bwMode="auto">
            <a:xfrm>
              <a:off x="3429000" y="3886200"/>
              <a:ext cx="2362200" cy="2209800"/>
              <a:chOff x="2208" y="1104"/>
              <a:chExt cx="1488" cy="1392"/>
            </a:xfrm>
          </p:grpSpPr>
          <p:sp>
            <p:nvSpPr>
              <p:cNvPr id="33824" name="Rectangle 43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5" name="Freeform 44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528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" name="Group 45"/>
            <p:cNvGrpSpPr>
              <a:grpSpLocks/>
            </p:cNvGrpSpPr>
            <p:nvPr/>
          </p:nvGrpSpPr>
          <p:grpSpPr bwMode="auto">
            <a:xfrm>
              <a:off x="3505200" y="4724400"/>
              <a:ext cx="703263" cy="677863"/>
              <a:chOff x="892" y="1801"/>
              <a:chExt cx="443" cy="427"/>
            </a:xfrm>
          </p:grpSpPr>
          <p:sp>
            <p:nvSpPr>
              <p:cNvPr id="33819" name="Rectangle 46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306" cy="29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0" name="Line 47"/>
              <p:cNvSpPr>
                <a:spLocks noChangeShapeType="1"/>
              </p:cNvSpPr>
              <p:nvPr/>
            </p:nvSpPr>
            <p:spPr bwMode="auto">
              <a:xfrm flipV="1">
                <a:off x="1263" y="1811"/>
                <a:ext cx="57" cy="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1" name="Line 48"/>
              <p:cNvSpPr>
                <a:spLocks noChangeShapeType="1"/>
              </p:cNvSpPr>
              <p:nvPr/>
            </p:nvSpPr>
            <p:spPr bwMode="auto">
              <a:xfrm>
                <a:off x="1275" y="2169"/>
                <a:ext cx="6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2" name="Line 49"/>
              <p:cNvSpPr>
                <a:spLocks noChangeShapeType="1"/>
              </p:cNvSpPr>
              <p:nvPr/>
            </p:nvSpPr>
            <p:spPr bwMode="auto">
              <a:xfrm flipH="1">
                <a:off x="892" y="2170"/>
                <a:ext cx="68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3" name="Line 50"/>
              <p:cNvSpPr>
                <a:spLocks noChangeShapeType="1"/>
              </p:cNvSpPr>
              <p:nvPr/>
            </p:nvSpPr>
            <p:spPr bwMode="auto">
              <a:xfrm flipH="1" flipV="1">
                <a:off x="898" y="1801"/>
                <a:ext cx="62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711200" y="3200400"/>
            <a:ext cx="3149600" cy="2209800"/>
            <a:chOff x="533400" y="3886200"/>
            <a:chExt cx="2362200" cy="2209800"/>
          </a:xfrm>
        </p:grpSpPr>
        <p:sp>
          <p:nvSpPr>
            <p:cNvPr id="33795" name="Rectangle 3"/>
            <p:cNvSpPr>
              <a:spLocks noChangeArrowheads="1"/>
            </p:cNvSpPr>
            <p:nvPr/>
          </p:nvSpPr>
          <p:spPr bwMode="auto">
            <a:xfrm>
              <a:off x="533400" y="3886200"/>
              <a:ext cx="2362200" cy="2209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Freeform 41"/>
            <p:cNvSpPr>
              <a:spLocks/>
            </p:cNvSpPr>
            <p:nvPr/>
          </p:nvSpPr>
          <p:spPr bwMode="auto">
            <a:xfrm>
              <a:off x="990600" y="4267200"/>
              <a:ext cx="1600200" cy="1447800"/>
            </a:xfrm>
            <a:custGeom>
              <a:avLst/>
              <a:gdLst>
                <a:gd name="T0" fmla="*/ 0 w 1008"/>
                <a:gd name="T1" fmla="*/ 2147483647 h 912"/>
                <a:gd name="T2" fmla="*/ 0 w 1008"/>
                <a:gd name="T3" fmla="*/ 0 h 912"/>
                <a:gd name="T4" fmla="*/ 2147483647 w 1008"/>
                <a:gd name="T5" fmla="*/ 2147483647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201738" y="4884738"/>
              <a:ext cx="703262" cy="677862"/>
              <a:chOff x="892" y="1801"/>
              <a:chExt cx="443" cy="427"/>
            </a:xfrm>
          </p:grpSpPr>
          <p:sp>
            <p:nvSpPr>
              <p:cNvPr id="33812" name="Rectangle 46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306" cy="29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3" name="Line 47"/>
              <p:cNvSpPr>
                <a:spLocks noChangeShapeType="1"/>
              </p:cNvSpPr>
              <p:nvPr/>
            </p:nvSpPr>
            <p:spPr bwMode="auto">
              <a:xfrm flipV="1">
                <a:off x="1263" y="1811"/>
                <a:ext cx="57" cy="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4" name="Line 48"/>
              <p:cNvSpPr>
                <a:spLocks noChangeShapeType="1"/>
              </p:cNvSpPr>
              <p:nvPr/>
            </p:nvSpPr>
            <p:spPr bwMode="auto">
              <a:xfrm>
                <a:off x="1275" y="2169"/>
                <a:ext cx="6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5" name="Line 49"/>
              <p:cNvSpPr>
                <a:spLocks noChangeShapeType="1"/>
              </p:cNvSpPr>
              <p:nvPr/>
            </p:nvSpPr>
            <p:spPr bwMode="auto">
              <a:xfrm flipH="1">
                <a:off x="892" y="2170"/>
                <a:ext cx="68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6" name="Line 50"/>
              <p:cNvSpPr>
                <a:spLocks noChangeShapeType="1"/>
              </p:cNvSpPr>
              <p:nvPr/>
            </p:nvSpPr>
            <p:spPr bwMode="auto">
              <a:xfrm flipH="1" flipV="1">
                <a:off x="898" y="1801"/>
                <a:ext cx="62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8331200" y="3200400"/>
            <a:ext cx="3149600" cy="2209800"/>
            <a:chOff x="6248400" y="3886200"/>
            <a:chExt cx="2362200" cy="2209800"/>
          </a:xfrm>
        </p:grpSpPr>
        <p:grpSp>
          <p:nvGrpSpPr>
            <p:cNvPr id="4" name="Group 94"/>
            <p:cNvGrpSpPr>
              <a:grpSpLocks/>
            </p:cNvGrpSpPr>
            <p:nvPr/>
          </p:nvGrpSpPr>
          <p:grpSpPr bwMode="auto">
            <a:xfrm>
              <a:off x="6248400" y="3886200"/>
              <a:ext cx="2362200" cy="2209800"/>
              <a:chOff x="2208" y="1104"/>
              <a:chExt cx="1488" cy="1392"/>
            </a:xfrm>
          </p:grpSpPr>
          <p:sp>
            <p:nvSpPr>
              <p:cNvPr id="33817" name="Rectangle 95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8" name="Freeform 96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528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6383338" y="3962400"/>
              <a:ext cx="703262" cy="677863"/>
              <a:chOff x="892" y="1801"/>
              <a:chExt cx="443" cy="427"/>
            </a:xfrm>
          </p:grpSpPr>
          <p:sp>
            <p:nvSpPr>
              <p:cNvPr id="33807" name="Rectangle 46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306" cy="29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8" name="Line 47"/>
              <p:cNvSpPr>
                <a:spLocks noChangeShapeType="1"/>
              </p:cNvSpPr>
              <p:nvPr/>
            </p:nvSpPr>
            <p:spPr bwMode="auto">
              <a:xfrm flipV="1">
                <a:off x="1263" y="1811"/>
                <a:ext cx="57" cy="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9" name="Line 48"/>
              <p:cNvSpPr>
                <a:spLocks noChangeShapeType="1"/>
              </p:cNvSpPr>
              <p:nvPr/>
            </p:nvSpPr>
            <p:spPr bwMode="auto">
              <a:xfrm>
                <a:off x="1275" y="2169"/>
                <a:ext cx="6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0" name="Line 49"/>
              <p:cNvSpPr>
                <a:spLocks noChangeShapeType="1"/>
              </p:cNvSpPr>
              <p:nvPr/>
            </p:nvSpPr>
            <p:spPr bwMode="auto">
              <a:xfrm flipH="1">
                <a:off x="892" y="2170"/>
                <a:ext cx="68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1" name="Line 50"/>
              <p:cNvSpPr>
                <a:spLocks noChangeShapeType="1"/>
              </p:cNvSpPr>
              <p:nvPr/>
            </p:nvSpPr>
            <p:spPr bwMode="auto">
              <a:xfrm flipH="1" flipV="1">
                <a:off x="898" y="1801"/>
                <a:ext cx="62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802" name="Text Box 4"/>
          <p:cNvSpPr txBox="1">
            <a:spLocks noChangeArrowheads="1"/>
          </p:cNvSpPr>
          <p:nvPr/>
        </p:nvSpPr>
        <p:spPr bwMode="auto">
          <a:xfrm>
            <a:off x="1016000" y="5384800"/>
            <a:ext cx="2743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dirty="0">
                <a:solidFill>
                  <a:srgbClr val="003399"/>
                </a:solidFill>
                <a:cs typeface="Times New Roman" pitchFamily="18" charset="0"/>
              </a:rPr>
              <a:t>“flat”</a:t>
            </a:r>
            <a:r>
              <a:rPr lang="en-US" sz="2000" b="0" dirty="0">
                <a:cs typeface="Times New Roman" pitchFamily="18" charset="0"/>
              </a:rPr>
              <a:t> region:</a:t>
            </a:r>
            <a:br>
              <a:rPr lang="en-US" sz="2000" b="0" dirty="0">
                <a:cs typeface="Times New Roman" pitchFamily="18" charset="0"/>
              </a:rPr>
            </a:br>
            <a:r>
              <a:rPr lang="en-US" sz="2000" b="0" dirty="0">
                <a:cs typeface="Times New Roman" pitchFamily="18" charset="0"/>
              </a:rPr>
              <a:t>no change in all directions</a:t>
            </a:r>
            <a:endParaRPr lang="ru-RU" sz="2000" b="0" dirty="0">
              <a:cs typeface="Times New Roman" pitchFamily="18" charset="0"/>
            </a:endParaRPr>
          </a:p>
        </p:txBody>
      </p:sp>
      <p:sp>
        <p:nvSpPr>
          <p:cNvPr id="33803" name="Text Box 93"/>
          <p:cNvSpPr txBox="1">
            <a:spLocks noChangeArrowheads="1"/>
          </p:cNvSpPr>
          <p:nvPr/>
        </p:nvSpPr>
        <p:spPr bwMode="auto">
          <a:xfrm>
            <a:off x="4572000" y="5384800"/>
            <a:ext cx="3251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dirty="0">
                <a:solidFill>
                  <a:srgbClr val="003399"/>
                </a:solidFill>
                <a:cs typeface="Times New Roman" pitchFamily="18" charset="0"/>
              </a:rPr>
              <a:t>“edge”</a:t>
            </a:r>
            <a:r>
              <a:rPr lang="en-US" sz="2000" b="0" dirty="0">
                <a:cs typeface="Times New Roman" pitchFamily="18" charset="0"/>
              </a:rPr>
              <a:t>:  </a:t>
            </a:r>
          </a:p>
          <a:p>
            <a:r>
              <a:rPr lang="en-US" sz="2000" b="0" dirty="0">
                <a:cs typeface="Times New Roman" pitchFamily="18" charset="0"/>
              </a:rPr>
              <a:t>no change along the edge direction</a:t>
            </a:r>
            <a:endParaRPr lang="ru-RU" sz="2000" b="0" dirty="0">
              <a:cs typeface="Times New Roman" pitchFamily="18" charset="0"/>
            </a:endParaRPr>
          </a:p>
        </p:txBody>
      </p:sp>
      <p:sp>
        <p:nvSpPr>
          <p:cNvPr id="33804" name="Text Box 145"/>
          <p:cNvSpPr txBox="1">
            <a:spLocks noChangeArrowheads="1"/>
          </p:cNvSpPr>
          <p:nvPr/>
        </p:nvSpPr>
        <p:spPr bwMode="auto">
          <a:xfrm>
            <a:off x="8331200" y="5359400"/>
            <a:ext cx="3251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dirty="0">
                <a:solidFill>
                  <a:srgbClr val="003399"/>
                </a:solidFill>
                <a:cs typeface="Times New Roman" pitchFamily="18" charset="0"/>
              </a:rPr>
              <a:t>“corner”</a:t>
            </a:r>
            <a:r>
              <a:rPr lang="en-US" sz="2000" b="0" dirty="0">
                <a:cs typeface="Times New Roman" pitchFamily="18" charset="0"/>
              </a:rPr>
              <a:t>:</a:t>
            </a:r>
            <a:br>
              <a:rPr lang="en-US" sz="2000" b="0" dirty="0">
                <a:cs typeface="Times New Roman" pitchFamily="18" charset="0"/>
              </a:rPr>
            </a:br>
            <a:r>
              <a:rPr lang="en-US" sz="2000" b="0" dirty="0">
                <a:cs typeface="Times New Roman" pitchFamily="18" charset="0"/>
              </a:rPr>
              <a:t>significant change in all directions</a:t>
            </a:r>
            <a:endParaRPr lang="ru-RU" sz="2000" b="0" dirty="0">
              <a:cs typeface="Times New Roman" pitchFamily="18" charset="0"/>
            </a:endParaRP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203200" y="762000"/>
            <a:ext cx="11785600" cy="5715000"/>
          </a:xfrm>
        </p:spPr>
        <p:txBody>
          <a:bodyPr>
            <a:normAutofit/>
          </a:bodyPr>
          <a:lstStyle/>
          <a:p>
            <a:r>
              <a:rPr lang="en-US" sz="2800" dirty="0"/>
              <a:t>Suppose we only consider a small window of </a:t>
            </a:r>
            <a:r>
              <a:rPr lang="en-US" sz="2800" dirty="0" smtClean="0"/>
              <a:t>pixels- </a:t>
            </a:r>
            <a:endParaRPr lang="en-US" sz="2800" dirty="0"/>
          </a:p>
          <a:p>
            <a:pPr lvl="0"/>
            <a:r>
              <a:rPr lang="en-US" dirty="0"/>
              <a:t>How does the window change when you shift it</a:t>
            </a:r>
            <a:r>
              <a:rPr lang="en-US" dirty="0" smtClean="0"/>
              <a:t>?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4818" name="Rectangle 10"/>
              <p:cNvSpPr>
                <a:spLocks noChangeArrowheads="1"/>
              </p:cNvSpPr>
              <p:nvPr/>
            </p:nvSpPr>
            <p:spPr bwMode="auto">
              <a:xfrm>
                <a:off x="203200" y="675861"/>
                <a:ext cx="8229600" cy="6563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en-US" sz="2800" b="0" dirty="0"/>
                  <a:t>Consider shifting the window </a:t>
                </a:r>
                <a:r>
                  <a:rPr lang="en-US" sz="2800" i="1" dirty="0"/>
                  <a:t>W</a:t>
                </a:r>
                <a:r>
                  <a:rPr lang="en-US" sz="2800" b="0" dirty="0"/>
                  <a:t> by (</a:t>
                </a:r>
                <a:r>
                  <a:rPr lang="en-US" sz="2800" b="0" i="1" dirty="0" err="1"/>
                  <a:t>u,v</a:t>
                </a:r>
                <a:r>
                  <a:rPr lang="en-US" sz="2800" b="0" dirty="0"/>
                  <a:t>)</a:t>
                </a:r>
              </a:p>
              <a:p>
                <a:pPr marL="742950" lvl="1" indent="-285750">
                  <a:spcBef>
                    <a:spcPct val="20000"/>
                  </a:spcBef>
                  <a:buFontTx/>
                  <a:buChar char="•"/>
                </a:pPr>
                <a:r>
                  <a:rPr lang="en-US" sz="2400" b="0" dirty="0" smtClean="0"/>
                  <a:t>compare </a:t>
                </a:r>
                <a:r>
                  <a:rPr lang="en-US" sz="2400" b="0" dirty="0"/>
                  <a:t>each pixel before and after </a:t>
                </a:r>
                <a:r>
                  <a:rPr lang="en-US" sz="2400" b="0" dirty="0" smtClean="0"/>
                  <a:t>by summing </a:t>
                </a:r>
                <a:r>
                  <a:rPr lang="en-US" sz="2400" b="0" dirty="0"/>
                  <a:t>up the squared differences (SSD</a:t>
                </a:r>
                <a:r>
                  <a:rPr lang="en-US" sz="2400" b="0" dirty="0" smtClean="0"/>
                  <a:t>).</a:t>
                </a:r>
                <a:endParaRPr lang="en-US" sz="2400" b="0" dirty="0"/>
              </a:p>
              <a:p>
                <a:pPr marL="742950" lvl="1" indent="-285750">
                  <a:spcBef>
                    <a:spcPct val="20000"/>
                  </a:spcBef>
                  <a:buFontTx/>
                  <a:buChar char="•"/>
                </a:pPr>
                <a:r>
                  <a:rPr lang="en-US" sz="2400" b="0" dirty="0"/>
                  <a:t>this defines an SSD “error”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𝐸</m:t>
                    </m:r>
                    <m:r>
                      <a:rPr lang="en-US" sz="2400" b="0" i="1" dirty="0" smtClean="0">
                        <a:latin typeface="Cambria Math"/>
                      </a:rPr>
                      <m:t>(</m:t>
                    </m:r>
                    <m:r>
                      <a:rPr lang="en-US" sz="2400" b="0" i="1" dirty="0" err="1">
                        <a:latin typeface="Cambria Math"/>
                      </a:rPr>
                      <m:t>𝑢</m:t>
                    </m:r>
                    <m:r>
                      <a:rPr lang="en-US" sz="2400" b="0" i="1" dirty="0" err="1">
                        <a:latin typeface="Cambria Math"/>
                      </a:rPr>
                      <m:t>,</m:t>
                    </m:r>
                    <m:r>
                      <a:rPr lang="en-US" sz="2400" b="0" i="1" dirty="0" err="1">
                        <a:latin typeface="Cambria Math"/>
                      </a:rPr>
                      <m:t>𝑣</m:t>
                    </m:r>
                    <m:r>
                      <a:rPr lang="en-US" sz="2400" b="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0" dirty="0"/>
                  <a:t>:</a:t>
                </a:r>
              </a:p>
              <a:p>
                <a:pPr marL="742950" lvl="1" indent="-285750">
                  <a:spcBef>
                    <a:spcPct val="20000"/>
                  </a:spcBef>
                  <a:buFontTx/>
                  <a:buChar char="•"/>
                </a:pPr>
                <a:endParaRPr lang="en-US" sz="2800" b="0" dirty="0"/>
              </a:p>
              <a:p>
                <a:pPr lvl="1">
                  <a:spcBef>
                    <a:spcPct val="20000"/>
                  </a:spcBef>
                </a:pPr>
                <a:endParaRPr lang="en-US" sz="2800" b="0" dirty="0"/>
              </a:p>
              <a:p>
                <a:pPr lvl="1">
                  <a:spcBef>
                    <a:spcPct val="20000"/>
                  </a:spcBef>
                </a:pPr>
                <a:endParaRPr lang="en-US" sz="1200" b="0" dirty="0"/>
              </a:p>
              <a:p>
                <a:pPr marL="742950" lvl="1" indent="-285750">
                  <a:spcBef>
                    <a:spcPct val="20000"/>
                  </a:spcBef>
                  <a:buFontTx/>
                  <a:buChar char="•"/>
                </a:pPr>
                <a:r>
                  <a:rPr lang="en-US" sz="2400" dirty="0"/>
                  <a:t>We are happy if this error is </a:t>
                </a:r>
                <a:r>
                  <a:rPr lang="en-US" sz="2400" dirty="0" smtClean="0"/>
                  <a:t>high</a:t>
                </a:r>
                <a:endParaRPr lang="en-US" sz="2400" dirty="0"/>
              </a:p>
            </p:txBody>
          </p:sp>
        </mc:Choice>
        <mc:Fallback>
          <p:sp>
            <p:nvSpPr>
              <p:cNvPr id="34818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" y="675861"/>
                <a:ext cx="8229600" cy="6563139"/>
              </a:xfrm>
              <a:prstGeom prst="rect">
                <a:avLst/>
              </a:prstGeom>
              <a:blipFill rotWithShape="1">
                <a:blip r:embed="rId4"/>
                <a:stretch>
                  <a:fillRect l="-1481" t="-8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 corner detection:  the math</a:t>
            </a:r>
          </a:p>
        </p:txBody>
      </p:sp>
      <p:pic>
        <p:nvPicPr>
          <p:cNvPr id="34820" name="Picture 3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3315" y="2599531"/>
            <a:ext cx="6934876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8737600" y="2057400"/>
            <a:ext cx="3149600" cy="2209800"/>
            <a:chOff x="2208" y="1104"/>
            <a:chExt cx="1488" cy="1392"/>
          </a:xfrm>
        </p:grpSpPr>
        <p:sp>
          <p:nvSpPr>
            <p:cNvPr id="34826" name="Rectangle 43"/>
            <p:cNvSpPr>
              <a:spLocks noChangeArrowheads="1"/>
            </p:cNvSpPr>
            <p:nvPr/>
          </p:nvSpPr>
          <p:spPr bwMode="auto">
            <a:xfrm>
              <a:off x="2208" y="1104"/>
              <a:ext cx="1488" cy="13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" name="Freeform 44"/>
            <p:cNvSpPr>
              <a:spLocks/>
            </p:cNvSpPr>
            <p:nvPr/>
          </p:nvSpPr>
          <p:spPr bwMode="auto">
            <a:xfrm>
              <a:off x="2592" y="1344"/>
              <a:ext cx="1008" cy="912"/>
            </a:xfrm>
            <a:custGeom>
              <a:avLst/>
              <a:gdLst>
                <a:gd name="T0" fmla="*/ 0 w 1008"/>
                <a:gd name="T1" fmla="*/ 912 h 912"/>
                <a:gd name="T2" fmla="*/ 0 w 1008"/>
                <a:gd name="T3" fmla="*/ 0 h 912"/>
                <a:gd name="T4" fmla="*/ 1008 w 1008"/>
                <a:gd name="T5" fmla="*/ 528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2" name="Rectangle 46"/>
          <p:cNvSpPr>
            <a:spLocks noChangeArrowheads="1"/>
          </p:cNvSpPr>
          <p:nvPr/>
        </p:nvSpPr>
        <p:spPr bwMode="auto">
          <a:xfrm>
            <a:off x="9186334" y="3008313"/>
            <a:ext cx="647700" cy="469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9448801" y="3263900"/>
            <a:ext cx="647700" cy="469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24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9189773" y="3004874"/>
            <a:ext cx="255587" cy="262467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</p:spPr>
      </p:cxn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9495043" y="2974978"/>
            <a:ext cx="320922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200" i="1" dirty="0"/>
              <a:t>W</a:t>
            </a:r>
            <a:endParaRPr lang="en-US" sz="1400" i="1" baseline="-2500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927692" y="3070281"/>
            <a:ext cx="372218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200" baseline="-25000" dirty="0"/>
              <a:t>(</a:t>
            </a:r>
            <a:r>
              <a:rPr lang="en-US" sz="1200" baseline="-25000" dirty="0" err="1"/>
              <a:t>u,v</a:t>
            </a:r>
            <a:r>
              <a:rPr lang="en-US" sz="1200" baseline="-25000" dirty="0"/>
              <a:t>)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7416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866" name="Rectangle 10"/>
              <p:cNvSpPr>
                <a:spLocks noChangeArrowheads="1"/>
              </p:cNvSpPr>
              <p:nvPr/>
            </p:nvSpPr>
            <p:spPr bwMode="auto">
              <a:xfrm>
                <a:off x="107576" y="750797"/>
                <a:ext cx="10871200" cy="525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000" b="0" dirty="0"/>
                  <a:t>Taylor Series expansion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sz="2000" b="0" dirty="0"/>
                  <a:t>:</a:t>
                </a:r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000" b="0" dirty="0"/>
                  <a:t>If the motion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b="0" i="1" dirty="0" err="1">
                        <a:latin typeface="Cambria Math"/>
                      </a:rPr>
                      <m:t>𝑢</m:t>
                    </m:r>
                    <m:r>
                      <a:rPr lang="en-US" sz="2000" b="0" i="1" dirty="0" err="1">
                        <a:latin typeface="Cambria Math"/>
                      </a:rPr>
                      <m:t>,</m:t>
                    </m:r>
                    <m:r>
                      <a:rPr lang="en-US" sz="2000" b="0" i="1" dirty="0" err="1">
                        <a:latin typeface="Cambria Math"/>
                      </a:rPr>
                      <m:t>𝑣</m:t>
                    </m:r>
                    <m:r>
                      <a:rPr lang="en-US" sz="2000" b="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0" dirty="0"/>
                  <a:t> is small, then first order approximation is </a:t>
                </a:r>
                <a:r>
                  <a:rPr lang="en-US" sz="2000" b="0" dirty="0" smtClean="0"/>
                  <a:t>good</a:t>
                </a:r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dirty="0"/>
              </a:p>
              <a:p>
                <a:pPr>
                  <a:spcBef>
                    <a:spcPct val="20000"/>
                  </a:spcBef>
                </a:pPr>
                <a:endParaRPr lang="en-US" sz="2000" b="0" dirty="0" smtClean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000" dirty="0" smtClean="0"/>
                  <a:t>Plug it into the SSD error term:</a:t>
                </a: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742950" lvl="1" indent="-285750">
                  <a:spcBef>
                    <a:spcPct val="20000"/>
                  </a:spcBef>
                  <a:buFontTx/>
                  <a:buChar char="•"/>
                </a:pPr>
                <a:endParaRPr lang="en-US" sz="2000" b="0" dirty="0"/>
              </a:p>
            </p:txBody>
          </p:sp>
        </mc:Choice>
        <mc:Fallback>
          <p:sp>
            <p:nvSpPr>
              <p:cNvPr id="36866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76" y="750797"/>
                <a:ext cx="10871200" cy="5257800"/>
              </a:xfrm>
              <a:prstGeom prst="rect">
                <a:avLst/>
              </a:prstGeom>
              <a:blipFill rotWithShape="1">
                <a:blip r:embed="rId5"/>
                <a:stretch>
                  <a:fillRect l="-505" t="-5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motion assumption</a:t>
            </a:r>
          </a:p>
        </p:txBody>
      </p:sp>
      <p:pic>
        <p:nvPicPr>
          <p:cNvPr id="36868" name="Content Placeholder 10" descr="Edittex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432441" y="2294965"/>
            <a:ext cx="4641583" cy="471488"/>
          </a:xfrm>
        </p:spPr>
      </p:pic>
      <p:pic>
        <p:nvPicPr>
          <p:cNvPr id="36869" name="Picture 14" descr="Edittex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6047" y="1281112"/>
            <a:ext cx="698051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677" y="3397156"/>
            <a:ext cx="7141881" cy="66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26506" y="4163729"/>
            <a:ext cx="6101976" cy="68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8226" y="5007047"/>
            <a:ext cx="3634386" cy="65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51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detection:  the math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08000" y="1981200"/>
            <a:ext cx="802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b="0" dirty="0"/>
              <a:t>Consider shifting the window </a:t>
            </a:r>
            <a:r>
              <a:rPr lang="en-US" sz="2800" i="1" dirty="0"/>
              <a:t>W</a:t>
            </a:r>
            <a:r>
              <a:rPr lang="en-US" sz="2800" b="0" dirty="0"/>
              <a:t> by (</a:t>
            </a:r>
            <a:r>
              <a:rPr lang="en-US" sz="2800" b="0" i="1" dirty="0" err="1"/>
              <a:t>u,v</a:t>
            </a:r>
            <a:r>
              <a:rPr lang="en-US" sz="2800" b="0" dirty="0"/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400" b="0" dirty="0"/>
              <a:t>define an SSD “error” </a:t>
            </a:r>
            <a:r>
              <a:rPr lang="en-US" sz="2400" b="0" i="1" dirty="0"/>
              <a:t>E(</a:t>
            </a:r>
            <a:r>
              <a:rPr lang="en-US" sz="2400" b="0" i="1" dirty="0" err="1"/>
              <a:t>u,v</a:t>
            </a:r>
            <a:r>
              <a:rPr lang="en-US" sz="2400" b="0" i="1" dirty="0"/>
              <a:t>)</a:t>
            </a:r>
            <a:r>
              <a:rPr lang="en-US" sz="2400" b="0" dirty="0"/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2800" b="0" dirty="0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8737600" y="1371600"/>
            <a:ext cx="3149600" cy="2209800"/>
            <a:chOff x="2208" y="1104"/>
            <a:chExt cx="1488" cy="1392"/>
          </a:xfrm>
        </p:grpSpPr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2208" y="1104"/>
              <a:ext cx="1488" cy="13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4"/>
            <p:cNvSpPr>
              <a:spLocks/>
            </p:cNvSpPr>
            <p:nvPr/>
          </p:nvSpPr>
          <p:spPr bwMode="auto">
            <a:xfrm>
              <a:off x="2592" y="1344"/>
              <a:ext cx="1008" cy="912"/>
            </a:xfrm>
            <a:custGeom>
              <a:avLst/>
              <a:gdLst>
                <a:gd name="T0" fmla="*/ 0 w 1008"/>
                <a:gd name="T1" fmla="*/ 912 h 912"/>
                <a:gd name="T2" fmla="*/ 0 w 1008"/>
                <a:gd name="T3" fmla="*/ 0 h 912"/>
                <a:gd name="T4" fmla="*/ 1008 w 1008"/>
                <a:gd name="T5" fmla="*/ 528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46"/>
          <p:cNvSpPr>
            <a:spLocks noChangeArrowheads="1"/>
          </p:cNvSpPr>
          <p:nvPr/>
        </p:nvSpPr>
        <p:spPr bwMode="auto">
          <a:xfrm>
            <a:off x="9186334" y="2322513"/>
            <a:ext cx="647700" cy="469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9448801" y="2578100"/>
            <a:ext cx="647700" cy="469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9189773" y="2319074"/>
            <a:ext cx="255587" cy="262467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</p:spPr>
      </p:cxnSp>
      <p:pic>
        <p:nvPicPr>
          <p:cNvPr id="2129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015192"/>
            <a:ext cx="2763371" cy="81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2769" y="5015192"/>
            <a:ext cx="3180232" cy="85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28000" y="5015192"/>
            <a:ext cx="2743200" cy="79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1" y="6167736"/>
            <a:ext cx="892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400" dirty="0"/>
              <a:t>Thus, </a:t>
            </a:r>
            <a:r>
              <a:rPr lang="en-US" sz="2400" i="1" dirty="0"/>
              <a:t>E</a:t>
            </a:r>
            <a:r>
              <a:rPr lang="en-US" sz="2400" dirty="0"/>
              <a:t>(</a:t>
            </a:r>
            <a:r>
              <a:rPr lang="en-US" sz="2400" i="1" dirty="0" err="1"/>
              <a:t>u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 is locally approximated as a quadratic error function</a:t>
            </a:r>
          </a:p>
        </p:txBody>
      </p:sp>
      <p:pic>
        <p:nvPicPr>
          <p:cNvPr id="2129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2989" y="3195640"/>
            <a:ext cx="7518212" cy="152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9495043" y="2286000"/>
            <a:ext cx="320922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200" i="1" dirty="0"/>
              <a:t>W</a:t>
            </a:r>
            <a:endParaRPr lang="en-US" sz="1400" i="1" baseline="-25000" dirty="0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8927692" y="2381303"/>
            <a:ext cx="372218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200" baseline="-25000" dirty="0"/>
              <a:t>(</a:t>
            </a:r>
            <a:r>
              <a:rPr lang="en-US" sz="1200" baseline="-25000" dirty="0" err="1"/>
              <a:t>u,v</a:t>
            </a:r>
            <a:r>
              <a:rPr lang="en-US" sz="1200" baseline="-25000" dirty="0"/>
              <a:t>)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362716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711200" y="1173163"/>
            <a:ext cx="10668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/>
              <a:t>The surface </a:t>
            </a:r>
            <a:r>
              <a:rPr lang="en-US" sz="2400" i="1" dirty="0"/>
              <a:t>E</a:t>
            </a:r>
            <a:r>
              <a:rPr lang="en-US" sz="2400" dirty="0"/>
              <a:t>(</a:t>
            </a:r>
            <a:r>
              <a:rPr lang="en-US" sz="2400" i="1" dirty="0" err="1"/>
              <a:t>u</a:t>
            </a:r>
            <a:r>
              <a:rPr lang="en-US" sz="2400" dirty="0" err="1"/>
              <a:t>,</a:t>
            </a:r>
            <a:r>
              <a:rPr lang="en-US" sz="2400" i="1" dirty="0" err="1"/>
              <a:t>v</a:t>
            </a:r>
            <a:r>
              <a:rPr lang="en-US" sz="2400" dirty="0"/>
              <a:t>) is locally approximated by a quadratic form. </a:t>
            </a:r>
          </a:p>
        </p:txBody>
      </p:sp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The second moment matrix</a:t>
            </a:r>
          </a:p>
        </p:txBody>
      </p:sp>
      <p:pic>
        <p:nvPicPr>
          <p:cNvPr id="5126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3200" y="3886201"/>
            <a:ext cx="3860800" cy="2766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402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8001" y="1676400"/>
            <a:ext cx="7412599" cy="58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609600" y="2362200"/>
            <a:ext cx="8432800" cy="976021"/>
            <a:chOff x="838200" y="2667000"/>
            <a:chExt cx="7108372" cy="1096974"/>
          </a:xfrm>
        </p:grpSpPr>
        <p:pic>
          <p:nvPicPr>
            <p:cNvPr id="214020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143000" y="2667000"/>
              <a:ext cx="6803572" cy="1096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838200" y="2667002"/>
              <a:ext cx="1676400" cy="1066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1265" y="3588602"/>
            <a:ext cx="2415696" cy="71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4288" y="4572000"/>
            <a:ext cx="2780112" cy="7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49996" y="5559111"/>
            <a:ext cx="2398064" cy="69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eft Brace 17"/>
          <p:cNvSpPr>
            <a:spLocks/>
          </p:cNvSpPr>
          <p:nvPr/>
        </p:nvSpPr>
        <p:spPr bwMode="auto">
          <a:xfrm rot="-5400000">
            <a:off x="6341533" y="2564136"/>
            <a:ext cx="304800" cy="2048933"/>
          </a:xfrm>
          <a:prstGeom prst="leftBrace">
            <a:avLst>
              <a:gd name="adj1" fmla="val 832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7" name="Picture 2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97600" y="3893403"/>
            <a:ext cx="6096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4508698" y="6172200"/>
            <a:ext cx="3247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Let’s try to understand its shape.</a:t>
            </a:r>
          </a:p>
        </p:txBody>
      </p:sp>
    </p:spTree>
    <p:extLst>
      <p:ext uri="{BB962C8B-B14F-4D97-AF65-F5344CB8AC3E}">
        <p14:creationId xmlns:p14="http://schemas.microsoft.com/office/powerpoint/2010/main" val="29375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1" y="457201"/>
            <a:ext cx="8071209" cy="97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8177" y="2906291"/>
            <a:ext cx="2415696" cy="71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200" y="3889689"/>
            <a:ext cx="2780112" cy="7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86908" y="4876800"/>
            <a:ext cx="2398064" cy="69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eft Brace 17"/>
          <p:cNvSpPr>
            <a:spLocks/>
          </p:cNvSpPr>
          <p:nvPr/>
        </p:nvSpPr>
        <p:spPr bwMode="auto">
          <a:xfrm rot="-5400000">
            <a:off x="7171267" y="651934"/>
            <a:ext cx="304800" cy="2048933"/>
          </a:xfrm>
          <a:prstGeom prst="leftBrace">
            <a:avLst>
              <a:gd name="adj1" fmla="val 832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7" name="Picture 2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27333" y="1981201"/>
            <a:ext cx="6096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9"/>
          <p:cNvGrpSpPr/>
          <p:nvPr/>
        </p:nvGrpSpPr>
        <p:grpSpPr>
          <a:xfrm>
            <a:off x="4331605" y="3048000"/>
            <a:ext cx="3149600" cy="2209800"/>
            <a:chOff x="3429000" y="2413000"/>
            <a:chExt cx="2362200" cy="2209800"/>
          </a:xfrm>
        </p:grpSpPr>
        <p:grpSp>
          <p:nvGrpSpPr>
            <p:cNvPr id="21" name="Group 42"/>
            <p:cNvGrpSpPr>
              <a:grpSpLocks/>
            </p:cNvGrpSpPr>
            <p:nvPr/>
          </p:nvGrpSpPr>
          <p:grpSpPr bwMode="auto">
            <a:xfrm>
              <a:off x="3429000" y="2413000"/>
              <a:ext cx="2362200" cy="2209800"/>
              <a:chOff x="2208" y="1104"/>
              <a:chExt cx="1488" cy="1392"/>
            </a:xfrm>
          </p:grpSpPr>
          <p:sp>
            <p:nvSpPr>
              <p:cNvPr id="23" name="Rectangle 43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  <a:gd name="connsiteX0" fmla="*/ 0 w 1008"/>
                  <a:gd name="connsiteY0" fmla="*/ 912 h 912"/>
                  <a:gd name="connsiteX1" fmla="*/ 0 w 1008"/>
                  <a:gd name="connsiteY1" fmla="*/ 0 h 912"/>
                  <a:gd name="connsiteX2" fmla="*/ 1008 w 1008"/>
                  <a:gd name="connsiteY2" fmla="*/ 0 h 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0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4419600" y="2554514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064000" y="5410200"/>
            <a:ext cx="177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edge: </a:t>
            </a:r>
          </a:p>
        </p:txBody>
      </p:sp>
      <p:pic>
        <p:nvPicPr>
          <p:cNvPr id="21606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76520" y="5399314"/>
            <a:ext cx="142165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07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28001" y="2895600"/>
            <a:ext cx="3824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oup 26"/>
          <p:cNvGrpSpPr/>
          <p:nvPr/>
        </p:nvGrpSpPr>
        <p:grpSpPr>
          <a:xfrm>
            <a:off x="7924800" y="4038600"/>
            <a:ext cx="4572000" cy="2400300"/>
            <a:chOff x="5943600" y="4038600"/>
            <a:chExt cx="3429000" cy="2400300"/>
          </a:xfrm>
        </p:grpSpPr>
        <p:pic>
          <p:nvPicPr>
            <p:cNvPr id="216071" name="Picture 7" descr="C:\snavely\work\teaching\09Fa-CS6610\lectures\lec03\plots\xplot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4038600"/>
              <a:ext cx="3429000" cy="24003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 flipH="1">
              <a:off x="6794861" y="5867400"/>
              <a:ext cx="41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8675914" y="5672240"/>
              <a:ext cx="41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41572" y="4397828"/>
              <a:ext cx="541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E(</a:t>
              </a:r>
              <a:r>
                <a:rPr lang="en-US" dirty="0" err="1"/>
                <a:t>u,v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53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1" y="457201"/>
            <a:ext cx="8071209" cy="97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8177" y="2906291"/>
            <a:ext cx="2415696" cy="71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200" y="3889689"/>
            <a:ext cx="2780112" cy="7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86908" y="4876800"/>
            <a:ext cx="2398064" cy="69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eft Brace 17"/>
          <p:cNvSpPr>
            <a:spLocks/>
          </p:cNvSpPr>
          <p:nvPr/>
        </p:nvSpPr>
        <p:spPr bwMode="auto">
          <a:xfrm rot="-5400000">
            <a:off x="7171267" y="651934"/>
            <a:ext cx="304800" cy="2048933"/>
          </a:xfrm>
          <a:prstGeom prst="leftBrace">
            <a:avLst>
              <a:gd name="adj1" fmla="val 832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7" name="Picture 2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27333" y="1981201"/>
            <a:ext cx="6096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9"/>
          <p:cNvGrpSpPr/>
          <p:nvPr/>
        </p:nvGrpSpPr>
        <p:grpSpPr>
          <a:xfrm>
            <a:off x="4340517" y="3048000"/>
            <a:ext cx="3149600" cy="2209800"/>
            <a:chOff x="3429000" y="2413000"/>
            <a:chExt cx="2362200" cy="2209800"/>
          </a:xfrm>
        </p:grpSpPr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3429000" y="2413000"/>
              <a:ext cx="2362200" cy="2209800"/>
              <a:chOff x="2208" y="1104"/>
              <a:chExt cx="1488" cy="1392"/>
            </a:xfrm>
          </p:grpSpPr>
          <p:sp>
            <p:nvSpPr>
              <p:cNvPr id="23" name="Rectangle 43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  <a:gd name="connsiteX0" fmla="*/ 0 w 1008"/>
                  <a:gd name="connsiteY0" fmla="*/ 912 h 912"/>
                  <a:gd name="connsiteX1" fmla="*/ 0 w 1008"/>
                  <a:gd name="connsiteY1" fmla="*/ 0 h 912"/>
                  <a:gd name="connsiteX2" fmla="*/ 1008 w 1008"/>
                  <a:gd name="connsiteY2" fmla="*/ 0 h 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0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3635270" y="3338286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62997" y="5410200"/>
            <a:ext cx="151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edge: </a:t>
            </a:r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35699" y="5380430"/>
            <a:ext cx="1485901" cy="43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26401" y="2819401"/>
            <a:ext cx="3905249" cy="119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>
            <a:off x="7924800" y="4038600"/>
            <a:ext cx="4572000" cy="2400300"/>
            <a:chOff x="5943600" y="4038600"/>
            <a:chExt cx="3429000" cy="2400300"/>
          </a:xfrm>
        </p:grpSpPr>
        <p:pic>
          <p:nvPicPr>
            <p:cNvPr id="216072" name="Picture 8" descr="C:\snavely\work\teaching\09Fa-CS6610\lectures\lec03\plots\yplot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4038600"/>
              <a:ext cx="3429000" cy="24003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 flipH="1">
              <a:off x="6794861" y="5867400"/>
              <a:ext cx="41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8675914" y="5672240"/>
              <a:ext cx="41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19800" y="4278868"/>
              <a:ext cx="541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E(</a:t>
              </a:r>
              <a:r>
                <a:rPr lang="en-US" dirty="0" err="1"/>
                <a:t>u,v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0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case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914400" y="1446074"/>
            <a:ext cx="9753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/>
              <a:t>We can visualize </a:t>
            </a:r>
            <a:r>
              <a:rPr lang="en-US" sz="2400" i="1" dirty="0"/>
              <a:t>H</a:t>
            </a:r>
            <a:r>
              <a:rPr lang="en-US" sz="2400" dirty="0"/>
              <a:t> as an ellipse with axis lengths determined by the </a:t>
            </a:r>
            <a:r>
              <a:rPr lang="en-US" sz="2400" i="1" dirty="0" err="1"/>
              <a:t>eigenvalues</a:t>
            </a:r>
            <a:r>
              <a:rPr lang="en-US" sz="2400" dirty="0"/>
              <a:t> of </a:t>
            </a:r>
            <a:r>
              <a:rPr lang="en-US" sz="2400" i="1" dirty="0"/>
              <a:t>H</a:t>
            </a:r>
            <a:r>
              <a:rPr lang="en-US" sz="2400" dirty="0"/>
              <a:t> and orientation determined by the </a:t>
            </a:r>
            <a:r>
              <a:rPr lang="en-US" sz="2400" i="1" dirty="0"/>
              <a:t>eigenvectors </a:t>
            </a:r>
            <a:r>
              <a:rPr lang="en-US" sz="2400" dirty="0"/>
              <a:t>of </a:t>
            </a:r>
            <a:r>
              <a:rPr lang="en-US" sz="2400" i="1" dirty="0"/>
              <a:t>H</a:t>
            </a:r>
          </a:p>
          <a:p>
            <a:pPr eaLnBrk="1" hangingPunct="1">
              <a:spcBef>
                <a:spcPct val="50000"/>
              </a:spcBef>
            </a:pPr>
            <a:endParaRPr lang="en-US" sz="2400" dirty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466168" y="3657600"/>
            <a:ext cx="7319433" cy="2878138"/>
            <a:chOff x="2254" y="2352"/>
            <a:chExt cx="3458" cy="1813"/>
          </a:xfrm>
        </p:grpSpPr>
        <p:sp>
          <p:nvSpPr>
            <p:cNvPr id="7177" name="Text Box 8"/>
            <p:cNvSpPr txBox="1">
              <a:spLocks noChangeArrowheads="1"/>
            </p:cNvSpPr>
            <p:nvPr/>
          </p:nvSpPr>
          <p:spPr bwMode="auto">
            <a:xfrm>
              <a:off x="4704" y="2736"/>
              <a:ext cx="100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600">
                  <a:solidFill>
                    <a:srgbClr val="FF3300"/>
                  </a:solidFill>
                  <a:cs typeface="Times New Roman" pitchFamily="18" charset="0"/>
                </a:rPr>
                <a:t>direction of the slowest change</a:t>
              </a:r>
              <a:endParaRPr lang="ru-RU" sz="1600">
                <a:solidFill>
                  <a:srgbClr val="FF3300"/>
                </a:solidFill>
                <a:cs typeface="Times New Roman" pitchFamily="18" charset="0"/>
              </a:endParaRPr>
            </a:p>
          </p:txBody>
        </p:sp>
        <p:sp>
          <p:nvSpPr>
            <p:cNvPr id="7178" name="Text Box 9"/>
            <p:cNvSpPr txBox="1">
              <a:spLocks noChangeArrowheads="1"/>
            </p:cNvSpPr>
            <p:nvPr/>
          </p:nvSpPr>
          <p:spPr bwMode="auto">
            <a:xfrm>
              <a:off x="2688" y="2352"/>
              <a:ext cx="10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600">
                  <a:solidFill>
                    <a:srgbClr val="0033CC"/>
                  </a:solidFill>
                  <a:cs typeface="Times New Roman" pitchFamily="18" charset="0"/>
                </a:rPr>
                <a:t>direction of the fastest change</a:t>
              </a:r>
              <a:endParaRPr lang="ru-RU" sz="1600">
                <a:solidFill>
                  <a:srgbClr val="0033CC"/>
                </a:solidFill>
                <a:cs typeface="Times New Roman" pitchFamily="18" charset="0"/>
              </a:endParaRP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AutoShape 14"/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AutoShape 15"/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ru-RU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</a:t>
              </a:r>
              <a:r>
                <a:rPr lang="en-US" sz="2400" baseline="-250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max</a:t>
              </a:r>
              <a:r>
                <a:rPr lang="en-US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en-US" sz="2400" baseline="300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-1/2</a:t>
              </a:r>
              <a:endParaRPr lang="ru-RU" sz="2400" baseline="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185" name="Rectangle 17"/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ru-RU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</a:t>
              </a:r>
              <a:r>
                <a:rPr lang="en-US" sz="2400" baseline="-25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min</a:t>
              </a:r>
              <a:r>
                <a:rPr lang="en-US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en-US" sz="2400" baseline="30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-1/2</a:t>
              </a:r>
              <a:endParaRPr lang="ru-RU" sz="2400" baseline="30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  <p:graphicFrame>
        <p:nvGraphicFramePr>
          <p:cNvPr id="7171" name="Object 18"/>
          <p:cNvGraphicFramePr>
            <a:graphicFrameLocks noGrp="1" noChangeAspect="1"/>
          </p:cNvGraphicFramePr>
          <p:nvPr>
            <p:ph idx="1"/>
          </p:nvPr>
        </p:nvGraphicFramePr>
        <p:xfrm>
          <a:off x="541867" y="4111329"/>
          <a:ext cx="3587751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1333440" imgH="457200" progId="Equation.3">
                  <p:embed/>
                </p:oleObj>
              </mc:Choice>
              <mc:Fallback>
                <p:oleObj name="Equation" r:id="rId4" imgW="1333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67" y="4111329"/>
                        <a:ext cx="3587751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20"/>
          <p:cNvSpPr txBox="1">
            <a:spLocks noChangeArrowheads="1"/>
          </p:cNvSpPr>
          <p:nvPr/>
        </p:nvSpPr>
        <p:spPr bwMode="auto">
          <a:xfrm>
            <a:off x="406400" y="3581401"/>
            <a:ext cx="22513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Ellipse equation: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21601" y="3352801"/>
            <a:ext cx="308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max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min</a:t>
            </a:r>
            <a:r>
              <a:rPr lang="ru-RU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: </a:t>
            </a:r>
            <a:r>
              <a:rPr lang="en-US" dirty="0" err="1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eigenvalues</a:t>
            </a:r>
            <a:r>
              <a:rPr lang="en-US" dirty="0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 of </a:t>
            </a:r>
            <a:r>
              <a:rPr lang="en-US" i="1" dirty="0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97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detection:  the math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914400" y="4343401"/>
            <a:ext cx="10566400" cy="218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b="0" dirty="0" err="1"/>
              <a:t>Eigenvalues</a:t>
            </a:r>
            <a:r>
              <a:rPr lang="en-US" sz="2000" b="0" dirty="0"/>
              <a:t> and eigenvectors of H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 b="0" dirty="0"/>
              <a:t>Define shift directions with the smallest and largest change in error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 b="0" dirty="0" err="1"/>
              <a:t>x</a:t>
            </a:r>
            <a:r>
              <a:rPr lang="en-US" sz="2000" baseline="-25000" dirty="0" err="1"/>
              <a:t>max</a:t>
            </a:r>
            <a:r>
              <a:rPr lang="en-US" sz="2000" b="0" dirty="0"/>
              <a:t> = direction of </a:t>
            </a:r>
            <a:r>
              <a:rPr lang="en-US" sz="2000" dirty="0"/>
              <a:t>largest</a:t>
            </a:r>
            <a:r>
              <a:rPr lang="en-US" sz="2000" b="0" dirty="0"/>
              <a:t> increase in </a:t>
            </a:r>
            <a:r>
              <a:rPr lang="en-US" sz="2000" b="0" i="1" dirty="0"/>
              <a:t>E</a:t>
            </a:r>
            <a:endParaRPr lang="en-US" sz="2000" b="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 dirty="0">
                <a:sym typeface="Symbol" pitchFamily="18" charset="2"/>
              </a:rPr>
              <a:t></a:t>
            </a:r>
            <a:r>
              <a:rPr lang="en-US" sz="2000" baseline="-25000" dirty="0">
                <a:sym typeface="Symbol" pitchFamily="18" charset="2"/>
              </a:rPr>
              <a:t>max</a:t>
            </a:r>
            <a:r>
              <a:rPr lang="en-US" sz="2000" b="0" dirty="0"/>
              <a:t> = amount of increase in direction </a:t>
            </a:r>
            <a:r>
              <a:rPr lang="en-US" sz="2000" b="0" dirty="0" err="1"/>
              <a:t>x</a:t>
            </a:r>
            <a:r>
              <a:rPr lang="en-US" sz="2000" baseline="-25000" dirty="0" err="1"/>
              <a:t>max</a:t>
            </a:r>
            <a:endParaRPr lang="en-US" sz="2000" b="0" baseline="-2500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 b="0" dirty="0" err="1"/>
              <a:t>x</a:t>
            </a:r>
            <a:r>
              <a:rPr lang="en-US" sz="2000" baseline="-25000" dirty="0" err="1"/>
              <a:t>min</a:t>
            </a:r>
            <a:r>
              <a:rPr lang="en-US" sz="2000" b="0" dirty="0"/>
              <a:t> = direction of </a:t>
            </a:r>
            <a:r>
              <a:rPr lang="en-US" sz="2000" dirty="0"/>
              <a:t>smallest</a:t>
            </a:r>
            <a:r>
              <a:rPr lang="en-US" sz="2000" b="0" dirty="0"/>
              <a:t> increase in </a:t>
            </a:r>
            <a:r>
              <a:rPr lang="en-US" sz="2000" b="0" i="1" dirty="0"/>
              <a:t>E</a:t>
            </a:r>
            <a:r>
              <a:rPr lang="en-US" sz="2000" b="0" dirty="0"/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 dirty="0">
                <a:sym typeface="Symbol" pitchFamily="18" charset="2"/>
              </a:rPr>
              <a:t></a:t>
            </a:r>
            <a:r>
              <a:rPr lang="en-US" sz="2000" baseline="-25000" dirty="0"/>
              <a:t>min</a:t>
            </a:r>
            <a:r>
              <a:rPr lang="en-US" sz="2000" b="0" dirty="0"/>
              <a:t> = amount of increase in direction </a:t>
            </a:r>
            <a:r>
              <a:rPr lang="en-US" sz="2000" b="0" dirty="0" err="1"/>
              <a:t>x</a:t>
            </a:r>
            <a:r>
              <a:rPr lang="en-US" sz="2000" baseline="-25000" dirty="0" err="1"/>
              <a:t>min</a:t>
            </a:r>
            <a:endParaRPr lang="en-US" sz="2000" b="0" baseline="-2500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2000" b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A01699C-081E-4221-A671-F1110CFF6EE8}"/>
              </a:ext>
            </a:extLst>
          </p:cNvPr>
          <p:cNvGrpSpPr/>
          <p:nvPr/>
        </p:nvGrpSpPr>
        <p:grpSpPr>
          <a:xfrm>
            <a:off x="2133600" y="2667000"/>
            <a:ext cx="3657600" cy="1447800"/>
            <a:chOff x="1600200" y="2667000"/>
            <a:chExt cx="2743200" cy="1447800"/>
          </a:xfrm>
        </p:grpSpPr>
        <p:sp>
          <p:nvSpPr>
            <p:cNvPr id="41986" name="Freeform 44"/>
            <p:cNvSpPr>
              <a:spLocks/>
            </p:cNvSpPr>
            <p:nvPr/>
          </p:nvSpPr>
          <p:spPr bwMode="auto">
            <a:xfrm>
              <a:off x="2743200" y="2667000"/>
              <a:ext cx="1600200" cy="1447800"/>
            </a:xfrm>
            <a:custGeom>
              <a:avLst/>
              <a:gdLst>
                <a:gd name="T0" fmla="*/ 0 w 1008"/>
                <a:gd name="T1" fmla="*/ 2147483647 h 912"/>
                <a:gd name="T2" fmla="*/ 0 w 1008"/>
                <a:gd name="T3" fmla="*/ 0 h 912"/>
                <a:gd name="T4" fmla="*/ 2147483647 w 1008"/>
                <a:gd name="T5" fmla="*/ 2147483647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7" name="Rectangle 46"/>
            <p:cNvSpPr>
              <a:spLocks noChangeArrowheads="1"/>
            </p:cNvSpPr>
            <p:nvPr/>
          </p:nvSpPr>
          <p:spPr bwMode="auto">
            <a:xfrm>
              <a:off x="2470150" y="3389313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988" name="Straight Arrow Connector 27"/>
            <p:cNvCxnSpPr>
              <a:cxnSpLocks noChangeShapeType="1"/>
              <a:stCxn id="41996" idx="5"/>
            </p:cNvCxnSpPr>
            <p:nvPr/>
          </p:nvCxnSpPr>
          <p:spPr bwMode="auto">
            <a:xfrm rot="5400000" flipH="1">
              <a:off x="2470944" y="3385344"/>
              <a:ext cx="520700" cy="1588"/>
            </a:xfrm>
            <a:prstGeom prst="straightConnector1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 type="arrow" w="med" len="med"/>
            </a:ln>
          </p:spPr>
        </p:cxnSp>
        <p:cxnSp>
          <p:nvCxnSpPr>
            <p:cNvPr id="41989" name="Straight Arrow Connector 30"/>
            <p:cNvCxnSpPr>
              <a:cxnSpLocks noChangeShapeType="1"/>
              <a:endCxn id="41997" idx="2"/>
            </p:cNvCxnSpPr>
            <p:nvPr/>
          </p:nvCxnSpPr>
          <p:spPr bwMode="auto">
            <a:xfrm rot="10800000">
              <a:off x="2209800" y="3619500"/>
              <a:ext cx="534988" cy="26988"/>
            </a:xfrm>
            <a:prstGeom prst="straightConnector1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 type="arrow" w="med" len="med"/>
            </a:ln>
          </p:spPr>
        </p:cxnSp>
        <p:sp>
          <p:nvSpPr>
            <p:cNvPr id="41996" name="Oval 25"/>
            <p:cNvSpPr>
              <a:spLocks noChangeArrowheads="1"/>
            </p:cNvSpPr>
            <p:nvPr/>
          </p:nvSpPr>
          <p:spPr bwMode="auto">
            <a:xfrm>
              <a:off x="2667000" y="35814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Oval 26"/>
            <p:cNvSpPr>
              <a:spLocks noChangeArrowheads="1"/>
            </p:cNvSpPr>
            <p:nvPr/>
          </p:nvSpPr>
          <p:spPr bwMode="auto">
            <a:xfrm>
              <a:off x="2209800" y="3124200"/>
              <a:ext cx="990600" cy="990600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8" name="Rectangle 9"/>
            <p:cNvSpPr>
              <a:spLocks noChangeArrowheads="1"/>
            </p:cNvSpPr>
            <p:nvPr/>
          </p:nvSpPr>
          <p:spPr bwMode="auto">
            <a:xfrm>
              <a:off x="2133600" y="2698750"/>
              <a:ext cx="458299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dirty="0">
                  <a:solidFill>
                    <a:srgbClr val="0066FF"/>
                  </a:solidFill>
                  <a:latin typeface="Arial" charset="0"/>
                </a:rPr>
                <a:t> </a:t>
              </a:r>
              <a:r>
                <a:rPr lang="en-US" dirty="0" err="1">
                  <a:solidFill>
                    <a:srgbClr val="0066FF"/>
                  </a:solidFill>
                  <a:latin typeface="Arial" charset="0"/>
                </a:rPr>
                <a:t>x</a:t>
              </a:r>
              <a:r>
                <a:rPr lang="en-US" baseline="-25000" dirty="0" err="1">
                  <a:solidFill>
                    <a:srgbClr val="0066FF"/>
                  </a:solidFill>
                  <a:latin typeface="Arial" charset="0"/>
                </a:rPr>
                <a:t>min</a:t>
              </a:r>
              <a:endParaRPr lang="en-US" baseline="-25000" dirty="0">
                <a:solidFill>
                  <a:srgbClr val="0066FF"/>
                </a:solidFill>
                <a:latin typeface="Arial" charset="0"/>
              </a:endParaRPr>
            </a:p>
          </p:txBody>
        </p:sp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1600200" y="3460750"/>
              <a:ext cx="490760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dirty="0">
                  <a:solidFill>
                    <a:srgbClr val="0066FF"/>
                  </a:solidFill>
                  <a:latin typeface="Arial" charset="0"/>
                </a:rPr>
                <a:t> </a:t>
              </a:r>
              <a:r>
                <a:rPr lang="en-US" dirty="0" err="1">
                  <a:solidFill>
                    <a:srgbClr val="0066FF"/>
                  </a:solidFill>
                  <a:latin typeface="Arial" charset="0"/>
                </a:rPr>
                <a:t>x</a:t>
              </a:r>
              <a:r>
                <a:rPr lang="en-US" baseline="-25000" dirty="0" err="1">
                  <a:solidFill>
                    <a:srgbClr val="0066FF"/>
                  </a:solidFill>
                  <a:latin typeface="Arial" charset="0"/>
                </a:rPr>
                <a:t>max</a:t>
              </a:r>
              <a:endParaRPr lang="en-US" baseline="-25000" dirty="0">
                <a:solidFill>
                  <a:srgbClr val="0066FF"/>
                </a:solidFill>
                <a:latin typeface="Arial" charset="0"/>
              </a:endParaRPr>
            </a:p>
          </p:txBody>
        </p:sp>
      </p:grp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1" y="1447801"/>
            <a:ext cx="8071209" cy="97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Left Brace 17"/>
          <p:cNvSpPr>
            <a:spLocks/>
          </p:cNvSpPr>
          <p:nvPr/>
        </p:nvSpPr>
        <p:spPr bwMode="auto">
          <a:xfrm rot="-5400000">
            <a:off x="7171267" y="1642534"/>
            <a:ext cx="304800" cy="2048933"/>
          </a:xfrm>
          <a:prstGeom prst="leftBrace">
            <a:avLst>
              <a:gd name="adj1" fmla="val 832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4" name="Picture 2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7333" y="2971801"/>
            <a:ext cx="6096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29600" y="3200400"/>
            <a:ext cx="3225800" cy="869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96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http://szeliski.org/Book/</a:t>
            </a:r>
            <a:endParaRPr lang="en-US" dirty="0"/>
          </a:p>
          <a:p>
            <a:r>
              <a:rPr lang="en-US" dirty="0">
                <a:hlinkClick r:id="rId3"/>
              </a:rPr>
              <a:t>http://www.cs.cornell.edu/courses/cs5670/2019sp/lectures/lectures.html</a:t>
            </a:r>
            <a:endParaRPr lang="en-US" dirty="0"/>
          </a:p>
          <a:p>
            <a:r>
              <a:rPr lang="en-US" dirty="0">
                <a:hlinkClick r:id="rId4"/>
              </a:rPr>
              <a:t>http://www.cs.cmu.edu/~16385/</a:t>
            </a:r>
            <a:endParaRPr lang="en-US" dirty="0"/>
          </a:p>
          <a:p>
            <a:r>
              <a:rPr lang="en-US" dirty="0">
                <a:hlinkClick r:id="rId5"/>
              </a:rPr>
              <a:t>https://medium.com/software-incubator/introduction-to-orb-oriented-fast-and-rotated-brief-4220e8ec40cf</a:t>
            </a:r>
            <a:endParaRPr lang="en-US" dirty="0"/>
          </a:p>
          <a:p>
            <a:r>
              <a:rPr lang="en-US" dirty="0">
                <a:hlinkClick r:id="rId6"/>
              </a:rPr>
              <a:t>https://opencv-python-tutroals.readthedocs.io/en/latest/py_tutorials/py_feature2d/py_table_of_contents_feature2d/py_table_of_contents_feature2d.html</a:t>
            </a:r>
            <a:endParaRPr lang="en-US" dirty="0"/>
          </a:p>
          <a:p>
            <a:r>
              <a:rPr lang="en-US">
                <a:hlinkClick r:id="rId7"/>
              </a:rPr>
              <a:t>https://towardsdatascience.com/sift-scale-invariant-feature-transform-c7233dc60f37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detection:  the math</a:t>
            </a:r>
          </a:p>
        </p:txBody>
      </p:sp>
      <p:sp>
        <p:nvSpPr>
          <p:cNvPr id="44035" name="Rectangle 10"/>
          <p:cNvSpPr>
            <a:spLocks noChangeArrowheads="1"/>
          </p:cNvSpPr>
          <p:nvPr/>
        </p:nvSpPr>
        <p:spPr bwMode="auto">
          <a:xfrm>
            <a:off x="914400" y="1371600"/>
            <a:ext cx="10972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b="0" dirty="0"/>
              <a:t>How are </a:t>
            </a:r>
            <a:r>
              <a:rPr lang="en-US" sz="2000" dirty="0">
                <a:sym typeface="Symbol" pitchFamily="18" charset="2"/>
              </a:rPr>
              <a:t></a:t>
            </a:r>
            <a:r>
              <a:rPr lang="en-US" sz="2000" baseline="-25000" dirty="0">
                <a:sym typeface="Symbol" pitchFamily="18" charset="2"/>
              </a:rPr>
              <a:t>max</a:t>
            </a:r>
            <a:r>
              <a:rPr lang="en-US" sz="2000" b="0" dirty="0">
                <a:sym typeface="Symbol" pitchFamily="18" charset="2"/>
              </a:rPr>
              <a:t>,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x</a:t>
            </a:r>
            <a:r>
              <a:rPr lang="en-US" sz="2000" baseline="-25000" dirty="0" err="1">
                <a:sym typeface="Symbol" pitchFamily="18" charset="2"/>
              </a:rPr>
              <a:t>max</a:t>
            </a:r>
            <a:r>
              <a:rPr lang="en-US" sz="2000" b="0" dirty="0">
                <a:sym typeface="Symbol" pitchFamily="18" charset="2"/>
              </a:rPr>
              <a:t>,</a:t>
            </a:r>
            <a:r>
              <a:rPr lang="en-US" sz="2000" dirty="0">
                <a:sym typeface="Symbol" pitchFamily="18" charset="2"/>
              </a:rPr>
              <a:t> </a:t>
            </a:r>
            <a:r>
              <a:rPr lang="en-US" sz="2000" baseline="-25000" dirty="0">
                <a:sym typeface="Symbol" pitchFamily="18" charset="2"/>
              </a:rPr>
              <a:t>min</a:t>
            </a:r>
            <a:r>
              <a:rPr lang="en-US" sz="2000" b="0" dirty="0">
                <a:sym typeface="Symbol" pitchFamily="18" charset="2"/>
              </a:rPr>
              <a:t>,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b="0" dirty="0">
                <a:sym typeface="Symbol" pitchFamily="18" charset="2"/>
              </a:rPr>
              <a:t>and </a:t>
            </a:r>
            <a:r>
              <a:rPr lang="en-US" sz="2000" dirty="0" err="1">
                <a:sym typeface="Symbol" pitchFamily="18" charset="2"/>
              </a:rPr>
              <a:t>x</a:t>
            </a:r>
            <a:r>
              <a:rPr lang="en-US" sz="2000" baseline="-25000" dirty="0" err="1">
                <a:sym typeface="Symbol" pitchFamily="18" charset="2"/>
              </a:rPr>
              <a:t>min</a:t>
            </a:r>
            <a:r>
              <a:rPr lang="en-US" sz="2000" b="0" dirty="0">
                <a:sym typeface="Symbol" pitchFamily="18" charset="2"/>
              </a:rPr>
              <a:t> relevant for feature detection?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b="0" dirty="0">
                <a:sym typeface="Symbol" pitchFamily="18" charset="2"/>
              </a:rPr>
              <a:t>What’s our feature scoring function?</a:t>
            </a:r>
            <a:endParaRPr lang="en-US" sz="2000" b="0" dirty="0"/>
          </a:p>
          <a:p>
            <a:pPr marL="342900" indent="-342900">
              <a:spcBef>
                <a:spcPct val="20000"/>
              </a:spcBef>
            </a:pPr>
            <a:endParaRPr lang="en-US" sz="2000" b="0" dirty="0"/>
          </a:p>
          <a:p>
            <a:pPr marL="342900" indent="-342900">
              <a:spcBef>
                <a:spcPct val="20000"/>
              </a:spcBef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605268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detection:  the math</a:t>
            </a:r>
          </a:p>
        </p:txBody>
      </p:sp>
      <p:sp>
        <p:nvSpPr>
          <p:cNvPr id="45059" name="Rectangle 10"/>
          <p:cNvSpPr>
            <a:spLocks noChangeArrowheads="1"/>
          </p:cNvSpPr>
          <p:nvPr/>
        </p:nvSpPr>
        <p:spPr bwMode="auto">
          <a:xfrm>
            <a:off x="914400" y="9144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800" b="0" dirty="0">
              <a:latin typeface="Aria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4800" y="3427413"/>
            <a:ext cx="3683000" cy="3313112"/>
            <a:chOff x="228600" y="3427413"/>
            <a:chExt cx="2762250" cy="3313112"/>
          </a:xfrm>
        </p:grpSpPr>
        <p:pic>
          <p:nvPicPr>
            <p:cNvPr id="450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3427413"/>
              <a:ext cx="2762250" cy="2762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45065" name="Picture 11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47800" y="6381750"/>
              <a:ext cx="269875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914400" y="1371600"/>
            <a:ext cx="10972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b="0" dirty="0"/>
              <a:t>How are </a:t>
            </a:r>
            <a:r>
              <a:rPr lang="en-US" sz="2000" dirty="0">
                <a:sym typeface="Symbol" pitchFamily="18" charset="2"/>
              </a:rPr>
              <a:t></a:t>
            </a:r>
            <a:r>
              <a:rPr lang="en-US" sz="2000" baseline="-25000" dirty="0">
                <a:sym typeface="Symbol" pitchFamily="18" charset="2"/>
              </a:rPr>
              <a:t>max</a:t>
            </a:r>
            <a:r>
              <a:rPr lang="en-US" sz="2000" b="0" dirty="0">
                <a:sym typeface="Symbol" pitchFamily="18" charset="2"/>
              </a:rPr>
              <a:t>,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x</a:t>
            </a:r>
            <a:r>
              <a:rPr lang="en-US" sz="2000" baseline="-25000" dirty="0" err="1">
                <a:sym typeface="Symbol" pitchFamily="18" charset="2"/>
              </a:rPr>
              <a:t>max</a:t>
            </a:r>
            <a:r>
              <a:rPr lang="en-US" sz="2000" b="0" dirty="0">
                <a:sym typeface="Symbol" pitchFamily="18" charset="2"/>
              </a:rPr>
              <a:t>,</a:t>
            </a:r>
            <a:r>
              <a:rPr lang="en-US" sz="2000" dirty="0">
                <a:sym typeface="Symbol" pitchFamily="18" charset="2"/>
              </a:rPr>
              <a:t> </a:t>
            </a:r>
            <a:r>
              <a:rPr lang="en-US" sz="2000" baseline="-25000" dirty="0">
                <a:sym typeface="Symbol" pitchFamily="18" charset="2"/>
              </a:rPr>
              <a:t>min</a:t>
            </a:r>
            <a:r>
              <a:rPr lang="en-US" sz="2000" b="0" dirty="0">
                <a:sym typeface="Symbol" pitchFamily="18" charset="2"/>
              </a:rPr>
              <a:t>,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b="0" dirty="0">
                <a:sym typeface="Symbol" pitchFamily="18" charset="2"/>
              </a:rPr>
              <a:t>and </a:t>
            </a:r>
            <a:r>
              <a:rPr lang="en-US" sz="2000" dirty="0" err="1">
                <a:sym typeface="Symbol" pitchFamily="18" charset="2"/>
              </a:rPr>
              <a:t>x</a:t>
            </a:r>
            <a:r>
              <a:rPr lang="en-US" sz="2000" baseline="-25000" dirty="0" err="1">
                <a:sym typeface="Symbol" pitchFamily="18" charset="2"/>
              </a:rPr>
              <a:t>min</a:t>
            </a:r>
            <a:r>
              <a:rPr lang="en-US" sz="2000" b="0" dirty="0">
                <a:sym typeface="Symbol" pitchFamily="18" charset="2"/>
              </a:rPr>
              <a:t> relevant for feature detection?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b="0" dirty="0">
                <a:sym typeface="Symbol" pitchFamily="18" charset="2"/>
              </a:rPr>
              <a:t>What’s our feature scoring function?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/>
              <a:t>Want </a:t>
            </a:r>
            <a:r>
              <a:rPr lang="en-US" sz="2000" i="1" dirty="0"/>
              <a:t>E</a:t>
            </a:r>
            <a:r>
              <a:rPr lang="en-US" sz="2000" dirty="0"/>
              <a:t>(</a:t>
            </a:r>
            <a:r>
              <a:rPr lang="en-US" sz="2000" i="1" dirty="0" err="1"/>
              <a:t>u</a:t>
            </a:r>
            <a:r>
              <a:rPr lang="en-US" sz="2000" dirty="0" err="1"/>
              <a:t>,</a:t>
            </a:r>
            <a:r>
              <a:rPr lang="en-US" sz="2000" i="1" dirty="0" err="1"/>
              <a:t>v</a:t>
            </a:r>
            <a:r>
              <a:rPr lang="en-US" sz="2000" dirty="0"/>
              <a:t>) to be large for small shifts in all directions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/>
              <a:t>the minimum of </a:t>
            </a:r>
            <a:r>
              <a:rPr lang="en-US" sz="2000" i="1" dirty="0"/>
              <a:t>E</a:t>
            </a:r>
            <a:r>
              <a:rPr lang="en-US" sz="2000" dirty="0"/>
              <a:t>(</a:t>
            </a:r>
            <a:r>
              <a:rPr lang="en-US" sz="2000" i="1" dirty="0" err="1"/>
              <a:t>u</a:t>
            </a:r>
            <a:r>
              <a:rPr lang="en-US" sz="2000" dirty="0" err="1"/>
              <a:t>,</a:t>
            </a:r>
            <a:r>
              <a:rPr lang="en-US" sz="2000" i="1" dirty="0" err="1"/>
              <a:t>v</a:t>
            </a:r>
            <a:r>
              <a:rPr lang="en-US" sz="2000" dirty="0"/>
              <a:t>) should be large, over all unit vectors [</a:t>
            </a:r>
            <a:r>
              <a:rPr lang="en-US" sz="2000" i="1" dirty="0"/>
              <a:t>u v</a:t>
            </a:r>
            <a:r>
              <a:rPr lang="en-US" sz="2000" dirty="0"/>
              <a:t>]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/>
              <a:t>this minimum is given by the smaller </a:t>
            </a:r>
            <a:r>
              <a:rPr lang="en-US" sz="2000" dirty="0" err="1"/>
              <a:t>eigenvalue</a:t>
            </a:r>
            <a:r>
              <a:rPr lang="en-US" sz="2000" dirty="0"/>
              <a:t> (</a:t>
            </a:r>
            <a:r>
              <a:rPr lang="en-US" sz="2000" dirty="0">
                <a:sym typeface="Symbol" pitchFamily="18" charset="2"/>
              </a:rPr>
              <a:t></a:t>
            </a:r>
            <a:r>
              <a:rPr lang="en-US" sz="2000" baseline="-25000" dirty="0"/>
              <a:t>min</a:t>
            </a:r>
            <a:r>
              <a:rPr lang="en-US" sz="2000" dirty="0"/>
              <a:t>) of </a:t>
            </a:r>
            <a:r>
              <a:rPr lang="en-US" sz="2000" i="1" dirty="0"/>
              <a:t>H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endParaRPr lang="en-US" sz="2000" b="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41800" y="3427413"/>
            <a:ext cx="3683000" cy="3302000"/>
            <a:chOff x="3181350" y="3427413"/>
            <a:chExt cx="2762250" cy="3302000"/>
          </a:xfrm>
        </p:grpSpPr>
        <p:pic>
          <p:nvPicPr>
            <p:cNvPr id="4506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81350" y="3427413"/>
              <a:ext cx="2762250" cy="276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162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14800" y="6248400"/>
              <a:ext cx="1009650" cy="48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8128000" y="3427414"/>
            <a:ext cx="3683000" cy="3301999"/>
            <a:chOff x="6096000" y="3427413"/>
            <a:chExt cx="2762250" cy="3301999"/>
          </a:xfrm>
        </p:grpSpPr>
        <p:pic>
          <p:nvPicPr>
            <p:cNvPr id="45062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96000" y="3427413"/>
              <a:ext cx="2762250" cy="276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163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062788" y="6248400"/>
              <a:ext cx="938212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8062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ChangeArrowheads="1"/>
          </p:cNvSpPr>
          <p:nvPr/>
        </p:nvSpPr>
        <p:spPr bwMode="auto">
          <a:xfrm>
            <a:off x="1117600" y="4800600"/>
            <a:ext cx="4165600" cy="1219200"/>
          </a:xfrm>
          <a:prstGeom prst="rightArrowCallout">
            <a:avLst>
              <a:gd name="adj1" fmla="val 25000"/>
              <a:gd name="adj2" fmla="val 24093"/>
              <a:gd name="adj3" fmla="val 41581"/>
              <a:gd name="adj4" fmla="val 75662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the eigenvalues</a:t>
            </a:r>
            <a:endParaRPr lang="ru-RU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384800" y="1752600"/>
            <a:ext cx="5791200" cy="4343400"/>
          </a:xfrm>
          <a:prstGeom prst="rect">
            <a:avLst/>
          </a:prstGeom>
          <a:solidFill>
            <a:srgbClr val="F38F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0363200" y="60960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endParaRPr lang="ru-RU" sz="2400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165600" y="1828800"/>
            <a:ext cx="142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ru-RU" sz="2400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3" name="Freeform 7"/>
          <p:cNvSpPr>
            <a:spLocks/>
          </p:cNvSpPr>
          <p:nvPr/>
        </p:nvSpPr>
        <p:spPr bwMode="auto">
          <a:xfrm>
            <a:off x="5994400" y="1752600"/>
            <a:ext cx="5181600" cy="3937000"/>
          </a:xfrm>
          <a:custGeom>
            <a:avLst/>
            <a:gdLst>
              <a:gd name="T0" fmla="*/ 0 w 2448"/>
              <a:gd name="T1" fmla="*/ 2147483647 h 2480"/>
              <a:gd name="T2" fmla="*/ 1693545118 w 2448"/>
              <a:gd name="T3" fmla="*/ 0 h 2480"/>
              <a:gd name="T4" fmla="*/ 2147483647 w 2448"/>
              <a:gd name="T5" fmla="*/ 0 h 2480"/>
              <a:gd name="T6" fmla="*/ 2147483647 w 2448"/>
              <a:gd name="T7" fmla="*/ 2147483647 h 2480"/>
              <a:gd name="T8" fmla="*/ 1398687351 w 2448"/>
              <a:gd name="T9" fmla="*/ 2147483647 h 2480"/>
              <a:gd name="T10" fmla="*/ 0 w 2448"/>
              <a:gd name="T11" fmla="*/ 2147483647 h 2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48"/>
              <a:gd name="T19" fmla="*/ 0 h 2480"/>
              <a:gd name="T20" fmla="*/ 2448 w 2448"/>
              <a:gd name="T21" fmla="*/ 2480 h 24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48" h="2480">
                <a:moveTo>
                  <a:pt x="0" y="1920"/>
                </a:moveTo>
                <a:lnTo>
                  <a:pt x="672" y="0"/>
                </a:lnTo>
                <a:lnTo>
                  <a:pt x="2448" y="0"/>
                </a:lnTo>
                <a:lnTo>
                  <a:pt x="2448" y="1872"/>
                </a:lnTo>
                <a:lnTo>
                  <a:pt x="555" y="2480"/>
                </a:lnTo>
                <a:lnTo>
                  <a:pt x="0" y="192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>
            <a:off x="5384801" y="4343400"/>
            <a:ext cx="2332567" cy="1752600"/>
          </a:xfrm>
          <a:prstGeom prst="rtTriangle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7416800" y="2362201"/>
            <a:ext cx="3556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“Corner”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and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are large,</a:t>
            </a:r>
            <a:b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~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</a:t>
            </a:r>
            <a:b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increases in all directions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219200" y="4800601"/>
            <a:ext cx="31496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and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are small;</a:t>
            </a:r>
            <a:b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is almost constant in all directions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9550400" y="5105401"/>
            <a:ext cx="172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“Edge”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&gt;&gt;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486400" y="1905001"/>
            <a:ext cx="172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“Edge”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&gt;&gt;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5283200" y="5181601"/>
            <a:ext cx="162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“Flat” region</a:t>
            </a:r>
            <a:endParaRPr lang="ru-RU" sz="2400">
              <a:solidFill>
                <a:srgbClr val="0033CC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711200" y="1263650"/>
            <a:ext cx="1066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Classification of image points using </a:t>
            </a:r>
            <a:r>
              <a:rPr lang="en-US" dirty="0" err="1">
                <a:cs typeface="Times New Roman" pitchFamily="18" charset="0"/>
              </a:rPr>
              <a:t>eigenvalues</a:t>
            </a:r>
            <a:r>
              <a:rPr lang="en-US" dirty="0">
                <a:cs typeface="Times New Roman" pitchFamily="18" charset="0"/>
              </a:rPr>
              <a:t> of </a:t>
            </a:r>
            <a:r>
              <a:rPr lang="en-US" i="1" dirty="0">
                <a:cs typeface="Times New Roman" pitchFamily="18" charset="0"/>
              </a:rPr>
              <a:t>M</a:t>
            </a:r>
            <a:r>
              <a:rPr lang="en-US" dirty="0">
                <a:cs typeface="Times New Roman" pitchFamily="18" charset="0"/>
              </a:rPr>
              <a:t>:</a:t>
            </a:r>
            <a:endParaRPr lang="ru-RU" dirty="0">
              <a:cs typeface="Times New Roman" pitchFamily="18" charset="0"/>
            </a:endParaRPr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9245600" y="2133601"/>
            <a:ext cx="812800" cy="638175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5579534" y="1828801"/>
            <a:ext cx="1236133" cy="125413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5689600" y="4953000"/>
            <a:ext cx="203200" cy="1524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 rot="5542000">
            <a:off x="9022293" y="5536142"/>
            <a:ext cx="927100" cy="167217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detection summary</a:t>
            </a:r>
            <a:endParaRPr lang="ru-RU" dirty="0"/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427413"/>
            <a:ext cx="3683000" cy="276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1800" y="3427413"/>
            <a:ext cx="3683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28000" y="3427413"/>
            <a:ext cx="3683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11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30401" y="6381751"/>
            <a:ext cx="35983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914400" y="1219200"/>
            <a:ext cx="10363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0" dirty="0"/>
              <a:t>Here’s what you do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1800" b="0" dirty="0"/>
              <a:t>Compute the gradient at each point in the image</a:t>
            </a:r>
            <a:endParaRPr lang="en-US" sz="2000" b="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1800" b="0" dirty="0"/>
              <a:t>Create the </a:t>
            </a:r>
            <a:r>
              <a:rPr lang="en-US" sz="1800" i="1" dirty="0"/>
              <a:t>H</a:t>
            </a:r>
            <a:r>
              <a:rPr lang="en-US" sz="1800" b="0" dirty="0"/>
              <a:t> matrix from the entries in the gradient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1800" b="0" dirty="0"/>
              <a:t>Compute the </a:t>
            </a:r>
            <a:r>
              <a:rPr lang="en-US" sz="1800" b="0" dirty="0" err="1"/>
              <a:t>eigenvalues</a:t>
            </a:r>
            <a:r>
              <a:rPr lang="en-US" sz="1800" b="0" dirty="0"/>
              <a:t>.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1800" b="0" dirty="0"/>
              <a:t>Find points with large response (</a:t>
            </a:r>
            <a:r>
              <a:rPr lang="en-US" sz="1800" b="0" dirty="0">
                <a:sym typeface="Symbol" pitchFamily="18" charset="2"/>
              </a:rPr>
              <a:t></a:t>
            </a:r>
            <a:r>
              <a:rPr lang="en-US" baseline="-25000" dirty="0">
                <a:sym typeface="Symbol" pitchFamily="18" charset="2"/>
              </a:rPr>
              <a:t>min</a:t>
            </a:r>
            <a:r>
              <a:rPr lang="en-US" sz="1800" b="0" dirty="0">
                <a:sym typeface="Symbol" pitchFamily="18" charset="2"/>
              </a:rPr>
              <a:t> </a:t>
            </a:r>
            <a:r>
              <a:rPr lang="en-US" sz="1800" b="0" dirty="0"/>
              <a:t>&gt; threshold)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1800" b="0" dirty="0"/>
              <a:t>Choose those points where </a:t>
            </a:r>
            <a:r>
              <a:rPr lang="en-US" sz="1800" b="0" dirty="0">
                <a:sym typeface="Symbol" pitchFamily="18" charset="2"/>
              </a:rPr>
              <a:t></a:t>
            </a:r>
            <a:r>
              <a:rPr lang="en-US" baseline="-25000" dirty="0">
                <a:sym typeface="Symbol" pitchFamily="18" charset="2"/>
              </a:rPr>
              <a:t>min</a:t>
            </a:r>
            <a:r>
              <a:rPr lang="en-US" sz="1800" baseline="-25000" dirty="0">
                <a:sym typeface="Symbol" pitchFamily="18" charset="2"/>
              </a:rPr>
              <a:t> </a:t>
            </a:r>
            <a:r>
              <a:rPr lang="en-US" sz="1800" b="0" dirty="0"/>
              <a:t>is a local maximum as features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1800" b="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86400" y="6248401"/>
            <a:ext cx="13462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17051" y="6248400"/>
            <a:ext cx="1250949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7152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detection summary</a:t>
            </a:r>
            <a:endParaRPr lang="ru-RU" dirty="0"/>
          </a:p>
        </p:txBody>
      </p:sp>
      <p:pic>
        <p:nvPicPr>
          <p:cNvPr id="471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8000" y="3429000"/>
            <a:ext cx="3683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524250"/>
            <a:ext cx="3422651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Rectangle 12"/>
          <p:cNvSpPr>
            <a:spLocks noChangeArrowheads="1"/>
          </p:cNvSpPr>
          <p:nvPr/>
        </p:nvSpPr>
        <p:spPr bwMode="auto">
          <a:xfrm>
            <a:off x="8699500" y="4410075"/>
            <a:ext cx="304800" cy="228600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11" name="Straight Arrow Connector 20"/>
          <p:cNvCxnSpPr>
            <a:cxnSpLocks noChangeShapeType="1"/>
          </p:cNvCxnSpPr>
          <p:nvPr/>
        </p:nvCxnSpPr>
        <p:spPr bwMode="auto">
          <a:xfrm rot="10800000">
            <a:off x="6165852" y="3524251"/>
            <a:ext cx="2838449" cy="8858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7112" name="Straight Arrow Connector 22"/>
          <p:cNvCxnSpPr>
            <a:cxnSpLocks noChangeShapeType="1"/>
          </p:cNvCxnSpPr>
          <p:nvPr/>
        </p:nvCxnSpPr>
        <p:spPr bwMode="auto">
          <a:xfrm rot="10800000" flipV="1">
            <a:off x="6165852" y="4638676"/>
            <a:ext cx="2838449" cy="15335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47114" name="Rectangle 24"/>
          <p:cNvSpPr>
            <a:spLocks noChangeArrowheads="1"/>
          </p:cNvSpPr>
          <p:nvPr/>
        </p:nvSpPr>
        <p:spPr bwMode="auto">
          <a:xfrm>
            <a:off x="1422400" y="2895600"/>
            <a:ext cx="9152467" cy="3048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17051" y="6248400"/>
            <a:ext cx="1250949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914400" y="1219200"/>
            <a:ext cx="10363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0" dirty="0"/>
              <a:t>Here’s what you do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1800" b="0" dirty="0"/>
              <a:t>Compute the gradient at each point in the image</a:t>
            </a:r>
            <a:endParaRPr lang="en-US" sz="2000" b="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1800" b="0" dirty="0"/>
              <a:t>Create the </a:t>
            </a:r>
            <a:r>
              <a:rPr lang="en-US" sz="1800" i="1" dirty="0"/>
              <a:t>H</a:t>
            </a:r>
            <a:r>
              <a:rPr lang="en-US" sz="1800" b="0" dirty="0"/>
              <a:t> matrix from the entries in the gradient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1800" b="0" dirty="0"/>
              <a:t>Compute the </a:t>
            </a:r>
            <a:r>
              <a:rPr lang="en-US" sz="1800" b="0" dirty="0" err="1"/>
              <a:t>eigenvalues</a:t>
            </a:r>
            <a:r>
              <a:rPr lang="en-US" sz="1800" b="0" dirty="0"/>
              <a:t>.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1800" b="0" dirty="0"/>
              <a:t>Find points with large response (</a:t>
            </a:r>
            <a:r>
              <a:rPr lang="en-US" sz="1800" b="0" dirty="0">
                <a:sym typeface="Symbol" pitchFamily="18" charset="2"/>
              </a:rPr>
              <a:t></a:t>
            </a:r>
            <a:r>
              <a:rPr lang="en-US" baseline="-25000" dirty="0">
                <a:sym typeface="Symbol" pitchFamily="18" charset="2"/>
              </a:rPr>
              <a:t>min</a:t>
            </a:r>
            <a:r>
              <a:rPr lang="en-US" sz="1800" b="0" dirty="0">
                <a:sym typeface="Symbol" pitchFamily="18" charset="2"/>
              </a:rPr>
              <a:t> </a:t>
            </a:r>
            <a:r>
              <a:rPr lang="en-US" sz="1800" b="0" dirty="0"/>
              <a:t>&gt; threshold)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1800" b="0" dirty="0"/>
              <a:t>Choose those points where </a:t>
            </a:r>
            <a:r>
              <a:rPr lang="en-US" sz="1800" b="0" dirty="0">
                <a:sym typeface="Symbol" pitchFamily="18" charset="2"/>
              </a:rPr>
              <a:t></a:t>
            </a:r>
            <a:r>
              <a:rPr lang="en-US" baseline="-25000" dirty="0">
                <a:sym typeface="Symbol" pitchFamily="18" charset="2"/>
              </a:rPr>
              <a:t>min</a:t>
            </a:r>
            <a:r>
              <a:rPr lang="en-US" sz="1800" baseline="-25000" dirty="0">
                <a:sym typeface="Symbol" pitchFamily="18" charset="2"/>
              </a:rPr>
              <a:t> </a:t>
            </a:r>
            <a:r>
              <a:rPr lang="en-US" sz="1800" b="0" dirty="0"/>
              <a:t>is a local maximum as features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851201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Harris operator</a:t>
            </a:r>
            <a:endParaRPr lang="ru-RU" dirty="0"/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914400" y="1752600"/>
            <a:ext cx="10871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b="0" dirty="0">
                <a:sym typeface="Symbol" pitchFamily="18" charset="2"/>
              </a:rPr>
              <a:t></a:t>
            </a:r>
            <a:r>
              <a:rPr lang="en-US" sz="2000" baseline="-25000" dirty="0">
                <a:sym typeface="Symbol" pitchFamily="18" charset="2"/>
              </a:rPr>
              <a:t>min </a:t>
            </a:r>
            <a:r>
              <a:rPr lang="en-US" sz="2000" b="0" dirty="0"/>
              <a:t>is a variant of the “Harris operator” for feature detection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2000" b="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2000" b="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2000" b="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2000" b="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2000" b="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2000" b="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2000" b="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 b="0" dirty="0"/>
              <a:t>The </a:t>
            </a:r>
            <a:r>
              <a:rPr lang="en-US" sz="2000" b="0" i="1" dirty="0"/>
              <a:t>trace</a:t>
            </a:r>
            <a:r>
              <a:rPr lang="en-US" sz="2000" b="0" dirty="0"/>
              <a:t> is the sum of the diagonals, i.e., </a:t>
            </a:r>
            <a:r>
              <a:rPr lang="en-US" sz="2000" b="0" i="1" dirty="0"/>
              <a:t>trace(H) = h</a:t>
            </a:r>
            <a:r>
              <a:rPr lang="en-US" sz="2000" b="0" i="1" baseline="-25000" dirty="0"/>
              <a:t>11</a:t>
            </a:r>
            <a:r>
              <a:rPr lang="en-US" sz="2000" b="0" i="1" dirty="0"/>
              <a:t> + h</a:t>
            </a:r>
            <a:r>
              <a:rPr lang="en-US" sz="2000" b="0" i="1" baseline="-25000" dirty="0"/>
              <a:t>22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 b="0" dirty="0"/>
              <a:t>Very similar to </a:t>
            </a:r>
            <a:r>
              <a:rPr lang="en-US" sz="2000" b="0" dirty="0">
                <a:sym typeface="Symbol" pitchFamily="18" charset="2"/>
              </a:rPr>
              <a:t></a:t>
            </a:r>
            <a:r>
              <a:rPr lang="en-US" sz="2000" baseline="-25000" dirty="0">
                <a:sym typeface="Symbol" pitchFamily="18" charset="2"/>
              </a:rPr>
              <a:t>min </a:t>
            </a:r>
            <a:r>
              <a:rPr lang="en-US" sz="2000" b="0" dirty="0"/>
              <a:t>but less expensive (no square root)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 b="0" dirty="0"/>
              <a:t>Called the “Harris Corner Detector” or “Harris Operator”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 b="0" dirty="0"/>
              <a:t>Lots of other detectors, this is one of the most popular</a:t>
            </a:r>
            <a:endParaRPr lang="en-US" sz="2400" b="0" dirty="0"/>
          </a:p>
        </p:txBody>
      </p:sp>
      <p:pic>
        <p:nvPicPr>
          <p:cNvPr id="48132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3767" y="2438401"/>
            <a:ext cx="252306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81451" y="3352800"/>
            <a:ext cx="3841749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71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10972800" cy="1143000"/>
          </a:xfrm>
        </p:spPr>
        <p:txBody>
          <a:bodyPr/>
          <a:lstStyle/>
          <a:p>
            <a:r>
              <a:rPr lang="en-US" dirty="0"/>
              <a:t>The Harris operator</a:t>
            </a:r>
            <a:endParaRPr lang="ru-RU" dirty="0"/>
          </a:p>
        </p:txBody>
      </p:sp>
      <p:pic>
        <p:nvPicPr>
          <p:cNvPr id="4915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2400" y="3943350"/>
            <a:ext cx="3683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7600" y="4038600"/>
            <a:ext cx="3422651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8" name="Rectangle 12"/>
          <p:cNvSpPr>
            <a:spLocks noChangeArrowheads="1"/>
          </p:cNvSpPr>
          <p:nvPr/>
        </p:nvSpPr>
        <p:spPr bwMode="auto">
          <a:xfrm>
            <a:off x="7073900" y="4924425"/>
            <a:ext cx="304800" cy="228600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9159" name="Straight Arrow Connector 20"/>
          <p:cNvCxnSpPr>
            <a:cxnSpLocks noChangeShapeType="1"/>
          </p:cNvCxnSpPr>
          <p:nvPr/>
        </p:nvCxnSpPr>
        <p:spPr bwMode="auto">
          <a:xfrm rot="10800000">
            <a:off x="4540252" y="4038601"/>
            <a:ext cx="2838449" cy="8858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9160" name="Straight Arrow Connector 22"/>
          <p:cNvCxnSpPr>
            <a:cxnSpLocks noChangeShapeType="1"/>
          </p:cNvCxnSpPr>
          <p:nvPr/>
        </p:nvCxnSpPr>
        <p:spPr bwMode="auto">
          <a:xfrm rot="10800000" flipV="1">
            <a:off x="4540252" y="5153026"/>
            <a:ext cx="2838449" cy="15335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pic>
        <p:nvPicPr>
          <p:cNvPr id="4916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285" y="1066800"/>
            <a:ext cx="3659716" cy="27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2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1066800"/>
            <a:ext cx="3276600" cy="273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3" name="Rectangle 13"/>
          <p:cNvSpPr>
            <a:spLocks noChangeArrowheads="1"/>
          </p:cNvSpPr>
          <p:nvPr/>
        </p:nvSpPr>
        <p:spPr bwMode="auto">
          <a:xfrm>
            <a:off x="7073900" y="2028825"/>
            <a:ext cx="304800" cy="228600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9164" name="Straight Arrow Connector 14"/>
          <p:cNvCxnSpPr>
            <a:cxnSpLocks noChangeShapeType="1"/>
          </p:cNvCxnSpPr>
          <p:nvPr/>
        </p:nvCxnSpPr>
        <p:spPr bwMode="auto">
          <a:xfrm rot="10800000">
            <a:off x="4540252" y="1143001"/>
            <a:ext cx="2838449" cy="8858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9165" name="Straight Arrow Connector 15"/>
          <p:cNvCxnSpPr>
            <a:cxnSpLocks noChangeShapeType="1"/>
          </p:cNvCxnSpPr>
          <p:nvPr/>
        </p:nvCxnSpPr>
        <p:spPr bwMode="auto">
          <a:xfrm rot="10800000" flipV="1">
            <a:off x="4540252" y="2257426"/>
            <a:ext cx="2838449" cy="15335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49166" name="Rectangle 9"/>
          <p:cNvSpPr>
            <a:spLocks noChangeArrowheads="1"/>
          </p:cNvSpPr>
          <p:nvPr/>
        </p:nvSpPr>
        <p:spPr bwMode="auto">
          <a:xfrm>
            <a:off x="10261601" y="2133600"/>
            <a:ext cx="1043876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b="0">
                <a:latin typeface="Arial" charset="0"/>
              </a:rPr>
              <a:t>Harris </a:t>
            </a:r>
            <a:br>
              <a:rPr lang="en-US" b="0">
                <a:latin typeface="Arial" charset="0"/>
              </a:rPr>
            </a:br>
            <a:r>
              <a:rPr lang="en-US" b="0">
                <a:latin typeface="Arial" charset="0"/>
              </a:rPr>
              <a:t>operator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63200" y="5105400"/>
            <a:ext cx="1250949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689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 descr="cows_step0"/>
          <p:cNvPicPr>
            <a:picLocks noChangeAspect="1" noChangeArrowheads="1"/>
          </p:cNvPicPr>
          <p:nvPr/>
        </p:nvPicPr>
        <p:blipFill>
          <a:blip r:embed="rId2" cstate="print">
            <a:lum bright="12000" contrast="18000"/>
          </a:blip>
          <a:srcRect/>
          <a:stretch>
            <a:fillRect/>
          </a:stretch>
        </p:blipFill>
        <p:spPr bwMode="auto">
          <a:xfrm>
            <a:off x="711200" y="1295400"/>
            <a:ext cx="1087120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/>
              <a:t>Harris detector example</a:t>
            </a:r>
          </a:p>
        </p:txBody>
      </p:sp>
    </p:spTree>
    <p:extLst>
      <p:ext uri="{BB962C8B-B14F-4D97-AF65-F5344CB8AC3E}">
        <p14:creationId xmlns:p14="http://schemas.microsoft.com/office/powerpoint/2010/main" val="223754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3" descr="cows_step1_corner_respon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0" y="1295401"/>
            <a:ext cx="1087120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/>
              <a:t>f value (red high, blue low)</a:t>
            </a:r>
          </a:p>
        </p:txBody>
      </p:sp>
    </p:spTree>
    <p:extLst>
      <p:ext uri="{BB962C8B-B14F-4D97-AF65-F5344CB8AC3E}">
        <p14:creationId xmlns:p14="http://schemas.microsoft.com/office/powerpoint/2010/main" val="3732459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 descr="cows_step2_thre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0" y="1295401"/>
            <a:ext cx="1087120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Threshold (f &gt; value) </a:t>
            </a:r>
          </a:p>
        </p:txBody>
      </p:sp>
    </p:spTree>
    <p:extLst>
      <p:ext uri="{BB962C8B-B14F-4D97-AF65-F5344CB8AC3E}">
        <p14:creationId xmlns:p14="http://schemas.microsoft.com/office/powerpoint/2010/main" val="248800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0DB4A6-AFE1-4F8E-B54F-7A302B25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C1A28A-BF0F-4286-8895-BC5370F5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detection</a:t>
            </a:r>
          </a:p>
          <a:p>
            <a:pPr lvl="1"/>
            <a:r>
              <a:rPr lang="en-US" dirty="0"/>
              <a:t>Talk about </a:t>
            </a:r>
            <a:r>
              <a:rPr lang="en-US" dirty="0" err="1"/>
              <a:t>harris</a:t>
            </a:r>
            <a:r>
              <a:rPr lang="en-US" dirty="0"/>
              <a:t> corner detector?</a:t>
            </a:r>
          </a:p>
          <a:p>
            <a:r>
              <a:rPr lang="en-US" dirty="0"/>
              <a:t>Feature descriptor and matching</a:t>
            </a:r>
          </a:p>
          <a:p>
            <a:r>
              <a:rPr lang="en-US" dirty="0"/>
              <a:t>Sift</a:t>
            </a:r>
          </a:p>
          <a:p>
            <a:pPr lvl="1"/>
            <a:r>
              <a:rPr lang="en-US" dirty="0"/>
              <a:t>Talk about orb</a:t>
            </a:r>
          </a:p>
          <a:p>
            <a:r>
              <a:rPr lang="en-US" dirty="0"/>
              <a:t>Panorama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00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 descr="cows_step3_thresh&amp;max"/>
          <p:cNvPicPr>
            <a:picLocks noChangeAspect="1" noChangeArrowheads="1"/>
          </p:cNvPicPr>
          <p:nvPr/>
        </p:nvPicPr>
        <p:blipFill>
          <a:blip r:embed="rId2" cstate="print">
            <a:lum bright="24000" contrast="72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711200" y="1295400"/>
            <a:ext cx="10871200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local maxima of f</a:t>
            </a:r>
          </a:p>
        </p:txBody>
      </p:sp>
    </p:spTree>
    <p:extLst>
      <p:ext uri="{BB962C8B-B14F-4D97-AF65-F5344CB8AC3E}">
        <p14:creationId xmlns:p14="http://schemas.microsoft.com/office/powerpoint/2010/main" val="1011234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 descr="cows_step4_harris"/>
          <p:cNvPicPr>
            <a:picLocks noChangeAspect="1" noChangeArrowheads="1"/>
          </p:cNvPicPr>
          <p:nvPr/>
        </p:nvPicPr>
        <p:blipFill>
          <a:blip r:embed="rId2" cstate="print">
            <a:lum bright="12000" contrast="18000"/>
          </a:blip>
          <a:srcRect/>
          <a:stretch>
            <a:fillRect/>
          </a:stretch>
        </p:blipFill>
        <p:spPr bwMode="auto">
          <a:xfrm>
            <a:off x="711200" y="1295400"/>
            <a:ext cx="10871200" cy="52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Harris features (in red)</a:t>
            </a:r>
          </a:p>
        </p:txBody>
      </p:sp>
    </p:spTree>
    <p:extLst>
      <p:ext uri="{BB962C8B-B14F-4D97-AF65-F5344CB8AC3E}">
        <p14:creationId xmlns:p14="http://schemas.microsoft.com/office/powerpoint/2010/main" val="55323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the derivatives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practice, using a simple window </a:t>
            </a:r>
            <a:r>
              <a:rPr lang="en-US" i="1" dirty="0"/>
              <a:t>W</a:t>
            </a:r>
            <a:r>
              <a:rPr lang="en-US" dirty="0"/>
              <a:t> doesn’t work too well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Instead, we’ll </a:t>
            </a:r>
            <a:r>
              <a:rPr lang="en-US" i="1" dirty="0"/>
              <a:t>weight</a:t>
            </a:r>
            <a:r>
              <a:rPr lang="en-US" dirty="0"/>
              <a:t> each derivative value based on its distance from the center pixel</a:t>
            </a:r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1200" y="2743200"/>
            <a:ext cx="5462395" cy="100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11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2701" y="5081514"/>
            <a:ext cx="6337299" cy="101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45600" y="5105400"/>
            <a:ext cx="1320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11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77101" y="6096000"/>
            <a:ext cx="886099" cy="32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93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</a:rPr>
              <a:t>Harris Detector </a:t>
            </a:r>
            <a:r>
              <a:rPr lang="pl-PL" sz="2000">
                <a:latin typeface="Arial" charset="0"/>
              </a:rPr>
              <a:t>[</a:t>
            </a:r>
            <a:r>
              <a:rPr lang="pl-PL" sz="2000">
                <a:latin typeface="Calibri" charset="0"/>
              </a:rPr>
              <a:t>Harris88</a:t>
            </a:r>
            <a:r>
              <a:rPr lang="pl-PL" sz="2000">
                <a:latin typeface="Arial" charset="0"/>
              </a:rPr>
              <a:t>]</a:t>
            </a:r>
            <a:endParaRPr lang="en-US" sz="2000">
              <a:latin typeface="Arial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6705600" cy="4495800"/>
          </a:xfrm>
        </p:spPr>
        <p:txBody>
          <a:bodyPr/>
          <a:lstStyle/>
          <a:p>
            <a:r>
              <a:rPr lang="pl-PL" dirty="0">
                <a:latin typeface="Calibri" charset="0"/>
              </a:rPr>
              <a:t>Second moment </a:t>
            </a:r>
            <a:r>
              <a:rPr lang="pl-PL" dirty="0" err="1">
                <a:latin typeface="Calibri" charset="0"/>
              </a:rPr>
              <a:t>matrix</a:t>
            </a:r>
            <a:endParaRPr lang="en-US" dirty="0">
              <a:latin typeface="Calibri" charset="0"/>
            </a:endParaRPr>
          </a:p>
        </p:txBody>
      </p:sp>
      <p:graphicFrame>
        <p:nvGraphicFramePr>
          <p:cNvPr id="143364" name="Object 2"/>
          <p:cNvGraphicFramePr>
            <a:graphicFrameLocks noChangeAspect="1"/>
          </p:cNvGraphicFramePr>
          <p:nvPr/>
        </p:nvGraphicFramePr>
        <p:xfrm>
          <a:off x="1081618" y="2005014"/>
          <a:ext cx="501438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4" imgW="2654300" imgH="508000" progId="Equation.3">
                  <p:embed/>
                </p:oleObj>
              </mc:Choice>
              <mc:Fallback>
                <p:oleObj name="Equation" r:id="rId4" imgW="26543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618" y="2005014"/>
                        <a:ext cx="5014383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C89FF0-07AA-7F4A-B995-B9C5ACB99442}" type="slidenum">
              <a:rPr lang="de-DE" sz="1200">
                <a:solidFill>
                  <a:srgbClr val="898989"/>
                </a:solidFill>
                <a:latin typeface="Calibri" charset="0"/>
              </a:rPr>
              <a:pPr eaLnBrk="1" hangingPunct="1"/>
              <a:t>33</a:t>
            </a:fld>
            <a:endParaRPr lang="de-DE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14336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233489"/>
            <a:ext cx="1439333" cy="8397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3" name="Text Box 9"/>
          <p:cNvSpPr txBox="1">
            <a:spLocks noChangeArrowheads="1"/>
          </p:cNvSpPr>
          <p:nvPr/>
        </p:nvSpPr>
        <p:spPr bwMode="auto">
          <a:xfrm>
            <a:off x="6620934" y="2132014"/>
            <a:ext cx="2400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600">
                <a:solidFill>
                  <a:srgbClr val="000000"/>
                </a:solidFill>
              </a:rPr>
              <a:t>1. Image derivatives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204" name="Text Box 10"/>
          <p:cNvSpPr txBox="1">
            <a:spLocks noChangeArrowheads="1"/>
          </p:cNvSpPr>
          <p:nvPr/>
        </p:nvSpPr>
        <p:spPr bwMode="auto">
          <a:xfrm>
            <a:off x="4897967" y="3106739"/>
            <a:ext cx="2590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600">
                <a:solidFill>
                  <a:srgbClr val="000000"/>
                </a:solidFill>
              </a:rPr>
              <a:t>2. Square of derivatives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205" name="Text Box 11"/>
          <p:cNvSpPr txBox="1">
            <a:spLocks noChangeArrowheads="1"/>
          </p:cNvSpPr>
          <p:nvPr/>
        </p:nvSpPr>
        <p:spPr bwMode="auto">
          <a:xfrm>
            <a:off x="4849285" y="3970339"/>
            <a:ext cx="2592916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600">
                <a:solidFill>
                  <a:srgbClr val="000000"/>
                </a:solidFill>
              </a:rPr>
              <a:t>3. Gaussian </a:t>
            </a:r>
            <a:br>
              <a:rPr lang="pl-PL" sz="1600">
                <a:solidFill>
                  <a:srgbClr val="000000"/>
                </a:solidFill>
              </a:rPr>
            </a:br>
            <a:r>
              <a:rPr lang="pl-PL" sz="1600">
                <a:solidFill>
                  <a:srgbClr val="000000"/>
                </a:solidFill>
              </a:rPr>
              <a:t>    filter </a:t>
            </a:r>
            <a:r>
              <a:rPr lang="pl-PL" sz="1600" i="1">
                <a:solidFill>
                  <a:srgbClr val="000000"/>
                </a:solidFill>
              </a:rPr>
              <a:t>g(</a:t>
            </a:r>
            <a:r>
              <a:rPr lang="pl-PL" sz="1600" i="1">
                <a:solidFill>
                  <a:srgbClr val="000000"/>
                </a:solidFill>
                <a:latin typeface="Symbol" charset="0"/>
              </a:rPr>
              <a:t>s</a:t>
            </a:r>
            <a:r>
              <a:rPr lang="pl-PL" sz="1600" i="1" baseline="-25000">
                <a:solidFill>
                  <a:srgbClr val="000000"/>
                </a:solidFill>
              </a:rPr>
              <a:t>I</a:t>
            </a:r>
            <a:r>
              <a:rPr lang="pl-PL" sz="1600" i="1">
                <a:solidFill>
                  <a:srgbClr val="000000"/>
                </a:solidFill>
              </a:rPr>
              <a:t>)</a:t>
            </a:r>
            <a:endParaRPr lang="en-US" sz="1600" i="1">
              <a:solidFill>
                <a:srgbClr val="000000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593667" y="2133600"/>
            <a:ext cx="3359151" cy="865188"/>
            <a:chOff x="3356" y="1638"/>
            <a:chExt cx="2041" cy="756"/>
          </a:xfrm>
        </p:grpSpPr>
        <p:pic>
          <p:nvPicPr>
            <p:cNvPr id="143391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" y="1684"/>
              <a:ext cx="907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143392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1" y="1684"/>
              <a:ext cx="918" cy="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143393" name="Text Box 15"/>
            <p:cNvSpPr txBox="1">
              <a:spLocks noChangeArrowheads="1"/>
            </p:cNvSpPr>
            <p:nvPr/>
          </p:nvSpPr>
          <p:spPr bwMode="auto">
            <a:xfrm>
              <a:off x="4059" y="1638"/>
              <a:ext cx="363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l-PL" sz="1800" i="1">
                  <a:solidFill>
                    <a:srgbClr val="FFFFFF"/>
                  </a:solidFill>
                </a:rPr>
                <a:t>I</a:t>
              </a:r>
              <a:r>
                <a:rPr lang="pl-PL" sz="1800" i="1" baseline="-25000">
                  <a:solidFill>
                    <a:srgbClr val="FFFFFF"/>
                  </a:solidFill>
                </a:rPr>
                <a:t>x</a:t>
              </a:r>
              <a:endParaRPr lang="en-US" sz="1800" i="1" baseline="-25000">
                <a:solidFill>
                  <a:srgbClr val="FFFFFF"/>
                </a:solidFill>
              </a:endParaRPr>
            </a:p>
          </p:txBody>
        </p:sp>
        <p:sp>
          <p:nvSpPr>
            <p:cNvPr id="143394" name="Text Box 16"/>
            <p:cNvSpPr txBox="1">
              <a:spLocks noChangeArrowheads="1"/>
            </p:cNvSpPr>
            <p:nvPr/>
          </p:nvSpPr>
          <p:spPr bwMode="auto">
            <a:xfrm>
              <a:off x="5034" y="1638"/>
              <a:ext cx="363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l-PL" sz="1800" i="1">
                  <a:solidFill>
                    <a:srgbClr val="FFFFFF"/>
                  </a:solidFill>
                </a:rPr>
                <a:t>I</a:t>
              </a:r>
              <a:r>
                <a:rPr lang="pl-PL" sz="1800" i="1" baseline="-25000">
                  <a:solidFill>
                    <a:srgbClr val="FFFFFF"/>
                  </a:solidFill>
                </a:rPr>
                <a:t>y</a:t>
              </a:r>
              <a:endParaRPr lang="en-US" sz="1800" i="1" baseline="-25000">
                <a:solidFill>
                  <a:srgbClr val="FFFFFF"/>
                </a:solidFill>
              </a:endParaRPr>
            </a:p>
          </p:txBody>
        </p:sp>
      </p:grpSp>
      <p:pic>
        <p:nvPicPr>
          <p:cNvPr id="8207" name="Picture 1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17667" y="3025776"/>
            <a:ext cx="1595967" cy="836613"/>
          </a:xfrm>
        </p:spPr>
      </p:pic>
      <p:pic>
        <p:nvPicPr>
          <p:cNvPr id="8208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1" y="3033713"/>
            <a:ext cx="159596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209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833" y="3033713"/>
            <a:ext cx="1593851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210" name="Text Box 20"/>
          <p:cNvSpPr txBox="1">
            <a:spLocks noChangeArrowheads="1"/>
          </p:cNvSpPr>
          <p:nvPr/>
        </p:nvSpPr>
        <p:spPr bwMode="auto">
          <a:xfrm>
            <a:off x="7922685" y="2987675"/>
            <a:ext cx="622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800" i="1">
                <a:solidFill>
                  <a:srgbClr val="FFFFFF"/>
                </a:solidFill>
              </a:rPr>
              <a:t>I</a:t>
            </a:r>
            <a:r>
              <a:rPr lang="pl-PL" sz="1800" i="1" baseline="-25000">
                <a:solidFill>
                  <a:srgbClr val="FFFFFF"/>
                </a:solidFill>
              </a:rPr>
              <a:t>x</a:t>
            </a:r>
            <a:r>
              <a:rPr lang="pl-PL" sz="1800" i="1" baseline="30000">
                <a:solidFill>
                  <a:srgbClr val="FFFFFF"/>
                </a:solidFill>
              </a:rPr>
              <a:t>2</a:t>
            </a:r>
            <a:endParaRPr lang="en-US" sz="1800" i="1" baseline="30000">
              <a:solidFill>
                <a:srgbClr val="FFFFFF"/>
              </a:solidFill>
            </a:endParaRPr>
          </a:p>
        </p:txBody>
      </p:sp>
      <p:sp>
        <p:nvSpPr>
          <p:cNvPr id="8211" name="Text Box 21"/>
          <p:cNvSpPr txBox="1">
            <a:spLocks noChangeArrowheads="1"/>
          </p:cNvSpPr>
          <p:nvPr/>
        </p:nvSpPr>
        <p:spPr bwMode="auto">
          <a:xfrm>
            <a:off x="9554634" y="2962275"/>
            <a:ext cx="622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800" i="1">
                <a:solidFill>
                  <a:srgbClr val="FFFFFF"/>
                </a:solidFill>
              </a:rPr>
              <a:t>I</a:t>
            </a:r>
            <a:r>
              <a:rPr lang="pl-PL" sz="1800" i="1" baseline="-25000">
                <a:solidFill>
                  <a:srgbClr val="FFFFFF"/>
                </a:solidFill>
              </a:rPr>
              <a:t>y</a:t>
            </a:r>
            <a:r>
              <a:rPr lang="pl-PL" sz="1800" i="1" baseline="30000">
                <a:solidFill>
                  <a:srgbClr val="FFFFFF"/>
                </a:solidFill>
              </a:rPr>
              <a:t>2</a:t>
            </a:r>
            <a:endParaRPr lang="en-US" sz="1800" i="1" baseline="30000">
              <a:solidFill>
                <a:srgbClr val="FFFFFF"/>
              </a:solidFill>
            </a:endParaRPr>
          </a:p>
        </p:txBody>
      </p:sp>
      <p:sp>
        <p:nvSpPr>
          <p:cNvPr id="8212" name="Text Box 22"/>
          <p:cNvSpPr txBox="1">
            <a:spLocks noChangeArrowheads="1"/>
          </p:cNvSpPr>
          <p:nvPr/>
        </p:nvSpPr>
        <p:spPr bwMode="auto">
          <a:xfrm>
            <a:off x="11091334" y="2962275"/>
            <a:ext cx="71755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800" i="1">
                <a:solidFill>
                  <a:srgbClr val="FFFFFF"/>
                </a:solidFill>
              </a:rPr>
              <a:t>I</a:t>
            </a:r>
            <a:r>
              <a:rPr lang="pl-PL" sz="1800" i="1" baseline="-25000">
                <a:solidFill>
                  <a:srgbClr val="FFFFFF"/>
                </a:solidFill>
              </a:rPr>
              <a:t>x</a:t>
            </a:r>
            <a:r>
              <a:rPr lang="pl-PL" sz="1800" i="1">
                <a:solidFill>
                  <a:srgbClr val="FFFFFF"/>
                </a:solidFill>
              </a:rPr>
              <a:t>I</a:t>
            </a:r>
            <a:r>
              <a:rPr lang="pl-PL" sz="1800" i="1" baseline="-25000">
                <a:solidFill>
                  <a:srgbClr val="FFFFFF"/>
                </a:solidFill>
              </a:rPr>
              <a:t>y</a:t>
            </a:r>
            <a:endParaRPr lang="en-US" sz="1800" i="1" baseline="-25000">
              <a:solidFill>
                <a:srgbClr val="FFFFFF"/>
              </a:solidFill>
            </a:endParaRPr>
          </a:p>
        </p:txBody>
      </p:sp>
      <p:pic>
        <p:nvPicPr>
          <p:cNvPr id="8213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1" y="3933826"/>
            <a:ext cx="1576916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214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785" y="3933826"/>
            <a:ext cx="1576916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215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367" y="3933825"/>
            <a:ext cx="1576917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216" name="Text Box 23"/>
          <p:cNvSpPr txBox="1">
            <a:spLocks noChangeArrowheads="1"/>
          </p:cNvSpPr>
          <p:nvPr/>
        </p:nvSpPr>
        <p:spPr bwMode="auto">
          <a:xfrm>
            <a:off x="7518400" y="3962400"/>
            <a:ext cx="12297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800" i="1">
                <a:solidFill>
                  <a:srgbClr val="FFFFFF"/>
                </a:solidFill>
              </a:rPr>
              <a:t>g(I</a:t>
            </a:r>
            <a:r>
              <a:rPr lang="pl-PL" sz="1800" i="1" baseline="-25000">
                <a:solidFill>
                  <a:srgbClr val="FFFFFF"/>
                </a:solidFill>
              </a:rPr>
              <a:t>x</a:t>
            </a:r>
            <a:r>
              <a:rPr lang="pl-PL" sz="1800" i="1" baseline="30000">
                <a:solidFill>
                  <a:srgbClr val="FFFFFF"/>
                </a:solidFill>
              </a:rPr>
              <a:t>2</a:t>
            </a:r>
            <a:r>
              <a:rPr lang="pl-PL" sz="1800" i="1">
                <a:solidFill>
                  <a:srgbClr val="FFFFFF"/>
                </a:solidFill>
              </a:rPr>
              <a:t>)</a:t>
            </a:r>
            <a:endParaRPr lang="en-US" sz="1800" i="1">
              <a:solidFill>
                <a:srgbClr val="FFFFFF"/>
              </a:solidFill>
            </a:endParaRPr>
          </a:p>
        </p:txBody>
      </p:sp>
      <p:sp>
        <p:nvSpPr>
          <p:cNvPr id="8217" name="Text Box 24"/>
          <p:cNvSpPr txBox="1">
            <a:spLocks noChangeArrowheads="1"/>
          </p:cNvSpPr>
          <p:nvPr/>
        </p:nvSpPr>
        <p:spPr bwMode="auto">
          <a:xfrm>
            <a:off x="9144001" y="3962400"/>
            <a:ext cx="123401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800" i="1">
                <a:solidFill>
                  <a:srgbClr val="FFFFFF"/>
                </a:solidFill>
              </a:rPr>
              <a:t>g(I</a:t>
            </a:r>
            <a:r>
              <a:rPr lang="pl-PL" sz="1800" i="1" baseline="-25000">
                <a:solidFill>
                  <a:srgbClr val="FFFFFF"/>
                </a:solidFill>
              </a:rPr>
              <a:t>y</a:t>
            </a:r>
            <a:r>
              <a:rPr lang="pl-PL" sz="1800" i="1" baseline="30000">
                <a:solidFill>
                  <a:srgbClr val="FFFFFF"/>
                </a:solidFill>
              </a:rPr>
              <a:t>2</a:t>
            </a:r>
            <a:r>
              <a:rPr lang="pl-PL" sz="1800" i="1">
                <a:solidFill>
                  <a:srgbClr val="FFFFFF"/>
                </a:solidFill>
              </a:rPr>
              <a:t>)</a:t>
            </a:r>
            <a:endParaRPr lang="en-US" sz="1800" i="1">
              <a:solidFill>
                <a:srgbClr val="FFFFFF"/>
              </a:solidFill>
            </a:endParaRPr>
          </a:p>
        </p:txBody>
      </p: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10714568" y="3886200"/>
            <a:ext cx="123401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800" i="1">
                <a:solidFill>
                  <a:srgbClr val="FFFFFF"/>
                </a:solidFill>
              </a:rPr>
              <a:t>g(I</a:t>
            </a:r>
            <a:r>
              <a:rPr lang="pl-PL" sz="1800" i="1" baseline="-25000">
                <a:solidFill>
                  <a:srgbClr val="FFFFFF"/>
                </a:solidFill>
              </a:rPr>
              <a:t>x</a:t>
            </a:r>
            <a:r>
              <a:rPr lang="pl-PL" sz="1800" i="1">
                <a:solidFill>
                  <a:srgbClr val="FFFFFF"/>
                </a:solidFill>
              </a:rPr>
              <a:t>I</a:t>
            </a:r>
            <a:r>
              <a:rPr lang="pl-PL" sz="1800" i="1" baseline="-25000">
                <a:solidFill>
                  <a:srgbClr val="FFFFFF"/>
                </a:solidFill>
              </a:rPr>
              <a:t>y</a:t>
            </a:r>
            <a:r>
              <a:rPr lang="pl-PL" sz="1800" i="1">
                <a:solidFill>
                  <a:srgbClr val="FFFFFF"/>
                </a:solidFill>
              </a:rPr>
              <a:t>)</a:t>
            </a:r>
            <a:endParaRPr lang="en-US" sz="1800" i="1">
              <a:solidFill>
                <a:srgbClr val="FFFFFF"/>
              </a:solidFill>
            </a:endParaRPr>
          </a:p>
        </p:txBody>
      </p:sp>
      <p:pic>
        <p:nvPicPr>
          <p:cNvPr id="8219" name="Picture 2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734" y="4868864"/>
            <a:ext cx="32639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220" name="Text Box 30"/>
          <p:cNvSpPr txBox="1">
            <a:spLocks noChangeArrowheads="1"/>
          </p:cNvSpPr>
          <p:nvPr/>
        </p:nvSpPr>
        <p:spPr bwMode="auto">
          <a:xfrm>
            <a:off x="719667" y="5040312"/>
            <a:ext cx="751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800">
                <a:solidFill>
                  <a:srgbClr val="000000"/>
                </a:solidFill>
              </a:rPr>
              <a:t>4. Cornerness function </a:t>
            </a:r>
            <a:r>
              <a:rPr lang="en-US" sz="1800">
                <a:solidFill>
                  <a:srgbClr val="000000"/>
                </a:solidFill>
              </a:rPr>
              <a:t>– </a:t>
            </a:r>
            <a:r>
              <a:rPr lang="pl-PL" sz="1800">
                <a:solidFill>
                  <a:srgbClr val="000000"/>
                </a:solidFill>
              </a:rPr>
              <a:t>both eigenvalues are strong</a:t>
            </a:r>
            <a:endParaRPr lang="en-US" sz="1800" i="1">
              <a:solidFill>
                <a:srgbClr val="000000"/>
              </a:solidFill>
            </a:endParaRPr>
          </a:p>
        </p:txBody>
      </p:sp>
      <p:sp>
        <p:nvSpPr>
          <p:cNvPr id="8221" name="Text Box 31"/>
          <p:cNvSpPr txBox="1">
            <a:spLocks noChangeArrowheads="1"/>
          </p:cNvSpPr>
          <p:nvPr/>
        </p:nvSpPr>
        <p:spPr bwMode="auto">
          <a:xfrm>
            <a:off x="10957984" y="6400800"/>
            <a:ext cx="123401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800" i="1">
                <a:solidFill>
                  <a:srgbClr val="FFFFFF"/>
                </a:solidFill>
              </a:rPr>
              <a:t>har</a:t>
            </a:r>
            <a:endParaRPr lang="en-US" sz="1800" i="1">
              <a:solidFill>
                <a:srgbClr val="FFFFFF"/>
              </a:solidFill>
            </a:endParaRPr>
          </a:p>
        </p:txBody>
      </p:sp>
      <p:sp>
        <p:nvSpPr>
          <p:cNvPr id="8222" name="Text Box 32"/>
          <p:cNvSpPr txBox="1">
            <a:spLocks noChangeArrowheads="1"/>
          </p:cNvSpPr>
          <p:nvPr/>
        </p:nvSpPr>
        <p:spPr bwMode="auto">
          <a:xfrm>
            <a:off x="719667" y="6342064"/>
            <a:ext cx="623993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800">
                <a:solidFill>
                  <a:srgbClr val="000000"/>
                </a:solidFill>
              </a:rPr>
              <a:t>5. Non-maxima suppression</a:t>
            </a:r>
            <a:endParaRPr lang="en-US" sz="1800" i="1">
              <a:solidFill>
                <a:srgbClr val="000000"/>
              </a:solidFill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876301" y="3505201"/>
          <a:ext cx="19685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6" imgW="1066800" imgH="457200" progId="Equation.3">
                  <p:embed/>
                </p:oleObj>
              </mc:Choice>
              <mc:Fallback>
                <p:oleObj name="Equation" r:id="rId16" imgW="1066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1" y="3505201"/>
                        <a:ext cx="19685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7D96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981701" y="2592389"/>
            <a:ext cx="2017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0000"/>
                </a:solidFill>
              </a:rPr>
              <a:t>(optionally, blur first)</a:t>
            </a:r>
          </a:p>
        </p:txBody>
      </p:sp>
    </p:spTree>
    <p:extLst>
      <p:ext uri="{BB962C8B-B14F-4D97-AF65-F5344CB8AC3E}">
        <p14:creationId xmlns:p14="http://schemas.microsoft.com/office/powerpoint/2010/main" val="31359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Harris Corners – Why so complicated?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/>
          <a:lstStyle/>
          <a:p>
            <a:r>
              <a:rPr lang="en-US" dirty="0"/>
              <a:t>Can’t we just check for regions with lots of gradients in the x and y directions?</a:t>
            </a:r>
          </a:p>
          <a:p>
            <a:pPr lvl="1"/>
            <a:r>
              <a:rPr lang="en-US" dirty="0"/>
              <a:t>No! A diagonal line would satisfy that criteria</a:t>
            </a:r>
          </a:p>
        </p:txBody>
      </p:sp>
      <p:sp>
        <p:nvSpPr>
          <p:cNvPr id="4" name="Rectangle 3"/>
          <p:cNvSpPr/>
          <p:nvPr/>
        </p:nvSpPr>
        <p:spPr>
          <a:xfrm rot="18900000">
            <a:off x="4239363" y="3138748"/>
            <a:ext cx="2097947" cy="317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52428" y="3278559"/>
            <a:ext cx="2540000" cy="1980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92428" y="325474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Window</a:t>
            </a:r>
          </a:p>
        </p:txBody>
      </p:sp>
    </p:spTree>
    <p:extLst>
      <p:ext uri="{BB962C8B-B14F-4D97-AF65-F5344CB8AC3E}">
        <p14:creationId xmlns:p14="http://schemas.microsoft.com/office/powerpoint/2010/main" val="2378594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99" y="500864"/>
            <a:ext cx="7416802" cy="2790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3660200"/>
            <a:ext cx="5905500" cy="2779713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Gaussian"/>
          <p:cNvSpPr txBox="1"/>
          <p:nvPr/>
        </p:nvSpPr>
        <p:spPr>
          <a:xfrm>
            <a:off x="5603188" y="3263121"/>
            <a:ext cx="864019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r>
              <a:rPr sz="1687"/>
              <a:t>Gaussian</a:t>
            </a:r>
          </a:p>
        </p:txBody>
      </p:sp>
      <p:sp>
        <p:nvSpPr>
          <p:cNvPr id="506" name="Laplacian"/>
          <p:cNvSpPr txBox="1"/>
          <p:nvPr/>
        </p:nvSpPr>
        <p:spPr>
          <a:xfrm>
            <a:off x="5585293" y="6413097"/>
            <a:ext cx="894477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r>
              <a:rPr sz="1687"/>
              <a:t>Laplacian</a:t>
            </a:r>
          </a:p>
        </p:txBody>
      </p:sp>
    </p:spTree>
    <p:extLst>
      <p:ext uri="{BB962C8B-B14F-4D97-AF65-F5344CB8AC3E}">
        <p14:creationId xmlns:p14="http://schemas.microsoft.com/office/powerpoint/2010/main" val="5030004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Invariant local features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143000"/>
            <a:ext cx="10668000" cy="1676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/>
              <a:t>Find features that are invariant to transformations</a:t>
            </a:r>
          </a:p>
          <a:p>
            <a:pPr lvl="1"/>
            <a:r>
              <a:rPr lang="en-US" sz="1800"/>
              <a:t>geometric invariance:  translation, rotation, scale</a:t>
            </a:r>
          </a:p>
          <a:p>
            <a:pPr lvl="1"/>
            <a:r>
              <a:rPr lang="en-US" sz="1800"/>
              <a:t>photometric invariance:  brightness, exposure, …</a:t>
            </a:r>
          </a:p>
        </p:txBody>
      </p:sp>
      <p:pic>
        <p:nvPicPr>
          <p:cNvPr id="26628" name="Picture 4" descr="sift-fea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1" y="2455864"/>
            <a:ext cx="10079567" cy="3640137"/>
          </a:xfrm>
          <a:noFill/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673606" y="6186488"/>
            <a:ext cx="2017155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/>
              <a:t>Feature Descriptors</a:t>
            </a:r>
          </a:p>
        </p:txBody>
      </p:sp>
    </p:spTree>
    <p:extLst>
      <p:ext uri="{BB962C8B-B14F-4D97-AF65-F5344CB8AC3E}">
        <p14:creationId xmlns:p14="http://schemas.microsoft.com/office/powerpoint/2010/main" val="2779551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extract features?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Motivation: panorama stitching</a:t>
            </a:r>
          </a:p>
          <a:p>
            <a:pPr lvl="1"/>
            <a:r>
              <a:rPr lang="en-US" dirty="0"/>
              <a:t>We have two images – how do we combine them?</a:t>
            </a:r>
          </a:p>
        </p:txBody>
      </p:sp>
      <p:pic>
        <p:nvPicPr>
          <p:cNvPr id="23556" name="Picture 4" descr="imag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627" y="2906508"/>
            <a:ext cx="490220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image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6627" y="2906508"/>
            <a:ext cx="490220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46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 descr="SIFT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6629" y="2909887"/>
            <a:ext cx="4900084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7" descr="SIFT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6629" y="2909888"/>
            <a:ext cx="4900084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extract features?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Motivation: panorama stitching</a:t>
            </a:r>
          </a:p>
          <a:p>
            <a:pPr lvl="1"/>
            <a:r>
              <a:rPr lang="en-US" dirty="0"/>
              <a:t>We have two images – how do we combine them?</a:t>
            </a:r>
          </a:p>
        </p:txBody>
      </p:sp>
      <p:sp>
        <p:nvSpPr>
          <p:cNvPr id="24582" name="Text Box 14"/>
          <p:cNvSpPr txBox="1">
            <a:spLocks noChangeArrowheads="1"/>
          </p:cNvSpPr>
          <p:nvPr/>
        </p:nvSpPr>
        <p:spPr bwMode="auto">
          <a:xfrm>
            <a:off x="1633462" y="5685513"/>
            <a:ext cx="2359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1: extract features</a:t>
            </a:r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1654628" y="5957878"/>
            <a:ext cx="22967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2: match features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414762" y="3830638"/>
            <a:ext cx="3678767" cy="1514475"/>
            <a:chOff x="2072" y="1924"/>
            <a:chExt cx="1738" cy="954"/>
          </a:xfrm>
        </p:grpSpPr>
        <p:sp>
          <p:nvSpPr>
            <p:cNvPr id="24586" name="Line 8"/>
            <p:cNvSpPr>
              <a:spLocks noChangeShapeType="1"/>
            </p:cNvSpPr>
            <p:nvPr/>
          </p:nvSpPr>
          <p:spPr bwMode="auto">
            <a:xfrm flipV="1">
              <a:off x="2072" y="1924"/>
              <a:ext cx="120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>
              <a:off x="2666" y="2094"/>
              <a:ext cx="1144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 flipV="1">
              <a:off x="2346" y="2788"/>
              <a:ext cx="1070" cy="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Freeform 11"/>
            <p:cNvSpPr>
              <a:spLocks/>
            </p:cNvSpPr>
            <p:nvPr/>
          </p:nvSpPr>
          <p:spPr bwMode="auto">
            <a:xfrm>
              <a:off x="2617" y="2415"/>
              <a:ext cx="1092" cy="30"/>
            </a:xfrm>
            <a:custGeom>
              <a:avLst/>
              <a:gdLst>
                <a:gd name="T0" fmla="*/ 0 w 1092"/>
                <a:gd name="T1" fmla="*/ 30 h 30"/>
                <a:gd name="T2" fmla="*/ 1092 w 1092"/>
                <a:gd name="T3" fmla="*/ 0 h 30"/>
                <a:gd name="T4" fmla="*/ 0 60000 65536"/>
                <a:gd name="T5" fmla="*/ 0 60000 65536"/>
                <a:gd name="T6" fmla="*/ 0 w 1092"/>
                <a:gd name="T7" fmla="*/ 0 h 30"/>
                <a:gd name="T8" fmla="*/ 1092 w 1092"/>
                <a:gd name="T9" fmla="*/ 30 h 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92" h="30">
                  <a:moveTo>
                    <a:pt x="0" y="30"/>
                  </a:moveTo>
                  <a:lnTo>
                    <a:pt x="1092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Line 12"/>
            <p:cNvSpPr>
              <a:spLocks noChangeShapeType="1"/>
            </p:cNvSpPr>
            <p:nvPr/>
          </p:nvSpPr>
          <p:spPr bwMode="auto">
            <a:xfrm flipV="1">
              <a:off x="2170" y="2236"/>
              <a:ext cx="1150" cy="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Freeform 17"/>
            <p:cNvSpPr>
              <a:spLocks/>
            </p:cNvSpPr>
            <p:nvPr/>
          </p:nvSpPr>
          <p:spPr bwMode="auto">
            <a:xfrm>
              <a:off x="2530" y="2617"/>
              <a:ext cx="1017" cy="65"/>
            </a:xfrm>
            <a:custGeom>
              <a:avLst/>
              <a:gdLst>
                <a:gd name="T0" fmla="*/ 0 w 1017"/>
                <a:gd name="T1" fmla="*/ 65 h 65"/>
                <a:gd name="T2" fmla="*/ 1017 w 1017"/>
                <a:gd name="T3" fmla="*/ 0 h 65"/>
                <a:gd name="T4" fmla="*/ 0 60000 65536"/>
                <a:gd name="T5" fmla="*/ 0 60000 65536"/>
                <a:gd name="T6" fmla="*/ 0 w 1017"/>
                <a:gd name="T7" fmla="*/ 0 h 65"/>
                <a:gd name="T8" fmla="*/ 1017 w 1017"/>
                <a:gd name="T9" fmla="*/ 65 h 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17" h="65">
                  <a:moveTo>
                    <a:pt x="0" y="65"/>
                  </a:moveTo>
                  <a:lnTo>
                    <a:pt x="101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8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extract features?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Motivation: panorama stitching</a:t>
            </a:r>
          </a:p>
          <a:p>
            <a:pPr lvl="1"/>
            <a:r>
              <a:rPr lang="en-US" dirty="0"/>
              <a:t>We have two images – how do we combine them?</a:t>
            </a:r>
          </a:p>
        </p:txBody>
      </p:sp>
      <p:pic>
        <p:nvPicPr>
          <p:cNvPr id="25607" name="Picture 16" descr="homograph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6437" y="2732311"/>
            <a:ext cx="7588249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633462" y="5685513"/>
            <a:ext cx="2359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1: extract features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654628" y="5957878"/>
            <a:ext cx="22967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2: match features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654627" y="6230020"/>
            <a:ext cx="20477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3: align images</a:t>
            </a:r>
          </a:p>
        </p:txBody>
      </p:sp>
    </p:spTree>
    <p:extLst>
      <p:ext uri="{BB962C8B-B14F-4D97-AF65-F5344CB8AC3E}">
        <p14:creationId xmlns:p14="http://schemas.microsoft.com/office/powerpoint/2010/main" val="111439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feature?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universal or exact definition of what constitutes a feature, and the exact definition often depends on the problem or the type of application. Given that, a feature is defined as an </a:t>
            </a:r>
            <a:r>
              <a:rPr lang="en-US" b="1" dirty="0"/>
              <a:t>"interesting" </a:t>
            </a:r>
            <a:r>
              <a:rPr lang="en-US" dirty="0"/>
              <a:t>part of an image.</a:t>
            </a:r>
          </a:p>
          <a:p>
            <a:pPr lvl="1"/>
            <a:r>
              <a:rPr lang="en-US" dirty="0"/>
              <a:t>[from: </a:t>
            </a:r>
            <a:r>
              <a:rPr lang="en-US" dirty="0" err="1"/>
              <a:t>wikipedia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380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features?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694035"/>
              </p:ext>
            </p:extLst>
          </p:nvPr>
        </p:nvGraphicFramePr>
        <p:xfrm>
          <a:off x="6406101" y="685128"/>
          <a:ext cx="2690784" cy="3194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CorelPhotoPaint.Image.8" r:id="rId3" imgW="3796825" imgH="4507937" progId="">
                  <p:embed/>
                </p:oleObj>
              </mc:Choice>
              <mc:Fallback>
                <p:oleObj name="CorelPhotoPaint.Image.8" r:id="rId3" imgW="3796825" imgH="450793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6101" y="685128"/>
                        <a:ext cx="2690784" cy="3194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 cstate="print"/>
          <a:srcRect l="13637" t="24706" r="12122" b="11978"/>
          <a:stretch>
            <a:fillRect/>
          </a:stretch>
        </p:blipFill>
        <p:spPr bwMode="auto">
          <a:xfrm>
            <a:off x="9045271" y="1105230"/>
            <a:ext cx="2781390" cy="20997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Box 5"/>
          <p:cNvSpPr txBox="1"/>
          <p:nvPr/>
        </p:nvSpPr>
        <p:spPr>
          <a:xfrm>
            <a:off x="7370859" y="3745069"/>
            <a:ext cx="36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recognition</a:t>
            </a:r>
          </a:p>
        </p:txBody>
      </p:sp>
      <p:pic>
        <p:nvPicPr>
          <p:cNvPr id="1028" name="Picture 4" descr="Image result for features sl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4" y="720865"/>
            <a:ext cx="5319002" cy="299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38362" y="3712803"/>
            <a:ext cx="36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Robot navigation</a:t>
            </a:r>
          </a:p>
        </p:txBody>
      </p:sp>
      <p:pic>
        <p:nvPicPr>
          <p:cNvPr id="1032" name="Picture 8" descr="http://www.athoughtabroad.com/images/19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t="5048" r="1178" b="41133"/>
          <a:stretch/>
        </p:blipFill>
        <p:spPr bwMode="auto">
          <a:xfrm>
            <a:off x="79528" y="4055178"/>
            <a:ext cx="7186934" cy="23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www.athoughtabroad.com/images/19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11" t="60156" r="1658" b="6547"/>
          <a:stretch/>
        </p:blipFill>
        <p:spPr bwMode="auto">
          <a:xfrm>
            <a:off x="6074150" y="4055178"/>
            <a:ext cx="5577598" cy="230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21426" y="6384910"/>
            <a:ext cx="36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Panorama stitching</a:t>
            </a:r>
          </a:p>
        </p:txBody>
      </p:sp>
    </p:spTree>
    <p:extLst>
      <p:ext uri="{BB962C8B-B14F-4D97-AF65-F5344CB8AC3E}">
        <p14:creationId xmlns:p14="http://schemas.microsoft.com/office/powerpoint/2010/main" val="103054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Local features: main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6299200" cy="5483225"/>
          </a:xfrm>
        </p:spPr>
        <p:txBody>
          <a:bodyPr>
            <a:normAutofit/>
          </a:bodyPr>
          <a:lstStyle/>
          <a:p>
            <a:pPr marL="514350" indent="-514350" eaLnBrk="1" hangingPunct="1">
              <a:buFontTx/>
              <a:buAutoNum type="arabicParenR"/>
            </a:pPr>
            <a:r>
              <a:rPr lang="en-US" sz="2800" dirty="0">
                <a:latin typeface="Arial" charset="0"/>
              </a:rPr>
              <a:t>Detection: </a:t>
            </a:r>
            <a:r>
              <a:rPr lang="en-US" sz="2400" dirty="0">
                <a:latin typeface="Arial" charset="0"/>
              </a:rPr>
              <a:t>Identify the interest </a:t>
            </a:r>
            <a:r>
              <a:rPr lang="en-US" sz="2400" dirty="0" smtClean="0">
                <a:latin typeface="Arial" charset="0"/>
              </a:rPr>
              <a:t>points (also called </a:t>
            </a:r>
            <a:r>
              <a:rPr lang="en-US" sz="2400" b="1" dirty="0" err="1" smtClean="0">
                <a:latin typeface="Arial" charset="0"/>
              </a:rPr>
              <a:t>keypoints</a:t>
            </a:r>
            <a:r>
              <a:rPr lang="en-US" sz="2400" dirty="0" smtClean="0">
                <a:latin typeface="Arial" charset="0"/>
              </a:rPr>
              <a:t>).</a:t>
            </a:r>
            <a:endParaRPr lang="en-US" sz="24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 smtClean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 smtClean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 smtClean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r>
              <a:rPr lang="en-US" sz="2800" dirty="0">
                <a:latin typeface="Arial" charset="0"/>
              </a:rPr>
              <a:t>Description</a:t>
            </a:r>
            <a:r>
              <a:rPr lang="en-US" sz="2400" dirty="0">
                <a:latin typeface="Arial" charset="0"/>
              </a:rPr>
              <a:t>: Extract vector feature descriptor surrounding each interest point.</a:t>
            </a: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 smtClean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r>
              <a:rPr lang="en-US" sz="2800" dirty="0">
                <a:latin typeface="Arial" charset="0"/>
              </a:rPr>
              <a:t>Matching: </a:t>
            </a:r>
            <a:r>
              <a:rPr lang="en-US" sz="2400" dirty="0">
                <a:latin typeface="Arial" charset="0"/>
              </a:rPr>
              <a:t>Determine correspondence between descriptors in two views</a:t>
            </a:r>
          </a:p>
        </p:txBody>
      </p:sp>
      <p:pic>
        <p:nvPicPr>
          <p:cNvPr id="114692" name="Picture 4" descr="SIFT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1066800"/>
            <a:ext cx="3251200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SIFT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436" y="3083913"/>
            <a:ext cx="3251200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0"/>
          <p:cNvGrpSpPr>
            <a:grpSpLocks noChangeAspect="1"/>
          </p:cNvGrpSpPr>
          <p:nvPr/>
        </p:nvGrpSpPr>
        <p:grpSpPr bwMode="auto">
          <a:xfrm>
            <a:off x="6558057" y="3030624"/>
            <a:ext cx="3075517" cy="1032500"/>
            <a:chOff x="4191000" y="4216493"/>
            <a:chExt cx="2667000" cy="1193324"/>
          </a:xfrm>
        </p:grpSpPr>
        <p:graphicFrame>
          <p:nvGraphicFramePr>
            <p:cNvPr id="114709" name="Object 2"/>
            <p:cNvGraphicFramePr>
              <a:graphicFrameLocks noChangeAspect="1"/>
            </p:cNvGraphicFramePr>
            <p:nvPr/>
          </p:nvGraphicFramePr>
          <p:xfrm>
            <a:off x="4191000" y="4216493"/>
            <a:ext cx="2667000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Equation" r:id="rId5" imgW="1066800" imgH="241300" progId="Equation.3">
                    <p:embed/>
                  </p:oleObj>
                </mc:Choice>
                <mc:Fallback>
                  <p:oleObj name="Equation" r:id="rId5" imgW="10668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4216493"/>
                          <a:ext cx="2667000" cy="603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4710" name="Shape 17"/>
            <p:cNvCxnSpPr>
              <a:cxnSpLocks noChangeShapeType="1"/>
            </p:cNvCxnSpPr>
            <p:nvPr/>
          </p:nvCxnSpPr>
          <p:spPr bwMode="auto">
            <a:xfrm rot="10800000">
              <a:off x="4413179" y="4686114"/>
              <a:ext cx="1644850" cy="723703"/>
            </a:xfrm>
            <a:prstGeom prst="curvedConnector3">
              <a:avLst>
                <a:gd name="adj1" fmla="val 99884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431361" y="4333465"/>
            <a:ext cx="3234267" cy="1130712"/>
            <a:chOff x="7042516" y="5760800"/>
            <a:chExt cx="2794000" cy="1271825"/>
          </a:xfrm>
        </p:grpSpPr>
        <p:graphicFrame>
          <p:nvGraphicFramePr>
            <p:cNvPr id="114707" name="Object 3"/>
            <p:cNvGraphicFramePr>
              <a:graphicFrameLocks noChangeAspect="1"/>
            </p:cNvGraphicFramePr>
            <p:nvPr/>
          </p:nvGraphicFramePr>
          <p:xfrm>
            <a:off x="7042516" y="6429376"/>
            <a:ext cx="2794000" cy="603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Equation" r:id="rId7" imgW="1117600" imgH="241300" progId="Equation.3">
                    <p:embed/>
                  </p:oleObj>
                </mc:Choice>
                <mc:Fallback>
                  <p:oleObj name="Equation" r:id="rId7" imgW="1117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2516" y="6429376"/>
                          <a:ext cx="2794000" cy="603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4705" name="Curved Connector 19"/>
            <p:cNvCxnSpPr>
              <a:cxnSpLocks noChangeShapeType="1"/>
            </p:cNvCxnSpPr>
            <p:nvPr/>
          </p:nvCxnSpPr>
          <p:spPr bwMode="auto">
            <a:xfrm rot="10800000" flipV="1">
              <a:off x="7168842" y="5760800"/>
              <a:ext cx="886090" cy="848972"/>
            </a:xfrm>
            <a:prstGeom prst="curvedConnector3">
              <a:avLst>
                <a:gd name="adj1" fmla="val 10038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586772" y="5464176"/>
            <a:ext cx="5080000" cy="1162050"/>
            <a:chOff x="4800600" y="5391912"/>
            <a:chExt cx="4343400" cy="1161288"/>
          </a:xfrm>
        </p:grpSpPr>
        <p:pic>
          <p:nvPicPr>
            <p:cNvPr id="114698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5391912"/>
              <a:ext cx="2121408" cy="116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699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1052" y="5395686"/>
              <a:ext cx="2132948" cy="115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4700" name="Straight Arrow Connector 27"/>
            <p:cNvCxnSpPr>
              <a:cxnSpLocks noChangeShapeType="1"/>
            </p:cNvCxnSpPr>
            <p:nvPr/>
          </p:nvCxnSpPr>
          <p:spPr bwMode="auto">
            <a:xfrm flipV="1">
              <a:off x="5562600" y="5562600"/>
              <a:ext cx="1981200" cy="22860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01" name="Straight Arrow Connector 28"/>
            <p:cNvCxnSpPr>
              <a:cxnSpLocks noChangeShapeType="1"/>
            </p:cNvCxnSpPr>
            <p:nvPr/>
          </p:nvCxnSpPr>
          <p:spPr bwMode="auto">
            <a:xfrm>
              <a:off x="6629400" y="5943600"/>
              <a:ext cx="2133600" cy="1588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02" name="Straight Arrow Connector 31"/>
            <p:cNvCxnSpPr>
              <a:cxnSpLocks noChangeShapeType="1"/>
            </p:cNvCxnSpPr>
            <p:nvPr/>
          </p:nvCxnSpPr>
          <p:spPr bwMode="auto">
            <a:xfrm>
              <a:off x="5410200" y="6248400"/>
              <a:ext cx="2133600" cy="1588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03" name="Straight Arrow Connector 32"/>
            <p:cNvCxnSpPr>
              <a:cxnSpLocks noChangeShapeType="1"/>
            </p:cNvCxnSpPr>
            <p:nvPr/>
          </p:nvCxnSpPr>
          <p:spPr bwMode="auto">
            <a:xfrm flipV="1">
              <a:off x="5334000" y="5791200"/>
              <a:ext cx="2133600" cy="22860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108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05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1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local </a:t>
            </a:r>
            <a:r>
              <a:rPr lang="en-US" dirty="0" err="1" smtClean="0"/>
              <a:t>keypoints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 smtClean="0"/>
              <a:t>Locality:</a:t>
            </a:r>
            <a:endParaRPr lang="en-US" dirty="0"/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features are local, so robust to occlusion and clutter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 smtClean="0"/>
              <a:t>Quantity:</a:t>
            </a:r>
            <a:endParaRPr lang="en-US" dirty="0"/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hundreds or thousands in a single image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Distinctiveness: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can differentiate a large database of objects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Efficiency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real-time performance achievable</a:t>
            </a:r>
          </a:p>
        </p:txBody>
      </p:sp>
    </p:spTree>
    <p:extLst>
      <p:ext uri="{BB962C8B-B14F-4D97-AF65-F5344CB8AC3E}">
        <p14:creationId xmlns:p14="http://schemas.microsoft.com/office/powerpoint/2010/main" val="3330883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E(u,v) = \sum_{(x,y) \in W} {[I(x+u, y+v) - I(x,y)]}^2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101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f = \frac{\lambda_1 \lambda_2}{\lambda_1 + \lambda_2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0"/>
  <p:tag name="PICTUREFILESIZE" val="774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determinant(H)}{trace (H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2"/>
  <p:tag name="PICTUREFILESIZE" val="155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I(x+u, y+v) \approx I(x,y) +  \frac{\partial I}{\partial x} u + \frac{\partial I}{\partial y}v$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357"/>
  <p:tag name="PICTUREFILESIZE" val="3966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I(x+u, y+v) = I(x,y) +  \frac{\partial I}{\partial x} u + \frac{\partial I}{\partial y}v + \mbox{higher order terms}$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529"/>
  <p:tag name="PICTUREFILESIZE" val="58849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9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9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9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I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2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I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297"/>
</p:tagLst>
</file>

<file path=ppt/theme/theme1.xml><?xml version="1.0" encoding="utf-8"?>
<a:theme xmlns:a="http://schemas.openxmlformats.org/drawingml/2006/main" name="class_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1152</Words>
  <Application>Microsoft Office PowerPoint</Application>
  <PresentationFormat>Custom</PresentationFormat>
  <Paragraphs>230</Paragraphs>
  <Slides>39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class_layout</vt:lpstr>
      <vt:lpstr>CorelPhotoPaint.Image.8</vt:lpstr>
      <vt:lpstr>Equation</vt:lpstr>
      <vt:lpstr>Features</vt:lpstr>
      <vt:lpstr>References</vt:lpstr>
      <vt:lpstr>PowerPoint Presentation</vt:lpstr>
      <vt:lpstr>What is a feature?</vt:lpstr>
      <vt:lpstr>What can we do with features?</vt:lpstr>
      <vt:lpstr>Local features: main components</vt:lpstr>
      <vt:lpstr>detection</vt:lpstr>
      <vt:lpstr>Global detection</vt:lpstr>
      <vt:lpstr>Advantages of local keypoints</vt:lpstr>
      <vt:lpstr>Local measures of uniqueness</vt:lpstr>
      <vt:lpstr>Local measures of uniqueness</vt:lpstr>
      <vt:lpstr>Harris corner detection:  the math</vt:lpstr>
      <vt:lpstr>Small motion assumption</vt:lpstr>
      <vt:lpstr>Corner detection:  the math</vt:lpstr>
      <vt:lpstr>The second moment matrix</vt:lpstr>
      <vt:lpstr>PowerPoint Presentation</vt:lpstr>
      <vt:lpstr>PowerPoint Presentation</vt:lpstr>
      <vt:lpstr>General case</vt:lpstr>
      <vt:lpstr>Corner detection:  the math</vt:lpstr>
      <vt:lpstr>Corner detection:  the math</vt:lpstr>
      <vt:lpstr>Corner detection:  the math</vt:lpstr>
      <vt:lpstr>Interpreting the eigenvalues</vt:lpstr>
      <vt:lpstr>Corner detection summary</vt:lpstr>
      <vt:lpstr>Corner detection summary</vt:lpstr>
      <vt:lpstr>The Harris operator</vt:lpstr>
      <vt:lpstr>The Harris operator</vt:lpstr>
      <vt:lpstr>Harris detector example</vt:lpstr>
      <vt:lpstr>f value (red high, blue low)</vt:lpstr>
      <vt:lpstr>Threshold (f &gt; value) </vt:lpstr>
      <vt:lpstr>Find local maxima of f</vt:lpstr>
      <vt:lpstr>Harris features (in red)</vt:lpstr>
      <vt:lpstr>Weighting the derivatives</vt:lpstr>
      <vt:lpstr>Harris Detector [Harris88]</vt:lpstr>
      <vt:lpstr>Harris Corners – Why so complicated?</vt:lpstr>
      <vt:lpstr>PowerPoint Presentation</vt:lpstr>
      <vt:lpstr>Invariant local features</vt:lpstr>
      <vt:lpstr>Why extract features?</vt:lpstr>
      <vt:lpstr>Why extract features?</vt:lpstr>
      <vt:lpstr>Why extract features?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detection</dc:title>
  <dc:creator> </dc:creator>
  <cp:lastModifiedBy>Yoni Chechik</cp:lastModifiedBy>
  <cp:revision>15</cp:revision>
  <dcterms:created xsi:type="dcterms:W3CDTF">2019-11-08T16:12:10Z</dcterms:created>
  <dcterms:modified xsi:type="dcterms:W3CDTF">2019-11-11T14:47:43Z</dcterms:modified>
</cp:coreProperties>
</file>