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348" r:id="rId3"/>
    <p:sldId id="303" r:id="rId4"/>
    <p:sldId id="2356" r:id="rId5"/>
    <p:sldId id="2360" r:id="rId6"/>
    <p:sldId id="2361" r:id="rId7"/>
    <p:sldId id="2362" r:id="rId8"/>
    <p:sldId id="2349" r:id="rId9"/>
    <p:sldId id="2350" r:id="rId10"/>
    <p:sldId id="2358" r:id="rId11"/>
    <p:sldId id="2352" r:id="rId12"/>
    <p:sldId id="2359" r:id="rId13"/>
    <p:sldId id="305" r:id="rId14"/>
    <p:sldId id="2357" r:id="rId15"/>
    <p:sldId id="2353" r:id="rId16"/>
    <p:sldId id="2354" r:id="rId17"/>
    <p:sldId id="235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8" autoAdjust="0"/>
  </p:normalViewPr>
  <p:slideViewPr>
    <p:cSldViewPr>
      <p:cViewPr>
        <p:scale>
          <a:sx n="125" d="100"/>
          <a:sy n="125" d="100"/>
        </p:scale>
        <p:origin x="-1140" y="6"/>
      </p:cViewPr>
      <p:guideLst>
        <p:guide orient="horz" pos="2160"/>
        <p:guide orient="horz"/>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86864-BB74-4A04-A22A-153A11D13989}" type="datetimeFigureOut">
              <a:rPr lang="en-US" smtClean="0"/>
              <a:t>04-Nov-19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09E6-240D-427B-9F3C-01CA969AA59D}" type="slidenum">
              <a:rPr lang="en-US" smtClean="0"/>
              <a:t>‹#›</a:t>
            </a:fld>
            <a:endParaRPr lang="en-US"/>
          </a:p>
        </p:txBody>
      </p:sp>
    </p:spTree>
    <p:extLst>
      <p:ext uri="{BB962C8B-B14F-4D97-AF65-F5344CB8AC3E}">
        <p14:creationId xmlns:p14="http://schemas.microsoft.com/office/powerpoint/2010/main" val="279350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8</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9</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\begin{</a:t>
            </a:r>
            <a:r>
              <a:rPr lang="en-US" dirty="0" err="1" smtClean="0"/>
              <a:t>bmatrix</a:t>
            </a:r>
            <a:r>
              <a:rPr lang="en-US" dirty="0" smtClean="0"/>
              <a:t>}f &amp; 0&amp;0&amp;0</a:t>
            </a:r>
          </a:p>
          <a:p>
            <a:r>
              <a:rPr lang="en-US" dirty="0" smtClean="0"/>
              <a:t>\\ 0&amp;f &amp;0&amp;0</a:t>
            </a:r>
          </a:p>
          <a:p>
            <a:r>
              <a:rPr lang="en-US" dirty="0" smtClean="0"/>
              <a:t>\\0&amp;0&amp;1&amp;0</a:t>
            </a:r>
          </a:p>
          <a:p>
            <a:r>
              <a:rPr lang="en-US" dirty="0" smtClean="0"/>
              <a:t>\end{</a:t>
            </a:r>
            <a:r>
              <a:rPr lang="en-US" dirty="0" err="1" smtClean="0"/>
              <a:t>bmatrix</a:t>
            </a:r>
            <a:r>
              <a:rPr lang="en-US" dirty="0" smtClean="0"/>
              <a:t>}</a:t>
            </a:r>
          </a:p>
          <a:p>
            <a:endParaRPr lang="en-US" dirty="0" smtClean="0"/>
          </a:p>
          <a:p>
            <a:endParaRPr lang="en-US" dirty="0" smtClean="0"/>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a:t>
            </a:r>
            <a:r>
              <a:rPr lang="en-US" dirty="0" err="1" smtClean="0"/>
              <a:t>fx</a:t>
            </a:r>
            <a:endParaRPr lang="en-US" dirty="0" smtClean="0"/>
          </a:p>
          <a:p>
            <a:r>
              <a:rPr lang="en-US" dirty="0" smtClean="0"/>
              <a:t>\\ </a:t>
            </a:r>
            <a:r>
              <a:rPr lang="en-US" dirty="0" err="1" smtClean="0"/>
              <a:t>fy</a:t>
            </a:r>
            <a:endParaRPr lang="en-US" dirty="0" smtClean="0"/>
          </a:p>
          <a:p>
            <a:r>
              <a:rPr lang="en-US" dirty="0" smtClean="0"/>
              <a:t>\\z</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}f\</a:t>
            </a:r>
            <a:r>
              <a:rPr lang="en-US" dirty="0" err="1" smtClean="0"/>
              <a:t>frac</a:t>
            </a:r>
            <a:r>
              <a:rPr lang="en-US" dirty="0" smtClean="0"/>
              <a:t>{x}{z}</a:t>
            </a:r>
          </a:p>
          <a:p>
            <a:r>
              <a:rPr lang="en-US" dirty="0" smtClean="0"/>
              <a:t>\\ f\</a:t>
            </a:r>
            <a:r>
              <a:rPr lang="en-US" dirty="0" err="1" smtClean="0"/>
              <a:t>frac</a:t>
            </a:r>
            <a:r>
              <a:rPr lang="en-US" dirty="0" smtClean="0"/>
              <a:t>{y}{z}</a:t>
            </a:r>
          </a:p>
          <a:p>
            <a:r>
              <a:rPr lang="en-US" dirty="0" smtClean="0"/>
              <a:t>\end{</a:t>
            </a:r>
            <a:r>
              <a:rPr lang="en-US" dirty="0" err="1" smtClean="0"/>
              <a:t>bmatrix</a:t>
            </a:r>
            <a:r>
              <a:rPr lang="en-US" dirty="0" smtClean="0"/>
              <a:t>}</a:t>
            </a:r>
          </a:p>
          <a:p>
            <a:endParaRPr lang="en-US" dirty="0" smtClean="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f_xx</a:t>
            </a:r>
            <a:endParaRPr lang="en-US" dirty="0"/>
          </a:p>
          <a:p>
            <a:r>
              <a:rPr lang="en-US" dirty="0"/>
              <a:t>\\ </a:t>
            </a:r>
            <a:r>
              <a:rPr lang="en-US" dirty="0" err="1"/>
              <a:t>f_yy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stackrel</a:t>
            </a:r>
            <a:r>
              <a:rPr lang="en-US" dirty="0"/>
              <a:t>{</a:t>
            </a:r>
            <a:r>
              <a:rPr lang="en-US" dirty="0" err="1"/>
              <a:t>hom</a:t>
            </a:r>
            <a:r>
              <a:rPr lang="en-US" dirty="0"/>
              <a:t>.\:  coo.}{=}</a:t>
            </a:r>
          </a:p>
          <a:p>
            <a:endParaRPr lang="en-US" dirty="0"/>
          </a:p>
          <a:p>
            <a:r>
              <a:rPr lang="en-US" dirty="0"/>
              <a:t>\begin{</a:t>
            </a:r>
            <a:r>
              <a:rPr lang="en-US" dirty="0" err="1"/>
              <a:t>bmatrix</a:t>
            </a:r>
            <a:r>
              <a:rPr lang="en-US" dirty="0"/>
              <a:t>}</a:t>
            </a:r>
            <a:r>
              <a:rPr lang="en-US" dirty="0" err="1"/>
              <a:t>f_x</a:t>
            </a:r>
            <a:r>
              <a:rPr lang="en-US" dirty="0"/>
              <a:t>\frac{x}{z}</a:t>
            </a:r>
          </a:p>
          <a:p>
            <a:r>
              <a:rPr lang="en-US" dirty="0"/>
              <a:t>\\ </a:t>
            </a:r>
            <a:r>
              <a:rPr lang="en-US" dirty="0" err="1"/>
              <a:t>f_y</a:t>
            </a:r>
            <a:r>
              <a:rPr lang="en-US" dirty="0"/>
              <a:t>\frac{y}{z}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\\1</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51054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43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206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70445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15470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188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928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267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04-Nov-19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1050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04-Nov-19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781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04-Nov-19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81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610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0644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88392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152400" y="762000"/>
            <a:ext cx="88392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04-Nov-19</a:t>
            </a:fld>
            <a:endParaRPr lang="en-US"/>
          </a:p>
        </p:txBody>
      </p:sp>
      <p:sp>
        <p:nvSpPr>
          <p:cNvPr id="5" name="Footer Placeholder 4"/>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2008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inhole_camera_model#The_geometry_and_mathematics_of_the_pinhole_camera" TargetMode="External"/><Relationship Id="rId2" Type="http://schemas.openxmlformats.org/officeDocument/2006/relationships/hyperlink" Target="https://en.wikipedia.org/wiki/Image_sensor_siz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pencv.org/2.4/doc/tutorials/calib3d/camera_calibration/camera_calibration.html" TargetMode="External"/><Relationship Id="rId2" Type="http://schemas.openxmlformats.org/officeDocument/2006/relationships/hyperlink" Target="http://www.vision.caltech.edu/bouguetj/calib_doc/htmls/example.html" TargetMode="External"/><Relationship Id="rId1" Type="http://schemas.openxmlformats.org/officeDocument/2006/relationships/slideLayout" Target="../slideLayouts/slideLayout12.xml"/><Relationship Id="rId5" Type="http://schemas.openxmlformats.org/officeDocument/2006/relationships/hyperlink" Target="http://ksimek.github.io/2012/08/13/introduction/" TargetMode="External"/><Relationship Id="rId4" Type="http://schemas.openxmlformats.org/officeDocument/2006/relationships/hyperlink" Target="https://webcourse.cs.technion.ac.il/236873/Winter2017-2018/ho/WCFiles/Camera%20Calibration.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9.png"/><Relationship Id="rId7"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2.gif"/><Relationship Id="rId4" Type="http://schemas.openxmlformats.org/officeDocument/2006/relationships/image" Target="../media/image4.png"/><Relationship Id="rId9"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3806E-716B-4127-8FAD-9BE6143871BE}"/>
              </a:ext>
            </a:extLst>
          </p:cNvPr>
          <p:cNvSpPr>
            <a:spLocks noGrp="1"/>
          </p:cNvSpPr>
          <p:nvPr>
            <p:ph type="title"/>
          </p:nvPr>
        </p:nvSpPr>
        <p:spPr>
          <a:xfrm>
            <a:off x="152400" y="0"/>
            <a:ext cx="8839200" cy="762000"/>
          </a:xfrm>
        </p:spPr>
        <p:txBody>
          <a:bodyPr/>
          <a:lstStyle/>
          <a:p>
            <a:r>
              <a:rPr lang="en-US" dirty="0"/>
              <a:t>Recap: perspective projection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2B38623-BB64-452B-B8AF-A84D9DA18C6F}"/>
                  </a:ext>
                </a:extLst>
              </p:cNvPr>
              <p:cNvSpPr>
                <a:spLocks noGrp="1"/>
              </p:cNvSpPr>
              <p:nvPr>
                <p:ph idx="1"/>
              </p:nvPr>
            </p:nvSpPr>
            <p:spPr>
              <a:xfrm>
                <a:off x="152400" y="762000"/>
                <a:ext cx="8839200"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152400" y="762000"/>
                <a:ext cx="8839200" cy="5715000"/>
              </a:xfrm>
              <a:blipFill>
                <a:blip r:embed="rId3"/>
                <a:stretch>
                  <a:fillRect l="-1241"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47800"/>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 xmlns:a16="http://schemas.microsoft.com/office/drawing/2014/main" id="{5C3831E8-107A-4F59-84BC-EF2C3B2F5D85}"/>
              </a:ext>
            </a:extLst>
          </p:cNvPr>
          <p:cNvSpPr/>
          <p:nvPr/>
        </p:nvSpPr>
        <p:spPr>
          <a:xfrm rot="16200000">
            <a:off x="762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 xmlns:a16="http://schemas.microsoft.com/office/drawing/2014/main" id="{0CEFB6C2-9B44-4BC4-87CC-5F1E6374DA21}"/>
              </a:ext>
            </a:extLst>
          </p:cNvPr>
          <p:cNvSpPr/>
          <p:nvPr/>
        </p:nvSpPr>
        <p:spPr>
          <a:xfrm rot="16200000">
            <a:off x="3086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 xmlns:a16="http://schemas.microsoft.com/office/drawing/2014/main" id="{67391E26-DC38-4D60-8331-E7FC22F9AB1B}"/>
              </a:ext>
            </a:extLst>
          </p:cNvPr>
          <p:cNvSpPr txBox="1"/>
          <p:nvPr/>
        </p:nvSpPr>
        <p:spPr>
          <a:xfrm>
            <a:off x="228600" y="4972235"/>
            <a:ext cx="1600201" cy="646331"/>
          </a:xfrm>
          <a:prstGeom prst="rect">
            <a:avLst/>
          </a:prstGeom>
          <a:noFill/>
        </p:spPr>
        <p:txBody>
          <a:bodyPr wrap="square" rtlCol="0">
            <a:spAutoFit/>
          </a:bodyPr>
          <a:lstStyle/>
          <a:p>
            <a:pPr algn="ctr"/>
            <a:r>
              <a:rPr lang="en-US" dirty="0"/>
              <a:t>Intrinsic </a:t>
            </a:r>
            <a:r>
              <a:rPr lang="en-US" dirty="0" smtClean="0"/>
              <a:t>camera matrix</a:t>
            </a:r>
            <a:endParaRPr lang="en-US" dirty="0"/>
          </a:p>
        </p:txBody>
      </p:sp>
      <p:sp>
        <p:nvSpPr>
          <p:cNvPr id="8" name="TextBox 7">
            <a:extLst>
              <a:ext uri="{FF2B5EF4-FFF2-40B4-BE49-F238E27FC236}">
                <a16:creationId xmlns="" xmlns:a16="http://schemas.microsoft.com/office/drawing/2014/main" id="{75DFCE4A-F52E-4888-A2AE-AA27B9D0D18F}"/>
              </a:ext>
            </a:extLst>
          </p:cNvPr>
          <p:cNvSpPr txBox="1"/>
          <p:nvPr/>
        </p:nvSpPr>
        <p:spPr>
          <a:xfrm>
            <a:off x="2438400" y="4953000"/>
            <a:ext cx="1981200" cy="369332"/>
          </a:xfrm>
          <a:prstGeom prst="rect">
            <a:avLst/>
          </a:prstGeom>
          <a:noFill/>
        </p:spPr>
        <p:txBody>
          <a:bodyPr wrap="square" rtlCol="0">
            <a:spAutoFit/>
          </a:bodyPr>
          <a:lstStyle/>
          <a:p>
            <a:r>
              <a:rPr lang="en-US" dirty="0"/>
              <a:t>Projection matrix</a:t>
            </a:r>
          </a:p>
        </p:txBody>
      </p:sp>
      <p:pic>
        <p:nvPicPr>
          <p:cNvPr id="1028" name="Picture 4">
            <a:extLst>
              <a:ext uri="{FF2B5EF4-FFF2-40B4-BE49-F238E27FC236}">
                <a16:creationId xmlns=""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3031"/>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a:t>
            </a:r>
            <a:r>
              <a:rPr lang="en-US" dirty="0" smtClean="0"/>
              <a:t>camera matrix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dirty="0" smtClean="0"/>
              </a:p>
              <a:p>
                <a:r>
                  <a:rPr lang="en-US" dirty="0" smtClean="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endParaRPr lang="en-US" dirty="0" smtClean="0"/>
              </a:p>
              <a:p>
                <a:pPr lvl="1"/>
                <a:r>
                  <a:rPr lang="en-US" dirty="0" smtClean="0"/>
                  <a:t>Scaled x &amp; y focal </a:t>
                </a:r>
                <a:r>
                  <a:rPr lang="en-US" dirty="0"/>
                  <a:t>length, </a:t>
                </a:r>
                <a:r>
                  <a:rPr lang="en-US" dirty="0">
                    <a:hlinkClick r:id="rId2" tooltip="Image sensor size"/>
                  </a:rPr>
                  <a:t>image sensor format</a:t>
                </a:r>
                <a:r>
                  <a:rPr lang="en-US" dirty="0"/>
                  <a:t>, and </a:t>
                </a:r>
                <a:r>
                  <a:rPr lang="en-US" dirty="0">
                    <a:hlinkClick r:id="rId3" tooltip="Pinhole camera model"/>
                  </a:rPr>
                  <a:t>principal point</a:t>
                </a:r>
                <a:r>
                  <a:rPr lang="en-US" dirty="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72"/>
                </a:stretch>
              </a:blipFill>
            </p:spPr>
            <p:txBody>
              <a:bodyPr/>
              <a:lstStyle/>
              <a:p>
                <a:r>
                  <a:rPr lang="en-US">
                    <a:noFill/>
                  </a:rPr>
                  <a:t> </a:t>
                </a:r>
              </a:p>
            </p:txBody>
          </p:sp>
        </mc:Fallback>
      </mc:AlternateContent>
    </p:spTree>
    <p:extLst>
      <p:ext uri="{BB962C8B-B14F-4D97-AF65-F5344CB8AC3E}">
        <p14:creationId xmlns:p14="http://schemas.microsoft.com/office/powerpoint/2010/main" val="54758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83F5E-01D2-4984-9AB7-4A078BB540A6}"/>
              </a:ext>
            </a:extLst>
          </p:cNvPr>
          <p:cNvSpPr>
            <a:spLocks noGrp="1"/>
          </p:cNvSpPr>
          <p:nvPr>
            <p:ph type="title"/>
          </p:nvPr>
        </p:nvSpPr>
        <p:spPr/>
        <p:txBody>
          <a:bodyPr/>
          <a:lstStyle/>
          <a:p>
            <a:r>
              <a:rPr lang="en-US" dirty="0" smtClean="0"/>
              <a:t>Intrinsic calibration matrix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𝑓</m:t>
                          </m:r>
                        </m:num>
                        <m:den>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𝑓</m:t>
                          </m:r>
                        </m:num>
                        <m:den>
                          <m:sSub>
                            <m:sSubPr>
                              <m:ctrlPr>
                                <a:rPr lang="en-US" i="1">
                                  <a:latin typeface="Cambria Math"/>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7410" name="Picture 2">
            <a:extLst>
              <a:ext uri="{FF2B5EF4-FFF2-40B4-BE49-F238E27FC236}">
                <a16:creationId xmlns="" xmlns:a16="http://schemas.microsoft.com/office/drawing/2014/main" id="{B34454B1-59B8-4F4E-82B9-B1F7833FD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00400"/>
            <a:ext cx="8262551" cy="145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044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0" y="1"/>
            <a:ext cx="9144000" cy="1325563"/>
          </a:xfrm>
          <a:prstGeom prst="rect">
            <a:avLst/>
          </a:prstGeom>
        </p:spPr>
        <p:txBody>
          <a:bodyPr/>
          <a:lstStyle/>
          <a:p>
            <a:pPr algn="ctr"/>
            <a:r>
              <a:rPr lang="en-US" dirty="0"/>
              <a:t>Generalizing the camera matrix</a:t>
            </a:r>
            <a:endParaRPr dirty="0"/>
          </a:p>
        </p:txBody>
      </p:sp>
      <p:sp>
        <p:nvSpPr>
          <p:cNvPr id="9" name="Camera origin and image origin might be different">
            <a:extLst>
              <a:ext uri="{FF2B5EF4-FFF2-40B4-BE49-F238E27FC236}">
                <a16:creationId xmlns:a16="http://schemas.microsoft.com/office/drawing/2014/main" xmlns="" id="{FFE1E2EC-D734-4234-BE82-91D261E942FC}"/>
              </a:ext>
            </a:extLst>
          </p:cNvPr>
          <p:cNvSpPr txBox="1"/>
          <p:nvPr/>
        </p:nvSpPr>
        <p:spPr>
          <a:xfrm>
            <a:off x="884445" y="1064239"/>
            <a:ext cx="8154926"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In particular, the c</a:t>
            </a: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amera origin and image origin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may</a:t>
            </a: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 be different</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0" name="Rectangle">
            <a:extLst>
              <a:ext uri="{FF2B5EF4-FFF2-40B4-BE49-F238E27FC236}">
                <a16:creationId xmlns:a16="http://schemas.microsoft.com/office/drawing/2014/main" xmlns="" id="{EF771DA6-7328-45EC-9A17-1A766F258E10}"/>
              </a:ext>
            </a:extLst>
          </p:cNvPr>
          <p:cNvSpPr/>
          <p:nvPr/>
        </p:nvSpPr>
        <p:spPr>
          <a:xfrm>
            <a:off x="3272844" y="168890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E7E042AF-FB5A-4EE1-A300-E2E509BEC9CE}"/>
              </a:ext>
            </a:extLst>
          </p:cNvPr>
          <p:cNvSpPr/>
          <p:nvPr/>
        </p:nvSpPr>
        <p:spPr>
          <a:xfrm>
            <a:off x="4444865" y="280087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 name="Line">
            <a:extLst>
              <a:ext uri="{FF2B5EF4-FFF2-40B4-BE49-F238E27FC236}">
                <a16:creationId xmlns:a16="http://schemas.microsoft.com/office/drawing/2014/main" xmlns="" id="{587F99AC-DCB9-4139-BC72-4316F6369602}"/>
              </a:ext>
            </a:extLst>
          </p:cNvPr>
          <p:cNvSpPr/>
          <p:nvPr/>
        </p:nvSpPr>
        <p:spPr>
          <a:xfrm flipV="1">
            <a:off x="4451562" y="187394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4" name="Line">
            <a:extLst>
              <a:ext uri="{FF2B5EF4-FFF2-40B4-BE49-F238E27FC236}">
                <a16:creationId xmlns:a16="http://schemas.microsoft.com/office/drawing/2014/main" xmlns="" id="{F5789BAC-A4A7-41F3-B15E-A66F471D65A3}"/>
              </a:ext>
            </a:extLst>
          </p:cNvPr>
          <p:cNvSpPr/>
          <p:nvPr/>
        </p:nvSpPr>
        <p:spPr>
          <a:xfrm>
            <a:off x="3266146" y="389922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5" name="Line">
            <a:extLst>
              <a:ext uri="{FF2B5EF4-FFF2-40B4-BE49-F238E27FC236}">
                <a16:creationId xmlns:a16="http://schemas.microsoft.com/office/drawing/2014/main" xmlns="" id="{CCF7F079-294F-40E7-8105-0B2B11FCADE2}"/>
              </a:ext>
            </a:extLst>
          </p:cNvPr>
          <p:cNvSpPr/>
          <p:nvPr/>
        </p:nvSpPr>
        <p:spPr>
          <a:xfrm flipV="1">
            <a:off x="3272844" y="297229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 name="camera coordinate system">
            <a:extLst>
              <a:ext uri="{FF2B5EF4-FFF2-40B4-BE49-F238E27FC236}">
                <a16:creationId xmlns:a16="http://schemas.microsoft.com/office/drawing/2014/main" xmlns="" id="{8E7D8BCD-C9CC-47BF-BDF3-7BFB7378DC64}"/>
              </a:ext>
            </a:extLst>
          </p:cNvPr>
          <p:cNvSpPr txBox="1"/>
          <p:nvPr/>
        </p:nvSpPr>
        <p:spPr>
          <a:xfrm>
            <a:off x="4099878" y="2809806"/>
            <a:ext cx="2605722"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7" name="image coordinate system">
            <a:extLst>
              <a:ext uri="{FF2B5EF4-FFF2-40B4-BE49-F238E27FC236}">
                <a16:creationId xmlns:a16="http://schemas.microsoft.com/office/drawing/2014/main" xmlns="" id="{B1C9475A-CB0A-4867-B710-686ED1934745}"/>
              </a:ext>
            </a:extLst>
          </p:cNvPr>
          <p:cNvSpPr txBox="1"/>
          <p:nvPr/>
        </p:nvSpPr>
        <p:spPr>
          <a:xfrm>
            <a:off x="2042800" y="3923671"/>
            <a:ext cx="2294088"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coordinate system</a:t>
            </a:r>
          </a:p>
        </p:txBody>
      </p:sp>
      <p:sp>
        <p:nvSpPr>
          <p:cNvPr id="18" name="CCD array">
            <a:extLst>
              <a:ext uri="{FF2B5EF4-FFF2-40B4-BE49-F238E27FC236}">
                <a16:creationId xmlns:a16="http://schemas.microsoft.com/office/drawing/2014/main" xmlns="" id="{ED6D98F1-265E-4456-9603-250BCCF28542}"/>
              </a:ext>
            </a:extLst>
          </p:cNvPr>
          <p:cNvSpPr txBox="1"/>
          <p:nvPr/>
        </p:nvSpPr>
        <p:spPr>
          <a:xfrm>
            <a:off x="3272843" y="1668299"/>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9" name="Line">
            <a:extLst>
              <a:ext uri="{FF2B5EF4-FFF2-40B4-BE49-F238E27FC236}">
                <a16:creationId xmlns:a16="http://schemas.microsoft.com/office/drawing/2014/main" xmlns="" id="{F1572784-636B-407E-98E2-EC5144DFD233}"/>
              </a:ext>
            </a:extLst>
          </p:cNvPr>
          <p:cNvSpPr/>
          <p:nvPr/>
        </p:nvSpPr>
        <p:spPr>
          <a:xfrm flipH="1">
            <a:off x="3340971" y="284243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20"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2">
            <a:extLst/>
          </a:blip>
          <a:stretch>
            <a:fillRect/>
          </a:stretch>
        </p:blipFill>
        <p:spPr>
          <a:xfrm>
            <a:off x="3800065" y="2992637"/>
            <a:ext cx="154038" cy="214313"/>
          </a:xfrm>
          <a:prstGeom prst="rect">
            <a:avLst/>
          </a:prstGeom>
          <a:ln w="12700">
            <a:miter lim="400000"/>
          </a:ln>
        </p:spPr>
      </p:pic>
    </p:spTree>
    <p:extLst>
      <p:ext uri="{BB962C8B-B14F-4D97-AF65-F5344CB8AC3E}">
        <p14:creationId xmlns:p14="http://schemas.microsoft.com/office/powerpoint/2010/main" val="3418778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0" y="1"/>
            <a:ext cx="9144000" cy="1325563"/>
          </a:xfrm>
          <a:prstGeom prst="rect">
            <a:avLst/>
          </a:prstGeom>
        </p:spPr>
        <p:txBody>
          <a:bodyPr/>
          <a:lstStyle/>
          <a:p>
            <a:pPr algn="ctr"/>
            <a:r>
              <a:rPr lang="en-US" dirty="0"/>
              <a:t>Generalizing the camera matrix</a:t>
            </a:r>
            <a:endParaRPr dirty="0"/>
          </a:p>
        </p:txBody>
      </p:sp>
      <p:sp>
        <p:nvSpPr>
          <p:cNvPr id="27" name="What does the pinhole camera projection look like?">
            <a:extLst>
              <a:ext uri="{FF2B5EF4-FFF2-40B4-BE49-F238E27FC236}">
                <a16:creationId xmlns:a16="http://schemas.microsoft.com/office/drawing/2014/main" xmlns="" id="{84D51AAC-DB16-49A6-8EAA-88778406D7DA}"/>
              </a:ext>
            </a:extLst>
          </p:cNvPr>
          <p:cNvSpPr txBox="1"/>
          <p:nvPr/>
        </p:nvSpPr>
        <p:spPr>
          <a:xfrm>
            <a:off x="884445" y="4394079"/>
            <a:ext cx="4719498"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i="1">
                <a:solidFill>
                  <a:schemeClr val="accent1"/>
                </a:solidFill>
                <a:latin typeface="Helvetica"/>
                <a:ea typeface="Helvetica"/>
                <a:cs typeface="Helvetica"/>
                <a:sym typeface="Helvetic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cs typeface="Helvetica"/>
                <a:sym typeface="Helvetica"/>
              </a:rPr>
              <a:t>How does the camera matrix change?</a:t>
            </a:r>
            <a:endParaRPr kumimoji="0" sz="2400" b="0" i="0" u="none" strike="noStrike" kern="1200" cap="none" spc="0" normalizeH="0" baseline="0" noProof="0" dirty="0">
              <a:ln>
                <a:noFill/>
              </a:ln>
              <a:solidFill>
                <a:prstClr val="black"/>
              </a:solidFill>
              <a:effectLst/>
              <a:uLnTx/>
              <a:uFillTx/>
              <a:latin typeface="Calibri Light" panose="020F0302020204030204"/>
              <a:cs typeface="Helvetica"/>
              <a:sym typeface="Helvetica"/>
            </a:endParaRPr>
          </a:p>
        </p:txBody>
      </p:sp>
      <p:sp>
        <p:nvSpPr>
          <p:cNvPr id="10" name="Rectangle">
            <a:extLst>
              <a:ext uri="{FF2B5EF4-FFF2-40B4-BE49-F238E27FC236}">
                <a16:creationId xmlns:a16="http://schemas.microsoft.com/office/drawing/2014/main" xmlns="" id="{EF771DA6-7328-45EC-9A17-1A766F258E10}"/>
              </a:ext>
            </a:extLst>
          </p:cNvPr>
          <p:cNvSpPr/>
          <p:nvPr/>
        </p:nvSpPr>
        <p:spPr>
          <a:xfrm>
            <a:off x="3272844" y="1688902"/>
            <a:ext cx="2424410" cy="2206086"/>
          </a:xfrm>
          <a:prstGeom prst="rect">
            <a:avLst/>
          </a:prstGeom>
          <a:solidFill>
            <a:schemeClr val="accent4">
              <a:hueOff val="384618"/>
              <a:satOff val="3869"/>
              <a:lumOff val="5802"/>
            </a:schemeClr>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E7E042AF-FB5A-4EE1-A300-E2E509BEC9CE}"/>
              </a:ext>
            </a:extLst>
          </p:cNvPr>
          <p:cNvSpPr/>
          <p:nvPr/>
        </p:nvSpPr>
        <p:spPr>
          <a:xfrm>
            <a:off x="4444865" y="280087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 name="Line">
            <a:extLst>
              <a:ext uri="{FF2B5EF4-FFF2-40B4-BE49-F238E27FC236}">
                <a16:creationId xmlns:a16="http://schemas.microsoft.com/office/drawing/2014/main" xmlns="" id="{587F99AC-DCB9-4139-BC72-4316F6369602}"/>
              </a:ext>
            </a:extLst>
          </p:cNvPr>
          <p:cNvSpPr/>
          <p:nvPr/>
        </p:nvSpPr>
        <p:spPr>
          <a:xfrm flipV="1">
            <a:off x="4451562" y="187394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4" name="Line">
            <a:extLst>
              <a:ext uri="{FF2B5EF4-FFF2-40B4-BE49-F238E27FC236}">
                <a16:creationId xmlns:a16="http://schemas.microsoft.com/office/drawing/2014/main" xmlns="" id="{F5789BAC-A4A7-41F3-B15E-A66F471D65A3}"/>
              </a:ext>
            </a:extLst>
          </p:cNvPr>
          <p:cNvSpPr/>
          <p:nvPr/>
        </p:nvSpPr>
        <p:spPr>
          <a:xfrm>
            <a:off x="3266146" y="389922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5" name="Line">
            <a:extLst>
              <a:ext uri="{FF2B5EF4-FFF2-40B4-BE49-F238E27FC236}">
                <a16:creationId xmlns:a16="http://schemas.microsoft.com/office/drawing/2014/main" xmlns="" id="{CCF7F079-294F-40E7-8105-0B2B11FCADE2}"/>
              </a:ext>
            </a:extLst>
          </p:cNvPr>
          <p:cNvSpPr/>
          <p:nvPr/>
        </p:nvSpPr>
        <p:spPr>
          <a:xfrm flipV="1">
            <a:off x="3272844" y="297229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 name="camera coordinate system">
            <a:extLst>
              <a:ext uri="{FF2B5EF4-FFF2-40B4-BE49-F238E27FC236}">
                <a16:creationId xmlns:a16="http://schemas.microsoft.com/office/drawing/2014/main" xmlns="" id="{8E7D8BCD-C9CC-47BF-BDF3-7BFB7378DC64}"/>
              </a:ext>
            </a:extLst>
          </p:cNvPr>
          <p:cNvSpPr txBox="1"/>
          <p:nvPr/>
        </p:nvSpPr>
        <p:spPr>
          <a:xfrm>
            <a:off x="4401090" y="2616209"/>
            <a:ext cx="2605722"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7" name="image coordinate system">
            <a:extLst>
              <a:ext uri="{FF2B5EF4-FFF2-40B4-BE49-F238E27FC236}">
                <a16:creationId xmlns:a16="http://schemas.microsoft.com/office/drawing/2014/main" xmlns="" id="{B1C9475A-CB0A-4867-B710-686ED1934745}"/>
              </a:ext>
            </a:extLst>
          </p:cNvPr>
          <p:cNvSpPr txBox="1"/>
          <p:nvPr/>
        </p:nvSpPr>
        <p:spPr>
          <a:xfrm>
            <a:off x="3253642" y="3870255"/>
            <a:ext cx="3143169"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Light" panose="020F0302020204030204"/>
                <a:ea typeface="+mn-ea"/>
                <a:cs typeface="+mn-cs"/>
              </a:rPr>
              <a:t>image coordinate system</a:t>
            </a:r>
          </a:p>
        </p:txBody>
      </p:sp>
      <p:sp>
        <p:nvSpPr>
          <p:cNvPr id="18" name="CCD array">
            <a:extLst>
              <a:ext uri="{FF2B5EF4-FFF2-40B4-BE49-F238E27FC236}">
                <a16:creationId xmlns:a16="http://schemas.microsoft.com/office/drawing/2014/main" xmlns="" id="{ED6D98F1-265E-4456-9603-250BCCF28542}"/>
              </a:ext>
            </a:extLst>
          </p:cNvPr>
          <p:cNvSpPr txBox="1"/>
          <p:nvPr/>
        </p:nvSpPr>
        <p:spPr>
          <a:xfrm>
            <a:off x="3272843" y="1483633"/>
            <a:ext cx="776643" cy="118013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9" name="Line">
            <a:extLst>
              <a:ext uri="{FF2B5EF4-FFF2-40B4-BE49-F238E27FC236}">
                <a16:creationId xmlns:a16="http://schemas.microsoft.com/office/drawing/2014/main" xmlns="" id="{F1572784-636B-407E-98E2-EC5144DFD233}"/>
              </a:ext>
            </a:extLst>
          </p:cNvPr>
          <p:cNvSpPr/>
          <p:nvPr/>
        </p:nvSpPr>
        <p:spPr>
          <a:xfrm flipH="1">
            <a:off x="3340971" y="284243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20"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2">
            <a:extLst/>
          </a:blip>
          <a:stretch>
            <a:fillRect/>
          </a:stretch>
        </p:blipFill>
        <p:spPr>
          <a:xfrm>
            <a:off x="3800065" y="2992637"/>
            <a:ext cx="154038" cy="214313"/>
          </a:xfrm>
          <a:prstGeom prst="rect">
            <a:avLst/>
          </a:prstGeom>
          <a:ln w="12700">
            <a:miter lim="400000"/>
          </a:ln>
        </p:spPr>
      </p:pic>
      <p:pic>
        <p:nvPicPr>
          <p:cNvPr id="22" name="latex-image-21.pdf" descr="latex-image-21.pdf">
            <a:extLst>
              <a:ext uri="{FF2B5EF4-FFF2-40B4-BE49-F238E27FC236}">
                <a16:creationId xmlns:a16="http://schemas.microsoft.com/office/drawing/2014/main" xmlns="" id="{F2810428-ADB3-4777-B0EF-05178584CF10}"/>
              </a:ext>
            </a:extLst>
          </p:cNvPr>
          <p:cNvPicPr>
            <a:picLocks noChangeAspect="1"/>
          </p:cNvPicPr>
          <p:nvPr/>
        </p:nvPicPr>
        <p:blipFill>
          <a:blip r:embed="rId3">
            <a:extLst/>
          </a:blip>
          <a:stretch>
            <a:fillRect/>
          </a:stretch>
        </p:blipFill>
        <p:spPr>
          <a:xfrm>
            <a:off x="2977222" y="4941117"/>
            <a:ext cx="3189556" cy="1570614"/>
          </a:xfrm>
          <a:prstGeom prst="rect">
            <a:avLst/>
          </a:prstGeom>
          <a:ln w="12700">
            <a:miter lim="400000"/>
          </a:ln>
        </p:spPr>
      </p:pic>
      <p:sp>
        <p:nvSpPr>
          <p:cNvPr id="21" name="Camera origin and image origin might be different">
            <a:extLst>
              <a:ext uri="{FF2B5EF4-FFF2-40B4-BE49-F238E27FC236}">
                <a16:creationId xmlns:a16="http://schemas.microsoft.com/office/drawing/2014/main" xmlns="" id="{4350FE43-3CEF-4688-84DD-8099C87123FE}"/>
              </a:ext>
            </a:extLst>
          </p:cNvPr>
          <p:cNvSpPr txBox="1"/>
          <p:nvPr/>
        </p:nvSpPr>
        <p:spPr>
          <a:xfrm>
            <a:off x="884445" y="1064239"/>
            <a:ext cx="8154926"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In particular, the c</a:t>
            </a: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amera origin and image origin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may</a:t>
            </a: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 be different</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3" name="We can decompose the camera matrix like this:">
            <a:extLst>
              <a:ext uri="{FF2B5EF4-FFF2-40B4-BE49-F238E27FC236}">
                <a16:creationId xmlns:a16="http://schemas.microsoft.com/office/drawing/2014/main" xmlns="" id="{3F2FF6F9-4F3D-4A90-B30F-26AC889FB6EB}"/>
              </a:ext>
            </a:extLst>
          </p:cNvPr>
          <p:cNvSpPr txBox="1"/>
          <p:nvPr/>
        </p:nvSpPr>
        <p:spPr>
          <a:xfrm>
            <a:off x="6596743" y="3540254"/>
            <a:ext cx="1895156" cy="191879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2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shift vector transforming camera origin to image origin</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24" name="Straight Arrow Connector 23">
            <a:extLst>
              <a:ext uri="{FF2B5EF4-FFF2-40B4-BE49-F238E27FC236}">
                <a16:creationId xmlns:a16="http://schemas.microsoft.com/office/drawing/2014/main" xmlns="" id="{1D3ABE7F-8242-4B79-A669-77BE9B0C64F0}"/>
              </a:ext>
            </a:extLst>
          </p:cNvPr>
          <p:cNvCxnSpPr>
            <a:cxnSpLocks/>
          </p:cNvCxnSpPr>
          <p:nvPr/>
        </p:nvCxnSpPr>
        <p:spPr>
          <a:xfrm flipH="1">
            <a:off x="5264332" y="4499652"/>
            <a:ext cx="1332412" cy="3793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36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a:t>
            </a:r>
            <a:r>
              <a:rPr lang="en-US" dirty="0" smtClean="0">
                <a:hlinkClick r:id="rId2"/>
              </a:rPr>
              <a:t>www.vision.caltech.edu/bouguetj/calib_doc/htmls/example.html</a:t>
            </a:r>
            <a:endParaRPr lang="en-US" dirty="0" smtClean="0"/>
          </a:p>
          <a:p>
            <a:r>
              <a:rPr lang="en-US" dirty="0">
                <a:hlinkClick r:id="rId3"/>
              </a:rPr>
              <a:t>https://</a:t>
            </a:r>
            <a:r>
              <a:rPr lang="en-US" dirty="0" smtClean="0">
                <a:hlinkClick r:id="rId3"/>
              </a:rPr>
              <a:t>docs.opencv.org/2.4/doc/tutorials/calib3d/camera_calibration/camera_calibration.html</a:t>
            </a:r>
            <a:endParaRPr lang="en-US" dirty="0" smtClean="0"/>
          </a:p>
          <a:p>
            <a:r>
              <a:rPr lang="en-US" dirty="0">
                <a:hlinkClick r:id="rId4"/>
              </a:rPr>
              <a:t>https://</a:t>
            </a:r>
            <a:r>
              <a:rPr lang="en-US" dirty="0" smtClean="0">
                <a:hlinkClick r:id="rId4"/>
              </a:rPr>
              <a:t>webcourse.cs.technion.ac.il/236873/Winter2017-2018/ho/WCFiles/Camera%20Calibration.pdf</a:t>
            </a:r>
            <a:endParaRPr lang="en-US" dirty="0" smtClean="0"/>
          </a:p>
          <a:p>
            <a:r>
              <a:rPr lang="en-US" dirty="0">
                <a:hlinkClick r:id="rId5"/>
              </a:rPr>
              <a:t>http://ksimek.github.io/2012/08/13/introduction/</a:t>
            </a:r>
            <a:endParaRPr lang="en-US" dirty="0"/>
          </a:p>
        </p:txBody>
      </p:sp>
    </p:spTree>
    <p:extLst>
      <p:ext uri="{BB962C8B-B14F-4D97-AF65-F5344CB8AC3E}">
        <p14:creationId xmlns:p14="http://schemas.microsoft.com/office/powerpoint/2010/main" val="92989020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63781F-CC71-4E67-8BB3-360B1E695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5EA0CAE-A067-4025-846B-8D11836FE5FC}"/>
              </a:ext>
            </a:extLst>
          </p:cNvPr>
          <p:cNvSpPr>
            <a:spLocks noGrp="1"/>
          </p:cNvSpPr>
          <p:nvPr>
            <p:ph idx="1"/>
          </p:nvPr>
        </p:nvSpPr>
        <p:spPr/>
        <p:txBody>
          <a:bodyPr/>
          <a:lstStyle/>
          <a:p>
            <a:r>
              <a:rPr lang="en-US" dirty="0"/>
              <a:t>Camera </a:t>
            </a:r>
            <a:r>
              <a:rPr lang="en-US" dirty="0" err="1"/>
              <a:t>intrinsics</a:t>
            </a:r>
            <a:endParaRPr lang="en-US" dirty="0"/>
          </a:p>
          <a:p>
            <a:r>
              <a:rPr lang="en-US" dirty="0"/>
              <a:t>Camera </a:t>
            </a:r>
            <a:r>
              <a:rPr lang="en-US" dirty="0" err="1"/>
              <a:t>extinsics</a:t>
            </a:r>
            <a:endParaRPr lang="en-US" dirty="0"/>
          </a:p>
          <a:p>
            <a:r>
              <a:rPr lang="en-US" dirty="0"/>
              <a:t>Radial distortion</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camera calibration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Geometric </a:t>
            </a:r>
            <a:r>
              <a:rPr lang="en-US" b="1" dirty="0"/>
              <a:t>camera calibration</a:t>
            </a:r>
            <a:r>
              <a:rPr lang="en-US" dirty="0"/>
              <a:t>, also referred to as </a:t>
            </a:r>
            <a:r>
              <a:rPr lang="en-US" b="1" dirty="0"/>
              <a:t>camera </a:t>
            </a:r>
            <a:r>
              <a:rPr lang="en-US" b="1" dirty="0" err="1"/>
              <a:t>resectioning</a:t>
            </a:r>
            <a:r>
              <a:rPr lang="en-US" dirty="0"/>
              <a:t>, estimates the parameters of a </a:t>
            </a:r>
            <a:r>
              <a:rPr lang="en-US" dirty="0" smtClean="0"/>
              <a:t>lens, image sensor, position and view direction of a camera. </a:t>
            </a:r>
          </a:p>
          <a:p>
            <a:r>
              <a:rPr lang="en-US" dirty="0" smtClean="0"/>
              <a:t>You </a:t>
            </a:r>
            <a:r>
              <a:rPr lang="en-US" dirty="0"/>
              <a:t>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a:t>
            </a:r>
            <a:r>
              <a:rPr lang="en-US" dirty="0" smtClean="0"/>
              <a:t>. </a:t>
            </a:r>
          </a:p>
          <a:p>
            <a:r>
              <a:rPr lang="en-US" dirty="0" smtClean="0"/>
              <a:t>[from: </a:t>
            </a:r>
            <a:r>
              <a:rPr lang="en-US" dirty="0" smtClean="0">
                <a:hlinkClick r:id="rId2"/>
              </a:rPr>
              <a:t>https</a:t>
            </a:r>
            <a:r>
              <a:rPr lang="en-US" dirty="0">
                <a:hlinkClick r:id="rId2"/>
              </a:rPr>
              <a:t>://</a:t>
            </a:r>
            <a:r>
              <a:rPr lang="en-US" dirty="0" smtClean="0">
                <a:hlinkClick r:id="rId2"/>
              </a:rPr>
              <a:t>www.mathworks.com/help/vision/ug/camera-calibration.html</a:t>
            </a:r>
            <a:r>
              <a:rPr lang="en-US" dirty="0" smtClean="0"/>
              <a:t>]</a:t>
            </a:r>
            <a:endParaRPr lang="en-US" dirty="0"/>
          </a:p>
        </p:txBody>
      </p:sp>
    </p:spTree>
    <p:extLst>
      <p:ext uri="{BB962C8B-B14F-4D97-AF65-F5344CB8AC3E}">
        <p14:creationId xmlns:p14="http://schemas.microsoft.com/office/powerpoint/2010/main" val="10042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p:txBody>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a:t>How many DOFs are we looking for?</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a:xfrm>
            <a:off x="152400" y="762000"/>
            <a:ext cx="8839200" cy="6096000"/>
          </a:xfrm>
        </p:spPr>
        <p:txBody>
          <a:bodyPr>
            <a:normAutofit/>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How many DOFs are we looking for?</a:t>
            </a:r>
          </a:p>
          <a:p>
            <a:pPr lvl="1"/>
            <a:r>
              <a:rPr lang="en-US" dirty="0" smtClean="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endParaRPr lang="en-US" dirty="0"/>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7" y="2952750"/>
            <a:ext cx="511492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2666460"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 xmlns:a16="http://schemas.microsoft.com/office/drawing/2014/main" id="{157D4CA9-1631-42DC-B4E5-0FE09FF61A71}"/>
              </a:ext>
            </a:extLst>
          </p:cNvPr>
          <p:cNvGrpSpPr/>
          <p:nvPr/>
        </p:nvGrpSpPr>
        <p:grpSpPr>
          <a:xfrm>
            <a:off x="1005387" y="2209800"/>
            <a:ext cx="7133226" cy="3845217"/>
            <a:chOff x="1790606" y="1500385"/>
            <a:chExt cx="8773861" cy="3547209"/>
          </a:xfrm>
        </p:grpSpPr>
        <p:sp>
          <p:nvSpPr>
            <p:cNvPr id="136" name="Line">
              <a:extLst>
                <a:ext uri="{FF2B5EF4-FFF2-40B4-BE49-F238E27FC236}">
                  <a16:creationId xmlns=""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7" name="Line">
              <a:extLst>
                <a:ext uri="{FF2B5EF4-FFF2-40B4-BE49-F238E27FC236}">
                  <a16:creationId xmlns=""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0" name="Line">
              <a:extLst>
                <a:ext uri="{FF2B5EF4-FFF2-40B4-BE49-F238E27FC236}">
                  <a16:creationId xmlns=""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6" name="Line">
              <a:extLst>
                <a:ext uri="{FF2B5EF4-FFF2-40B4-BE49-F238E27FC236}">
                  <a16:creationId xmlns=""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7" name="Line">
              <a:extLst>
                <a:ext uri="{FF2B5EF4-FFF2-40B4-BE49-F238E27FC236}">
                  <a16:creationId xmlns=""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8" name="Line">
              <a:extLst>
                <a:ext uri="{FF2B5EF4-FFF2-40B4-BE49-F238E27FC236}">
                  <a16:creationId xmlns=""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9" name="camera center">
              <a:extLst>
                <a:ext uri="{FF2B5EF4-FFF2-40B4-BE49-F238E27FC236}">
                  <a16:creationId xmlns="" xmlns:a16="http://schemas.microsoft.com/office/drawing/2014/main" id="{6CEC997B-B61E-486F-9E34-37D1F9355AEC}"/>
                </a:ext>
              </a:extLst>
            </p:cNvPr>
            <p:cNvSpPr txBox="1"/>
            <p:nvPr/>
          </p:nvSpPr>
          <p:spPr>
            <a:xfrm>
              <a:off x="3476053" y="3883337"/>
              <a:ext cx="1389321"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center</a:t>
              </a:r>
            </a:p>
          </p:txBody>
        </p:sp>
        <p:sp>
          <p:nvSpPr>
            <p:cNvPr id="171" name="image plane">
              <a:extLst>
                <a:ext uri="{FF2B5EF4-FFF2-40B4-BE49-F238E27FC236}">
                  <a16:creationId xmlns=""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p>
          </p:txBody>
        </p:sp>
        <p:sp>
          <p:nvSpPr>
            <p:cNvPr id="173" name="principal axis">
              <a:extLst>
                <a:ext uri="{FF2B5EF4-FFF2-40B4-BE49-F238E27FC236}">
                  <a16:creationId xmlns=""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principal axis</a:t>
              </a:r>
            </a:p>
          </p:txBody>
        </p:sp>
        <p:pic>
          <p:nvPicPr>
            <p:cNvPr id="174" name="latex-image-8.pdf" descr="latex-image-8.pdf">
              <a:extLst>
                <a:ext uri="{FF2B5EF4-FFF2-40B4-BE49-F238E27FC236}">
                  <a16:creationId xmlns=""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695"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586" y="4270329"/>
            <a:ext cx="310884" cy="66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9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 xmlns:a16="http://schemas.microsoft.com/office/drawing/2014/main" id="{57D7BD1A-7D73-4468-8A72-7DDA19D01D2D}"/>
              </a:ext>
            </a:extLst>
          </p:cNvPr>
          <p:cNvSpPr/>
          <p:nvPr/>
        </p:nvSpPr>
        <p:spPr>
          <a:xfrm>
            <a:off x="1615450" y="4836017"/>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a:extLst>
              <a:ext uri="{FF2B5EF4-FFF2-40B4-BE49-F238E27FC236}">
                <a16:creationId xmlns="" xmlns:a16="http://schemas.microsoft.com/office/drawing/2014/main" id="{20317909-EB33-49A9-BAC3-BC2B89BEF262}"/>
              </a:ext>
            </a:extLst>
          </p:cNvPr>
          <p:cNvSpPr/>
          <p:nvPr/>
        </p:nvSpPr>
        <p:spPr>
          <a:xfrm flipH="1" flipV="1">
            <a:off x="1615451" y="3195591"/>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a:extLst>
              <a:ext uri="{FF2B5EF4-FFF2-40B4-BE49-F238E27FC236}">
                <a16:creationId xmlns="" xmlns:a16="http://schemas.microsoft.com/office/drawing/2014/main" id="{CFCE7F8A-2BB7-4E5E-84A5-CDC610A3E8F8}"/>
              </a:ext>
            </a:extLst>
          </p:cNvPr>
          <p:cNvSpPr/>
          <p:nvPr/>
        </p:nvSpPr>
        <p:spPr>
          <a:xfrm flipV="1">
            <a:off x="1626543" y="3583453"/>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a:extLst>
              <a:ext uri="{FF2B5EF4-FFF2-40B4-BE49-F238E27FC236}">
                <a16:creationId xmlns="" xmlns:a16="http://schemas.microsoft.com/office/drawing/2014/main" id="{B2EA8254-F400-469F-9425-D669B614615E}"/>
              </a:ext>
            </a:extLst>
          </p:cNvPr>
          <p:cNvSpPr/>
          <p:nvPr/>
        </p:nvSpPr>
        <p:spPr>
          <a:xfrm flipV="1">
            <a:off x="4955854" y="3293648"/>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a:extLst>
              <a:ext uri="{FF2B5EF4-FFF2-40B4-BE49-F238E27FC236}">
                <a16:creationId xmlns="" xmlns:a16="http://schemas.microsoft.com/office/drawing/2014/main" id="{1E221104-E6C8-43EA-B19F-318C5FF76F76}"/>
              </a:ext>
            </a:extLst>
          </p:cNvPr>
          <p:cNvSpPr/>
          <p:nvPr/>
        </p:nvSpPr>
        <p:spPr>
          <a:xfrm>
            <a:off x="1706720" y="5598139"/>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 name="latex-image-16.pdf" descr="latex-image-16.pdf">
            <a:extLst>
              <a:ext uri="{FF2B5EF4-FFF2-40B4-BE49-F238E27FC236}">
                <a16:creationId xmlns="" xmlns:a16="http://schemas.microsoft.com/office/drawing/2014/main" id="{BDD6B143-6F87-4BB9-90AE-BF2A95B7D8C8}"/>
              </a:ext>
            </a:extLst>
          </p:cNvPr>
          <p:cNvPicPr>
            <a:picLocks noChangeAspect="1"/>
          </p:cNvPicPr>
          <p:nvPr/>
        </p:nvPicPr>
        <p:blipFill>
          <a:blip r:embed="rId3"/>
          <a:stretch>
            <a:fillRect/>
          </a:stretch>
        </p:blipFill>
        <p:spPr>
          <a:xfrm>
            <a:off x="3395230" y="5066226"/>
            <a:ext cx="110315" cy="263208"/>
          </a:xfrm>
          <a:prstGeom prst="rect">
            <a:avLst/>
          </a:prstGeom>
          <a:ln w="12700">
            <a:miter lim="400000"/>
          </a:ln>
        </p:spPr>
      </p:pic>
      <p:sp>
        <p:nvSpPr>
          <p:cNvPr id="27" name="Line">
            <a:extLst>
              <a:ext uri="{FF2B5EF4-FFF2-40B4-BE49-F238E27FC236}">
                <a16:creationId xmlns="" xmlns:a16="http://schemas.microsoft.com/office/drawing/2014/main" id="{C31570D2-58B3-4F94-B572-FFC32E679E3E}"/>
              </a:ext>
            </a:extLst>
          </p:cNvPr>
          <p:cNvSpPr/>
          <p:nvPr/>
        </p:nvSpPr>
        <p:spPr>
          <a:xfrm>
            <a:off x="1626147" y="3578770"/>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a:extLst>
              <a:ext uri="{FF2B5EF4-FFF2-40B4-BE49-F238E27FC236}">
                <a16:creationId xmlns="" xmlns:a16="http://schemas.microsoft.com/office/drawing/2014/main" id="{5618E265-A02B-4EE7-ABD5-AB30E10312EF}"/>
              </a:ext>
            </a:extLst>
          </p:cNvPr>
          <p:cNvSpPr/>
          <p:nvPr/>
        </p:nvSpPr>
        <p:spPr>
          <a:xfrm>
            <a:off x="6063489" y="3653718"/>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 name="latex-image-9.pdf" descr="latex-image-9.pdf">
            <a:extLst>
              <a:ext uri="{FF2B5EF4-FFF2-40B4-BE49-F238E27FC236}">
                <a16:creationId xmlns="" xmlns:a16="http://schemas.microsoft.com/office/drawing/2014/main" id="{56934696-D087-469F-AE86-09C34957A015}"/>
              </a:ext>
            </a:extLst>
          </p:cNvPr>
          <p:cNvPicPr>
            <a:picLocks noChangeAspect="1"/>
          </p:cNvPicPr>
          <p:nvPr/>
        </p:nvPicPr>
        <p:blipFill>
          <a:blip r:embed="rId4"/>
          <a:stretch>
            <a:fillRect/>
          </a:stretch>
        </p:blipFill>
        <p:spPr>
          <a:xfrm>
            <a:off x="1761877" y="3097533"/>
            <a:ext cx="110315" cy="196116"/>
          </a:xfrm>
          <a:prstGeom prst="rect">
            <a:avLst/>
          </a:prstGeom>
          <a:ln w="12700">
            <a:miter lim="400000"/>
          </a:ln>
        </p:spPr>
      </p:pic>
      <p:pic>
        <p:nvPicPr>
          <p:cNvPr id="30" name="latex-image-10.pdf" descr="latex-image-10.pdf">
            <a:extLst>
              <a:ext uri="{FF2B5EF4-FFF2-40B4-BE49-F238E27FC236}">
                <a16:creationId xmlns="" xmlns:a16="http://schemas.microsoft.com/office/drawing/2014/main" id="{5EED9044-D51D-4B00-BB8F-73A2CE40C7B9}"/>
              </a:ext>
            </a:extLst>
          </p:cNvPr>
          <p:cNvPicPr>
            <a:picLocks noChangeAspect="1"/>
          </p:cNvPicPr>
          <p:nvPr/>
        </p:nvPicPr>
        <p:blipFill>
          <a:blip r:embed="rId5"/>
          <a:stretch>
            <a:fillRect/>
          </a:stretch>
        </p:blipFill>
        <p:spPr>
          <a:xfrm>
            <a:off x="7324553" y="4971292"/>
            <a:ext cx="110315" cy="147087"/>
          </a:xfrm>
          <a:prstGeom prst="rect">
            <a:avLst/>
          </a:prstGeom>
          <a:ln w="12700">
            <a:miter lim="400000"/>
          </a:ln>
        </p:spPr>
      </p:pic>
      <p:sp>
        <p:nvSpPr>
          <p:cNvPr id="35" name="Line">
            <a:extLst>
              <a:ext uri="{FF2B5EF4-FFF2-40B4-BE49-F238E27FC236}">
                <a16:creationId xmlns="" xmlns:a16="http://schemas.microsoft.com/office/drawing/2014/main" id="{D588B166-477A-486B-B434-ED26FD2F6882}"/>
              </a:ext>
            </a:extLst>
          </p:cNvPr>
          <p:cNvSpPr/>
          <p:nvPr/>
        </p:nvSpPr>
        <p:spPr>
          <a:xfrm>
            <a:off x="1675438" y="4964517"/>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 name="latex-image-19.pdf" descr="latex-image-19.pdf">
            <a:extLst>
              <a:ext uri="{FF2B5EF4-FFF2-40B4-BE49-F238E27FC236}">
                <a16:creationId xmlns="" xmlns:a16="http://schemas.microsoft.com/office/drawing/2014/main" id="{2BE79391-AD0C-4465-B935-129E942F843B}"/>
              </a:ext>
            </a:extLst>
          </p:cNvPr>
          <p:cNvPicPr>
            <a:picLocks noChangeAspect="1"/>
          </p:cNvPicPr>
          <p:nvPr/>
        </p:nvPicPr>
        <p:blipFill>
          <a:blip r:embed="rId6"/>
          <a:stretch>
            <a:fillRect/>
          </a:stretch>
        </p:blipFill>
        <p:spPr>
          <a:xfrm>
            <a:off x="3912437" y="5750487"/>
            <a:ext cx="167432" cy="223243"/>
          </a:xfrm>
          <a:prstGeom prst="rect">
            <a:avLst/>
          </a:prstGeom>
          <a:ln w="12700">
            <a:miter lim="400000"/>
          </a:ln>
        </p:spPr>
      </p:pic>
      <p:sp>
        <p:nvSpPr>
          <p:cNvPr id="37" name="image plane">
            <a:extLst>
              <a:ext uri="{FF2B5EF4-FFF2-40B4-BE49-F238E27FC236}">
                <a16:creationId xmlns="" xmlns:a16="http://schemas.microsoft.com/office/drawing/2014/main" id="{3AACB0FB-3B39-4658-B30D-ED97EE3A46A0}"/>
              </a:ext>
            </a:extLst>
          </p:cNvPr>
          <p:cNvSpPr txBox="1"/>
          <p:nvPr/>
        </p:nvSpPr>
        <p:spPr>
          <a:xfrm>
            <a:off x="4109614"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Line">
            <a:extLst>
              <a:ext uri="{FF2B5EF4-FFF2-40B4-BE49-F238E27FC236}">
                <a16:creationId xmlns="" xmlns:a16="http://schemas.microsoft.com/office/drawing/2014/main" id="{CBB16738-1D94-474D-9910-5CCE87D9618F}"/>
              </a:ext>
            </a:extLst>
          </p:cNvPr>
          <p:cNvSpPr/>
          <p:nvPr/>
        </p:nvSpPr>
        <p:spPr>
          <a:xfrm rot="5400000">
            <a:off x="4688849" y="4381684"/>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a:extLst>
              <a:ext uri="{FF2B5EF4-FFF2-40B4-BE49-F238E27FC236}">
                <a16:creationId xmlns="" xmlns:a16="http://schemas.microsoft.com/office/drawing/2014/main" id="{89360157-AF07-4DE0-BDA1-1F720EA662B4}"/>
              </a:ext>
            </a:extLst>
          </p:cNvPr>
          <p:cNvSpPr/>
          <p:nvPr/>
        </p:nvSpPr>
        <p:spPr>
          <a:xfrm>
            <a:off x="4955853" y="3906563"/>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248400" y="3011753"/>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285" y="3653718"/>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 xmlns:a16="http://schemas.microsoft.com/office/drawing/2014/main" id="{56934696-D087-469F-AE86-09C34957A015}"/>
              </a:ext>
            </a:extLst>
          </p:cNvPr>
          <p:cNvPicPr>
            <a:picLocks noChangeAspect="1"/>
          </p:cNvPicPr>
          <p:nvPr/>
        </p:nvPicPr>
        <p:blipFill>
          <a:blip r:embed="rId4"/>
          <a:stretch>
            <a:fillRect/>
          </a:stretch>
        </p:blipFill>
        <p:spPr>
          <a:xfrm>
            <a:off x="6248400"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152400" y="762000"/>
            <a:ext cx="88392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6153"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TotalTime>
  <Words>805</Words>
  <Application>Microsoft Office PowerPoint</Application>
  <PresentationFormat>On-screen Show (4:3)</PresentationFormat>
  <Paragraphs>251</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class_layout</vt:lpstr>
      <vt:lpstr>Camera calibration</vt:lpstr>
      <vt:lpstr>References</vt:lpstr>
      <vt:lpstr>PowerPoint Presentation</vt:lpstr>
      <vt:lpstr>What is camera calibration</vt:lpstr>
      <vt:lpstr>Starting from the end</vt:lpstr>
      <vt:lpstr>Starting from the end</vt:lpstr>
      <vt:lpstr>Starting from the end</vt:lpstr>
      <vt:lpstr>Recap: perspective projection</vt:lpstr>
      <vt:lpstr>Recap: perspective projection</vt:lpstr>
      <vt:lpstr>Recap: perspective projection</vt:lpstr>
      <vt:lpstr>Recap: perspective projection</vt:lpstr>
      <vt:lpstr>Intrinsic camera matrix</vt:lpstr>
      <vt:lpstr>Intrinsic calibration matrix</vt:lpstr>
      <vt:lpstr>PowerPoint Presentation</vt:lpstr>
      <vt:lpstr>Generalizing the camera matrix</vt:lpstr>
      <vt:lpstr>Generalizing the camera matrix</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Chechik</dc:creator>
  <cp:lastModifiedBy>Yoni Chechik</cp:lastModifiedBy>
  <cp:revision>61</cp:revision>
  <dcterms:created xsi:type="dcterms:W3CDTF">2006-08-16T00:00:00Z</dcterms:created>
  <dcterms:modified xsi:type="dcterms:W3CDTF">2019-11-04T15:36:02Z</dcterms:modified>
</cp:coreProperties>
</file>