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2348" r:id="rId3"/>
    <p:sldId id="303" r:id="rId4"/>
    <p:sldId id="2356" r:id="rId5"/>
    <p:sldId id="2360" r:id="rId6"/>
    <p:sldId id="2414" r:id="rId7"/>
    <p:sldId id="2362" r:id="rId8"/>
    <p:sldId id="2367" r:id="rId9"/>
    <p:sldId id="2410" r:id="rId10"/>
    <p:sldId id="2369" r:id="rId11"/>
    <p:sldId id="2418" r:id="rId12"/>
    <p:sldId id="2419" r:id="rId13"/>
    <p:sldId id="2420" r:id="rId14"/>
    <p:sldId id="2421" r:id="rId15"/>
    <p:sldId id="2422" r:id="rId16"/>
    <p:sldId id="2428" r:id="rId17"/>
    <p:sldId id="2380" r:id="rId18"/>
    <p:sldId id="2409" r:id="rId19"/>
    <p:sldId id="2349" r:id="rId20"/>
    <p:sldId id="2350" r:id="rId21"/>
    <p:sldId id="2358" r:id="rId22"/>
    <p:sldId id="2352" r:id="rId23"/>
    <p:sldId id="2359" r:id="rId24"/>
    <p:sldId id="305" r:id="rId25"/>
    <p:sldId id="2413" r:id="rId26"/>
    <p:sldId id="2368" r:id="rId27"/>
    <p:sldId id="2364" r:id="rId28"/>
    <p:sldId id="2411" r:id="rId29"/>
    <p:sldId id="2382" r:id="rId30"/>
    <p:sldId id="2415" r:id="rId31"/>
    <p:sldId id="2416" r:id="rId32"/>
    <p:sldId id="2383" r:id="rId33"/>
    <p:sldId id="2384" r:id="rId34"/>
    <p:sldId id="2385" r:id="rId35"/>
    <p:sldId id="2387" r:id="rId36"/>
    <p:sldId id="2417" r:id="rId37"/>
    <p:sldId id="2388" r:id="rId38"/>
    <p:sldId id="2389" r:id="rId39"/>
    <p:sldId id="2393" r:id="rId40"/>
    <p:sldId id="2394" r:id="rId41"/>
    <p:sldId id="2412" r:id="rId42"/>
    <p:sldId id="2402" r:id="rId43"/>
    <p:sldId id="2408" r:id="rId44"/>
    <p:sldId id="2397" r:id="rId45"/>
    <p:sldId id="2399" r:id="rId46"/>
    <p:sldId id="2400" r:id="rId47"/>
    <p:sldId id="2406" r:id="rId48"/>
    <p:sldId id="2401" r:id="rId49"/>
    <p:sldId id="2404" r:id="rId50"/>
    <p:sldId id="2405" r:id="rId51"/>
    <p:sldId id="23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443A9-F23A-48DF-A7F1-69ACC1B2952D}" type="datetimeFigureOut">
              <a:rPr lang="en-US" smtClean="0"/>
              <a:t>28-Dec-19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FC88C-95A5-4E0F-9A58-E5C8FBF954FD}" type="slidenum">
              <a:rPr lang="en-US" smtClean="0"/>
              <a:t>‹#›</a:t>
            </a:fld>
            <a:endParaRPr lang="en-US"/>
          </a:p>
        </p:txBody>
      </p:sp>
    </p:spTree>
    <p:extLst>
      <p:ext uri="{BB962C8B-B14F-4D97-AF65-F5344CB8AC3E}">
        <p14:creationId xmlns:p14="http://schemas.microsoft.com/office/powerpoint/2010/main" val="384533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5</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a:t>
            </a:r>
          </a:p>
          <a:p>
            <a:endParaRPr lang="en-US" dirty="0"/>
          </a:p>
          <a:p>
            <a:r>
              <a:rPr lang="en-US" dirty="0" err="1"/>
              <a:t>Kx</a:t>
            </a:r>
            <a:r>
              <a:rPr lang="en-US" dirty="0"/>
              <a:t> = </a:t>
            </a:r>
          </a:p>
          <a:p>
            <a:r>
              <a:rPr lang="en-US" dirty="0"/>
              <a:t>\begin{</a:t>
            </a:r>
            <a:r>
              <a:rPr lang="en-US" dirty="0" err="1"/>
              <a:t>bmatrix</a:t>
            </a:r>
            <a:r>
              <a:rPr lang="en-US" dirty="0"/>
              <a:t>}1 &amp; 0&amp;p_x</a:t>
            </a:r>
          </a:p>
          <a:p>
            <a:r>
              <a:rPr lang="en-US" dirty="0"/>
              <a:t>\\ 0&amp;1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}1 &amp; \</a:t>
            </a:r>
            <a:r>
              <a:rPr lang="en-US" dirty="0" err="1"/>
              <a:t>frac</a:t>
            </a:r>
            <a:r>
              <a:rPr lang="en-US" dirty="0"/>
              <a:t>{s}{</a:t>
            </a:r>
            <a:r>
              <a:rPr lang="en-US" dirty="0" err="1"/>
              <a:t>f_y</a:t>
            </a:r>
            <a:r>
              <a:rPr lang="en-US" dirty="0"/>
              <a:t>}&amp;0</a:t>
            </a:r>
          </a:p>
          <a:p>
            <a:r>
              <a:rPr lang="en-US" dirty="0"/>
              <a:t>\\ 0&amp;1 &amp;0</a:t>
            </a:r>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a:p>
            <a:r>
              <a:rPr lang="en-US" dirty="0"/>
              <a:t>x</a:t>
            </a:r>
          </a:p>
        </p:txBody>
      </p:sp>
      <p:sp>
        <p:nvSpPr>
          <p:cNvPr id="4" name="Slide Number Placeholder 3"/>
          <p:cNvSpPr>
            <a:spLocks noGrp="1"/>
          </p:cNvSpPr>
          <p:nvPr>
            <p:ph type="sldNum" sz="quarter" idx="10"/>
          </p:nvPr>
        </p:nvSpPr>
        <p:spPr/>
        <p:txBody>
          <a:bodyPr/>
          <a:lstStyle/>
          <a:p>
            <a:fld id="{52D509E6-240D-427B-9F3C-01CA969AA59D}" type="slidenum">
              <a:rPr lang="en-US" smtClean="0"/>
              <a:t>27</a:t>
            </a:fld>
            <a:endParaRPr lang="en-US"/>
          </a:p>
        </p:txBody>
      </p:sp>
    </p:spTree>
    <p:extLst>
      <p:ext uri="{BB962C8B-B14F-4D97-AF65-F5344CB8AC3E}">
        <p14:creationId xmlns:p14="http://schemas.microsoft.com/office/powerpoint/2010/main" val="189531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\\w</a:t>
            </a:r>
          </a:p>
          <a:p>
            <a:endParaRPr lang="en-US" dirty="0"/>
          </a:p>
          <a:p>
            <a:r>
              <a:rPr lang="en-US" dirty="0"/>
              <a:t>\end{</a:t>
            </a:r>
            <a:r>
              <a:rPr lang="en-US" dirty="0" err="1"/>
              <a:t>bmatrix</a:t>
            </a:r>
            <a:r>
              <a:rPr lang="en-US" dirty="0"/>
              <a:t>}</a:t>
            </a:r>
          </a:p>
          <a:p>
            <a:endParaRPr lang="en-US" dirty="0"/>
          </a:p>
          <a:p>
            <a:r>
              <a:rPr lang="en-US" dirty="0"/>
              <a:t> = </a:t>
            </a:r>
          </a:p>
          <a:p>
            <a:endParaRPr lang="en-US" dirty="0"/>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29</a:t>
            </a:fld>
            <a:endParaRPr lang="en-US"/>
          </a:p>
        </p:txBody>
      </p:sp>
    </p:spTree>
    <p:extLst>
      <p:ext uri="{BB962C8B-B14F-4D97-AF65-F5344CB8AC3E}">
        <p14:creationId xmlns:p14="http://schemas.microsoft.com/office/powerpoint/2010/main" val="345406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\begin{</a:t>
            </a:r>
            <a:r>
              <a:rPr lang="en-US" dirty="0" err="1"/>
              <a:t>bmatrix</a:t>
            </a:r>
            <a:r>
              <a:rPr lang="en-US" dirty="0"/>
              <a:t>}\</a:t>
            </a:r>
            <a:r>
              <a:rPr lang="en-US" dirty="0" err="1"/>
              <a:t>widetilde</a:t>
            </a:r>
            <a:r>
              <a:rPr lang="en-US" dirty="0"/>
              <a:t>{u}</a:t>
            </a:r>
          </a:p>
          <a:p>
            <a:r>
              <a:rPr lang="en-US" dirty="0"/>
              <a:t>\\ \</a:t>
            </a:r>
            <a:r>
              <a:rPr lang="en-US" dirty="0" err="1"/>
              <a:t>widetilde</a:t>
            </a:r>
            <a:r>
              <a:rPr lang="en-US" dirty="0"/>
              <a:t>{v}</a:t>
            </a:r>
          </a:p>
          <a:p>
            <a:r>
              <a:rPr lang="en-US" dirty="0"/>
              <a:t>\\\widetilde{w}</a:t>
            </a:r>
          </a:p>
          <a:p>
            <a:endParaRPr lang="en-US" dirty="0"/>
          </a:p>
          <a:p>
            <a:r>
              <a:rPr lang="en-US" dirty="0"/>
              <a:t>\end{</a:t>
            </a:r>
            <a:r>
              <a:rPr lang="en-US" dirty="0" err="1"/>
              <a:t>bmatrix</a:t>
            </a:r>
            <a:r>
              <a:rPr lang="en-US" dirty="0"/>
              <a:t>}</a:t>
            </a:r>
          </a:p>
          <a:p>
            <a:endParaRPr lang="en-US" dirty="0"/>
          </a:p>
          <a:p>
            <a:r>
              <a:rPr lang="en-US" dirty="0"/>
              <a:t>=</a:t>
            </a:r>
          </a:p>
          <a:p>
            <a:r>
              <a:rPr lang="en-US" dirty="0"/>
              <a:t>K^{-1}</a:t>
            </a:r>
          </a:p>
          <a:p>
            <a:r>
              <a:rPr lang="en-US" dirty="0"/>
              <a:t>\begin{</a:t>
            </a:r>
            <a:r>
              <a:rPr lang="en-US" dirty="0" err="1"/>
              <a:t>bmatrix</a:t>
            </a:r>
            <a:r>
              <a:rPr lang="en-US" dirty="0"/>
              <a:t>}u</a:t>
            </a:r>
          </a:p>
          <a:p>
            <a:r>
              <a:rPr lang="en-US" dirty="0"/>
              <a:t>\\ v</a:t>
            </a:r>
          </a:p>
          <a:p>
            <a:r>
              <a:rPr lang="en-US" dirty="0"/>
              <a:t>\\w</a:t>
            </a:r>
          </a:p>
          <a:p>
            <a:endParaRPr lang="en-US" dirty="0"/>
          </a:p>
          <a:p>
            <a:r>
              <a:rPr lang="en-US" dirty="0"/>
              <a:t>\end{</a:t>
            </a:r>
            <a:r>
              <a:rPr lang="en-US" dirty="0" err="1"/>
              <a:t>bmatrix</a:t>
            </a:r>
            <a:r>
              <a:rPr lang="en-US" dirty="0"/>
              <a:t>}</a:t>
            </a:r>
          </a:p>
          <a:p>
            <a:r>
              <a:rPr lang="en-US" dirty="0"/>
              <a:t> = </a:t>
            </a:r>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r>
              <a:rPr lang="en-US" dirty="0"/>
              <a:t>\\</a:t>
            </a:r>
          </a:p>
          <a:p>
            <a:r>
              <a:rPr lang="en-US" dirty="0"/>
              <a:t>R </a:t>
            </a:r>
          </a:p>
          <a:p>
            <a:r>
              <a:rPr lang="en-US" dirty="0"/>
              <a:t>\begin{</a:t>
            </a:r>
            <a:r>
              <a:rPr lang="en-US" dirty="0" err="1"/>
              <a:t>bmatrix</a:t>
            </a:r>
            <a:r>
              <a:rPr lang="en-US" dirty="0"/>
              <a:t>}x</a:t>
            </a:r>
          </a:p>
          <a:p>
            <a:r>
              <a:rPr lang="en-US" dirty="0"/>
              <a:t>\\ y</a:t>
            </a:r>
          </a:p>
          <a:p>
            <a:r>
              <a:rPr lang="en-US" dirty="0"/>
              <a:t>\\z</a:t>
            </a:r>
          </a:p>
          <a:p>
            <a:r>
              <a:rPr lang="en-US" dirty="0"/>
              <a:t>\end{</a:t>
            </a:r>
            <a:r>
              <a:rPr lang="en-US" dirty="0" err="1"/>
              <a:t>bmatrix</a:t>
            </a:r>
            <a:r>
              <a:rPr lang="en-US" dirty="0"/>
              <a:t>}</a:t>
            </a:r>
          </a:p>
          <a:p>
            <a:r>
              <a:rPr lang="en-US" dirty="0"/>
              <a:t>-RC</a:t>
            </a:r>
          </a:p>
          <a:p>
            <a:endParaRPr lang="en-US" dirty="0"/>
          </a:p>
          <a:p>
            <a:r>
              <a:rPr lang="en-US" dirty="0"/>
              <a:t>=</a:t>
            </a:r>
          </a:p>
          <a:p>
            <a:endParaRPr lang="en-US" dirty="0"/>
          </a:p>
          <a:p>
            <a:r>
              <a:rPr lang="en-US" dirty="0"/>
              <a:t>R </a:t>
            </a:r>
          </a:p>
          <a:p>
            <a:r>
              <a:rPr lang="en-US" dirty="0"/>
              <a:t>\begin{</a:t>
            </a:r>
            <a:r>
              <a:rPr lang="en-US" dirty="0" err="1"/>
              <a:t>bmatrix</a:t>
            </a:r>
            <a:r>
              <a:rPr lang="en-US" dirty="0"/>
              <a:t>}x</a:t>
            </a:r>
          </a:p>
          <a:p>
            <a:r>
              <a:rPr lang="en-US" dirty="0"/>
              <a:t>\\ y</a:t>
            </a:r>
          </a:p>
          <a:p>
            <a:r>
              <a:rPr lang="en-US" dirty="0"/>
              <a:t>\\z</a:t>
            </a:r>
          </a:p>
          <a:p>
            <a:r>
              <a:rPr lang="en-US" dirty="0"/>
              <a:t>\end{</a:t>
            </a:r>
            <a:r>
              <a:rPr lang="en-US" dirty="0" err="1"/>
              <a:t>bmatrix</a:t>
            </a:r>
            <a:r>
              <a:rPr lang="en-US" dirty="0"/>
              <a:t>}</a:t>
            </a:r>
          </a:p>
          <a:p>
            <a:r>
              <a:rPr lang="en-US"/>
              <a:t>+t</a:t>
            </a:r>
            <a:endParaRPr lang="en-US" dirty="0"/>
          </a:p>
        </p:txBody>
      </p:sp>
      <p:sp>
        <p:nvSpPr>
          <p:cNvPr id="4" name="Slide Number Placeholder 3"/>
          <p:cNvSpPr>
            <a:spLocks noGrp="1"/>
          </p:cNvSpPr>
          <p:nvPr>
            <p:ph type="sldNum" sz="quarter" idx="5"/>
          </p:nvPr>
        </p:nvSpPr>
        <p:spPr/>
        <p:txBody>
          <a:bodyPr/>
          <a:lstStyle/>
          <a:p>
            <a:fld id="{23DFC88C-95A5-4E0F-9A58-E5C8FBF954FD}" type="slidenum">
              <a:rPr lang="en-US" smtClean="0"/>
              <a:t>30</a:t>
            </a:fld>
            <a:endParaRPr lang="en-US"/>
          </a:p>
        </p:txBody>
      </p:sp>
    </p:spTree>
    <p:extLst>
      <p:ext uri="{BB962C8B-B14F-4D97-AF65-F5344CB8AC3E}">
        <p14:creationId xmlns:p14="http://schemas.microsoft.com/office/powerpoint/2010/main" val="2677273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 = \lambda v  \</a:t>
            </a:r>
            <a:r>
              <a:rPr lang="en-US" dirty="0" err="1"/>
              <a:t>mapsto</a:t>
            </a:r>
            <a:r>
              <a:rPr lang="en-US" dirty="0"/>
              <a:t> </a:t>
            </a:r>
            <a:r>
              <a:rPr lang="en-US" dirty="0" err="1"/>
              <a:t>v^TAv</a:t>
            </a:r>
            <a:r>
              <a:rPr lang="en-US" dirty="0"/>
              <a:t> = \lambda</a:t>
            </a:r>
          </a:p>
          <a:p>
            <a:endParaRPr lang="en-US" dirty="0"/>
          </a:p>
          <a:p>
            <a:endParaRPr lang="en-US" dirty="0"/>
          </a:p>
        </p:txBody>
      </p:sp>
      <p:sp>
        <p:nvSpPr>
          <p:cNvPr id="4" name="Slide Number Placeholder 3"/>
          <p:cNvSpPr>
            <a:spLocks noGrp="1"/>
          </p:cNvSpPr>
          <p:nvPr>
            <p:ph type="sldNum" sz="quarter" idx="5"/>
          </p:nvPr>
        </p:nvSpPr>
        <p:spPr/>
        <p:txBody>
          <a:bodyPr/>
          <a:lstStyle/>
          <a:p>
            <a:fld id="{C3AAF71C-6015-4670-870D-7FE113402D6E}" type="slidenum">
              <a:rPr lang="en-US" smtClean="0"/>
              <a:t>39</a:t>
            </a:fld>
            <a:endParaRPr lang="en-US"/>
          </a:p>
        </p:txBody>
      </p:sp>
    </p:spTree>
    <p:extLst>
      <p:ext uri="{BB962C8B-B14F-4D97-AF65-F5344CB8AC3E}">
        <p14:creationId xmlns:p14="http://schemas.microsoft.com/office/powerpoint/2010/main" val="328073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3780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4761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75036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21219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5018" eaLnBrk="0" hangingPunct="0">
              <a:defRPr>
                <a:solidFill>
                  <a:schemeClr val="tx1"/>
                </a:solidFill>
                <a:latin typeface="Arial" charset="0"/>
                <a:cs typeface="Arial" charset="0"/>
              </a:defRPr>
            </a:lvl1pPr>
            <a:lvl2pPr marL="730766" indent="-281064" defTabSz="915018" eaLnBrk="0" hangingPunct="0">
              <a:defRPr>
                <a:solidFill>
                  <a:schemeClr val="tx1"/>
                </a:solidFill>
                <a:latin typeface="Arial" charset="0"/>
                <a:cs typeface="Arial" charset="0"/>
              </a:defRPr>
            </a:lvl2pPr>
            <a:lvl3pPr marL="1124255" indent="-224851" defTabSz="915018" eaLnBrk="0" hangingPunct="0">
              <a:defRPr>
                <a:solidFill>
                  <a:schemeClr val="tx1"/>
                </a:solidFill>
                <a:latin typeface="Arial" charset="0"/>
                <a:cs typeface="Arial" charset="0"/>
              </a:defRPr>
            </a:lvl3pPr>
            <a:lvl4pPr marL="1573957" indent="-224851" defTabSz="915018" eaLnBrk="0" hangingPunct="0">
              <a:defRPr>
                <a:solidFill>
                  <a:schemeClr val="tx1"/>
                </a:solidFill>
                <a:latin typeface="Arial" charset="0"/>
                <a:cs typeface="Arial" charset="0"/>
              </a:defRPr>
            </a:lvl4pPr>
            <a:lvl5pPr marL="2023659" indent="-224851" defTabSz="915018" eaLnBrk="0" hangingPunct="0">
              <a:defRPr>
                <a:solidFill>
                  <a:schemeClr val="tx1"/>
                </a:solidFill>
                <a:latin typeface="Arial" charset="0"/>
                <a:cs typeface="Arial" charset="0"/>
              </a:defRPr>
            </a:lvl5pPr>
            <a:lvl6pPr marL="2473361" indent="-224851" defTabSz="915018" eaLnBrk="0" fontAlgn="base" hangingPunct="0">
              <a:spcBef>
                <a:spcPct val="0"/>
              </a:spcBef>
              <a:spcAft>
                <a:spcPct val="0"/>
              </a:spcAft>
              <a:defRPr>
                <a:solidFill>
                  <a:schemeClr val="tx1"/>
                </a:solidFill>
                <a:latin typeface="Arial" charset="0"/>
                <a:cs typeface="Arial" charset="0"/>
              </a:defRPr>
            </a:lvl6pPr>
            <a:lvl7pPr marL="2923062" indent="-224851" defTabSz="915018" eaLnBrk="0" fontAlgn="base" hangingPunct="0">
              <a:spcBef>
                <a:spcPct val="0"/>
              </a:spcBef>
              <a:spcAft>
                <a:spcPct val="0"/>
              </a:spcAft>
              <a:defRPr>
                <a:solidFill>
                  <a:schemeClr val="tx1"/>
                </a:solidFill>
                <a:latin typeface="Arial" charset="0"/>
                <a:cs typeface="Arial" charset="0"/>
              </a:defRPr>
            </a:lvl7pPr>
            <a:lvl8pPr marL="3372764" indent="-224851" defTabSz="915018" eaLnBrk="0" fontAlgn="base" hangingPunct="0">
              <a:spcBef>
                <a:spcPct val="0"/>
              </a:spcBef>
              <a:spcAft>
                <a:spcPct val="0"/>
              </a:spcAft>
              <a:defRPr>
                <a:solidFill>
                  <a:schemeClr val="tx1"/>
                </a:solidFill>
                <a:latin typeface="Arial" charset="0"/>
                <a:cs typeface="Arial" charset="0"/>
              </a:defRPr>
            </a:lvl8pPr>
            <a:lvl9pPr marL="3822466" indent="-224851" defTabSz="915018" eaLnBrk="0" fontAlgn="base" hangingPunct="0">
              <a:spcBef>
                <a:spcPct val="0"/>
              </a:spcBef>
              <a:spcAft>
                <a:spcPct val="0"/>
              </a:spcAft>
              <a:defRPr>
                <a:solidFill>
                  <a:schemeClr val="tx1"/>
                </a:solidFill>
                <a:latin typeface="Arial" charset="0"/>
                <a:cs typeface="Arial" charset="0"/>
              </a:defRPr>
            </a:lvl9pPr>
          </a:lstStyle>
          <a:p>
            <a:pPr marL="0" marR="0" lvl="0" indent="0" algn="r" defTabSz="915018" rtl="0" eaLnBrk="1" fontAlgn="auto" latinLnBrk="0" hangingPunct="1">
              <a:lnSpc>
                <a:spcPct val="100000"/>
              </a:lnSpc>
              <a:spcBef>
                <a:spcPts val="0"/>
              </a:spcBef>
              <a:spcAft>
                <a:spcPts val="0"/>
              </a:spcAft>
              <a:buClrTx/>
              <a:buSzTx/>
              <a:buFontTx/>
              <a:buNone/>
              <a:tabLst/>
              <a:defRPr/>
            </a:pPr>
            <a:fld id="{50AF8499-4BCD-468F-9E82-185D34080B71}" type="slidenum">
              <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5018"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92464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355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6</a:t>
            </a:fld>
            <a:endParaRPr lang="en-US"/>
          </a:p>
        </p:txBody>
      </p:sp>
    </p:spTree>
    <p:extLst>
      <p:ext uri="{BB962C8B-B14F-4D97-AF65-F5344CB8AC3E}">
        <p14:creationId xmlns:p14="http://schemas.microsoft.com/office/powerpoint/2010/main" val="310231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P_{3X4} = K_{3X3}[I|0]_{3X4}\Pi_{4X4}</a:t>
            </a:r>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7</a:t>
            </a:fld>
            <a:endParaRPr lang="en-US"/>
          </a:p>
        </p:txBody>
      </p:sp>
    </p:spTree>
    <p:extLst>
      <p:ext uri="{BB962C8B-B14F-4D97-AF65-F5344CB8AC3E}">
        <p14:creationId xmlns:p14="http://schemas.microsoft.com/office/powerpoint/2010/main" val="78757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19</a:t>
            </a:fld>
            <a:endParaRPr lang="en-US"/>
          </a:p>
        </p:txBody>
      </p:sp>
    </p:spTree>
    <p:extLst>
      <p:ext uri="{BB962C8B-B14F-4D97-AF65-F5344CB8AC3E}">
        <p14:creationId xmlns:p14="http://schemas.microsoft.com/office/powerpoint/2010/main" val="33795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r>
              <a:rPr lang="en-US" dirty="0"/>
              <a:t>\</a:t>
            </a:r>
            <a:r>
              <a:rPr lang="en-US" dirty="0" err="1"/>
              <a:t>mapsto</a:t>
            </a:r>
            <a:r>
              <a:rPr lang="en-US" dirty="0"/>
              <a:t> </a:t>
            </a:r>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a:p>
            <a:r>
              <a:rPr lang="en-US" dirty="0"/>
              <a:t>=</a:t>
            </a:r>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20</a:t>
            </a:fld>
            <a:endParaRPr lang="en-US"/>
          </a:p>
        </p:txBody>
      </p:sp>
    </p:spTree>
    <p:extLst>
      <p:ext uri="{BB962C8B-B14F-4D97-AF65-F5344CB8AC3E}">
        <p14:creationId xmlns:p14="http://schemas.microsoft.com/office/powerpoint/2010/main" val="243375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0&amp;0&amp;0</a:t>
            </a:r>
          </a:p>
          <a:p>
            <a:r>
              <a:rPr lang="en-US" dirty="0"/>
              <a:t>\\ 0&amp;f &amp;0&amp;0</a:t>
            </a:r>
          </a:p>
          <a:p>
            <a:r>
              <a:rPr lang="en-US" dirty="0"/>
              <a:t>\\0&amp;0&amp;1&amp;0</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21</a:t>
            </a:fld>
            <a:endParaRPr lang="en-US"/>
          </a:p>
        </p:txBody>
      </p:sp>
    </p:spTree>
    <p:extLst>
      <p:ext uri="{BB962C8B-B14F-4D97-AF65-F5344CB8AC3E}">
        <p14:creationId xmlns:p14="http://schemas.microsoft.com/office/powerpoint/2010/main" val="265135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endParaRPr lang="en-US" dirty="0"/>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22</a:t>
            </a:fld>
            <a:endParaRPr lang="en-US"/>
          </a:p>
        </p:txBody>
      </p:sp>
    </p:spTree>
    <p:extLst>
      <p:ext uri="{BB962C8B-B14F-4D97-AF65-F5344CB8AC3E}">
        <p14:creationId xmlns:p14="http://schemas.microsoft.com/office/powerpoint/2010/main" val="115568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23</a:t>
            </a:fld>
            <a:endParaRPr lang="en-US"/>
          </a:p>
        </p:txBody>
      </p:sp>
    </p:spTree>
    <p:extLst>
      <p:ext uri="{BB962C8B-B14F-4D97-AF65-F5344CB8AC3E}">
        <p14:creationId xmlns:p14="http://schemas.microsoft.com/office/powerpoint/2010/main" val="60051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24</a:t>
            </a:fld>
            <a:endParaRPr lang="en-US"/>
          </a:p>
        </p:txBody>
      </p:sp>
    </p:spTree>
    <p:extLst>
      <p:ext uri="{BB962C8B-B14F-4D97-AF65-F5344CB8AC3E}">
        <p14:creationId xmlns:p14="http://schemas.microsoft.com/office/powerpoint/2010/main" val="33414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
            <a:ext cx="10363200" cy="1219200"/>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1828800" y="5105400"/>
            <a:ext cx="85344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Tree>
    <p:extLst>
      <p:ext uri="{BB962C8B-B14F-4D97-AF65-F5344CB8AC3E}">
        <p14:creationId xmlns:p14="http://schemas.microsoft.com/office/powerpoint/2010/main" val="164448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28-Dec-19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42813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28-Dec-19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22810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019230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28-Dec-19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8467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0E4BE-DC49-4C06-9EAD-5C882F80E0B2}" type="datetimeFigureOut">
              <a:rPr lang="en-US" smtClean="0"/>
              <a:t>28-Dec-19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65394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0E4BE-DC49-4C06-9EAD-5C882F80E0B2}" type="datetimeFigureOut">
              <a:rPr lang="en-US" smtClean="0"/>
              <a:t>28-Dec-19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67492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0E4BE-DC49-4C06-9EAD-5C882F80E0B2}" type="datetimeFigureOut">
              <a:rPr lang="en-US" smtClean="0"/>
              <a:t>28-Dec-19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3986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0E4BE-DC49-4C06-9EAD-5C882F80E0B2}" type="datetimeFigureOut">
              <a:rPr lang="en-US" smtClean="0"/>
              <a:t>28-Dec-19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67994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0E4BE-DC49-4C06-9EAD-5C882F80E0B2}" type="datetimeFigureOut">
              <a:rPr lang="en-US" smtClean="0"/>
              <a:t>28-Dec-19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71390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28-Dec-19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87759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28-Dec-19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92013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0"/>
            <a:ext cx="11785600" cy="762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203200" y="762000"/>
            <a:ext cx="11785600" cy="5715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E4BE-DC49-4C06-9EAD-5C882F80E0B2}" type="datetimeFigureOut">
              <a:rPr lang="en-US" smtClean="0"/>
              <a:t>28-Dec-19</a:t>
            </a:fld>
            <a:endParaRPr lang="en-US"/>
          </a:p>
        </p:txBody>
      </p:sp>
      <p:sp>
        <p:nvSpPr>
          <p:cNvPr id="5" name="Footer Placeholder 4"/>
          <p:cNvSpPr>
            <a:spLocks noGrp="1"/>
          </p:cNvSpPr>
          <p:nvPr>
            <p:ph type="ftr" sz="quarter" idx="3"/>
          </p:nvPr>
        </p:nvSpPr>
        <p:spPr>
          <a:xfrm>
            <a:off x="41656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47200" y="6492878"/>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64A00-8274-4697-A705-03B9B5C3FD0A}" type="slidenum">
              <a:rPr lang="en-US" smtClean="0"/>
              <a:t>‹#›</a:t>
            </a:fld>
            <a:endParaRPr lang="en-US"/>
          </a:p>
        </p:txBody>
      </p:sp>
    </p:spTree>
    <p:extLst>
      <p:ext uri="{BB962C8B-B14F-4D97-AF65-F5344CB8AC3E}">
        <p14:creationId xmlns:p14="http://schemas.microsoft.com/office/powerpoint/2010/main" val="2789509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gif"/><Relationship Id="rId3" Type="http://schemas.openxmlformats.org/officeDocument/2006/relationships/image" Target="../media/image19.png"/><Relationship Id="rId7" Type="http://schemas.openxmlformats.org/officeDocument/2006/relationships/image" Target="../media/image23.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170.png"/></Relationships>
</file>

<file path=ppt/slides/_rels/slide2.xml.rels><?xml version="1.0" encoding="UTF-8" standalone="yes"?>
<Relationships xmlns="http://schemas.openxmlformats.org/package/2006/relationships"><Relationship Id="rId3" Type="http://schemas.openxmlformats.org/officeDocument/2006/relationships/hyperlink" Target="http://www.cs.cornell.edu/courses/cs5670/2019sp/lectures/lectures.html" TargetMode="External"/><Relationship Id="rId2" Type="http://schemas.openxmlformats.org/officeDocument/2006/relationships/hyperlink" Target="http://szeliski.org/Book/" TargetMode="External"/><Relationship Id="rId1" Type="http://schemas.openxmlformats.org/officeDocument/2006/relationships/slideLayout" Target="../slideLayouts/slideLayout2.xml"/><Relationship Id="rId4" Type="http://schemas.openxmlformats.org/officeDocument/2006/relationships/hyperlink" Target="http://www.cs.cmu.edu/~16385/"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24.gif"/><Relationship Id="rId3" Type="http://schemas.openxmlformats.org/officeDocument/2006/relationships/image" Target="../media/image25.png"/><Relationship Id="rId7" Type="http://schemas.openxmlformats.org/officeDocument/2006/relationships/image" Target="../media/image23.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8.gif"/><Relationship Id="rId4" Type="http://schemas.openxmlformats.org/officeDocument/2006/relationships/image" Target="../media/image20.png"/><Relationship Id="rId9" Type="http://schemas.openxmlformats.org/officeDocument/2006/relationships/image" Target="../media/image27.gif"/></Relationships>
</file>

<file path=ppt/slides/_rels/slide2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22.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35.gif"/><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3.gif"/><Relationship Id="rId4" Type="http://schemas.openxmlformats.org/officeDocument/2006/relationships/image" Target="../media/image52.gif"/></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help/vision/ug/camera-calibration.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ksimek.github.io/2012/08/14/decompose/"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evelopers.google.com/ar/develop/c/augmented-images" TargetMode="External"/><Relationship Id="rId2" Type="http://schemas.openxmlformats.org/officeDocument/2006/relationships/hyperlink" Target="https://www.youtube.com/watch?v=lIHcnwOVKng"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4.xml"/><Relationship Id="rId7"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55.jpeg"/></Relationships>
</file>

<file path=ppt/slides/_rels/slide46.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tags" Target="../tags/tag10.xml"/><Relationship Id="rId7" Type="http://schemas.openxmlformats.org/officeDocument/2006/relationships/image" Target="../media/image56.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47.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59.jpeg"/></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microsoft.com/en-us/research/wp-content/uploads/2016/02/tr98-71.pdf" TargetMode="Externa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62.png"/><Relationship Id="rId4" Type="http://schemas.openxmlformats.org/officeDocument/2006/relationships/hyperlink" Target="http://www.vision.caltech.edu/bouguetj/calib_doc/htmls/example.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Camera calibration</a:t>
            </a:r>
          </a:p>
        </p:txBody>
      </p:sp>
      <p:sp>
        <p:nvSpPr>
          <p:cNvPr id="3" name="Subtitle 2"/>
          <p:cNvSpPr>
            <a:spLocks noGrp="1"/>
          </p:cNvSpPr>
          <p:nvPr>
            <p:ph type="subTitle" idx="1"/>
          </p:nvPr>
        </p:nvSpPr>
        <p:spPr/>
        <p:txBody>
          <a:bodyPr/>
          <a:lstStyle/>
          <a:p>
            <a:endParaRPr lang="en-US" dirty="0"/>
          </a:p>
        </p:txBody>
      </p:sp>
      <p:pic>
        <p:nvPicPr>
          <p:cNvPr id="5" name="Picture 4" descr="A view of a city&#10;&#10;Description automatically generated">
            <a:extLst>
              <a:ext uri="{FF2B5EF4-FFF2-40B4-BE49-F238E27FC236}">
                <a16:creationId xmlns:a16="http://schemas.microsoft.com/office/drawing/2014/main" id="{EDDF213C-3EFD-4058-9BDC-BA3150E2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047" y="1219201"/>
            <a:ext cx="6601905" cy="4951429"/>
          </a:xfrm>
          <a:prstGeom prst="rect">
            <a:avLst/>
          </a:prstGeom>
        </p:spPr>
      </p:pic>
    </p:spTree>
    <p:extLst>
      <p:ext uri="{BB962C8B-B14F-4D97-AF65-F5344CB8AC3E}">
        <p14:creationId xmlns:p14="http://schemas.microsoft.com/office/powerpoint/2010/main" val="47983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extrinsic camera matrix is a concatenation of a rotation and translation matrix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𝑤𝑜𝑟𝑙𝑑</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𝑐𝑎𝑚𝑒𝑟𝑎</m:t>
                        </m:r>
                      </m:sub>
                    </m:sSub>
                  </m:oMath>
                </a14:m>
                <a:endParaRPr lang="en-US" dirty="0"/>
              </a:p>
              <a:p>
                <a:r>
                  <a:rPr lang="en-US" dirty="0"/>
                  <a:t>We need the world coordinate system when we are talking about multiple camera setup and the relations between one another.</a:t>
                </a:r>
              </a:p>
              <a:p>
                <a:r>
                  <a:rPr lang="en-US" dirty="0"/>
                  <a:t>We are given a point in world coordinates and we transform it to the camera coordinate system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72" t="-959"/>
                </a:stretch>
              </a:blipFill>
            </p:spPr>
            <p:txBody>
              <a:bodyPr/>
              <a:lstStyle/>
              <a:p>
                <a:r>
                  <a:rPr lang="en-US">
                    <a:noFill/>
                  </a:rPr>
                  <a:t> </a:t>
                </a:r>
              </a:p>
            </p:txBody>
          </p:sp>
        </mc:Fallback>
      </mc:AlternateContent>
    </p:spTree>
    <p:extLst>
      <p:ext uri="{BB962C8B-B14F-4D97-AF65-F5344CB8AC3E}">
        <p14:creationId xmlns:p14="http://schemas.microsoft.com/office/powerpoint/2010/main" val="129183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739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a:p>
                <a:r>
                  <a:rPr lang="en-US" dirty="0"/>
                  <a:t>How to represent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 in coordinate B?</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161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p:txBody>
      </p:sp>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2"/>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950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p:txBody>
      </p:sp>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2"/>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xmlns="">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5"/>
                <a:stretch>
                  <a:fillRect l="-2439" r="-10976" b="-6557"/>
                </a:stretch>
              </a:blipFill>
            </p:spPr>
            <p:txBody>
              <a:bodyPr/>
              <a:lstStyle/>
              <a:p>
                <a:r>
                  <a:rPr lang="en-US">
                    <a:noFill/>
                  </a:rPr>
                  <a:t> </a:t>
                </a:r>
              </a:p>
            </p:txBody>
          </p:sp>
        </mc:Fallback>
      </mc:AlternateContent>
    </p:spTree>
    <p:extLst>
      <p:ext uri="{BB962C8B-B14F-4D97-AF65-F5344CB8AC3E}">
        <p14:creationId xmlns:p14="http://schemas.microsoft.com/office/powerpoint/2010/main" val="2021006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xmlns="">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6"/>
                <a:stretch>
                  <a:fillRect l="-2439" r="-10976" b="-6557"/>
                </a:stretch>
              </a:blipFill>
            </p:spPr>
            <p:txBody>
              <a:bodyPr/>
              <a:lstStyle/>
              <a:p>
                <a:r>
                  <a:rPr lang="en-US">
                    <a:noFill/>
                  </a:rPr>
                  <a:t> </a:t>
                </a:r>
              </a:p>
            </p:txBody>
          </p:sp>
        </mc:Fallback>
      </mc:AlternateContent>
      <p:sp>
        <p:nvSpPr>
          <p:cNvPr id="33" name="Arc 32">
            <a:extLst>
              <a:ext uri="{FF2B5EF4-FFF2-40B4-BE49-F238E27FC236}">
                <a16:creationId xmlns:a16="http://schemas.microsoft.com/office/drawing/2014/main" id="{4F9A4DD0-C550-49CB-BA98-0E29DD083E30}"/>
              </a:ext>
            </a:extLst>
          </p:cNvPr>
          <p:cNvSpPr/>
          <p:nvPr/>
        </p:nvSpPr>
        <p:spPr>
          <a:xfrm>
            <a:off x="6858000" y="5132381"/>
            <a:ext cx="646168" cy="42149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Oval 33">
            <a:extLst>
              <a:ext uri="{FF2B5EF4-FFF2-40B4-BE49-F238E27FC236}">
                <a16:creationId xmlns:a16="http://schemas.microsoft.com/office/drawing/2014/main" id="{0E1704FE-0535-4516-B8E0-E242470ACD69}"/>
              </a:ext>
            </a:extLst>
          </p:cNvPr>
          <p:cNvSpPr/>
          <p:nvPr/>
        </p:nvSpPr>
        <p:spPr>
          <a:xfrm>
            <a:off x="7830627" y="4882889"/>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F27E83B-5D72-47EA-BA77-80A732A652C4}"/>
              </a:ext>
            </a:extLst>
          </p:cNvPr>
          <p:cNvCxnSpPr>
            <a:cxnSpLocks/>
            <a:stCxn id="13" idx="0"/>
            <a:endCxn id="20" idx="4"/>
          </p:cNvCxnSpPr>
          <p:nvPr/>
        </p:nvCxnSpPr>
        <p:spPr>
          <a:xfrm flipV="1">
            <a:off x="3576339" y="2893673"/>
            <a:ext cx="237" cy="9927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CBA0F0-A331-43E6-A268-47D1D5127FA9}"/>
              </a:ext>
            </a:extLst>
          </p:cNvPr>
          <p:cNvCxnSpPr>
            <a:cxnSpLocks/>
            <a:stCxn id="18" idx="0"/>
            <a:endCxn id="34" idx="3"/>
          </p:cNvCxnSpPr>
          <p:nvPr/>
        </p:nvCxnSpPr>
        <p:spPr>
          <a:xfrm flipV="1">
            <a:off x="7079622" y="5001444"/>
            <a:ext cx="771346" cy="74554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4842A0E-3C1A-4F71-8818-227B856286A8}"/>
                  </a:ext>
                </a:extLst>
              </p:cNvPr>
              <p:cNvSpPr/>
              <p:nvPr/>
            </p:nvSpPr>
            <p:spPr>
              <a:xfrm>
                <a:off x="7171672" y="4799071"/>
                <a:ext cx="391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𝑅</m:t>
                      </m:r>
                    </m:oMath>
                  </m:oMathPara>
                </a14:m>
                <a:endParaRPr lang="en-US" dirty="0"/>
              </a:p>
            </p:txBody>
          </p:sp>
        </mc:Choice>
        <mc:Fallback xmlns="">
          <p:sp>
            <p:nvSpPr>
              <p:cNvPr id="4" name="Rectangle 3">
                <a:extLst>
                  <a:ext uri="{FF2B5EF4-FFF2-40B4-BE49-F238E27FC236}">
                    <a16:creationId xmlns:a16="http://schemas.microsoft.com/office/drawing/2014/main" id="{E4842A0E-3C1A-4F71-8818-227B856286A8}"/>
                  </a:ext>
                </a:extLst>
              </p:cNvPr>
              <p:cNvSpPr>
                <a:spLocks noRot="1" noChangeAspect="1" noMove="1" noResize="1" noEditPoints="1" noAdjustHandles="1" noChangeArrowheads="1" noChangeShapeType="1" noTextEdit="1"/>
              </p:cNvSpPr>
              <p:nvPr/>
            </p:nvSpPr>
            <p:spPr>
              <a:xfrm>
                <a:off x="7171672" y="4799071"/>
                <a:ext cx="391774"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518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We are given a point in world coordinates and we transform it to the camera coordinate system:</a:t>
                </a:r>
              </a:p>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xmlns="">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6"/>
                <a:stretch>
                  <a:fillRect l="-2439" r="-10976" b="-6557"/>
                </a:stretch>
              </a:blipFill>
            </p:spPr>
            <p:txBody>
              <a:bodyPr/>
              <a:lstStyle/>
              <a:p>
                <a:r>
                  <a:rPr lang="en-US">
                    <a:noFill/>
                  </a:rPr>
                  <a:t> </a:t>
                </a:r>
              </a:p>
            </p:txBody>
          </p:sp>
        </mc:Fallback>
      </mc:AlternateContent>
      <p:sp>
        <p:nvSpPr>
          <p:cNvPr id="33" name="Arc 32">
            <a:extLst>
              <a:ext uri="{FF2B5EF4-FFF2-40B4-BE49-F238E27FC236}">
                <a16:creationId xmlns:a16="http://schemas.microsoft.com/office/drawing/2014/main" id="{4F9A4DD0-C550-49CB-BA98-0E29DD083E30}"/>
              </a:ext>
            </a:extLst>
          </p:cNvPr>
          <p:cNvSpPr/>
          <p:nvPr/>
        </p:nvSpPr>
        <p:spPr>
          <a:xfrm>
            <a:off x="6858000" y="5132381"/>
            <a:ext cx="646168" cy="42149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Oval 33">
            <a:extLst>
              <a:ext uri="{FF2B5EF4-FFF2-40B4-BE49-F238E27FC236}">
                <a16:creationId xmlns:a16="http://schemas.microsoft.com/office/drawing/2014/main" id="{0E1704FE-0535-4516-B8E0-E242470ACD69}"/>
              </a:ext>
            </a:extLst>
          </p:cNvPr>
          <p:cNvSpPr/>
          <p:nvPr/>
        </p:nvSpPr>
        <p:spPr>
          <a:xfrm>
            <a:off x="7830627" y="4882889"/>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F27E83B-5D72-47EA-BA77-80A732A652C4}"/>
              </a:ext>
            </a:extLst>
          </p:cNvPr>
          <p:cNvCxnSpPr>
            <a:cxnSpLocks/>
            <a:stCxn id="13" idx="0"/>
            <a:endCxn id="20" idx="4"/>
          </p:cNvCxnSpPr>
          <p:nvPr/>
        </p:nvCxnSpPr>
        <p:spPr>
          <a:xfrm flipV="1">
            <a:off x="3576339" y="2893673"/>
            <a:ext cx="237" cy="9927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CBA0F0-A331-43E6-A268-47D1D5127FA9}"/>
              </a:ext>
            </a:extLst>
          </p:cNvPr>
          <p:cNvCxnSpPr>
            <a:cxnSpLocks/>
            <a:stCxn id="18" idx="0"/>
            <a:endCxn id="34" idx="3"/>
          </p:cNvCxnSpPr>
          <p:nvPr/>
        </p:nvCxnSpPr>
        <p:spPr>
          <a:xfrm flipV="1">
            <a:off x="7079622" y="5001444"/>
            <a:ext cx="771346" cy="74554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4997962-64A9-4050-AAF6-99F87186495C}"/>
                  </a:ext>
                </a:extLst>
              </p:cNvPr>
              <p:cNvSpPr txBox="1"/>
              <p:nvPr/>
            </p:nvSpPr>
            <p:spPr>
              <a:xfrm>
                <a:off x="8021420" y="4820644"/>
                <a:ext cx="19455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𝐵</m:t>
                          </m:r>
                        </m:sub>
                      </m:sSub>
                      <m:r>
                        <a:rPr lang="en-US" b="0" i="1" dirty="0" smtClean="0">
                          <a:latin typeface="Cambria Math" panose="02040503050406030204" pitchFamily="18" charset="0"/>
                        </a:rPr>
                        <m:t>=</m:t>
                      </m:r>
                      <m:r>
                        <a:rPr lang="en-US" b="0" i="1" dirty="0" smtClean="0">
                          <a:latin typeface="Cambria Math" panose="02040503050406030204" pitchFamily="18" charset="0"/>
                        </a:rPr>
                        <m:t>𝑅</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p:txBody>
          </p:sp>
        </mc:Choice>
        <mc:Fallback xmlns="">
          <p:sp>
            <p:nvSpPr>
              <p:cNvPr id="41" name="TextBox 40">
                <a:extLst>
                  <a:ext uri="{FF2B5EF4-FFF2-40B4-BE49-F238E27FC236}">
                    <a16:creationId xmlns:a16="http://schemas.microsoft.com/office/drawing/2014/main" id="{B4997962-64A9-4050-AAF6-99F87186495C}"/>
                  </a:ext>
                </a:extLst>
              </p:cNvPr>
              <p:cNvSpPr txBox="1">
                <a:spLocks noRot="1" noChangeAspect="1" noMove="1" noResize="1" noEditPoints="1" noAdjustHandles="1" noChangeArrowheads="1" noChangeShapeType="1" noTextEdit="1"/>
              </p:cNvSpPr>
              <p:nvPr/>
            </p:nvSpPr>
            <p:spPr>
              <a:xfrm>
                <a:off x="8021420" y="4820644"/>
                <a:ext cx="194553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4842A0E-3C1A-4F71-8818-227B856286A8}"/>
                  </a:ext>
                </a:extLst>
              </p:cNvPr>
              <p:cNvSpPr/>
              <p:nvPr/>
            </p:nvSpPr>
            <p:spPr>
              <a:xfrm>
                <a:off x="7171672" y="4799071"/>
                <a:ext cx="391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𝑅</m:t>
                      </m:r>
                    </m:oMath>
                  </m:oMathPara>
                </a14:m>
                <a:endParaRPr lang="en-US" dirty="0"/>
              </a:p>
            </p:txBody>
          </p:sp>
        </mc:Choice>
        <mc:Fallback xmlns="">
          <p:sp>
            <p:nvSpPr>
              <p:cNvPr id="4" name="Rectangle 3">
                <a:extLst>
                  <a:ext uri="{FF2B5EF4-FFF2-40B4-BE49-F238E27FC236}">
                    <a16:creationId xmlns:a16="http://schemas.microsoft.com/office/drawing/2014/main" id="{E4842A0E-3C1A-4F71-8818-227B856286A8}"/>
                  </a:ext>
                </a:extLst>
              </p:cNvPr>
              <p:cNvSpPr>
                <a:spLocks noRot="1" noChangeAspect="1" noMove="1" noResize="1" noEditPoints="1" noAdjustHandles="1" noChangeArrowheads="1" noChangeShapeType="1" noTextEdit="1"/>
              </p:cNvSpPr>
              <p:nvPr/>
            </p:nvSpPr>
            <p:spPr>
              <a:xfrm>
                <a:off x="7171672" y="4799071"/>
                <a:ext cx="391774"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126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22">
            <a:extLst>
              <a:ext uri="{FF2B5EF4-FFF2-40B4-BE49-F238E27FC236}">
                <a16:creationId xmlns:a16="http://schemas.microsoft.com/office/drawing/2014/main" id="{4FB4CBAD-131D-4EA7-B124-5EF953338E5D}"/>
              </a:ext>
            </a:extLst>
          </p:cNvPr>
          <p:cNvSpPr/>
          <p:nvPr/>
        </p:nvSpPr>
        <p:spPr>
          <a:xfrm>
            <a:off x="4767308" y="5684670"/>
            <a:ext cx="2654423" cy="93807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079141" y="1711173"/>
            <a:ext cx="4191000" cy="106753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203200" y="762000"/>
                <a:ext cx="11785600" cy="6096000"/>
              </a:xfrm>
            </p:spPr>
            <p:txBody>
              <a:bodyPr>
                <a:normAutofit/>
              </a:bodyPr>
              <a:lstStyle/>
              <a:p>
                <a:pPr lvl="0">
                  <a:defRPr/>
                </a:pPr>
                <a14:m>
                  <m:oMath xmlns:m="http://schemas.openxmlformats.org/officeDocument/2006/math">
                    <m:sSub>
                      <m:sSubPr>
                        <m:ctrlPr>
                          <a:rPr lang="en-US" i="1" dirty="0" smtClean="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𝑐</m:t>
                        </m:r>
                      </m:sub>
                    </m:sSub>
                    <m:r>
                      <a:rPr lang="en-US" b="0" i="1" dirty="0">
                        <a:solidFill>
                          <a:prstClr val="black"/>
                        </a:solidFill>
                        <a:latin typeface="Cambria Math"/>
                      </a:rPr>
                      <m:t>=</m:t>
                    </m:r>
                    <m:r>
                      <a:rPr lang="en-US" b="0" i="1" dirty="0">
                        <a:solidFill>
                          <a:prstClr val="black"/>
                        </a:solidFill>
                        <a:latin typeface="Cambria Math"/>
                      </a:rPr>
                      <m:t>𝑅</m:t>
                    </m:r>
                    <m:r>
                      <a:rPr lang="en-US" b="0" i="1" dirty="0">
                        <a:solidFill>
                          <a:prstClr val="black"/>
                        </a:solidFill>
                        <a:latin typeface="Cambria Math"/>
                      </a:rPr>
                      <m:t>(</m:t>
                    </m:r>
                    <m:sSub>
                      <m:sSubPr>
                        <m:ctrlPr>
                          <a:rPr lang="en-US" i="1" dirty="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𝑤</m:t>
                        </m:r>
                      </m:sub>
                    </m:sSub>
                    <m:r>
                      <a:rPr lang="en-US" b="0" i="1" dirty="0">
                        <a:solidFill>
                          <a:prstClr val="black"/>
                        </a:solidFill>
                        <a:latin typeface="Cambria Math"/>
                      </a:rPr>
                      <m:t>−</m:t>
                    </m:r>
                    <m:r>
                      <a:rPr lang="en-US" b="0" i="1" dirty="0">
                        <a:solidFill>
                          <a:prstClr val="black"/>
                        </a:solidFill>
                        <a:latin typeface="Cambria Math"/>
                      </a:rPr>
                      <m:t>𝐶</m:t>
                    </m:r>
                    <m:r>
                      <a:rPr lang="en-US" b="0" i="1" dirty="0">
                        <a:solidFill>
                          <a:prstClr val="black"/>
                        </a:solidFill>
                        <a:latin typeface="Cambria Math"/>
                      </a:rPr>
                      <m:t>)</m:t>
                    </m:r>
                  </m:oMath>
                </a14:m>
                <a:endParaRPr lang="en-US" dirty="0">
                  <a:solidFill>
                    <a:prstClr val="black"/>
                  </a:solidFill>
                </a:endParaRPr>
              </a:p>
              <a:p>
                <a:r>
                  <a:rPr lang="en-US" dirty="0"/>
                  <a:t>Transform to homogenous coordinate notation: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𝑐</m:t>
                          </m:r>
                        </m:sub>
                      </m:sSub>
                      <m:r>
                        <a:rPr lang="en-US" b="0" i="1" smtClean="0">
                          <a:latin typeface="Cambria Math"/>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a:rPr>
                                      <m:t>𝑅</m:t>
                                    </m:r>
                                  </m:e>
                                  <m:sub>
                                    <m:r>
                                      <m:rPr>
                                        <m:brk m:alnAt="7"/>
                                      </m:rPr>
                                      <a:rPr lang="en-US" b="0" i="1" smtClean="0">
                                        <a:latin typeface="Cambria Math"/>
                                      </a:rPr>
                                      <m:t>3</m:t>
                                    </m:r>
                                    <m:r>
                                      <a:rPr lang="en-US" b="0" i="1" smtClean="0">
                                        <a:latin typeface="Cambria Math"/>
                                      </a:rPr>
                                      <m:t>𝑋</m:t>
                                    </m:r>
                                    <m:r>
                                      <a:rPr lang="en-US" b="0" i="1" smtClean="0">
                                        <a:latin typeface="Cambria Math"/>
                                      </a:rPr>
                                      <m:t>3</m:t>
                                    </m:r>
                                  </m:sub>
                                </m:sSub>
                              </m:e>
                              <m:e>
                                <m:r>
                                  <a:rPr lang="en-US" b="0" i="1" smtClean="0">
                                    <a:latin typeface="Cambria Math"/>
                                  </a:rPr>
                                  <m:t>−</m:t>
                                </m:r>
                                <m:r>
                                  <a:rPr lang="en-US" b="0" i="1" smtClean="0">
                                    <a:latin typeface="Cambria Math"/>
                                  </a:rPr>
                                  <m:t>𝑅</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3</m:t>
                                    </m:r>
                                    <m:r>
                                      <a:rPr lang="en-US" b="0" i="1" smtClean="0">
                                        <a:latin typeface="Cambria Math"/>
                                      </a:rPr>
                                      <m:t>𝑋</m:t>
                                    </m:r>
                                    <m:r>
                                      <a:rPr lang="en-US" b="0" i="1" smtClean="0">
                                        <a:latin typeface="Cambria Math"/>
                                      </a:rPr>
                                      <m:t>1</m:t>
                                    </m:r>
                                  </m:sub>
                                </m:sSub>
                              </m:e>
                            </m:mr>
                            <m:mr>
                              <m:e>
                                <m:sSub>
                                  <m:sSubPr>
                                    <m:ctrlPr>
                                      <a:rPr lang="en-US" b="0" i="1" smtClean="0">
                                        <a:latin typeface="Cambria Math" panose="02040503050406030204" pitchFamily="18" charset="0"/>
                                      </a:rPr>
                                    </m:ctrlPr>
                                  </m:sSubPr>
                                  <m:e>
                                    <m:r>
                                      <a:rPr lang="en-US" b="0" i="1" smtClean="0">
                                        <a:latin typeface="Cambria Math"/>
                                      </a:rPr>
                                      <m:t>0</m:t>
                                    </m:r>
                                  </m:e>
                                  <m:sub>
                                    <m:r>
                                      <a:rPr lang="en-US" b="0" i="1" smtClean="0">
                                        <a:latin typeface="Cambria Math"/>
                                      </a:rPr>
                                      <m:t>1</m:t>
                                    </m:r>
                                    <m:r>
                                      <a:rPr lang="en-US" b="0" i="1" smtClean="0">
                                        <a:latin typeface="Cambria Math"/>
                                      </a:rPr>
                                      <m:t>𝑋</m:t>
                                    </m:r>
                                    <m:r>
                                      <a:rPr lang="en-US" b="0" i="1" smtClean="0">
                                        <a:latin typeface="Cambria Math"/>
                                      </a:rPr>
                                      <m:t>3</m:t>
                                    </m:r>
                                  </m:sub>
                                </m:sSub>
                              </m:e>
                              <m:e>
                                <m:r>
                                  <a:rPr lang="en-US" b="0" i="1" smtClean="0">
                                    <a:latin typeface="Cambria Math"/>
                                  </a:rPr>
                                  <m:t>1</m:t>
                                </m:r>
                              </m:e>
                            </m:mr>
                          </m:m>
                        </m:e>
                      </m:d>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𝑤</m:t>
                          </m:r>
                        </m:sub>
                      </m:sSub>
                    </m:oMath>
                  </m:oMathPara>
                </a14:m>
                <a:endParaRPr lang="en-US" dirty="0"/>
              </a:p>
              <a:p>
                <a:pPr marL="0" indent="0">
                  <a:buNone/>
                </a:pPr>
                <a:endParaRPr lang="en-US" dirty="0"/>
              </a:p>
              <a:p>
                <a:r>
                  <a:rPr lang="en-US" dirty="0"/>
                  <a:t>Translation part: 3 DOFs.</a:t>
                </a:r>
              </a:p>
              <a:p>
                <a:r>
                  <a:rPr lang="en-US" dirty="0"/>
                  <a:t>Rotation part: 3 DOFs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𝑥</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𝑦</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𝑧</m:t>
                        </m:r>
                      </m:sub>
                    </m:sSub>
                  </m:oMath>
                </a14:m>
                <a:r>
                  <a:rPr lang="en-US" dirty="0"/>
                  <a:t>).</a:t>
                </a:r>
              </a:p>
              <a:p>
                <a:r>
                  <a:rPr lang="en-US" dirty="0"/>
                  <a:t>In OpenCV they do a different transformation that first does a rotation and then translation: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𝑐</m:t>
                          </m:r>
                        </m:sub>
                      </m:sSub>
                      <m:r>
                        <a:rPr lang="en-US" i="1">
                          <a:latin typeface="Cambria Math"/>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groupCh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𝑅𝐶</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𝑐</m:t>
                          </m:r>
                        </m:sub>
                      </m:sSub>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𝑅</m:t>
                                </m:r>
                              </m:e>
                              <m:e>
                                <m:r>
                                  <a:rPr lang="en-US" b="0" i="1" smtClean="0">
                                    <a:latin typeface="Cambria Math" panose="02040503050406030204" pitchFamily="18" charset="0"/>
                                  </a:rPr>
                                  <m:t>𝑡</m:t>
                                </m:r>
                              </m:e>
                            </m:mr>
                            <m:mr>
                              <m:e>
                                <m:r>
                                  <a:rPr lang="en-US" b="0" i="1" smtClean="0">
                                    <a:latin typeface="Cambria Math" panose="02040503050406030204" pitchFamily="18" charset="0"/>
                                  </a:rPr>
                                  <m:t>0</m:t>
                                </m:r>
                              </m:e>
                              <m:e>
                                <m:r>
                                  <a:rPr lang="en-US" i="1">
                                    <a:latin typeface="Cambria Math"/>
                                  </a:rPr>
                                  <m:t>1</m:t>
                                </m:r>
                              </m:e>
                            </m:mr>
                          </m:m>
                        </m:e>
                      </m:d>
                      <m:sSub>
                        <m:sSubPr>
                          <m:ctrlPr>
                            <a:rPr lang="en-US" i="1">
                              <a:latin typeface="Cambria Math" panose="02040503050406030204" pitchFamily="18" charset="0"/>
                            </a:rPr>
                          </m:ctrlPr>
                        </m:sSubPr>
                        <m:e>
                          <m:r>
                            <a:rPr lang="en-US" i="1">
                              <a:latin typeface="Cambria Math"/>
                            </a:rPr>
                            <m:t>𝑋</m:t>
                          </m:r>
                        </m:e>
                        <m:sub>
                          <m:r>
                            <a:rPr lang="en-US" i="1">
                              <a:latin typeface="Cambria Math"/>
                            </a:rPr>
                            <m:t>𝑤</m:t>
                          </m:r>
                        </m:sub>
                      </m:sSub>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203200" y="762000"/>
                <a:ext cx="11785600" cy="6096000"/>
              </a:xfrm>
              <a:blipFill>
                <a:blip r:embed="rId2"/>
                <a:stretch>
                  <a:fillRect l="-931"/>
                </a:stretch>
              </a:blipFill>
            </p:spPr>
            <p:txBody>
              <a:bodyPr/>
              <a:lstStyle/>
              <a:p>
                <a:r>
                  <a:rPr lang="en-US">
                    <a:noFill/>
                  </a:rPr>
                  <a:t> </a:t>
                </a:r>
              </a:p>
            </p:txBody>
          </p:sp>
        </mc:Fallback>
      </mc:AlternateContent>
    </p:spTree>
    <p:extLst>
      <p:ext uri="{BB962C8B-B14F-4D97-AF65-F5344CB8AC3E}">
        <p14:creationId xmlns:p14="http://schemas.microsoft.com/office/powerpoint/2010/main" val="10070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b="1" dirty="0"/>
              <a:t>Camera </a:t>
            </a:r>
            <a:r>
              <a:rPr lang="en-US" b="1" dirty="0" err="1"/>
              <a:t>intrinsics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4115657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rot="19253717">
            <a:off x="4190461" y="3738457"/>
            <a:ext cx="4564743" cy="1787156"/>
          </a:xfrm>
          <a:prstGeom prst="parallelogram">
            <a:avLst>
              <a:gd name="adj" fmla="val 7963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7" name="Shape 667"/>
          <p:cNvSpPr>
            <a:spLocks noGrp="1"/>
          </p:cNvSpPr>
          <p:nvPr>
            <p:ph type="title"/>
          </p:nvPr>
        </p:nvSpPr>
        <p:spPr>
          <a:prstGeom prst="rect">
            <a:avLst/>
          </a:prstGeom>
        </p:spPr>
        <p:txBody>
          <a:bodyPr/>
          <a:lstStyle/>
          <a:p>
            <a:r>
              <a:rPr lang="en-US" dirty="0"/>
              <a:t>Recap: perspective projection</a:t>
            </a:r>
            <a:endParaRPr b="0" dirty="0"/>
          </a:p>
        </p:txBody>
      </p:sp>
      <p:sp>
        <p:nvSpPr>
          <p:cNvPr id="3" name="Content Placeholder 2"/>
          <p:cNvSpPr>
            <a:spLocks noGrp="1"/>
          </p:cNvSpPr>
          <p:nvPr>
            <p:ph idx="1"/>
          </p:nvPr>
        </p:nvSpPr>
        <p:spPr/>
        <p:txBody>
          <a:bodyPr/>
          <a:lstStyle/>
          <a:p>
            <a:r>
              <a:rPr lang="en-US" b="1" dirty="0"/>
              <a:t>Perspective projection </a:t>
            </a:r>
            <a:r>
              <a:rPr lang="en-US" dirty="0"/>
              <a:t>(also known as </a:t>
            </a:r>
            <a:r>
              <a:rPr lang="en-US" b="1" dirty="0"/>
              <a:t>perspective transformation</a:t>
            </a:r>
            <a:r>
              <a:rPr lang="en-US" dirty="0"/>
              <a:t>)</a:t>
            </a:r>
            <a:r>
              <a:rPr lang="en-US" b="1" dirty="0"/>
              <a:t> </a:t>
            </a:r>
            <a:r>
              <a:rPr lang="en-US" dirty="0"/>
              <a:t>is a linear projection where three dimensional objects are projected on the image plane.</a:t>
            </a:r>
          </a:p>
        </p:txBody>
      </p:sp>
      <p:grpSp>
        <p:nvGrpSpPr>
          <p:cNvPr id="2" name="Group 1">
            <a:extLst>
              <a:ext uri="{FF2B5EF4-FFF2-40B4-BE49-F238E27FC236}">
                <a16:creationId xmlns:a16="http://schemas.microsoft.com/office/drawing/2014/main" id="{157D4CA9-1631-42DC-B4E5-0FE09FF61A71}"/>
              </a:ext>
            </a:extLst>
          </p:cNvPr>
          <p:cNvGrpSpPr/>
          <p:nvPr/>
        </p:nvGrpSpPr>
        <p:grpSpPr>
          <a:xfrm>
            <a:off x="2529387" y="2209801"/>
            <a:ext cx="7133226" cy="3845217"/>
            <a:chOff x="1790606" y="1500385"/>
            <a:chExt cx="8773861" cy="3547209"/>
          </a:xfrm>
        </p:grpSpPr>
        <p:sp>
          <p:nvSpPr>
            <p:cNvPr id="136" name="Line">
              <a:extLst>
                <a:ext uri="{FF2B5EF4-FFF2-40B4-BE49-F238E27FC236}">
                  <a16:creationId xmlns:a16="http://schemas.microsoft.com/office/drawing/2014/main" id="{4053C74D-0C1E-4E37-B89B-C2E894620E4A}"/>
                </a:ext>
              </a:extLst>
            </p:cNvPr>
            <p:cNvSpPr/>
            <p:nvPr/>
          </p:nvSpPr>
          <p:spPr>
            <a:xfrm flipV="1">
              <a:off x="3494729" y="3796768"/>
              <a:ext cx="1651822" cy="3529"/>
            </a:xfrm>
            <a:prstGeom prst="line">
              <a:avLst/>
            </a:prstGeom>
            <a:ln w="12700">
              <a:solidFill>
                <a:srgbClr val="000000"/>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137" name="Line">
              <a:extLst>
                <a:ext uri="{FF2B5EF4-FFF2-40B4-BE49-F238E27FC236}">
                  <a16:creationId xmlns:a16="http://schemas.microsoft.com/office/drawing/2014/main" id="{F098C4E3-7DC6-4D04-9185-2E87AF24C689}"/>
                </a:ext>
              </a:extLst>
            </p:cNvPr>
            <p:cNvSpPr/>
            <p:nvPr/>
          </p:nvSpPr>
          <p:spPr>
            <a:xfrm flipV="1">
              <a:off x="3513639" y="1745553"/>
              <a:ext cx="1" cy="2044763"/>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0" name="Line">
              <a:extLst>
                <a:ext uri="{FF2B5EF4-FFF2-40B4-BE49-F238E27FC236}">
                  <a16:creationId xmlns:a16="http://schemas.microsoft.com/office/drawing/2014/main" id="{C7D00097-9B7E-421A-915E-9E49FB994126}"/>
                </a:ext>
              </a:extLst>
            </p:cNvPr>
            <p:cNvSpPr/>
            <p:nvPr/>
          </p:nvSpPr>
          <p:spPr>
            <a:xfrm flipV="1">
              <a:off x="1790606" y="2799937"/>
              <a:ext cx="3453124" cy="1993662"/>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6" name="Line">
              <a:extLst>
                <a:ext uri="{FF2B5EF4-FFF2-40B4-BE49-F238E27FC236}">
                  <a16:creationId xmlns:a16="http://schemas.microsoft.com/office/drawing/2014/main" id="{563A18B1-D9A2-4459-8742-E0B3C57CAD93}"/>
                </a:ext>
              </a:extLst>
            </p:cNvPr>
            <p:cNvSpPr/>
            <p:nvPr/>
          </p:nvSpPr>
          <p:spPr>
            <a:xfrm>
              <a:off x="6606558" y="3800296"/>
              <a:ext cx="3239113" cy="1"/>
            </a:xfrm>
            <a:prstGeom prst="line">
              <a:avLst/>
            </a:prstGeom>
            <a:ln w="12700">
              <a:solidFill>
                <a:srgbClr val="000000"/>
              </a:solidFill>
              <a:miter lim="400000"/>
              <a:headEnd type="oval"/>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7" name="Line">
              <a:extLst>
                <a:ext uri="{FF2B5EF4-FFF2-40B4-BE49-F238E27FC236}">
                  <a16:creationId xmlns:a16="http://schemas.microsoft.com/office/drawing/2014/main" id="{F9AFD745-473A-4C83-BC0F-2D5FB10538F9}"/>
                </a:ext>
              </a:extLst>
            </p:cNvPr>
            <p:cNvSpPr/>
            <p:nvPr/>
          </p:nvSpPr>
          <p:spPr>
            <a:xfrm flipV="1">
              <a:off x="3517111" y="3434011"/>
              <a:ext cx="1849131" cy="358433"/>
            </a:xfrm>
            <a:prstGeom prst="line">
              <a:avLst/>
            </a:prstGeom>
            <a:ln w="25400">
              <a:solidFill>
                <a:srgbClr val="000000"/>
              </a:solidFill>
              <a:miter lim="400000"/>
              <a:head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8" name="Line">
              <a:extLst>
                <a:ext uri="{FF2B5EF4-FFF2-40B4-BE49-F238E27FC236}">
                  <a16:creationId xmlns:a16="http://schemas.microsoft.com/office/drawing/2014/main" id="{F8E5F405-8FDE-4994-8F2A-0036CAF4A41D}"/>
                </a:ext>
              </a:extLst>
            </p:cNvPr>
            <p:cNvSpPr/>
            <p:nvPr/>
          </p:nvSpPr>
          <p:spPr>
            <a:xfrm flipV="1">
              <a:off x="6047061" y="2537008"/>
              <a:ext cx="4345834" cy="789443"/>
            </a:xfrm>
            <a:prstGeom prst="line">
              <a:avLst/>
            </a:prstGeom>
            <a:ln w="25400">
              <a:solidFill>
                <a:srgbClr val="000000"/>
              </a:solidFill>
              <a:miter lim="400000"/>
              <a:headEnd type="oval"/>
              <a:tail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71" name="image plane">
              <a:extLst>
                <a:ext uri="{FF2B5EF4-FFF2-40B4-BE49-F238E27FC236}">
                  <a16:creationId xmlns:a16="http://schemas.microsoft.com/office/drawing/2014/main" id="{DFDEA389-4C61-4372-B9FB-D792FA69DF07}"/>
                </a:ext>
              </a:extLst>
            </p:cNvPr>
            <p:cNvSpPr txBox="1"/>
            <p:nvPr/>
          </p:nvSpPr>
          <p:spPr>
            <a:xfrm>
              <a:off x="6213702" y="1500385"/>
              <a:ext cx="1182955" cy="74796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a:defRPr/>
              </a:pPr>
              <a:r>
                <a:rPr sz="2400" dirty="0">
                  <a:solidFill>
                    <a:prstClr val="black"/>
                  </a:solidFill>
                  <a:latin typeface="Calibri Light" panose="020F0302020204030204"/>
                </a:rPr>
                <a:t>image plane</a:t>
              </a:r>
            </a:p>
          </p:txBody>
        </p:sp>
        <p:sp>
          <p:nvSpPr>
            <p:cNvPr id="173" name="principal axis">
              <a:extLst>
                <a:ext uri="{FF2B5EF4-FFF2-40B4-BE49-F238E27FC236}">
                  <a16:creationId xmlns:a16="http://schemas.microsoft.com/office/drawing/2014/main" id="{7FBA50D0-AB0D-4329-A2C7-46E876F4F4A6}"/>
                </a:ext>
              </a:extLst>
            </p:cNvPr>
            <p:cNvSpPr txBox="1"/>
            <p:nvPr/>
          </p:nvSpPr>
          <p:spPr>
            <a:xfrm>
              <a:off x="8740647" y="3857537"/>
              <a:ext cx="1823820" cy="74796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algn="ctr">
                <a:defRPr/>
              </a:pPr>
              <a:r>
                <a:rPr sz="2400" dirty="0">
                  <a:solidFill>
                    <a:prstClr val="black"/>
                  </a:solidFill>
                  <a:latin typeface="Calibri Light" panose="020F0302020204030204"/>
                </a:rPr>
                <a:t>principal axis</a:t>
              </a:r>
            </a:p>
          </p:txBody>
        </p:sp>
        <p:pic>
          <p:nvPicPr>
            <p:cNvPr id="174" name="latex-image-8.pdf" descr="latex-image-8.pdf">
              <a:extLst>
                <a:ext uri="{FF2B5EF4-FFF2-40B4-BE49-F238E27FC236}">
                  <a16:creationId xmlns:a16="http://schemas.microsoft.com/office/drawing/2014/main" id="{D590A4FB-DBC0-4C98-9045-4FB7DDED54A1}"/>
                </a:ext>
              </a:extLst>
            </p:cNvPr>
            <p:cNvPicPr>
              <a:picLocks noChangeAspect="1"/>
            </p:cNvPicPr>
            <p:nvPr/>
          </p:nvPicPr>
          <p:blipFill>
            <a:blip r:embed="rId3"/>
            <a:stretch>
              <a:fillRect/>
            </a:stretch>
          </p:blipFill>
          <p:spPr>
            <a:xfrm>
              <a:off x="5281410" y="2692032"/>
              <a:ext cx="169665" cy="151805"/>
            </a:xfrm>
            <a:prstGeom prst="rect">
              <a:avLst/>
            </a:prstGeom>
            <a:ln w="12700">
              <a:miter lim="400000"/>
            </a:ln>
          </p:spPr>
        </p:pic>
        <p:pic>
          <p:nvPicPr>
            <p:cNvPr id="175" name="latex-image-9.pdf" descr="latex-image-9.pdf">
              <a:extLst>
                <a:ext uri="{FF2B5EF4-FFF2-40B4-BE49-F238E27FC236}">
                  <a16:creationId xmlns:a16="http://schemas.microsoft.com/office/drawing/2014/main" id="{33A88316-0D3B-44BC-9303-C5FAD7A98C66}"/>
                </a:ext>
              </a:extLst>
            </p:cNvPr>
            <p:cNvPicPr>
              <a:picLocks noChangeAspect="1"/>
            </p:cNvPicPr>
            <p:nvPr/>
          </p:nvPicPr>
          <p:blipFill>
            <a:blip r:embed="rId4"/>
            <a:stretch>
              <a:fillRect/>
            </a:stretch>
          </p:blipFill>
          <p:spPr>
            <a:xfrm>
              <a:off x="3571898" y="1660053"/>
              <a:ext cx="160735" cy="214313"/>
            </a:xfrm>
            <a:prstGeom prst="rect">
              <a:avLst/>
            </a:prstGeom>
            <a:ln w="12700">
              <a:miter lim="400000"/>
            </a:ln>
          </p:spPr>
        </p:pic>
        <p:pic>
          <p:nvPicPr>
            <p:cNvPr id="176" name="latex-image-10.pdf" descr="latex-image-10.pdf">
              <a:extLst>
                <a:ext uri="{FF2B5EF4-FFF2-40B4-BE49-F238E27FC236}">
                  <a16:creationId xmlns:a16="http://schemas.microsoft.com/office/drawing/2014/main" id="{FFD02BA7-E28C-4E1E-AE27-2B83AD402F79}"/>
                </a:ext>
              </a:extLst>
            </p:cNvPr>
            <p:cNvPicPr>
              <a:picLocks noChangeAspect="1"/>
            </p:cNvPicPr>
            <p:nvPr/>
          </p:nvPicPr>
          <p:blipFill>
            <a:blip r:embed="rId5"/>
            <a:stretch>
              <a:fillRect/>
            </a:stretch>
          </p:blipFill>
          <p:spPr>
            <a:xfrm>
              <a:off x="9920906" y="3756949"/>
              <a:ext cx="151805" cy="151805"/>
            </a:xfrm>
            <a:prstGeom prst="rect">
              <a:avLst/>
            </a:prstGeom>
            <a:ln w="12700">
              <a:miter lim="400000"/>
            </a:ln>
          </p:spPr>
        </p:pic>
        <p:pic>
          <p:nvPicPr>
            <p:cNvPr id="177" name="latex-image-11.pdf" descr="latex-image-11.pdf">
              <a:extLst>
                <a:ext uri="{FF2B5EF4-FFF2-40B4-BE49-F238E27FC236}">
                  <a16:creationId xmlns:a16="http://schemas.microsoft.com/office/drawing/2014/main" id="{7BFFBE6C-1CBF-443D-9735-2FF5E34CBDEB}"/>
                </a:ext>
              </a:extLst>
            </p:cNvPr>
            <p:cNvPicPr>
              <a:picLocks noChangeAspect="1"/>
            </p:cNvPicPr>
            <p:nvPr/>
          </p:nvPicPr>
          <p:blipFill>
            <a:blip r:embed="rId6"/>
            <a:stretch>
              <a:fillRect/>
            </a:stretch>
          </p:blipFill>
          <p:spPr>
            <a:xfrm>
              <a:off x="5260553" y="4793599"/>
              <a:ext cx="634985" cy="253995"/>
            </a:xfrm>
            <a:prstGeom prst="rect">
              <a:avLst/>
            </a:prstGeom>
            <a:ln w="12700">
              <a:miter lim="400000"/>
            </a:ln>
          </p:spPr>
        </p:pic>
      </p:grpSp>
      <p:pic>
        <p:nvPicPr>
          <p:cNvPr id="1026" name="Picture 2" descr="https://latex.codecogs.com/gif.latex?%5Cdpi%7B300%7D%20%5Cbegin%7Bbmatrix%7Dx%20%5C%5C%20y%20%5C%5C%20z%20%5Cend%7Bbmatrix%7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33696" y="2907268"/>
            <a:ext cx="295275" cy="852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1586" y="4270330"/>
            <a:ext cx="310884" cy="6661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id="{B1C9475A-CB0A-4867-B710-686ED1934745}"/>
                  </a:ext>
                </a:extLst>
              </p:cNvPr>
              <p:cNvSpPr txBox="1"/>
              <p:nvPr/>
            </p:nvSpPr>
            <p:spPr>
              <a:xfrm>
                <a:off x="3211292" y="4753073"/>
                <a:ext cx="2294088" cy="441468"/>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211292" y="4753073"/>
                <a:ext cx="2294088" cy="441468"/>
              </a:xfrm>
              <a:prstGeom prst="rect">
                <a:avLst/>
              </a:prstGeom>
              <a:blipFill>
                <a:blip r:embed="rId9"/>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356139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http://szeliski.org/Book/</a:t>
            </a:r>
            <a:endParaRPr lang="en-US" dirty="0"/>
          </a:p>
          <a:p>
            <a:r>
              <a:rPr lang="en-US" dirty="0">
                <a:hlinkClick r:id="rId3"/>
              </a:rPr>
              <a:t>http://www.cs.cornell.edu/courses/cs5670/2019sp/lectures/lectures.html</a:t>
            </a:r>
            <a:endParaRPr lang="en-US" dirty="0"/>
          </a:p>
          <a:p>
            <a:r>
              <a:rPr lang="en-US" dirty="0">
                <a:hlinkClick r:id="rId4"/>
              </a:rPr>
              <a:t>http://www.cs.cmu.edu/~16385/</a:t>
            </a:r>
            <a:endParaRPr lang="en-US" dirty="0"/>
          </a:p>
        </p:txBody>
      </p:sp>
    </p:spTree>
    <p:extLst>
      <p:ext uri="{BB962C8B-B14F-4D97-AF65-F5344CB8AC3E}">
        <p14:creationId xmlns:p14="http://schemas.microsoft.com/office/powerpoint/2010/main" val="78629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rmAutofit/>
          </a:bodyPr>
          <a:lstStyle/>
          <a:p>
            <a:r>
              <a:rPr lang="en-US" dirty="0"/>
              <a:t>Recap: perspective projection</a:t>
            </a:r>
            <a:endParaRPr dirty="0"/>
          </a:p>
        </p:txBody>
      </p:sp>
      <p:sp>
        <p:nvSpPr>
          <p:cNvPr id="21" name="Line">
            <a:extLst>
              <a:ext uri="{FF2B5EF4-FFF2-40B4-BE49-F238E27FC236}">
                <a16:creationId xmlns:a16="http://schemas.microsoft.com/office/drawing/2014/main" id="{57D7BD1A-7D73-4468-8A72-7DDA19D01D2D}"/>
              </a:ext>
            </a:extLst>
          </p:cNvPr>
          <p:cNvSpPr/>
          <p:nvPr/>
        </p:nvSpPr>
        <p:spPr>
          <a:xfrm>
            <a:off x="3139451" y="4836018"/>
            <a:ext cx="5797517" cy="1"/>
          </a:xfrm>
          <a:prstGeom prst="line">
            <a:avLst/>
          </a:prstGeom>
          <a:ln w="12700">
            <a:solidFill>
              <a:srgbClr val="000000"/>
            </a:solidFill>
            <a:miter lim="400000"/>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22" name="Line">
            <a:extLst>
              <a:ext uri="{FF2B5EF4-FFF2-40B4-BE49-F238E27FC236}">
                <a16:creationId xmlns:a16="http://schemas.microsoft.com/office/drawing/2014/main" id="{20317909-EB33-49A9-BAC3-BC2B89BEF262}"/>
              </a:ext>
            </a:extLst>
          </p:cNvPr>
          <p:cNvSpPr/>
          <p:nvPr/>
        </p:nvSpPr>
        <p:spPr>
          <a:xfrm flipH="1" flipV="1">
            <a:off x="3139451" y="3195592"/>
            <a:ext cx="1304" cy="3129009"/>
          </a:xfrm>
          <a:prstGeom prst="line">
            <a:avLst/>
          </a:prstGeom>
          <a:ln w="12700">
            <a:solidFill>
              <a:srgbClr val="000000"/>
            </a:solidFill>
            <a:miter lim="400000"/>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23" name="Line">
            <a:extLst>
              <a:ext uri="{FF2B5EF4-FFF2-40B4-BE49-F238E27FC236}">
                <a16:creationId xmlns:a16="http://schemas.microsoft.com/office/drawing/2014/main" id="{CFCE7F8A-2BB7-4E5E-84A5-CDC610A3E8F8}"/>
              </a:ext>
            </a:extLst>
          </p:cNvPr>
          <p:cNvSpPr/>
          <p:nvPr/>
        </p:nvSpPr>
        <p:spPr>
          <a:xfrm flipV="1">
            <a:off x="3150543" y="3583453"/>
            <a:ext cx="4455878" cy="1252564"/>
          </a:xfrm>
          <a:prstGeom prst="line">
            <a:avLst/>
          </a:prstGeom>
          <a:ln w="127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a:extLst>
              <a:ext uri="{FF2B5EF4-FFF2-40B4-BE49-F238E27FC236}">
                <a16:creationId xmlns:a16="http://schemas.microsoft.com/office/drawing/2014/main" id="{B2EA8254-F400-469F-9425-D669B614615E}"/>
              </a:ext>
            </a:extLst>
          </p:cNvPr>
          <p:cNvSpPr/>
          <p:nvPr/>
        </p:nvSpPr>
        <p:spPr>
          <a:xfrm flipV="1">
            <a:off x="6479855" y="3293648"/>
            <a:ext cx="1" cy="2598420"/>
          </a:xfrm>
          <a:prstGeom prst="line">
            <a:avLst/>
          </a:prstGeom>
          <a:ln w="50800">
            <a:solidFill>
              <a:srgbClr val="FF9300"/>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sp>
        <p:nvSpPr>
          <p:cNvPr id="25" name="Line">
            <a:extLst>
              <a:ext uri="{FF2B5EF4-FFF2-40B4-BE49-F238E27FC236}">
                <a16:creationId xmlns:a16="http://schemas.microsoft.com/office/drawing/2014/main" id="{1E221104-E6C8-43EA-B19F-318C5FF76F76}"/>
              </a:ext>
            </a:extLst>
          </p:cNvPr>
          <p:cNvSpPr/>
          <p:nvPr/>
        </p:nvSpPr>
        <p:spPr>
          <a:xfrm>
            <a:off x="3230720" y="5598140"/>
            <a:ext cx="4305026" cy="1"/>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pic>
        <p:nvPicPr>
          <p:cNvPr id="26" name="latex-image-16.pdf" descr="latex-image-16.pdf">
            <a:extLst>
              <a:ext uri="{FF2B5EF4-FFF2-40B4-BE49-F238E27FC236}">
                <a16:creationId xmlns:a16="http://schemas.microsoft.com/office/drawing/2014/main" id="{BDD6B143-6F87-4BB9-90AE-BF2A95B7D8C8}"/>
              </a:ext>
            </a:extLst>
          </p:cNvPr>
          <p:cNvPicPr>
            <a:picLocks noChangeAspect="1"/>
          </p:cNvPicPr>
          <p:nvPr/>
        </p:nvPicPr>
        <p:blipFill>
          <a:blip r:embed="rId3"/>
          <a:stretch>
            <a:fillRect/>
          </a:stretch>
        </p:blipFill>
        <p:spPr>
          <a:xfrm>
            <a:off x="4919231" y="5066226"/>
            <a:ext cx="110315" cy="263208"/>
          </a:xfrm>
          <a:prstGeom prst="rect">
            <a:avLst/>
          </a:prstGeom>
          <a:ln w="12700">
            <a:miter lim="400000"/>
          </a:ln>
        </p:spPr>
      </p:pic>
      <p:sp>
        <p:nvSpPr>
          <p:cNvPr id="27" name="Line">
            <a:extLst>
              <a:ext uri="{FF2B5EF4-FFF2-40B4-BE49-F238E27FC236}">
                <a16:creationId xmlns:a16="http://schemas.microsoft.com/office/drawing/2014/main" id="{C31570D2-58B3-4F94-B572-FFC32E679E3E}"/>
              </a:ext>
            </a:extLst>
          </p:cNvPr>
          <p:cNvSpPr/>
          <p:nvPr/>
        </p:nvSpPr>
        <p:spPr>
          <a:xfrm>
            <a:off x="3150148" y="3578771"/>
            <a:ext cx="4403609" cy="1"/>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sp>
        <p:nvSpPr>
          <p:cNvPr id="28" name="Line">
            <a:extLst>
              <a:ext uri="{FF2B5EF4-FFF2-40B4-BE49-F238E27FC236}">
                <a16:creationId xmlns:a16="http://schemas.microsoft.com/office/drawing/2014/main" id="{5618E265-A02B-4EE7-ABD5-AB30E10312EF}"/>
              </a:ext>
            </a:extLst>
          </p:cNvPr>
          <p:cNvSpPr/>
          <p:nvPr/>
        </p:nvSpPr>
        <p:spPr>
          <a:xfrm>
            <a:off x="7587490" y="3653719"/>
            <a:ext cx="1" cy="1146315"/>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29" name="latex-image-9.pdf" descr="latex-image-9.pdf">
            <a:extLst>
              <a:ext uri="{FF2B5EF4-FFF2-40B4-BE49-F238E27FC236}">
                <a16:creationId xmlns:a16="http://schemas.microsoft.com/office/drawing/2014/main" id="{56934696-D087-469F-AE86-09C34957A015}"/>
              </a:ext>
            </a:extLst>
          </p:cNvPr>
          <p:cNvPicPr>
            <a:picLocks noChangeAspect="1"/>
          </p:cNvPicPr>
          <p:nvPr/>
        </p:nvPicPr>
        <p:blipFill>
          <a:blip r:embed="rId4"/>
          <a:stretch>
            <a:fillRect/>
          </a:stretch>
        </p:blipFill>
        <p:spPr>
          <a:xfrm>
            <a:off x="3285878" y="3097533"/>
            <a:ext cx="110315" cy="196116"/>
          </a:xfrm>
          <a:prstGeom prst="rect">
            <a:avLst/>
          </a:prstGeom>
          <a:ln w="12700">
            <a:miter lim="400000"/>
          </a:ln>
        </p:spPr>
      </p:pic>
      <p:pic>
        <p:nvPicPr>
          <p:cNvPr id="30" name="latex-image-10.pdf" descr="latex-image-10.pdf">
            <a:extLst>
              <a:ext uri="{FF2B5EF4-FFF2-40B4-BE49-F238E27FC236}">
                <a16:creationId xmlns:a16="http://schemas.microsoft.com/office/drawing/2014/main" id="{5EED9044-D51D-4B00-BB8F-73A2CE40C7B9}"/>
              </a:ext>
            </a:extLst>
          </p:cNvPr>
          <p:cNvPicPr>
            <a:picLocks noChangeAspect="1"/>
          </p:cNvPicPr>
          <p:nvPr/>
        </p:nvPicPr>
        <p:blipFill>
          <a:blip r:embed="rId5"/>
          <a:stretch>
            <a:fillRect/>
          </a:stretch>
        </p:blipFill>
        <p:spPr>
          <a:xfrm>
            <a:off x="8848554" y="4971293"/>
            <a:ext cx="110315" cy="147087"/>
          </a:xfrm>
          <a:prstGeom prst="rect">
            <a:avLst/>
          </a:prstGeom>
          <a:ln w="12700">
            <a:miter lim="400000"/>
          </a:ln>
        </p:spPr>
      </p:pic>
      <p:sp>
        <p:nvSpPr>
          <p:cNvPr id="35" name="Line">
            <a:extLst>
              <a:ext uri="{FF2B5EF4-FFF2-40B4-BE49-F238E27FC236}">
                <a16:creationId xmlns:a16="http://schemas.microsoft.com/office/drawing/2014/main" id="{D588B166-477A-486B-B434-ED26FD2F6882}"/>
              </a:ext>
            </a:extLst>
          </p:cNvPr>
          <p:cNvSpPr/>
          <p:nvPr/>
        </p:nvSpPr>
        <p:spPr>
          <a:xfrm>
            <a:off x="3199438" y="4964518"/>
            <a:ext cx="3221732" cy="1"/>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pic>
        <p:nvPicPr>
          <p:cNvPr id="36" name="latex-image-19.pdf" descr="latex-image-19.pdf">
            <a:extLst>
              <a:ext uri="{FF2B5EF4-FFF2-40B4-BE49-F238E27FC236}">
                <a16:creationId xmlns:a16="http://schemas.microsoft.com/office/drawing/2014/main" id="{2BE79391-AD0C-4465-B935-129E942F843B}"/>
              </a:ext>
            </a:extLst>
          </p:cNvPr>
          <p:cNvPicPr>
            <a:picLocks noChangeAspect="1"/>
          </p:cNvPicPr>
          <p:nvPr/>
        </p:nvPicPr>
        <p:blipFill>
          <a:blip r:embed="rId6"/>
          <a:stretch>
            <a:fillRect/>
          </a:stretch>
        </p:blipFill>
        <p:spPr>
          <a:xfrm>
            <a:off x="5436437" y="5750488"/>
            <a:ext cx="167432" cy="223243"/>
          </a:xfrm>
          <a:prstGeom prst="rect">
            <a:avLst/>
          </a:prstGeom>
          <a:ln w="12700">
            <a:miter lim="400000"/>
          </a:ln>
        </p:spPr>
      </p:pic>
      <p:sp>
        <p:nvSpPr>
          <p:cNvPr id="37" name="image plane">
            <a:extLst>
              <a:ext uri="{FF2B5EF4-FFF2-40B4-BE49-F238E27FC236}">
                <a16:creationId xmlns:a16="http://schemas.microsoft.com/office/drawing/2014/main" id="{3AACB0FB-3B39-4658-B30D-ED97EE3A46A0}"/>
              </a:ext>
            </a:extLst>
          </p:cNvPr>
          <p:cNvSpPr txBox="1"/>
          <p:nvPr/>
        </p:nvSpPr>
        <p:spPr>
          <a:xfrm>
            <a:off x="5633615" y="2876799"/>
            <a:ext cx="1575111" cy="44146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400"/>
            </a:lvl1pPr>
          </a:lstStyle>
          <a:p>
            <a:pPr>
              <a:defRPr/>
            </a:pPr>
            <a:r>
              <a:rPr lang="en-US" dirty="0">
                <a:solidFill>
                  <a:prstClr val="black"/>
                </a:solidFill>
                <a:latin typeface="Calibri Light" panose="020F0302020204030204"/>
              </a:rPr>
              <a:t>image plane</a:t>
            </a:r>
            <a:endParaRPr dirty="0">
              <a:solidFill>
                <a:prstClr val="black"/>
              </a:solidFill>
              <a:latin typeface="Calibri Light" panose="020F0302020204030204"/>
            </a:endParaRPr>
          </a:p>
        </p:txBody>
      </p:sp>
      <p:sp>
        <p:nvSpPr>
          <p:cNvPr id="39" name="Line">
            <a:extLst>
              <a:ext uri="{FF2B5EF4-FFF2-40B4-BE49-F238E27FC236}">
                <a16:creationId xmlns:a16="http://schemas.microsoft.com/office/drawing/2014/main" id="{CBB16738-1D94-474D-9910-5CCE87D9618F}"/>
              </a:ext>
            </a:extLst>
          </p:cNvPr>
          <p:cNvSpPr/>
          <p:nvPr/>
        </p:nvSpPr>
        <p:spPr>
          <a:xfrm rot="5400000">
            <a:off x="6212849" y="4381684"/>
            <a:ext cx="836696" cy="0"/>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40" name="Line">
            <a:extLst>
              <a:ext uri="{FF2B5EF4-FFF2-40B4-BE49-F238E27FC236}">
                <a16:creationId xmlns:a16="http://schemas.microsoft.com/office/drawing/2014/main" id="{89360157-AF07-4DE0-BDA1-1F720EA662B4}"/>
              </a:ext>
            </a:extLst>
          </p:cNvPr>
          <p:cNvSpPr/>
          <p:nvPr/>
        </p:nvSpPr>
        <p:spPr>
          <a:xfrm>
            <a:off x="6479854" y="3906563"/>
            <a:ext cx="388373" cy="0"/>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32" name="Picture 2" descr="https://latex.codecogs.com/gif.latex?%5Cdpi%7B300%7D%20%5Cbegin%7Bbmatrix%7Dx%20%5C%5C%20y%20%5C%5C%20z%20%5Cend%7Bbmatrix%7D"/>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7772401" y="3011754"/>
            <a:ext cx="331629" cy="9574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0285" y="3653719"/>
            <a:ext cx="310884" cy="666181"/>
          </a:xfrm>
          <a:prstGeom prst="rect">
            <a:avLst/>
          </a:prstGeom>
          <a:noFill/>
          <a:extLst>
            <a:ext uri="{909E8E84-426E-40DD-AFC4-6F175D3DCCD1}">
              <a14:hiddenFill xmlns:a14="http://schemas.microsoft.com/office/drawing/2010/main">
                <a:solidFill>
                  <a:srgbClr val="FFFFFF"/>
                </a:solidFill>
              </a14:hiddenFill>
            </a:ext>
          </a:extLst>
        </p:spPr>
      </p:pic>
      <p:pic>
        <p:nvPicPr>
          <p:cNvPr id="41" name="latex-image-9.pdf" descr="latex-image-9.pdf">
            <a:extLst>
              <a:ext uri="{FF2B5EF4-FFF2-40B4-BE49-F238E27FC236}">
                <a16:creationId xmlns:a16="http://schemas.microsoft.com/office/drawing/2014/main" id="{56934696-D087-469F-AE86-09C34957A015}"/>
              </a:ext>
            </a:extLst>
          </p:cNvPr>
          <p:cNvPicPr>
            <a:picLocks noChangeAspect="1"/>
          </p:cNvPicPr>
          <p:nvPr/>
        </p:nvPicPr>
        <p:blipFill>
          <a:blip r:embed="rId4"/>
          <a:stretch>
            <a:fillRect/>
          </a:stretch>
        </p:blipFill>
        <p:spPr>
          <a:xfrm>
            <a:off x="7772401" y="4226875"/>
            <a:ext cx="110315" cy="196116"/>
          </a:xfrm>
          <a:prstGeom prst="rect">
            <a:avLst/>
          </a:prstGeom>
          <a:ln w="12700">
            <a:miter lim="400000"/>
          </a:ln>
        </p:spPr>
      </p:pic>
      <p:pic>
        <p:nvPicPr>
          <p:cNvPr id="4098" name="Picture 2" descr="https://latex.codecogs.com/gif.latex?%5Cdpi%7B300%7D%20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1040" y="4300921"/>
            <a:ext cx="161526" cy="161526"/>
          </a:xfrm>
          <a:prstGeom prst="rect">
            <a:avLst/>
          </a:prstGeom>
          <a:noFill/>
          <a:extLst>
            <a:ext uri="{909E8E84-426E-40DD-AFC4-6F175D3DCCD1}">
              <a14:hiddenFill xmlns:a14="http://schemas.microsoft.com/office/drawing/2010/main">
                <a:solidFill>
                  <a:srgbClr val="FFFFFF"/>
                </a:solidFill>
              </a14:hiddenFill>
            </a:ext>
          </a:extLst>
        </p:spPr>
      </p:pic>
      <p:sp>
        <p:nvSpPr>
          <p:cNvPr id="42" name="Content Placeholder 2"/>
          <p:cNvSpPr txBox="1">
            <a:spLocks/>
          </p:cNvSpPr>
          <p:nvPr/>
        </p:nvSpPr>
        <p:spPr>
          <a:xfrm>
            <a:off x="203200" y="762000"/>
            <a:ext cx="117856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Using triangle proportions (Thales’ theorem) we can easily conclude that: </a:t>
            </a:r>
          </a:p>
        </p:txBody>
      </p:sp>
      <p:pic>
        <p:nvPicPr>
          <p:cNvPr id="5122" name="Picture 2" descr="https://latex.codecogs.com/gif.latex?%5Cdpi%7B300%7D%20%5Cbegin%7Bbmatrix%7Dx%20%5C%5C%20y%20%5C%5C%20z%20%5Cend%7Bbmatrix%7D%20%5Cmapsto%20%5Cbegin%7Bbmatrix%7Du%20%5C%5C%20v%20%5Cend%7Bbmatrix%7D%20%3D%20%5Cbegin%7Bbmatrix%7Df%5Cfrac%7Bx%7D%7Bz%7D%20%5C%5C%20f%5Cfrac%7By%7D%7Bz%7D%20%5Cend%7Bbmatrix%7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0154" y="1371600"/>
            <a:ext cx="2962917" cy="13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8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806E-716B-4127-8FAD-9BE6143871BE}"/>
              </a:ext>
            </a:extLst>
          </p:cNvPr>
          <p:cNvSpPr>
            <a:spLocks noGrp="1"/>
          </p:cNvSpPr>
          <p:nvPr>
            <p:ph type="title"/>
          </p:nvPr>
        </p:nvSpPr>
        <p:spPr>
          <a:xfrm>
            <a:off x="1676400" y="0"/>
            <a:ext cx="8839200" cy="762000"/>
          </a:xfrm>
        </p:spPr>
        <p:txBody>
          <a:bodyPr/>
          <a:lstStyle/>
          <a:p>
            <a:r>
              <a:rPr lang="en-US" dirty="0"/>
              <a:t>Recap: perspective 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B38623-BB64-452B-B8AF-A84D9DA18C6F}"/>
                  </a:ext>
                </a:extLst>
              </p:cNvPr>
              <p:cNvSpPr>
                <a:spLocks noGrp="1"/>
              </p:cNvSpPr>
              <p:nvPr>
                <p:ph idx="1"/>
              </p:nvPr>
            </p:nvSpPr>
            <p:spPr>
              <a:xfrm>
                <a:off x="245097" y="762000"/>
                <a:ext cx="10270503" cy="5715000"/>
              </a:xfrm>
            </p:spPr>
            <p:txBody>
              <a:bodyPr/>
              <a:lstStyle/>
              <a:p>
                <a:r>
                  <a:rPr lang="en-US" dirty="0"/>
                  <a:t>Let’s use the homogeneous coordinates:</a:t>
                </a:r>
              </a:p>
              <a:p>
                <a:endParaRPr lang="en-US" dirty="0"/>
              </a:p>
              <a:p>
                <a:endParaRPr lang="en-US" dirty="0"/>
              </a:p>
              <a:p>
                <a:endParaRPr lang="en-US" dirty="0"/>
              </a:p>
              <a:p>
                <a:endParaRPr lang="en-US" dirty="0"/>
              </a:p>
              <a:p>
                <a:endParaRPr lang="en-US" dirty="0"/>
              </a:p>
              <a:p>
                <a:pPr lvl="1"/>
                <a:r>
                  <a:rPr lang="en-US" dirty="0"/>
                  <a:t>Units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2B38623-BB64-452B-B8AF-A84D9DA18C6F}"/>
                  </a:ext>
                </a:extLst>
              </p:cNvPr>
              <p:cNvSpPr>
                <a:spLocks noGrp="1" noRot="1" noChangeAspect="1" noMove="1" noResize="1" noEditPoints="1" noAdjustHandles="1" noChangeArrowheads="1" noChangeShapeType="1" noTextEdit="1"/>
              </p:cNvSpPr>
              <p:nvPr>
                <p:ph idx="1"/>
              </p:nvPr>
            </p:nvSpPr>
            <p:spPr>
              <a:xfrm>
                <a:off x="245097" y="762000"/>
                <a:ext cx="10270503" cy="5715000"/>
              </a:xfrm>
              <a:blipFill>
                <a:blip r:embed="rId3"/>
                <a:stretch>
                  <a:fillRect l="-1068" t="-959"/>
                </a:stretch>
              </a:blipFill>
            </p:spPr>
            <p:txBody>
              <a:bodyPr/>
              <a:lstStyle/>
              <a:p>
                <a:r>
                  <a:rPr lang="en-US">
                    <a:noFill/>
                  </a:rPr>
                  <a:t> </a:t>
                </a:r>
              </a:p>
            </p:txBody>
          </p:sp>
        </mc:Fallback>
      </mc:AlternateContent>
      <p:pic>
        <p:nvPicPr>
          <p:cNvPr id="1026" name="Picture 2" descr="https://latex.codecogs.com/gif.latex?%5Cdpi%7B300%7D%20%5Cbegin%7Bbmatrix%7Df%20%26%200%260%260%20%5C%5C%200%26f%20%260%260%20%5C%5C0%260%261%260%20%5Cend%7Bbmatrix%7D%20%5Cbegin%7Bbmatrix%7Dx%20%5C%5C%20y%20%5C%5Cz%20%5C%5C1%20%5Cend%7Bbmatrix%7D%20%3D%20%5Cbegin%7Bbmatrix%7Dfx%20%5C%5C%20fy%20%5C%5Cz%20%5Cend%7Bbmatrix%7D%20%5Cmapsto%20%5Cbegin%7Bbmatrix%7Df%5Cfrac%7Bx%7D%7Bz%7D%20%5C%5C%20f%5Cfrac%7By%7D%7Bz%7D%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1" y="1447801"/>
            <a:ext cx="71532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0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FC4F-094F-41A7-858A-7CE33938451F}"/>
              </a:ext>
            </a:extLst>
          </p:cNvPr>
          <p:cNvSpPr>
            <a:spLocks noGrp="1"/>
          </p:cNvSpPr>
          <p:nvPr>
            <p:ph type="title"/>
          </p:nvPr>
        </p:nvSpPr>
        <p:spPr/>
        <p:txBody>
          <a:bodyPr/>
          <a:lstStyle/>
          <a:p>
            <a:r>
              <a:rPr lang="en-US" dirty="0"/>
              <a:t>Recap: perspective projection</a:t>
            </a:r>
          </a:p>
        </p:txBody>
      </p:sp>
      <p:sp>
        <p:nvSpPr>
          <p:cNvPr id="3" name="Content Placeholder 2">
            <a:extLst>
              <a:ext uri="{FF2B5EF4-FFF2-40B4-BE49-F238E27FC236}">
                <a16:creationId xmlns:a16="http://schemas.microsoft.com/office/drawing/2014/main" id="{74F2D7F0-21D8-4DEB-95F5-BA5D3D1DE7CA}"/>
              </a:ext>
            </a:extLst>
          </p:cNvPr>
          <p:cNvSpPr>
            <a:spLocks noGrp="1"/>
          </p:cNvSpPr>
          <p:nvPr>
            <p:ph idx="1"/>
          </p:nvPr>
        </p:nvSpPr>
        <p:spPr/>
        <p:txBody>
          <a:bodyPr/>
          <a:lstStyle/>
          <a:p>
            <a:r>
              <a:rPr lang="en-US" dirty="0"/>
              <a:t>Let’s split into 2 matrices and use 3D-&gt;2D homogenous coordinates:</a:t>
            </a:r>
          </a:p>
          <a:p>
            <a:pPr lvl="1"/>
            <a:r>
              <a:rPr lang="en-US" dirty="0"/>
              <a:t>The perspective projection matrix transforms us from the </a:t>
            </a:r>
            <a:r>
              <a:rPr lang="en-US" b="1" dirty="0"/>
              <a:t>camera coordinate system </a:t>
            </a:r>
            <a:r>
              <a:rPr lang="en-US" dirty="0"/>
              <a:t>to the </a:t>
            </a:r>
            <a:r>
              <a:rPr lang="en-US" b="1" dirty="0"/>
              <a:t>normalized image coordinate </a:t>
            </a:r>
            <a:r>
              <a:rPr lang="en-US" dirty="0"/>
              <a:t>system.</a:t>
            </a:r>
          </a:p>
          <a:p>
            <a:pPr lvl="1"/>
            <a:r>
              <a:rPr lang="en-US" dirty="0"/>
              <a:t>The intrinsic matrix transforms us from the </a:t>
            </a:r>
            <a:r>
              <a:rPr lang="en-US" b="1" dirty="0"/>
              <a:t>normalized image space</a:t>
            </a:r>
            <a:r>
              <a:rPr lang="en-US" dirty="0"/>
              <a:t> to the </a:t>
            </a:r>
            <a:r>
              <a:rPr lang="en-US" b="1" dirty="0"/>
              <a:t>image space</a:t>
            </a:r>
            <a:r>
              <a:rPr lang="en-US" dirty="0"/>
              <a:t>.</a:t>
            </a:r>
          </a:p>
        </p:txBody>
      </p:sp>
      <p:sp>
        <p:nvSpPr>
          <p:cNvPr id="4" name="Left Brace 3">
            <a:extLst>
              <a:ext uri="{FF2B5EF4-FFF2-40B4-BE49-F238E27FC236}">
                <a16:creationId xmlns:a16="http://schemas.microsoft.com/office/drawing/2014/main" id="{5C3831E8-107A-4F59-84BC-EF2C3B2F5D85}"/>
              </a:ext>
            </a:extLst>
          </p:cNvPr>
          <p:cNvSpPr/>
          <p:nvPr/>
        </p:nvSpPr>
        <p:spPr>
          <a:xfrm rot="16200000">
            <a:off x="2286000" y="4418634"/>
            <a:ext cx="5334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0CEFB6C2-9B44-4BC4-87CC-5F1E6374DA21}"/>
              </a:ext>
            </a:extLst>
          </p:cNvPr>
          <p:cNvSpPr/>
          <p:nvPr/>
        </p:nvSpPr>
        <p:spPr>
          <a:xfrm rot="16200000">
            <a:off x="4610100" y="4247369"/>
            <a:ext cx="5334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7391E26-DC38-4D60-8331-E7FC22F9AB1B}"/>
              </a:ext>
            </a:extLst>
          </p:cNvPr>
          <p:cNvSpPr txBox="1"/>
          <p:nvPr/>
        </p:nvSpPr>
        <p:spPr>
          <a:xfrm>
            <a:off x="1752601" y="5504670"/>
            <a:ext cx="1600201" cy="646331"/>
          </a:xfrm>
          <a:prstGeom prst="rect">
            <a:avLst/>
          </a:prstGeom>
          <a:noFill/>
        </p:spPr>
        <p:txBody>
          <a:bodyPr wrap="square" rtlCol="0">
            <a:spAutoFit/>
          </a:bodyPr>
          <a:lstStyle/>
          <a:p>
            <a:pPr algn="ctr"/>
            <a:r>
              <a:rPr lang="en-US" dirty="0"/>
              <a:t>Intrinsic camera matrix</a:t>
            </a:r>
          </a:p>
        </p:txBody>
      </p:sp>
      <p:sp>
        <p:nvSpPr>
          <p:cNvPr id="8" name="TextBox 7">
            <a:extLst>
              <a:ext uri="{FF2B5EF4-FFF2-40B4-BE49-F238E27FC236}">
                <a16:creationId xmlns:a16="http://schemas.microsoft.com/office/drawing/2014/main" id="{75DFCE4A-F52E-4888-A2AE-AA27B9D0D18F}"/>
              </a:ext>
            </a:extLst>
          </p:cNvPr>
          <p:cNvSpPr txBox="1"/>
          <p:nvPr/>
        </p:nvSpPr>
        <p:spPr>
          <a:xfrm>
            <a:off x="3886200" y="5485435"/>
            <a:ext cx="1981200" cy="646331"/>
          </a:xfrm>
          <a:prstGeom prst="rect">
            <a:avLst/>
          </a:prstGeom>
          <a:noFill/>
        </p:spPr>
        <p:txBody>
          <a:bodyPr wrap="square" rtlCol="0">
            <a:spAutoFit/>
          </a:bodyPr>
          <a:lstStyle/>
          <a:p>
            <a:pPr algn="ctr"/>
            <a:r>
              <a:rPr lang="en-US" dirty="0"/>
              <a:t>Perspective projection matrix</a:t>
            </a:r>
          </a:p>
        </p:txBody>
      </p:sp>
      <p:pic>
        <p:nvPicPr>
          <p:cNvPr id="1028" name="Picture 4">
            <a:extLst>
              <a:ext uri="{FF2B5EF4-FFF2-40B4-BE49-F238E27FC236}">
                <a16:creationId xmlns:a16="http://schemas.microsoft.com/office/drawing/2014/main" id="{69EAF67A-A04D-4B2A-9816-87A3AACFE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85466"/>
            <a:ext cx="8458200" cy="205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47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intrinsic matrix </a:t>
                </a:r>
                <a14:m>
                  <m:oMath xmlns:m="http://schemas.openxmlformats.org/officeDocument/2006/math">
                    <m:r>
                      <a:rPr lang="en-US" b="1" i="1" dirty="0" smtClean="0">
                        <a:latin typeface="Cambria Math"/>
                      </a:rPr>
                      <m:t>𝑲</m:t>
                    </m:r>
                  </m:oMath>
                </a14:m>
                <a:r>
                  <a:rPr lang="en-US" dirty="0"/>
                  <a:t> contains 5 intrinsic parameters. These parameters encompass: </a:t>
                </a:r>
              </a:p>
              <a:p>
                <a:pPr lvl="1"/>
                <a:r>
                  <a:rPr lang="en-US" dirty="0"/>
                  <a:t>Scaled x &amp; y focal length.</a:t>
                </a:r>
              </a:p>
              <a:p>
                <a:pPr lvl="1"/>
                <a:r>
                  <a:rPr lang="en-US" dirty="0"/>
                  <a:t> Sensor skew.</a:t>
                </a:r>
              </a:p>
              <a:p>
                <a:pPr lvl="1"/>
                <a:r>
                  <a:rPr lang="en-US" dirty="0"/>
                  <a:t> Principal point.</a:t>
                </a:r>
              </a:p>
              <a:p>
                <a:r>
                  <a:rPr lang="en-US" dirty="0"/>
                  <a:t>The intrinsic camera matrix transforms a point in </a:t>
                </a:r>
                <a:r>
                  <a:rPr lang="en-US" b="1" dirty="0"/>
                  <a:t>normalized image space == projected camera space </a:t>
                </a:r>
                <a:r>
                  <a:rPr lang="en-US" dirty="0"/>
                  <a:t>(discussed later) to the image space.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31" t="-959" r="-103"/>
                </a:stretch>
              </a:blipFill>
            </p:spPr>
            <p:txBody>
              <a:bodyPr/>
              <a:lstStyle/>
              <a:p>
                <a:r>
                  <a:rPr lang="en-US">
                    <a:noFill/>
                  </a:rPr>
                  <a:t> </a:t>
                </a:r>
              </a:p>
            </p:txBody>
          </p:sp>
        </mc:Fallback>
      </mc:AlternateContent>
      <p:pic>
        <p:nvPicPr>
          <p:cNvPr id="2050" name="Picture 2" descr="https://latex.codecogs.com/gif.latex?%5Cdpi%7B300%7D%20K%20%3D%20%5Cbegin%7Bbmatrix%7Df%20%26%200%260%20%5C%5C%200%26f%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88" y="4800600"/>
            <a:ext cx="3095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87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3F5E-01D2-4984-9AB7-4A078BB540A6}"/>
              </a:ext>
            </a:extLst>
          </p:cNvPr>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221B64-F9ED-4EB4-97FC-EB8CE243081B}"/>
                  </a:ext>
                </a:extLst>
              </p:cNvPr>
              <p:cNvSpPr>
                <a:spLocks noGrp="1"/>
              </p:cNvSpPr>
              <p:nvPr>
                <p:ph idx="1"/>
              </p:nvPr>
            </p:nvSpPr>
            <p:spPr/>
            <p:txBody>
              <a:bodyPr/>
              <a:lstStyle/>
              <a:p>
                <a:r>
                  <a:rPr lang="en-US" dirty="0"/>
                  <a:t>Transforming to units of pixels in image space: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b="0" dirty="0"/>
                  <a:t> is a ratio between the normalized image space to image space in pixels in x direction.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oMath>
                </a14:m>
                <a:r>
                  <a:rPr lang="en-US" b="0" dirty="0"/>
                  <a:t> is the same…)</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𝑥</m:t>
                          </m:r>
                        </m:sub>
                      </m:sSub>
                      <m:r>
                        <a:rPr lang="en-US" b="0" i="1" smtClean="0">
                          <a:latin typeface="Cambria Math" panose="02040503050406030204" pitchFamily="18" charset="0"/>
                        </a:rPr>
                        <m:t>𝑓</m:t>
                      </m:r>
                      <m:r>
                        <a:rPr lang="en-US" b="0" i="1" smtClean="0">
                          <a:latin typeface="Cambria Math" panose="02040503050406030204" pitchFamily="18" charset="0"/>
                        </a:rPr>
                        <m:t>  &amp;</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𝑓</m:t>
                          </m:r>
                        </m:e>
                        <m:sub>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𝑦</m:t>
                          </m:r>
                        </m:sub>
                      </m:sSub>
                      <m:r>
                        <a:rPr lang="en-US" i="1">
                          <a:latin typeface="Cambria Math" panose="02040503050406030204" pitchFamily="18" charset="0"/>
                        </a:rPr>
                        <m:t>𝑓</m:t>
                      </m:r>
                    </m:oMath>
                  </m:oMathPara>
                </a14:m>
                <a:endParaRPr lang="en-US" dirty="0"/>
              </a:p>
            </p:txBody>
          </p:sp>
        </mc:Choice>
        <mc:Fallback xmlns="">
          <p:sp>
            <p:nvSpPr>
              <p:cNvPr id="3" name="Content Placeholder 2">
                <a:extLst>
                  <a:ext uri="{FF2B5EF4-FFF2-40B4-BE49-F238E27FC236}">
                    <a16:creationId xmlns:a16="http://schemas.microsoft.com/office/drawing/2014/main" id="{8E221B64-F9ED-4EB4-97FC-EB8CE243081B}"/>
                  </a:ext>
                </a:extLst>
              </p:cNvPr>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US">
                    <a:noFill/>
                  </a:rPr>
                  <a:t> </a:t>
                </a:r>
              </a:p>
            </p:txBody>
          </p:sp>
        </mc:Fallback>
      </mc:AlternateContent>
      <p:pic>
        <p:nvPicPr>
          <p:cNvPr id="1028" name="Picture 4" descr="https://latex.codecogs.com/gif.latex?%5Cdpi%7B300%7D%20K%20%3D%20%5Cbegin%7Bbmatrix%7Df_x%20%26%200%260%20%5C%5C%200%26f_y%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788" y="3276600"/>
            <a:ext cx="34004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309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(or normalized image coo.)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highlight>
                  <a:srgbClr val="FFFF00"/>
                </a:highlight>
              </a:rPr>
              <a:t>How to add this to the intrinsic matrix?</a:t>
            </a:r>
          </a:p>
        </p:txBody>
      </p:sp>
      <p:sp>
        <p:nvSpPr>
          <p:cNvPr id="4" name="Rectangle">
            <a:extLst>
              <a:ext uri="{FF2B5EF4-FFF2-40B4-BE49-F238E27FC236}">
                <a16:creationId xmlns:a16="http://schemas.microsoft.com/office/drawing/2014/main" id="{EF771DA6-7328-45EC-9A17-1A766F258E10}"/>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5" name="Line">
            <a:extLst>
              <a:ext uri="{FF2B5EF4-FFF2-40B4-BE49-F238E27FC236}">
                <a16:creationId xmlns:a16="http://schemas.microsoft.com/office/drawing/2014/main" id="{E7E042AF-FB5A-4EE1-A300-E2E509BEC9CE}"/>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6" name="Line">
            <a:extLst>
              <a:ext uri="{FF2B5EF4-FFF2-40B4-BE49-F238E27FC236}">
                <a16:creationId xmlns:a16="http://schemas.microsoft.com/office/drawing/2014/main" id="{587F99AC-DCB9-4139-BC72-4316F6369602}"/>
              </a:ext>
            </a:extLst>
          </p:cNvPr>
          <p:cNvSpPr/>
          <p:nvPr/>
        </p:nvSpPr>
        <p:spPr>
          <a:xfrm flipV="1">
            <a:off x="6058548" y="2397278"/>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7" name="Line">
            <a:extLst>
              <a:ext uri="{FF2B5EF4-FFF2-40B4-BE49-F238E27FC236}">
                <a16:creationId xmlns:a16="http://schemas.microsoft.com/office/drawing/2014/main" id="{F5789BAC-A4A7-41F3-B15E-A66F471D65A3}"/>
              </a:ext>
            </a:extLst>
          </p:cNvPr>
          <p:cNvSpPr/>
          <p:nvPr/>
        </p:nvSpPr>
        <p:spPr>
          <a:xfrm>
            <a:off x="4876940" y="2203992"/>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8" name="Line">
            <a:extLst>
              <a:ext uri="{FF2B5EF4-FFF2-40B4-BE49-F238E27FC236}">
                <a16:creationId xmlns:a16="http://schemas.microsoft.com/office/drawing/2014/main" id="{CCF7F079-294F-40E7-8105-0B2B11FCADE2}"/>
              </a:ext>
            </a:extLst>
          </p:cNvPr>
          <p:cNvSpPr/>
          <p:nvPr/>
        </p:nvSpPr>
        <p:spPr>
          <a:xfrm flipH="1">
            <a:off x="4879830" y="2212922"/>
            <a:ext cx="3810" cy="935857"/>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10" name="image coordinate system">
                <a:extLst>
                  <a:ext uri="{FF2B5EF4-FFF2-40B4-BE49-F238E27FC236}">
                    <a16:creationId xmlns:a16="http://schemas.microsoft.com/office/drawing/2014/main" id="{B1C9475A-CB0A-4867-B710-686ED1934745}"/>
                  </a:ext>
                </a:extLst>
              </p:cNvPr>
              <p:cNvSpPr txBox="1"/>
              <p:nvPr/>
            </p:nvSpPr>
            <p:spPr>
              <a:xfrm>
                <a:off x="3902525" y="1712092"/>
                <a:ext cx="2294088" cy="471540"/>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1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902525" y="1712092"/>
                <a:ext cx="2294088" cy="471540"/>
              </a:xfrm>
              <a:prstGeom prst="rect">
                <a:avLst/>
              </a:prstGeom>
              <a:blipFill>
                <a:blip r:embed="rId2"/>
                <a:stretch>
                  <a:fillRect b="-15584"/>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11" name="CCD array">
            <a:extLst>
              <a:ext uri="{FF2B5EF4-FFF2-40B4-BE49-F238E27FC236}">
                <a16:creationId xmlns:a16="http://schemas.microsoft.com/office/drawing/2014/main" id="{ED6D98F1-265E-4456-9603-250BCCF28542}"/>
              </a:ext>
            </a:extLst>
          </p:cNvPr>
          <p:cNvSpPr txBox="1"/>
          <p:nvPr/>
        </p:nvSpPr>
        <p:spPr>
          <a:xfrm>
            <a:off x="4876940" y="3584851"/>
            <a:ext cx="918157" cy="810799"/>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12" name="Line">
            <a:extLst>
              <a:ext uri="{FF2B5EF4-FFF2-40B4-BE49-F238E27FC236}">
                <a16:creationId xmlns:a16="http://schemas.microsoft.com/office/drawing/2014/main" id="{F1572784-636B-407E-98E2-EC5144DFD233}"/>
              </a:ext>
            </a:extLst>
          </p:cNvPr>
          <p:cNvSpPr/>
          <p:nvPr/>
        </p:nvSpPr>
        <p:spPr>
          <a:xfrm flipH="1" flipV="1">
            <a:off x="4956825" y="2232593"/>
            <a:ext cx="1061476" cy="1133175"/>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13" name="pasted-image.pdf" descr="pasted-image.pdf">
            <a:extLst>
              <a:ext uri="{FF2B5EF4-FFF2-40B4-BE49-F238E27FC236}">
                <a16:creationId xmlns:a16="http://schemas.microsoft.com/office/drawing/2014/main" id="{FF15D042-0452-40DD-84A2-C3632B25CDBD}"/>
              </a:ext>
            </a:extLst>
          </p:cNvPr>
          <p:cNvPicPr>
            <a:picLocks noChangeAspect="1"/>
          </p:cNvPicPr>
          <p:nvPr/>
        </p:nvPicPr>
        <p:blipFill>
          <a:blip r:embed="rId3"/>
          <a:stretch>
            <a:fillRect/>
          </a:stretch>
        </p:blipFill>
        <p:spPr>
          <a:xfrm>
            <a:off x="5258273" y="2727624"/>
            <a:ext cx="154038" cy="214313"/>
          </a:xfrm>
          <a:prstGeom prst="rect">
            <a:avLst/>
          </a:prstGeom>
          <a:ln w="12700">
            <a:miter lim="400000"/>
          </a:ln>
        </p:spPr>
      </p:pic>
      <mc:AlternateContent xmlns:mc="http://schemas.openxmlformats.org/markup-compatibility/2006" xmlns:a14="http://schemas.microsoft.com/office/drawing/2010/main">
        <mc:Choice Requires="a14">
          <p:sp>
            <p:nvSpPr>
              <p:cNvPr id="15" name="image coordinate system">
                <a:extLst>
                  <a:ext uri="{FF2B5EF4-FFF2-40B4-BE49-F238E27FC236}">
                    <a16:creationId xmlns:a16="http://schemas.microsoft.com/office/drawing/2014/main" id="{B1C9475A-CB0A-4867-B710-686ED1934745}"/>
                  </a:ext>
                </a:extLst>
              </p:cNvPr>
              <p:cNvSpPr txBox="1"/>
              <p:nvPr/>
            </p:nvSpPr>
            <p:spPr>
              <a:xfrm>
                <a:off x="5486400" y="3246570"/>
                <a:ext cx="2294088" cy="635175"/>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b="0" i="1" smtClean="0">
                                  <a:solidFill>
                                    <a:prstClr val="black"/>
                                  </a:solidFill>
                                  <a:latin typeface="Cambria Math" panose="02040503050406030204" pitchFamily="18" charset="0"/>
                                </a:rPr>
                              </m:ctrlPr>
                            </m:eqArrPr>
                            <m:e>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e>
                            <m:e>
                              <m:r>
                                <a:rPr lang="en-US" sz="2400" b="0" i="1" smtClean="0">
                                  <a:solidFill>
                                    <a:prstClr val="black"/>
                                  </a:solidFill>
                                  <a:latin typeface="Cambria Math" panose="02040503050406030204" pitchFamily="18" charset="0"/>
                                </a:rPr>
                                <m:t>𝑖𝑚𝑎𝑔𝑒</m:t>
                              </m:r>
                            </m:e>
                          </m:eqArr>
                        </m:sub>
                      </m:sSub>
                    </m:oMath>
                  </m:oMathPara>
                </a14:m>
                <a:endParaRPr sz="2400" dirty="0">
                  <a:solidFill>
                    <a:prstClr val="black"/>
                  </a:solidFill>
                  <a:latin typeface="Calibri Light" panose="020F0302020204030204"/>
                </a:endParaRPr>
              </a:p>
            </p:txBody>
          </p:sp>
        </mc:Choice>
        <mc:Fallback xmlns="">
          <p:sp>
            <p:nvSpPr>
              <p:cNvPr id="15"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486400" y="3246570"/>
                <a:ext cx="2294088" cy="635175"/>
              </a:xfrm>
              <a:prstGeom prst="rect">
                <a:avLst/>
              </a:prstGeom>
              <a:blipFill>
                <a:blip r:embed="rId4"/>
                <a:stretch>
                  <a:fillRect b="-11538"/>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24787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(or normalized image coo.)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rPr>
              <a:t>How to add this to the intrinsic matrix?</a:t>
            </a:r>
          </a:p>
        </p:txBody>
      </p:sp>
      <p:pic>
        <p:nvPicPr>
          <p:cNvPr id="14" name="Picture 2" descr="https://latex.codecogs.com/gif.latex?%5Cdpi%7B300%7D%20K%20%3D%20%5Cbegin%7Bbmatrix%7Df_x%20%26%200%26p_x%20%5C%5C%200%26f_y%20%26p_y%20%5C%5C0%260%261%20%5Cend%7Bbmatrix%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1" y="5105400"/>
            <a:ext cx="3609975" cy="17049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a:extLst>
              <a:ext uri="{FF2B5EF4-FFF2-40B4-BE49-F238E27FC236}">
                <a16:creationId xmlns:a16="http://schemas.microsoft.com/office/drawing/2014/main" id="{0FCA4CE4-3A78-451A-A4A2-B5E5EBBC6521}"/>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17" name="Line">
            <a:extLst>
              <a:ext uri="{FF2B5EF4-FFF2-40B4-BE49-F238E27FC236}">
                <a16:creationId xmlns:a16="http://schemas.microsoft.com/office/drawing/2014/main" id="{7691E176-8526-49CB-AF53-DEA9902CB20B}"/>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18" name="Line">
            <a:extLst>
              <a:ext uri="{FF2B5EF4-FFF2-40B4-BE49-F238E27FC236}">
                <a16:creationId xmlns:a16="http://schemas.microsoft.com/office/drawing/2014/main" id="{2D9B628D-7852-42B4-B1F1-EC42811FEF73}"/>
              </a:ext>
            </a:extLst>
          </p:cNvPr>
          <p:cNvSpPr/>
          <p:nvPr/>
        </p:nvSpPr>
        <p:spPr>
          <a:xfrm flipV="1">
            <a:off x="6058548" y="2397278"/>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19" name="Line">
            <a:extLst>
              <a:ext uri="{FF2B5EF4-FFF2-40B4-BE49-F238E27FC236}">
                <a16:creationId xmlns:a16="http://schemas.microsoft.com/office/drawing/2014/main" id="{891163D1-DD1F-4BA2-A5FF-6E0CDC114C44}"/>
              </a:ext>
            </a:extLst>
          </p:cNvPr>
          <p:cNvSpPr/>
          <p:nvPr/>
        </p:nvSpPr>
        <p:spPr>
          <a:xfrm>
            <a:off x="4876940" y="2203992"/>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20" name="Line">
            <a:extLst>
              <a:ext uri="{FF2B5EF4-FFF2-40B4-BE49-F238E27FC236}">
                <a16:creationId xmlns:a16="http://schemas.microsoft.com/office/drawing/2014/main" id="{0A45684F-8E2B-4264-9E73-25A8A872C54F}"/>
              </a:ext>
            </a:extLst>
          </p:cNvPr>
          <p:cNvSpPr/>
          <p:nvPr/>
        </p:nvSpPr>
        <p:spPr>
          <a:xfrm flipH="1">
            <a:off x="4879830" y="2212922"/>
            <a:ext cx="3810" cy="935857"/>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id="{C8C6A62D-B802-46B4-A06F-633C641357AF}"/>
                  </a:ext>
                </a:extLst>
              </p:cNvPr>
              <p:cNvSpPr txBox="1"/>
              <p:nvPr/>
            </p:nvSpPr>
            <p:spPr>
              <a:xfrm>
                <a:off x="3902525" y="1712092"/>
                <a:ext cx="2294088" cy="471540"/>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21" name="image coordinate system">
                <a:extLst>
                  <a:ext uri="{FF2B5EF4-FFF2-40B4-BE49-F238E27FC236}">
                    <a16:creationId xmlns:a16="http://schemas.microsoft.com/office/drawing/2014/main" id="{C8C6A62D-B802-46B4-A06F-633C641357AF}"/>
                  </a:ext>
                </a:extLst>
              </p:cNvPr>
              <p:cNvSpPr txBox="1">
                <a:spLocks noRot="1" noChangeAspect="1" noMove="1" noResize="1" noEditPoints="1" noAdjustHandles="1" noChangeArrowheads="1" noChangeShapeType="1" noTextEdit="1"/>
              </p:cNvSpPr>
              <p:nvPr/>
            </p:nvSpPr>
            <p:spPr>
              <a:xfrm>
                <a:off x="3902525" y="1712092"/>
                <a:ext cx="2294088" cy="471540"/>
              </a:xfrm>
              <a:prstGeom prst="rect">
                <a:avLst/>
              </a:prstGeom>
              <a:blipFill>
                <a:blip r:embed="rId3"/>
                <a:stretch>
                  <a:fillRect b="-15584"/>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22" name="CCD array">
            <a:extLst>
              <a:ext uri="{FF2B5EF4-FFF2-40B4-BE49-F238E27FC236}">
                <a16:creationId xmlns:a16="http://schemas.microsoft.com/office/drawing/2014/main" id="{EF02C8F1-4F08-4EAB-82F2-BA7661882371}"/>
              </a:ext>
            </a:extLst>
          </p:cNvPr>
          <p:cNvSpPr txBox="1"/>
          <p:nvPr/>
        </p:nvSpPr>
        <p:spPr>
          <a:xfrm>
            <a:off x="4876940" y="3584851"/>
            <a:ext cx="918157" cy="810799"/>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23" name="Line">
            <a:extLst>
              <a:ext uri="{FF2B5EF4-FFF2-40B4-BE49-F238E27FC236}">
                <a16:creationId xmlns:a16="http://schemas.microsoft.com/office/drawing/2014/main" id="{C58DA944-B15C-49D8-B1AB-57604FF1FB42}"/>
              </a:ext>
            </a:extLst>
          </p:cNvPr>
          <p:cNvSpPr/>
          <p:nvPr/>
        </p:nvSpPr>
        <p:spPr>
          <a:xfrm flipH="1" flipV="1">
            <a:off x="4956825" y="2232593"/>
            <a:ext cx="1061476" cy="1133175"/>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24" name="pasted-image.pdf" descr="pasted-image.pdf">
            <a:extLst>
              <a:ext uri="{FF2B5EF4-FFF2-40B4-BE49-F238E27FC236}">
                <a16:creationId xmlns:a16="http://schemas.microsoft.com/office/drawing/2014/main" id="{E62E2AF6-26B2-40C4-A766-D0D825B0540B}"/>
              </a:ext>
            </a:extLst>
          </p:cNvPr>
          <p:cNvPicPr>
            <a:picLocks noChangeAspect="1"/>
          </p:cNvPicPr>
          <p:nvPr/>
        </p:nvPicPr>
        <p:blipFill>
          <a:blip r:embed="rId4"/>
          <a:stretch>
            <a:fillRect/>
          </a:stretch>
        </p:blipFill>
        <p:spPr>
          <a:xfrm>
            <a:off x="5258273" y="2727624"/>
            <a:ext cx="154038" cy="214313"/>
          </a:xfrm>
          <a:prstGeom prst="rect">
            <a:avLst/>
          </a:prstGeom>
          <a:ln w="12700">
            <a:miter lim="400000"/>
          </a:ln>
        </p:spPr>
      </p:pic>
      <mc:AlternateContent xmlns:mc="http://schemas.openxmlformats.org/markup-compatibility/2006" xmlns:a14="http://schemas.microsoft.com/office/drawing/2010/main">
        <mc:Choice Requires="a14">
          <p:sp>
            <p:nvSpPr>
              <p:cNvPr id="25" name="image coordinate system">
                <a:extLst>
                  <a:ext uri="{FF2B5EF4-FFF2-40B4-BE49-F238E27FC236}">
                    <a16:creationId xmlns:a16="http://schemas.microsoft.com/office/drawing/2014/main" id="{50A1A02C-51B1-461B-9951-5279EE0F7B01}"/>
                  </a:ext>
                </a:extLst>
              </p:cNvPr>
              <p:cNvSpPr txBox="1"/>
              <p:nvPr/>
            </p:nvSpPr>
            <p:spPr>
              <a:xfrm>
                <a:off x="5486400" y="3242114"/>
                <a:ext cx="2294088" cy="644087"/>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i="1">
                                  <a:solidFill>
                                    <a:prstClr val="black"/>
                                  </a:solidFill>
                                  <a:latin typeface="Cambria Math" panose="02040503050406030204" pitchFamily="18" charset="0"/>
                                </a:rPr>
                              </m:ctrlPr>
                            </m:eqArrPr>
                            <m:e>
                              <m:r>
                                <a:rPr lang="en-US" sz="2400" i="1">
                                  <a:solidFill>
                                    <a:prstClr val="black"/>
                                  </a:solidFill>
                                  <a:latin typeface="Cambria Math" panose="02040503050406030204" pitchFamily="18" charset="0"/>
                                </a:rPr>
                                <m:t>𝑛𝑜𝑟𝑚</m:t>
                              </m:r>
                              <m:r>
                                <a:rPr lang="en-US" sz="2400" i="1">
                                  <a:solidFill>
                                    <a:prstClr val="black"/>
                                  </a:solidFill>
                                  <a:latin typeface="Cambria Math" panose="02040503050406030204" pitchFamily="18" charset="0"/>
                                </a:rPr>
                                <m:t>. </m:t>
                              </m:r>
                            </m:e>
                            <m:e>
                              <m:r>
                                <a:rPr lang="en-US" sz="2400" i="1">
                                  <a:solidFill>
                                    <a:prstClr val="black"/>
                                  </a:solidFill>
                                  <a:latin typeface="Cambria Math" panose="02040503050406030204" pitchFamily="18" charset="0"/>
                                </a:rPr>
                                <m:t>𝑖𝑚𝑎𝑔𝑒</m:t>
                              </m:r>
                            </m:e>
                          </m:eqArr>
                        </m:sub>
                      </m:sSub>
                    </m:oMath>
                  </m:oMathPara>
                </a14:m>
                <a:endParaRPr sz="2400" dirty="0">
                  <a:solidFill>
                    <a:prstClr val="black"/>
                  </a:solidFill>
                  <a:latin typeface="Calibri Light" panose="020F0302020204030204"/>
                </a:endParaRPr>
              </a:p>
            </p:txBody>
          </p:sp>
        </mc:Choice>
        <mc:Fallback xmlns="">
          <p:sp>
            <p:nvSpPr>
              <p:cNvPr id="25" name="image coordinate system">
                <a:extLst>
                  <a:ext uri="{FF2B5EF4-FFF2-40B4-BE49-F238E27FC236}">
                    <a16:creationId xmlns:a16="http://schemas.microsoft.com/office/drawing/2014/main" id="{50A1A02C-51B1-461B-9951-5279EE0F7B01}"/>
                  </a:ext>
                </a:extLst>
              </p:cNvPr>
              <p:cNvSpPr txBox="1">
                <a:spLocks noRot="1" noChangeAspect="1" noMove="1" noResize="1" noEditPoints="1" noAdjustHandles="1" noChangeArrowheads="1" noChangeShapeType="1" noTextEdit="1"/>
              </p:cNvSpPr>
              <p:nvPr/>
            </p:nvSpPr>
            <p:spPr>
              <a:xfrm>
                <a:off x="5486400" y="3242114"/>
                <a:ext cx="2294088" cy="644087"/>
              </a:xfrm>
              <a:prstGeom prst="rect">
                <a:avLst/>
              </a:prstGeom>
              <a:blipFill>
                <a:blip r:embed="rId5"/>
                <a:stretch>
                  <a:fillRect b="-10377"/>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948259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In some camera sensors exist a very small skew which makes the sensor a parallelogram.</a:t>
            </a:r>
          </a:p>
          <a:p>
            <a:endParaRPr lang="en-US" dirty="0"/>
          </a:p>
        </p:txBody>
      </p:sp>
      <p:sp>
        <p:nvSpPr>
          <p:cNvPr id="4" name="Rounded Rectangle 3"/>
          <p:cNvSpPr/>
          <p:nvPr/>
        </p:nvSpPr>
        <p:spPr>
          <a:xfrm>
            <a:off x="3733800" y="2057400"/>
            <a:ext cx="4876800" cy="2362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latex.codecogs.com/gif.latex?%5Cdpi%7B300%7D%20K%20%3D%20%5Cbegin%7Bbmatrix%7Df_x%20%26%20s%26p_x%20%5C%5C%200%26f_y%20%26p_y%20%5C%5C0%260%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013" y="2455985"/>
            <a:ext cx="360997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76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Camera </a:t>
            </a:r>
            <a:r>
              <a:rPr lang="en-US" dirty="0" err="1"/>
              <a:t>intrinsics</a:t>
            </a:r>
            <a:endParaRPr lang="en-US" dirty="0"/>
          </a:p>
          <a:p>
            <a:r>
              <a:rPr lang="en-US" b="1"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428957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752600" y="1371600"/>
            <a:ext cx="8763000" cy="18288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Full camera matrix</a:t>
            </a:r>
          </a:p>
        </p:txBody>
      </p:sp>
      <p:sp>
        <p:nvSpPr>
          <p:cNvPr id="3" name="Content Placeholder 2"/>
          <p:cNvSpPr>
            <a:spLocks noGrp="1"/>
          </p:cNvSpPr>
          <p:nvPr>
            <p:ph idx="1"/>
          </p:nvPr>
        </p:nvSpPr>
        <p:spPr/>
        <p:txBody>
          <a:bodyPr/>
          <a:lstStyle/>
          <a:p>
            <a:endParaRPr lang="en-US" dirty="0"/>
          </a:p>
        </p:txBody>
      </p:sp>
      <p:pic>
        <p:nvPicPr>
          <p:cNvPr id="1028" name="Picture 4" descr="https://latex.codecogs.com/gif.latex?%5Cdpi%7B300%7D%20P%20%3D%20%5Cbegin%7Bbmatrix%7Df_x%20%26%20s%26p_x%20%5C%5C%200%26f_y%20%26p_y%20%5C%5C0%260%261%20%5Cend%7Bbmatrix%7D%20%5Cbegin%7Bbmatrix%7D1%20%26%200%260%260%20%5C%5C%200%261%20%260%260%20%5C%5C0%260%261%260%20%5Cend%7Bbmatrix%7D%20%5Cbegin%7Bbmatrix%7DR_%7B3X3%7D%20%26%20-RC_%7B3X1%7D%20%5C%5C%200_%7B1X3%7D%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600201"/>
            <a:ext cx="8334375" cy="14047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atex.codecogs.com/gif.latex?%5Cdpi%7B300%7D%20%5Cbegin%7Bbmatrix%7Du%20%5C%5C%20v%20%5C%5Cw%20%5Cend%7Bbmatrix%7D%20%3D%20%5Cbegin%7Bbmatrix%7Df_x%20%26%20s%26p_x%20%5C%5C%200%26f_y%20%26p_y%20%5C%5C0%260%261%20%5Cend%7Bbmatrix%7D%20%5Cbegin%7Bbmatrix%7D1%20%26%200%260%260%20%5C%5C%200%261%20%260%260%20%5C%5C0%260%261%260%20%5Cend%7Bbmatrix%7D%20%5Cbegin%7Bbmatrix%7DR_%7B3X3%7D%20%26%20-RC_%7B3X1%7D%20%5C%5C%200_%7B1X3%7D%261%20%5Cend%7Bbmatrix%7D%20%5Cbegin%7Bbmatrix%7Dx%20%5C%5C%20y%20%5C%5Cz%20%5C%5C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2" y="3914264"/>
            <a:ext cx="8334375" cy="164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5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b="1" dirty="0"/>
              <a:t>What is camera calibration?</a:t>
            </a:r>
          </a:p>
          <a:p>
            <a:r>
              <a:rPr lang="en-US" dirty="0"/>
              <a:t>Camera </a:t>
            </a:r>
            <a:r>
              <a:rPr lang="en-US" dirty="0" err="1"/>
              <a:t>extrinsics</a:t>
            </a:r>
            <a:endParaRPr lang="en-US" b="1" dirty="0"/>
          </a:p>
          <a:p>
            <a:r>
              <a:rPr lang="en-US" dirty="0"/>
              <a:t>Camera </a:t>
            </a:r>
            <a:r>
              <a:rPr lang="en-US" dirty="0" err="1"/>
              <a:t>intrinsics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11481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1618-246F-49C2-8BA2-713F06150B9B}"/>
              </a:ext>
            </a:extLst>
          </p:cNvPr>
          <p:cNvSpPr>
            <a:spLocks noGrp="1"/>
          </p:cNvSpPr>
          <p:nvPr>
            <p:ph type="title"/>
          </p:nvPr>
        </p:nvSpPr>
        <p:spPr/>
        <p:txBody>
          <a:bodyPr/>
          <a:lstStyle/>
          <a:p>
            <a:r>
              <a:rPr lang="en-US" dirty="0"/>
              <a:t>Side note: normalized image coordinates</a:t>
            </a:r>
          </a:p>
        </p:txBody>
      </p:sp>
      <p:sp>
        <p:nvSpPr>
          <p:cNvPr id="3" name="Content Placeholder 2">
            <a:extLst>
              <a:ext uri="{FF2B5EF4-FFF2-40B4-BE49-F238E27FC236}">
                <a16:creationId xmlns:a16="http://schemas.microsoft.com/office/drawing/2014/main" id="{77FD0BEC-B6C4-4F63-AD1B-520E1DE856B3}"/>
              </a:ext>
            </a:extLst>
          </p:cNvPr>
          <p:cNvSpPr>
            <a:spLocks noGrp="1"/>
          </p:cNvSpPr>
          <p:nvPr>
            <p:ph idx="1"/>
          </p:nvPr>
        </p:nvSpPr>
        <p:spPr/>
        <p:txBody>
          <a:bodyPr/>
          <a:lstStyle/>
          <a:p>
            <a:r>
              <a:rPr lang="en-US" dirty="0"/>
              <a:t>A projection into 2D where the intrinsic matrix is already embedded at the coordinate given</a:t>
            </a:r>
          </a:p>
          <a:p>
            <a:r>
              <a:rPr lang="en-US" dirty="0"/>
              <a:t>We will use it when we already know the intrinsic of the camera and just interested in the extrinsic:</a:t>
            </a:r>
          </a:p>
          <a:p>
            <a:endParaRPr lang="en-US" dirty="0"/>
          </a:p>
        </p:txBody>
      </p:sp>
      <p:pic>
        <p:nvPicPr>
          <p:cNvPr id="1030" name="Picture 6">
            <a:extLst>
              <a:ext uri="{FF2B5EF4-FFF2-40B4-BE49-F238E27FC236}">
                <a16:creationId xmlns:a16="http://schemas.microsoft.com/office/drawing/2014/main" id="{8A141A4F-7C17-48A5-906D-55BEA35DE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670329"/>
            <a:ext cx="120396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37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Camera </a:t>
            </a:r>
            <a:r>
              <a:rPr lang="en-US" dirty="0" err="1"/>
              <a:t>intrinsics</a:t>
            </a:r>
            <a:endParaRPr lang="en-US" dirty="0"/>
          </a:p>
          <a:p>
            <a:r>
              <a:rPr lang="en-US" dirty="0"/>
              <a:t>Full camera matrix</a:t>
            </a:r>
          </a:p>
          <a:p>
            <a:r>
              <a:rPr lang="en-US" b="1" dirty="0"/>
              <a:t>Calibration methods and distortions</a:t>
            </a:r>
          </a:p>
          <a:p>
            <a:endParaRPr lang="en-US" dirty="0"/>
          </a:p>
        </p:txBody>
      </p:sp>
    </p:spTree>
    <p:extLst>
      <p:ext uri="{BB962C8B-B14F-4D97-AF65-F5344CB8AC3E}">
        <p14:creationId xmlns:p14="http://schemas.microsoft.com/office/powerpoint/2010/main" val="3076829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4332736" y="3276601"/>
            <a:ext cx="3526529" cy="1307803"/>
          </a:xfrm>
          <a:prstGeom prst="rect">
            <a:avLst/>
          </a:prstGeom>
          <a:ln w="12700">
            <a:miter lim="400000"/>
          </a:ln>
        </p:spPr>
      </p:pic>
      <p:sp>
        <p:nvSpPr>
          <p:cNvPr id="5"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6" name="Content Placeholder 3"/>
          <p:cNvSpPr txBox="1">
            <a:spLocks/>
          </p:cNvSpPr>
          <p:nvPr/>
        </p:nvSpPr>
        <p:spPr>
          <a:xfrm>
            <a:off x="226243" y="762000"/>
            <a:ext cx="1165153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Assuming we are given an imaged points and their corresponding 3D points in the real world, </a:t>
            </a:r>
            <a:r>
              <a:rPr lang="en-US" b="1" dirty="0"/>
              <a:t>camera calibration </a:t>
            </a:r>
            <a:r>
              <a:rPr lang="en-US" dirty="0"/>
              <a:t>is the process to find the camera parameters.</a:t>
            </a:r>
          </a:p>
          <a:p>
            <a:pPr lvl="1"/>
            <a:r>
              <a:rPr lang="en-US" dirty="0"/>
              <a:t>We will return to this assumption later.</a:t>
            </a:r>
          </a:p>
        </p:txBody>
      </p:sp>
    </p:spTree>
    <p:extLst>
      <p:ext uri="{BB962C8B-B14F-4D97-AF65-F5344CB8AC3E}">
        <p14:creationId xmlns:p14="http://schemas.microsoft.com/office/powerpoint/2010/main" val="2528522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4490882" y="807568"/>
            <a:ext cx="3526529" cy="1307803"/>
          </a:xfrm>
          <a:prstGeom prst="rect">
            <a:avLst/>
          </a:prstGeom>
          <a:ln w="12700">
            <a:miter lim="400000"/>
          </a:ln>
        </p:spPr>
      </p:pic>
      <p:pic>
        <p:nvPicPr>
          <p:cNvPr id="227" name="latex-image-3.pdf" descr="latex-image-3.pdf"/>
          <p:cNvPicPr>
            <a:picLocks noChangeAspect="1"/>
          </p:cNvPicPr>
          <p:nvPr/>
        </p:nvPicPr>
        <p:blipFill>
          <a:blip r:embed="rId3"/>
          <a:stretch>
            <a:fillRect/>
          </a:stretch>
        </p:blipFill>
        <p:spPr>
          <a:xfrm>
            <a:off x="4746882" y="4862459"/>
            <a:ext cx="1105049" cy="812602"/>
          </a:xfrm>
          <a:prstGeom prst="rect">
            <a:avLst/>
          </a:prstGeom>
          <a:ln w="12700">
            <a:miter lim="400000"/>
          </a:ln>
        </p:spPr>
      </p:pic>
      <p:pic>
        <p:nvPicPr>
          <p:cNvPr id="228" name="latex-image-4.pdf" descr="latex-image-4.pdf"/>
          <p:cNvPicPr>
            <a:picLocks noChangeAspect="1"/>
          </p:cNvPicPr>
          <p:nvPr/>
        </p:nvPicPr>
        <p:blipFill>
          <a:blip r:embed="rId4"/>
          <a:stretch>
            <a:fillRect/>
          </a:stretch>
        </p:blipFill>
        <p:spPr>
          <a:xfrm>
            <a:off x="6353466" y="4862459"/>
            <a:ext cx="1091655" cy="812602"/>
          </a:xfrm>
          <a:prstGeom prst="rect">
            <a:avLst/>
          </a:prstGeom>
          <a:ln w="12700">
            <a:miter lim="400000"/>
          </a:ln>
        </p:spPr>
      </p:pic>
      <p:sp>
        <p:nvSpPr>
          <p:cNvPr id="229" name="Inhomogeneous coordinates"/>
          <p:cNvSpPr txBox="1"/>
          <p:nvPr/>
        </p:nvSpPr>
        <p:spPr>
          <a:xfrm>
            <a:off x="4167961" y="4094487"/>
            <a:ext cx="4065216" cy="46160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ctr" defTabSz="410751" hangingPunct="0">
              <a:defRPr/>
            </a:pPr>
            <a:r>
              <a:rPr lang="en-US" sz="2531" kern="0" dirty="0">
                <a:solidFill>
                  <a:srgbClr val="000000"/>
                </a:solidFill>
                <a:latin typeface="Helvetica Light"/>
                <a:sym typeface="Helvetica Light"/>
              </a:rPr>
              <a:t>Heterogeneous</a:t>
            </a:r>
            <a:r>
              <a:rPr sz="2531" kern="0" dirty="0">
                <a:solidFill>
                  <a:srgbClr val="000000"/>
                </a:solidFill>
                <a:latin typeface="Helvetica Light"/>
                <a:sym typeface="Helvetica Light"/>
              </a:rPr>
              <a:t> coordinates</a:t>
            </a:r>
          </a:p>
        </p:txBody>
      </p:sp>
      <p:sp>
        <p:nvSpPr>
          <p:cNvPr id="230" name="(non-linear correlation between coordinates)"/>
          <p:cNvSpPr txBox="1"/>
          <p:nvPr/>
        </p:nvSpPr>
        <p:spPr>
          <a:xfrm>
            <a:off x="3863388" y="5904101"/>
            <a:ext cx="4674358"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2800"/>
            </a:lvl1pPr>
          </a:lstStyle>
          <a:p>
            <a:pPr algn="ctr" defTabSz="410751" hangingPunct="0">
              <a:defRPr/>
            </a:pPr>
            <a:r>
              <a:rPr sz="1969" kern="0" dirty="0">
                <a:solidFill>
                  <a:srgbClr val="000000"/>
                </a:solidFill>
                <a:latin typeface="Helvetica Light"/>
                <a:sym typeface="Helvetica Light"/>
              </a:rPr>
              <a:t>(non-linear relation between coordinates)</a:t>
            </a:r>
          </a:p>
        </p:txBody>
      </p:sp>
      <p:pic>
        <p:nvPicPr>
          <p:cNvPr id="233" name="latex-image-8.pdf" descr="latex-image-8.pdf"/>
          <p:cNvPicPr>
            <a:picLocks noChangeAspect="1"/>
          </p:cNvPicPr>
          <p:nvPr/>
        </p:nvPicPr>
        <p:blipFill>
          <a:blip r:embed="rId5"/>
          <a:stretch>
            <a:fillRect/>
          </a:stretch>
        </p:blipFill>
        <p:spPr>
          <a:xfrm>
            <a:off x="4486067" y="2722954"/>
            <a:ext cx="3219869" cy="1065158"/>
          </a:xfrm>
          <a:prstGeom prst="rect">
            <a:avLst/>
          </a:prstGeom>
          <a:ln w="12700">
            <a:miter lim="400000"/>
          </a:ln>
        </p:spPr>
      </p:pic>
      <p:sp>
        <p:nvSpPr>
          <p:cNvPr id="10"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188357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latex-image-3.pdf" descr="latex-image-3.pdf"/>
          <p:cNvPicPr>
            <a:picLocks noChangeAspect="1"/>
          </p:cNvPicPr>
          <p:nvPr/>
        </p:nvPicPr>
        <p:blipFill>
          <a:blip r:embed="rId2"/>
          <a:stretch>
            <a:fillRect/>
          </a:stretch>
        </p:blipFill>
        <p:spPr>
          <a:xfrm>
            <a:off x="4642316" y="1103061"/>
            <a:ext cx="1105049" cy="812602"/>
          </a:xfrm>
          <a:prstGeom prst="rect">
            <a:avLst/>
          </a:prstGeom>
          <a:ln w="12700">
            <a:miter lim="400000"/>
          </a:ln>
        </p:spPr>
      </p:pic>
      <p:pic>
        <p:nvPicPr>
          <p:cNvPr id="237" name="latex-image-4.pdf" descr="latex-image-4.pdf"/>
          <p:cNvPicPr>
            <a:picLocks noChangeAspect="1"/>
          </p:cNvPicPr>
          <p:nvPr/>
        </p:nvPicPr>
        <p:blipFill>
          <a:blip r:embed="rId3"/>
          <a:stretch>
            <a:fillRect/>
          </a:stretch>
        </p:blipFill>
        <p:spPr>
          <a:xfrm>
            <a:off x="6248900" y="1103061"/>
            <a:ext cx="1091655" cy="812602"/>
          </a:xfrm>
          <a:prstGeom prst="rect">
            <a:avLst/>
          </a:prstGeom>
          <a:ln w="12700">
            <a:miter lim="400000"/>
          </a:ln>
        </p:spPr>
      </p:pic>
      <p:sp>
        <p:nvSpPr>
          <p:cNvPr id="240" name="Make them linear with algebraic manipulation…"/>
          <p:cNvSpPr txBox="1"/>
          <p:nvPr/>
        </p:nvSpPr>
        <p:spPr>
          <a:xfrm>
            <a:off x="2646338" y="2656808"/>
            <a:ext cx="6899326" cy="46160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Make them linear with algebraic manipulation…</a:t>
            </a:r>
          </a:p>
        </p:txBody>
      </p:sp>
      <p:sp>
        <p:nvSpPr>
          <p:cNvPr id="241" name="Now you can setup a system of linear equations with multiple point correspondences…"/>
          <p:cNvSpPr txBox="1"/>
          <p:nvPr/>
        </p:nvSpPr>
        <p:spPr>
          <a:xfrm>
            <a:off x="3400413" y="5028321"/>
            <a:ext cx="5391176" cy="124053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algn="ctr" defTabSz="410751" hangingPunct="0">
              <a:defRPr/>
            </a:pPr>
            <a:r>
              <a:rPr sz="2531" kern="0" dirty="0">
                <a:solidFill>
                  <a:srgbClr val="000000"/>
                </a:solidFill>
                <a:latin typeface="Helvetica Light"/>
                <a:sym typeface="Helvetica Light"/>
              </a:rPr>
              <a:t>Now </a:t>
            </a:r>
            <a:r>
              <a:rPr lang="en-US" sz="2531" kern="0" dirty="0">
                <a:solidFill>
                  <a:srgbClr val="000000"/>
                </a:solidFill>
                <a:latin typeface="Helvetica Light"/>
                <a:sym typeface="Helvetica Light"/>
              </a:rPr>
              <a:t>we</a:t>
            </a:r>
            <a:r>
              <a:rPr sz="2531" kern="0" dirty="0">
                <a:solidFill>
                  <a:srgbClr val="000000"/>
                </a:solidFill>
                <a:latin typeface="Helvetica Light"/>
                <a:sym typeface="Helvetica Light"/>
              </a:rPr>
              <a:t> can setup a system of linear equations with multiple point correspondences</a:t>
            </a:r>
            <a:endParaRPr sz="1969" kern="0" dirty="0">
              <a:solidFill>
                <a:srgbClr val="000000"/>
              </a:solidFill>
              <a:latin typeface="Helvetica Light"/>
              <a:sym typeface="Helvetica Light"/>
            </a:endParaRPr>
          </a:p>
        </p:txBody>
      </p:sp>
      <p:sp>
        <p:nvSpPr>
          <p:cNvPr id="9"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pic>
        <p:nvPicPr>
          <p:cNvPr id="10" name="latex-image-6.pdf" descr="latex-image-6.pdf">
            <a:extLst>
              <a:ext uri="{FF2B5EF4-FFF2-40B4-BE49-F238E27FC236}">
                <a16:creationId xmlns:a16="http://schemas.microsoft.com/office/drawing/2014/main" id="{A226B815-8E4E-45E0-8CC5-D36CE27427F4}"/>
              </a:ext>
            </a:extLst>
          </p:cNvPr>
          <p:cNvPicPr>
            <a:picLocks noChangeAspect="1"/>
          </p:cNvPicPr>
          <p:nvPr/>
        </p:nvPicPr>
        <p:blipFill>
          <a:blip r:embed="rId4"/>
          <a:stretch>
            <a:fillRect/>
          </a:stretch>
        </p:blipFill>
        <p:spPr>
          <a:xfrm>
            <a:off x="4993645" y="4071698"/>
            <a:ext cx="2029271" cy="383977"/>
          </a:xfrm>
          <a:prstGeom prst="rect">
            <a:avLst/>
          </a:prstGeom>
          <a:ln w="12700">
            <a:miter lim="400000"/>
          </a:ln>
        </p:spPr>
      </p:pic>
      <p:pic>
        <p:nvPicPr>
          <p:cNvPr id="11" name="latex-image-7.pdf" descr="latex-image-7.pdf">
            <a:extLst>
              <a:ext uri="{FF2B5EF4-FFF2-40B4-BE49-F238E27FC236}">
                <a16:creationId xmlns:a16="http://schemas.microsoft.com/office/drawing/2014/main" id="{C6646F23-7E5A-45B7-800D-014BD279B7FD}"/>
              </a:ext>
            </a:extLst>
          </p:cNvPr>
          <p:cNvPicPr>
            <a:picLocks noChangeAspect="1"/>
          </p:cNvPicPr>
          <p:nvPr/>
        </p:nvPicPr>
        <p:blipFill>
          <a:blip r:embed="rId5"/>
          <a:stretch>
            <a:fillRect/>
          </a:stretch>
        </p:blipFill>
        <p:spPr>
          <a:xfrm>
            <a:off x="4993645" y="3586989"/>
            <a:ext cx="2042666" cy="383977"/>
          </a:xfrm>
          <a:prstGeom prst="rect">
            <a:avLst/>
          </a:prstGeom>
          <a:ln w="12700">
            <a:miter lim="400000"/>
          </a:ln>
        </p:spPr>
      </p:pic>
    </p:spTree>
    <p:extLst>
      <p:ext uri="{BB962C8B-B14F-4D97-AF65-F5344CB8AC3E}">
        <p14:creationId xmlns:p14="http://schemas.microsoft.com/office/powerpoint/2010/main" val="1034462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5074668" y="1833652"/>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5074668" y="1348943"/>
            <a:ext cx="2042666" cy="383977"/>
          </a:xfrm>
          <a:prstGeom prst="rect">
            <a:avLst/>
          </a:prstGeom>
          <a:ln w="12700">
            <a:miter lim="400000"/>
          </a:ln>
        </p:spPr>
      </p:pic>
      <p:sp>
        <p:nvSpPr>
          <p:cNvPr id="246" name="In matrix form …"/>
          <p:cNvSpPr txBox="1"/>
          <p:nvPr/>
        </p:nvSpPr>
        <p:spPr>
          <a:xfrm>
            <a:off x="2612740" y="2667991"/>
            <a:ext cx="2468626" cy="46160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In matrix form …</a:t>
            </a:r>
          </a:p>
        </p:txBody>
      </p:sp>
      <p:pic>
        <p:nvPicPr>
          <p:cNvPr id="247" name="latex-image-9.pdf" descr="latex-image-9.pdf"/>
          <p:cNvPicPr>
            <a:picLocks noChangeAspect="1"/>
          </p:cNvPicPr>
          <p:nvPr/>
        </p:nvPicPr>
        <p:blipFill>
          <a:blip r:embed="rId4"/>
          <a:stretch>
            <a:fillRect/>
          </a:stretch>
        </p:blipFill>
        <p:spPr>
          <a:xfrm>
            <a:off x="5208614" y="2318362"/>
            <a:ext cx="3837533" cy="1160860"/>
          </a:xfrm>
          <a:prstGeom prst="rect">
            <a:avLst/>
          </a:prstGeom>
          <a:ln w="12700">
            <a:miter lim="400000"/>
          </a:ln>
        </p:spPr>
      </p:pic>
      <p:cxnSp>
        <p:nvCxnSpPr>
          <p:cNvPr id="3" name="Straight Arrow Connector 2"/>
          <p:cNvCxnSpPr/>
          <p:nvPr/>
        </p:nvCxnSpPr>
        <p:spPr>
          <a:xfrm flipH="1">
            <a:off x="8610600" y="1732920"/>
            <a:ext cx="304800" cy="476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915400" y="1010917"/>
            <a:ext cx="1143000" cy="646331"/>
          </a:xfrm>
          <a:prstGeom prst="rect">
            <a:avLst/>
          </a:prstGeom>
          <a:noFill/>
        </p:spPr>
        <p:txBody>
          <a:bodyPr wrap="square" rtlCol="0">
            <a:spAutoFit/>
          </a:bodyPr>
          <a:lstStyle/>
          <a:p>
            <a:r>
              <a:rPr lang="en-US" dirty="0"/>
              <a:t>Vector of 1X12</a:t>
            </a:r>
          </a:p>
        </p:txBody>
      </p:sp>
      <p:sp>
        <p:nvSpPr>
          <p:cNvPr id="10"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9" name="In matrix form …">
            <a:extLst>
              <a:ext uri="{FF2B5EF4-FFF2-40B4-BE49-F238E27FC236}">
                <a16:creationId xmlns:a16="http://schemas.microsoft.com/office/drawing/2014/main" id="{63F3361E-20CA-4759-8451-3F7223C0ADD5}"/>
              </a:ext>
            </a:extLst>
          </p:cNvPr>
          <p:cNvSpPr txBox="1"/>
          <p:nvPr/>
        </p:nvSpPr>
        <p:spPr>
          <a:xfrm>
            <a:off x="2612740" y="5707172"/>
            <a:ext cx="5400517" cy="46160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ctr" defTabSz="410751" hangingPunct="0">
              <a:defRPr/>
            </a:pPr>
            <a:r>
              <a:rPr lang="en-US" sz="2531" kern="0" dirty="0">
                <a:solidFill>
                  <a:srgbClr val="000000"/>
                </a:solidFill>
                <a:latin typeface="Helvetica Light"/>
                <a:sym typeface="Helvetica Light"/>
              </a:rPr>
              <a:t>And this its how it looks in full notation:</a:t>
            </a:r>
            <a:endParaRPr sz="2531" kern="0" dirty="0">
              <a:solidFill>
                <a:srgbClr val="000000"/>
              </a:solidFill>
              <a:latin typeface="Helvetica Light"/>
              <a:sym typeface="Helvetica Light"/>
            </a:endParaRPr>
          </a:p>
        </p:txBody>
      </p:sp>
    </p:spTree>
    <p:extLst>
      <p:ext uri="{BB962C8B-B14F-4D97-AF65-F5344CB8AC3E}">
        <p14:creationId xmlns:p14="http://schemas.microsoft.com/office/powerpoint/2010/main" val="3892916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4DB046-E977-4D8F-BBD5-9FFA85A5015C}"/>
              </a:ext>
            </a:extLst>
          </p:cNvPr>
          <p:cNvPicPr>
            <a:picLocks noChangeAspect="1"/>
          </p:cNvPicPr>
          <p:nvPr/>
        </p:nvPicPr>
        <p:blipFill>
          <a:blip r:embed="rId2"/>
          <a:stretch>
            <a:fillRect/>
          </a:stretch>
        </p:blipFill>
        <p:spPr>
          <a:xfrm>
            <a:off x="1653155" y="37806"/>
            <a:ext cx="8885690" cy="6782388"/>
          </a:xfrm>
          <a:prstGeom prst="rect">
            <a:avLst/>
          </a:prstGeom>
        </p:spPr>
      </p:pic>
    </p:spTree>
    <p:extLst>
      <p:ext uri="{BB962C8B-B14F-4D97-AF65-F5344CB8AC3E}">
        <p14:creationId xmlns:p14="http://schemas.microsoft.com/office/powerpoint/2010/main" val="174872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5081366" y="618784"/>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5074668" y="1348943"/>
            <a:ext cx="2042666" cy="383977"/>
          </a:xfrm>
          <a:prstGeom prst="rect">
            <a:avLst/>
          </a:prstGeom>
          <a:ln w="12700">
            <a:miter lim="400000"/>
          </a:ln>
        </p:spPr>
      </p:pic>
      <p:pic>
        <p:nvPicPr>
          <p:cNvPr id="247" name="latex-image-9.pdf" descr="latex-image-9.pdf"/>
          <p:cNvPicPr>
            <a:picLocks noChangeAspect="1"/>
          </p:cNvPicPr>
          <p:nvPr/>
        </p:nvPicPr>
        <p:blipFill>
          <a:blip r:embed="rId4"/>
          <a:stretch>
            <a:fillRect/>
          </a:stretch>
        </p:blipFill>
        <p:spPr>
          <a:xfrm>
            <a:off x="5208614" y="2318362"/>
            <a:ext cx="3837533" cy="1160860"/>
          </a:xfrm>
          <a:prstGeom prst="rect">
            <a:avLst/>
          </a:prstGeom>
          <a:ln w="12700">
            <a:miter lim="400000"/>
          </a:ln>
        </p:spPr>
      </p:pic>
      <p:sp>
        <p:nvSpPr>
          <p:cNvPr id="248" name="For N points …"/>
          <p:cNvSpPr txBox="1"/>
          <p:nvPr/>
        </p:nvSpPr>
        <p:spPr>
          <a:xfrm>
            <a:off x="2890848" y="4043714"/>
            <a:ext cx="2253823" cy="46160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For N points …</a:t>
            </a:r>
          </a:p>
        </p:txBody>
      </p:sp>
      <p:pic>
        <p:nvPicPr>
          <p:cNvPr id="249" name="latex-image-10.pdf" descr="latex-image-10.pdf"/>
          <p:cNvPicPr>
            <a:picLocks noChangeAspect="1"/>
          </p:cNvPicPr>
          <p:nvPr/>
        </p:nvPicPr>
        <p:blipFill>
          <a:blip r:embed="rId5"/>
          <a:stretch>
            <a:fillRect/>
          </a:stretch>
        </p:blipFill>
        <p:spPr>
          <a:xfrm>
            <a:off x="5226874" y="4170969"/>
            <a:ext cx="3944690" cy="2214563"/>
          </a:xfrm>
          <a:prstGeom prst="rect">
            <a:avLst/>
          </a:prstGeom>
          <a:ln w="12700">
            <a:miter lim="400000"/>
          </a:ln>
        </p:spPr>
      </p:pic>
      <p:sp>
        <p:nvSpPr>
          <p:cNvPr id="8" name="How can we make these relations linear?">
            <a:extLst>
              <a:ext uri="{FF2B5EF4-FFF2-40B4-BE49-F238E27FC236}">
                <a16:creationId xmlns:a16="http://schemas.microsoft.com/office/drawing/2014/main" id="{52EE6C8F-4A70-4C1A-82EC-97BC5027BC40}"/>
              </a:ext>
            </a:extLst>
          </p:cNvPr>
          <p:cNvSpPr txBox="1"/>
          <p:nvPr/>
        </p:nvSpPr>
        <p:spPr>
          <a:xfrm>
            <a:off x="8873920" y="5719622"/>
            <a:ext cx="1702640" cy="98123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algn="ctr" defTabSz="410751" hangingPunct="0">
              <a:defRPr/>
            </a:pPr>
            <a:r>
              <a:rPr lang="en-US" sz="1969" kern="0" dirty="0">
                <a:solidFill>
                  <a:schemeClr val="tx1"/>
                </a:solidFill>
              </a:rPr>
              <a:t>How do we solve this system?</a:t>
            </a:r>
            <a:endParaRPr sz="1969" kern="0" dirty="0">
              <a:solidFill>
                <a:schemeClr val="tx1"/>
              </a:solidFill>
            </a:endParaRPr>
          </a:p>
        </p:txBody>
      </p:sp>
      <p:sp>
        <p:nvSpPr>
          <p:cNvPr id="9"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10" name="How can we make these relations linear?">
            <a:extLst>
              <a:ext uri="{FF2B5EF4-FFF2-40B4-BE49-F238E27FC236}">
                <a16:creationId xmlns:a16="http://schemas.microsoft.com/office/drawing/2014/main" id="{52EE6C8F-4A70-4C1A-82EC-97BC5027BC40}"/>
              </a:ext>
            </a:extLst>
          </p:cNvPr>
          <p:cNvSpPr txBox="1"/>
          <p:nvPr/>
        </p:nvSpPr>
        <p:spPr>
          <a:xfrm>
            <a:off x="2133600" y="5486400"/>
            <a:ext cx="1702640" cy="1284262"/>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algn="ctr" defTabSz="410751" hangingPunct="0">
              <a:defRPr/>
            </a:pPr>
            <a:r>
              <a:rPr lang="en-US" sz="1969" kern="0" dirty="0">
                <a:solidFill>
                  <a:schemeClr val="tx1"/>
                </a:solidFill>
              </a:rPr>
              <a:t>How many points do we need to solve this problem?</a:t>
            </a:r>
            <a:endParaRPr sz="1969" kern="0" dirty="0">
              <a:solidFill>
                <a:schemeClr val="tx1"/>
              </a:solidFill>
            </a:endParaRPr>
          </a:p>
        </p:txBody>
      </p:sp>
      <p:sp>
        <p:nvSpPr>
          <p:cNvPr id="11" name="In matrix form …">
            <a:extLst>
              <a:ext uri="{FF2B5EF4-FFF2-40B4-BE49-F238E27FC236}">
                <a16:creationId xmlns:a16="http://schemas.microsoft.com/office/drawing/2014/main" id="{69E947AB-0710-44E7-8393-2C21CAFB3235}"/>
              </a:ext>
            </a:extLst>
          </p:cNvPr>
          <p:cNvSpPr txBox="1"/>
          <p:nvPr/>
        </p:nvSpPr>
        <p:spPr>
          <a:xfrm>
            <a:off x="2612740" y="2667991"/>
            <a:ext cx="2468626" cy="46160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In matrix form …</a:t>
            </a:r>
          </a:p>
        </p:txBody>
      </p:sp>
    </p:spTree>
    <p:extLst>
      <p:ext uri="{BB962C8B-B14F-4D97-AF65-F5344CB8AC3E}">
        <p14:creationId xmlns:p14="http://schemas.microsoft.com/office/powerpoint/2010/main" val="2615048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latex-image-11.pdf" descr="latex-image-11.pdf"/>
          <p:cNvPicPr>
            <a:picLocks noChangeAspect="1"/>
          </p:cNvPicPr>
          <p:nvPr/>
        </p:nvPicPr>
        <p:blipFill>
          <a:blip r:embed="rId2"/>
          <a:stretch>
            <a:fillRect/>
          </a:stretch>
        </p:blipFill>
        <p:spPr>
          <a:xfrm>
            <a:off x="3454035" y="914401"/>
            <a:ext cx="5025939" cy="671209"/>
          </a:xfrm>
          <a:prstGeom prst="rect">
            <a:avLst/>
          </a:prstGeom>
          <a:ln w="12700">
            <a:miter lim="400000"/>
          </a:ln>
        </p:spPr>
      </p:pic>
      <p:pic>
        <p:nvPicPr>
          <p:cNvPr id="253" name="latex-image-12.pdf" descr="latex-image-12.pdf"/>
          <p:cNvPicPr>
            <a:picLocks noChangeAspect="1"/>
          </p:cNvPicPr>
          <p:nvPr/>
        </p:nvPicPr>
        <p:blipFill>
          <a:blip r:embed="rId3"/>
          <a:stretch>
            <a:fillRect/>
          </a:stretch>
        </p:blipFill>
        <p:spPr>
          <a:xfrm>
            <a:off x="3354937" y="1752601"/>
            <a:ext cx="3167807" cy="2214563"/>
          </a:xfrm>
          <a:prstGeom prst="rect">
            <a:avLst/>
          </a:prstGeom>
          <a:ln w="12700">
            <a:miter lim="400000"/>
          </a:ln>
        </p:spPr>
      </p:pic>
      <p:pic>
        <p:nvPicPr>
          <p:cNvPr id="254" name="latex-image-13.pdf" descr="latex-image-13.pdf"/>
          <p:cNvPicPr>
            <a:picLocks noChangeAspect="1"/>
          </p:cNvPicPr>
          <p:nvPr/>
        </p:nvPicPr>
        <p:blipFill>
          <a:blip r:embed="rId4"/>
          <a:stretch>
            <a:fillRect/>
          </a:stretch>
        </p:blipFill>
        <p:spPr>
          <a:xfrm>
            <a:off x="7430299" y="2209800"/>
            <a:ext cx="1212206" cy="1160860"/>
          </a:xfrm>
          <a:prstGeom prst="rect">
            <a:avLst/>
          </a:prstGeom>
          <a:ln w="12700">
            <a:miter lim="400000"/>
          </a:ln>
        </p:spPr>
      </p:pic>
      <p:sp>
        <p:nvSpPr>
          <p:cNvPr id="7"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79109" y="762000"/>
                <a:ext cx="11717518"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We’ve already seen this minimization problem in the curve fitting class- linear TLS.</a:t>
                </a:r>
              </a:p>
              <a:p>
                <a:r>
                  <a:rPr lang="en-US" dirty="0"/>
                  <a:t>6 points will give us 12 equations- enough for 11 parameters of the calibration matrix</a:t>
                </a:r>
                <a14:m>
                  <m:oMath xmlns:m="http://schemas.openxmlformats.org/officeDocument/2006/math">
                    <m:r>
                      <a:rPr lang="en-US" b="1" i="1" dirty="0" smtClean="0">
                        <a:latin typeface="Cambria Math" panose="02040503050406030204" pitchFamily="18" charset="0"/>
                      </a:rPr>
                      <m:t> </m:t>
                    </m:r>
                  </m:oMath>
                </a14:m>
                <a:r>
                  <a:rPr lang="en-US" dirty="0"/>
                  <a:t>+ the constraint </a:t>
                </a: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=1</m:t>
                    </m:r>
                  </m:oMath>
                </a14:m>
                <a:r>
                  <a:rPr lang="en-US" dirty="0"/>
                  <a:t>.</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79109" y="762000"/>
                <a:ext cx="11717518" cy="5715000"/>
              </a:xfrm>
              <a:prstGeom prst="rect">
                <a:avLst/>
              </a:prstGeom>
              <a:blipFill>
                <a:blip r:embed="rId5"/>
                <a:stretch>
                  <a:fillRect l="-936" r="-1508" b="-746"/>
                </a:stretch>
              </a:blipFill>
            </p:spPr>
            <p:txBody>
              <a:bodyPr/>
              <a:lstStyle/>
              <a:p>
                <a:r>
                  <a:rPr lang="en-US">
                    <a:noFill/>
                  </a:rPr>
                  <a:t> </a:t>
                </a:r>
              </a:p>
            </p:txBody>
          </p:sp>
        </mc:Fallback>
      </mc:AlternateContent>
    </p:spTree>
    <p:extLst>
      <p:ext uri="{BB962C8B-B14F-4D97-AF65-F5344CB8AC3E}">
        <p14:creationId xmlns:p14="http://schemas.microsoft.com/office/powerpoint/2010/main" val="3530167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6864-E961-4342-92DB-4BCE710C4368}"/>
              </a:ext>
            </a:extLst>
          </p:cNvPr>
          <p:cNvSpPr>
            <a:spLocks noGrp="1"/>
          </p:cNvSpPr>
          <p:nvPr>
            <p:ph type="title"/>
          </p:nvPr>
        </p:nvSpPr>
        <p:spPr/>
        <p:txBody>
          <a:bodyPr/>
          <a:lstStyle/>
          <a:p>
            <a:r>
              <a:rPr lang="en-US" dirty="0"/>
              <a:t>Linear TLS -the minimization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4E5D91-E707-4634-B507-529A02CF6FD8}"/>
                  </a:ext>
                </a:extLst>
              </p:cNvPr>
              <p:cNvSpPr>
                <a:spLocks noGrp="1"/>
              </p:cNvSpPr>
              <p:nvPr>
                <p:ph idx="1"/>
              </p:nvPr>
            </p:nvSpPr>
            <p:spPr/>
            <p:txBody>
              <a:bodyPr>
                <a:normAutofit lnSpcReduction="10000"/>
              </a:bodyPr>
              <a:lstStyle/>
              <a:p>
                <a:r>
                  <a:rPr lang="en-US" dirty="0"/>
                  <a:t>The minimization problem is:</a:t>
                </a:r>
              </a:p>
              <a:p>
                <a:endParaRPr lang="en-US" dirty="0"/>
              </a:p>
              <a:p>
                <a:pPr marL="457200" lvl="1" indent="0">
                  <a:buNone/>
                </a:pPr>
                <a:endParaRPr lang="en-US" dirty="0"/>
              </a:p>
              <a:p>
                <a:pPr marL="457200" lvl="1" indent="0">
                  <a:buNone/>
                </a:pPr>
                <a:endParaRPr lang="en-US" dirty="0"/>
              </a:p>
              <a:p>
                <a:r>
                  <a:rPr lang="en-US" dirty="0"/>
                  <a:t>Recall </a:t>
                </a:r>
                <a:r>
                  <a:rPr lang="en-US" dirty="0" err="1"/>
                  <a:t>eigendecomposition</a:t>
                </a:r>
                <a:r>
                  <a:rPr lang="en-US" dirty="0"/>
                  <a:t>: </a:t>
                </a:r>
              </a:p>
              <a:p>
                <a:pPr lvl="1"/>
                <a:r>
                  <a:rPr lang="en-US" dirty="0"/>
                  <a:t>Also recall that each eigenvector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oMath>
                </a14:m>
                <a:r>
                  <a:rPr lang="en-US" dirty="0"/>
                  <a:t>is normalized</a:t>
                </a:r>
              </a:p>
              <a:p>
                <a:pPr marL="457200" lvl="1" indent="0">
                  <a:buNone/>
                </a:pPr>
                <a:r>
                  <a:rPr lang="en-US" dirty="0"/>
                  <a:t> (</a:t>
                </a:r>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𝑇</m:t>
                        </m:r>
                      </m:sup>
                    </m:sSup>
                    <m:r>
                      <a:rPr lang="en-US" b="0" i="1" smtClean="0">
                        <a:latin typeface="Cambria Math" panose="02040503050406030204" pitchFamily="18" charset="0"/>
                      </a:rPr>
                      <m:t>𝑣</m:t>
                    </m:r>
                    <m:r>
                      <a:rPr lang="en-US" b="0" i="1" smtClean="0">
                        <a:latin typeface="Cambria Math" panose="02040503050406030204" pitchFamily="18" charset="0"/>
                      </a:rPr>
                      <m:t>=1</m:t>
                    </m:r>
                  </m:oMath>
                </a14:m>
                <a:r>
                  <a:rPr lang="en-US" dirty="0"/>
                  <a:t>).</a:t>
                </a:r>
              </a:p>
              <a:p>
                <a:r>
                  <a:rPr lang="en-US" dirty="0"/>
                  <a:t>The solution to the minimization problem above is the eigenvector corresponding to smallest eigenvalue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oMath>
                </a14:m>
                <a:r>
                  <a:rPr lang="en-US" dirty="0"/>
                  <a:t>.</a:t>
                </a:r>
              </a:p>
              <a:p>
                <a:endParaRPr lang="en-US" dirty="0"/>
              </a:p>
              <a:p>
                <a:r>
                  <a:rPr lang="en-US" b="1" dirty="0"/>
                  <a:t>Watch out: </a:t>
                </a:r>
                <a:r>
                  <a:rPr lang="en-US" dirty="0"/>
                  <a:t>trying to minimize the problem above without the constraint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𝑇</m:t>
                        </m:r>
                      </m:sup>
                    </m:sSup>
                    <m:r>
                      <a:rPr lang="en-US" b="0" i="1" smtClean="0">
                        <a:latin typeface="Cambria Math" panose="02040503050406030204" pitchFamily="18" charset="0"/>
                      </a:rPr>
                      <m:t>𝛽</m:t>
                    </m:r>
                    <m:r>
                      <a:rPr lang="en-US" i="1">
                        <a:latin typeface="Cambria Math" panose="02040503050406030204" pitchFamily="18" charset="0"/>
                      </a:rPr>
                      <m:t>=1</m:t>
                    </m:r>
                  </m:oMath>
                </a14:m>
                <a:r>
                  <a:rPr lang="en-US" dirty="0"/>
                  <a:t> will result with the trivial solution of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=0</m:t>
                    </m:r>
                    <m:r>
                      <a:rPr lang="en-US" b="0" i="0"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F44E5D91-E707-4634-B507-529A02CF6FD8}"/>
                  </a:ext>
                </a:extLst>
              </p:cNvPr>
              <p:cNvSpPr>
                <a:spLocks noGrp="1" noRot="1" noChangeAspect="1" noMove="1" noResize="1" noEditPoints="1" noAdjustHandles="1" noChangeArrowheads="1" noChangeShapeType="1" noTextEdit="1"/>
              </p:cNvSpPr>
              <p:nvPr>
                <p:ph idx="1"/>
              </p:nvPr>
            </p:nvSpPr>
            <p:spPr>
              <a:blipFill>
                <a:blip r:embed="rId3"/>
                <a:stretch>
                  <a:fillRect l="-931" t="-1706"/>
                </a:stretch>
              </a:blipFill>
            </p:spPr>
            <p:txBody>
              <a:bodyPr/>
              <a:lstStyle/>
              <a:p>
                <a:r>
                  <a:rPr lang="en-US">
                    <a:noFill/>
                  </a:rPr>
                  <a:t> </a:t>
                </a:r>
              </a:p>
            </p:txBody>
          </p:sp>
        </mc:Fallback>
      </mc:AlternateContent>
      <p:pic>
        <p:nvPicPr>
          <p:cNvPr id="8194" name="Picture 2">
            <a:extLst>
              <a:ext uri="{FF2B5EF4-FFF2-40B4-BE49-F238E27FC236}">
                <a16:creationId xmlns:a16="http://schemas.microsoft.com/office/drawing/2014/main" id="{DDC37157-3197-4764-9EC0-6D73D58FD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563" y="1248621"/>
            <a:ext cx="3137825" cy="102879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BA35F0CC-3AE7-4C89-A1E8-46AEEC563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2999" y="2390776"/>
            <a:ext cx="3321844" cy="428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89656513-9083-47D3-8D44-E43743BD2C33}"/>
              </a:ext>
            </a:extLst>
          </p:cNvPr>
          <p:cNvSpPr/>
          <p:nvPr/>
        </p:nvSpPr>
        <p:spPr>
          <a:xfrm>
            <a:off x="520831" y="3971188"/>
            <a:ext cx="10018336" cy="953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33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camera calibration</a:t>
            </a:r>
          </a:p>
        </p:txBody>
      </p:sp>
      <p:sp>
        <p:nvSpPr>
          <p:cNvPr id="3" name="Content Placeholder 2"/>
          <p:cNvSpPr>
            <a:spLocks noGrp="1"/>
          </p:cNvSpPr>
          <p:nvPr>
            <p:ph idx="1"/>
          </p:nvPr>
        </p:nvSpPr>
        <p:spPr/>
        <p:txBody>
          <a:bodyPr>
            <a:normAutofit/>
          </a:bodyPr>
          <a:lstStyle/>
          <a:p>
            <a:r>
              <a:rPr lang="en-US" b="1" dirty="0"/>
              <a:t>Geometric camera calibration</a:t>
            </a:r>
            <a:r>
              <a:rPr lang="en-US" dirty="0"/>
              <a:t>, also referred to as </a:t>
            </a:r>
            <a:r>
              <a:rPr lang="en-US" b="1" dirty="0"/>
              <a:t>camera </a:t>
            </a:r>
            <a:r>
              <a:rPr lang="en-US" b="1" dirty="0" err="1"/>
              <a:t>resectioning</a:t>
            </a:r>
            <a:r>
              <a:rPr lang="en-US" dirty="0"/>
              <a:t>, estimates the parameters of a lens, image sensor, position and view direction of a perspective camera.</a:t>
            </a:r>
          </a:p>
          <a:p>
            <a:r>
              <a:rPr lang="en-US" dirty="0"/>
              <a:t>You can use these parameters to correct for lens distortion, measure the size of an object in world units, or determine the location of the camera in the scene. These tasks are used in applications such as machine vision to detect and measure objects. They are also used in robotics, for navigation systems, and 3-D scene reconstruction. </a:t>
            </a:r>
          </a:p>
          <a:p>
            <a:r>
              <a:rPr lang="en-US" dirty="0"/>
              <a:t>[from: </a:t>
            </a:r>
            <a:r>
              <a:rPr lang="en-US" dirty="0">
                <a:hlinkClick r:id="rId2"/>
              </a:rPr>
              <a:t>https://www.mathworks.com/help/vision/ug/camera-calibration.html</a:t>
            </a:r>
            <a:r>
              <a:rPr lang="en-US" dirty="0"/>
              <a:t>]</a:t>
            </a:r>
          </a:p>
        </p:txBody>
      </p:sp>
    </p:spTree>
    <p:extLst>
      <p:ext uri="{BB962C8B-B14F-4D97-AF65-F5344CB8AC3E}">
        <p14:creationId xmlns:p14="http://schemas.microsoft.com/office/powerpoint/2010/main" val="1004253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60256" y="762000"/>
                <a:ext cx="11698664"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second part is to decompose the resulted </a:t>
                </a:r>
                <a14:m>
                  <m:oMath xmlns:m="http://schemas.openxmlformats.org/officeDocument/2006/math">
                    <m:r>
                      <a:rPr lang="en-US" i="1">
                        <a:latin typeface="Cambria Math"/>
                      </a:rPr>
                      <m:t>𝑃</m:t>
                    </m:r>
                    <m:r>
                      <a:rPr lang="en-US" i="1">
                        <a:latin typeface="Cambria Math"/>
                      </a:rPr>
                      <m:t> </m:t>
                    </m:r>
                  </m:oMath>
                </a14:m>
                <a:r>
                  <a:rPr lang="en-US" dirty="0"/>
                  <a:t>matrix into </a:t>
                </a:r>
                <a14:m>
                  <m:oMath xmlns:m="http://schemas.openxmlformats.org/officeDocument/2006/math">
                    <m:r>
                      <a:rPr lang="en-US" i="1" dirty="0">
                        <a:latin typeface="Cambria Math"/>
                      </a:rPr>
                      <m:t>𝐾</m:t>
                    </m:r>
                    <m:r>
                      <a:rPr lang="en-US" i="1" dirty="0">
                        <a:latin typeface="Cambria Math"/>
                      </a:rPr>
                      <m:t>, </m:t>
                    </m:r>
                    <m:r>
                      <a:rPr lang="en-US" i="1" dirty="0">
                        <a:latin typeface="Cambria Math"/>
                      </a:rPr>
                      <m:t>𝑅</m:t>
                    </m:r>
                    <m:r>
                      <a:rPr lang="en-US" i="1" dirty="0">
                        <a:latin typeface="Cambria Math"/>
                      </a:rPr>
                      <m:t> </m:t>
                    </m:r>
                  </m:oMath>
                </a14:m>
                <a:r>
                  <a:rPr lang="en-US" dirty="0">
                    <a:latin typeface="+mj-lt"/>
                  </a:rPr>
                  <a:t>and</a:t>
                </a:r>
                <a14:m>
                  <m:oMath xmlns:m="http://schemas.openxmlformats.org/officeDocument/2006/math">
                    <m:r>
                      <a:rPr lang="en-US" i="1" dirty="0">
                        <a:latin typeface="Cambria Math"/>
                      </a:rPr>
                      <m:t> </m:t>
                    </m:r>
                    <m:r>
                      <a:rPr lang="en-US" i="1" dirty="0">
                        <a:latin typeface="Cambria Math"/>
                      </a:rPr>
                      <m:t>𝐶</m:t>
                    </m:r>
                  </m:oMath>
                </a14:m>
                <a:r>
                  <a:rPr lang="en-US" dirty="0"/>
                  <a:t>.</a:t>
                </a:r>
              </a:p>
              <a:p>
                <a:r>
                  <a:rPr lang="en-US" dirty="0"/>
                  <a:t>We can look at the resulted matrix as follows:</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r>
                        <a:rPr lang="en-US" i="1">
                          <a:latin typeface="Cambria Math"/>
                        </a:rPr>
                        <m:t>=</m:t>
                      </m:r>
                      <m:r>
                        <a:rPr lang="en-US" i="1">
                          <a:latin typeface="Cambria Math"/>
                        </a:rPr>
                        <m:t>𝐾</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3</m:t>
                              </m:r>
                              <m:r>
                                <a:rPr lang="en-US" i="1">
                                  <a:latin typeface="Cambria Math"/>
                                </a:rPr>
                                <m:t>𝑋</m:t>
                              </m:r>
                              <m:r>
                                <a:rPr lang="en-US" i="1">
                                  <a:latin typeface="Cambria Math"/>
                                </a:rPr>
                                <m:t>3</m:t>
                              </m:r>
                            </m:sub>
                          </m:sSub>
                        </m:e>
                      </m:d>
                      <m:r>
                        <a:rPr lang="en-US" i="1">
                          <a:latin typeface="Cambria Math"/>
                        </a:rPr>
                        <m:t>−</m:t>
                      </m:r>
                      <m:r>
                        <a:rPr lang="en-US" i="1">
                          <a:latin typeface="Cambria Math"/>
                        </a:rPr>
                        <m:t>𝑅</m:t>
                      </m:r>
                      <m:sSub>
                        <m:sSubPr>
                          <m:ctrlPr>
                            <a:rPr lang="en-US" i="1">
                              <a:latin typeface="Cambria Math" panose="02040503050406030204" pitchFamily="18" charset="0"/>
                            </a:rPr>
                          </m:ctrlPr>
                        </m:sSubPr>
                        <m:e>
                          <m:r>
                            <a:rPr lang="en-US" i="1">
                              <a:latin typeface="Cambria Math"/>
                            </a:rPr>
                            <m:t>𝐶</m:t>
                          </m:r>
                        </m:e>
                        <m:sub>
                          <m:r>
                            <a:rPr lang="en-US" i="1">
                              <a:latin typeface="Cambria Math"/>
                            </a:rPr>
                            <m:t>3</m:t>
                          </m:r>
                          <m:r>
                            <a:rPr lang="en-US" i="1">
                              <a:latin typeface="Cambria Math"/>
                            </a:rPr>
                            <m:t>𝑋</m:t>
                          </m:r>
                          <m:r>
                            <a:rPr lang="en-US" i="1">
                              <a:latin typeface="Cambria Math"/>
                            </a:rPr>
                            <m:t>1</m:t>
                          </m:r>
                        </m:sub>
                      </m:sSub>
                      <m:r>
                        <a:rPr lang="en-US" i="1">
                          <a:latin typeface="Cambria Math"/>
                        </a:rPr>
                        <m:t>]=[</m:t>
                      </m:r>
                      <m:r>
                        <a:rPr lang="en-US" i="1">
                          <a:latin typeface="Cambria Math"/>
                        </a:rPr>
                        <m:t>𝑀</m:t>
                      </m:r>
                      <m:r>
                        <a:rPr lang="en-US" i="1">
                          <a:latin typeface="Cambria Math"/>
                        </a:rPr>
                        <m:t>|−</m:t>
                      </m:r>
                      <m:r>
                        <a:rPr lang="en-US" i="1">
                          <a:latin typeface="Cambria Math"/>
                        </a:rPr>
                        <m:t>𝑀𝐶</m:t>
                      </m:r>
                      <m:r>
                        <a:rPr lang="en-US" i="1">
                          <a:latin typeface="Cambria Math"/>
                        </a:rPr>
                        <m:t>]</m:t>
                      </m:r>
                    </m:oMath>
                  </m:oMathPara>
                </a14:m>
                <a:endParaRPr lang="en-US" dirty="0"/>
              </a:p>
              <a:p>
                <a:r>
                  <a:rPr lang="en-US" b="1" dirty="0"/>
                  <a:t>Finding </a:t>
                </a:r>
                <a14:m>
                  <m:oMath xmlns:m="http://schemas.openxmlformats.org/officeDocument/2006/math">
                    <m:r>
                      <a:rPr lang="en-US" b="1" i="1">
                        <a:latin typeface="Cambria Math"/>
                      </a:rPr>
                      <m:t>𝑪</m:t>
                    </m:r>
                  </m:oMath>
                </a14:m>
                <a:r>
                  <a:rPr lang="en-US" b="1" dirty="0"/>
                  <a:t>: </a:t>
                </a:r>
                <a:r>
                  <a:rPr lang="en-US" dirty="0"/>
                  <a:t>take only the rightmost column of </a:t>
                </a:r>
                <a14:m>
                  <m:oMath xmlns:m="http://schemas.openxmlformats.org/officeDocument/2006/math">
                    <m:r>
                      <a:rPr lang="en-US" i="1">
                        <a:latin typeface="Cambria Math"/>
                      </a:rPr>
                      <m:t>𝑃</m:t>
                    </m:r>
                  </m:oMath>
                </a14:m>
                <a:r>
                  <a:rPr lang="en-US" dirty="0"/>
                  <a:t> and multiply it from the left by </a:t>
                </a:r>
                <a14:m>
                  <m:oMath xmlns:m="http://schemas.openxmlformats.org/officeDocument/2006/math">
                    <m:r>
                      <a:rPr lang="en-US" i="1">
                        <a:latin typeface="Cambria Math"/>
                      </a:rPr>
                      <m:t>−</m:t>
                    </m:r>
                    <m:sSup>
                      <m:sSupPr>
                        <m:ctrlPr>
                          <a:rPr lang="en-US" i="1">
                            <a:latin typeface="Cambria Math" panose="02040503050406030204" pitchFamily="18" charset="0"/>
                          </a:rPr>
                        </m:ctrlPr>
                      </m:sSupPr>
                      <m:e>
                        <m:r>
                          <a:rPr lang="en-US" i="1">
                            <a:latin typeface="Cambria Math"/>
                          </a:rPr>
                          <m:t>𝑀</m:t>
                        </m:r>
                      </m:e>
                      <m:sup>
                        <m:r>
                          <a:rPr lang="en-US" i="1">
                            <a:latin typeface="Cambria Math"/>
                          </a:rPr>
                          <m:t>−1</m:t>
                        </m:r>
                      </m:sup>
                    </m:sSup>
                  </m:oMath>
                </a14:m>
                <a:r>
                  <a:rPr lang="en-US" dirty="0"/>
                  <a:t>.</a:t>
                </a:r>
              </a:p>
              <a:p>
                <a:r>
                  <a:rPr lang="en-US" b="1" dirty="0"/>
                  <a:t>Finding K &amp; R: </a:t>
                </a:r>
                <a:r>
                  <a:rPr lang="en-US" dirty="0"/>
                  <a:t>RQ decomposition of </a:t>
                </a:r>
                <a14:m>
                  <m:oMath xmlns:m="http://schemas.openxmlformats.org/officeDocument/2006/math">
                    <m:r>
                      <a:rPr lang="en-US" i="1">
                        <a:latin typeface="Cambria Math"/>
                      </a:rPr>
                      <m:t>𝑀</m:t>
                    </m:r>
                  </m:oMath>
                </a14:m>
                <a:r>
                  <a:rPr lang="en-US" dirty="0"/>
                  <a:t> to upper triangular matrix and orthogonal matrix. </a:t>
                </a:r>
              </a:p>
              <a:p>
                <a:pPr lvl="1"/>
                <a:r>
                  <a:rPr lang="en-US" dirty="0"/>
                  <a:t>The exact definition is out of scope. Read more about it here: </a:t>
                </a:r>
                <a:r>
                  <a:rPr lang="en-US" dirty="0">
                    <a:hlinkClick r:id="rId2"/>
                  </a:rPr>
                  <a:t>http://ksimek.github.io/2012/08/14/decompose/</a:t>
                </a:r>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60256" y="762000"/>
                <a:ext cx="11698664" cy="5715000"/>
              </a:xfrm>
              <a:prstGeom prst="rect">
                <a:avLst/>
              </a:prstGeom>
              <a:blipFill>
                <a:blip r:embed="rId3"/>
                <a:stretch>
                  <a:fillRect l="-938" t="-959"/>
                </a:stretch>
              </a:blipFill>
            </p:spPr>
            <p:txBody>
              <a:bodyPr/>
              <a:lstStyle/>
              <a:p>
                <a:r>
                  <a:rPr lang="en-US">
                    <a:noFill/>
                  </a:rPr>
                  <a:t> </a:t>
                </a:r>
              </a:p>
            </p:txBody>
          </p:sp>
        </mc:Fallback>
      </mc:AlternateContent>
    </p:spTree>
    <p:extLst>
      <p:ext uri="{BB962C8B-B14F-4D97-AF65-F5344CB8AC3E}">
        <p14:creationId xmlns:p14="http://schemas.microsoft.com/office/powerpoint/2010/main" val="1602731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intrinsics</a:t>
            </a:r>
            <a:endParaRPr lang="en-US" dirty="0"/>
          </a:p>
          <a:p>
            <a:r>
              <a:rPr lang="en-US" dirty="0"/>
              <a:t>Camera </a:t>
            </a:r>
            <a:r>
              <a:rPr lang="en-US" dirty="0" err="1"/>
              <a:t>extrinsics</a:t>
            </a:r>
            <a:endParaRPr lang="en-US" dirty="0"/>
          </a:p>
          <a:p>
            <a:r>
              <a:rPr lang="en-US" dirty="0"/>
              <a:t>Full camera matrix</a:t>
            </a:r>
          </a:p>
          <a:p>
            <a:r>
              <a:rPr lang="en-US" b="1" dirty="0"/>
              <a:t>Calibration methods and distortions</a:t>
            </a:r>
          </a:p>
          <a:p>
            <a:endParaRPr lang="en-US" dirty="0"/>
          </a:p>
        </p:txBody>
      </p:sp>
    </p:spTree>
    <p:extLst>
      <p:ext uri="{BB962C8B-B14F-4D97-AF65-F5344CB8AC3E}">
        <p14:creationId xmlns:p14="http://schemas.microsoft.com/office/powerpoint/2010/main" val="100207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4" name="Picture 4" descr="CalCube"/>
          <p:cNvPicPr>
            <a:picLocks noChangeAspect="1" noChangeArrowheads="1"/>
          </p:cNvPicPr>
          <p:nvPr>
            <p:custDataLst>
              <p:tags r:id="rId1"/>
            </p:custDataLst>
          </p:nvPr>
        </p:nvPicPr>
        <p:blipFill>
          <a:blip r:embed="rId4" cstate="print"/>
          <a:srcRect/>
          <a:stretch>
            <a:fillRect/>
          </a:stretch>
        </p:blipFill>
        <p:spPr bwMode="auto">
          <a:xfrm>
            <a:off x="7162801" y="3581401"/>
            <a:ext cx="2888207" cy="3173819"/>
          </a:xfrm>
          <a:prstGeom prst="rect">
            <a:avLst/>
          </a:prstGeom>
          <a:noFill/>
        </p:spPr>
      </p:pic>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73377" y="762000"/>
            <a:ext cx="10242223"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lnSpc>
                <a:spcPct val="90000"/>
              </a:lnSpc>
              <a:spcAft>
                <a:spcPct val="0"/>
              </a:spcAft>
              <a:buNone/>
              <a:defRPr/>
            </a:pPr>
            <a:r>
              <a:rPr lang="en-US" dirty="0">
                <a:solidFill>
                  <a:srgbClr val="000000"/>
                </a:solidFill>
              </a:rPr>
              <a:t>Place a known object in the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identify correspondences between image and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compute mapping from scene to image</a:t>
            </a:r>
          </a:p>
          <a:p>
            <a:pPr lvl="0" eaLnBrk="0" fontAlgn="base" hangingPunct="0">
              <a:lnSpc>
                <a:spcPct val="90000"/>
              </a:lnSpc>
              <a:spcAft>
                <a:spcPct val="0"/>
              </a:spcAft>
              <a:buNone/>
              <a:defRPr/>
            </a:pPr>
            <a:r>
              <a:rPr lang="en-US" dirty="0">
                <a:solidFill>
                  <a:srgbClr val="000000"/>
                </a:solidFill>
              </a:rPr>
              <a:t>Issues:</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geometry very accurately</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3D-&gt;2D correspondence</a:t>
            </a:r>
          </a:p>
          <a:p>
            <a:pPr lvl="1" eaLnBrk="0" fontAlgn="base" hangingPunct="0">
              <a:lnSpc>
                <a:spcPct val="90000"/>
              </a:lnSpc>
              <a:spcAft>
                <a:spcPct val="0"/>
              </a:spcAft>
              <a:buFontTx/>
              <a:buChar char="•"/>
              <a:defRPr/>
            </a:pPr>
            <a:endParaRPr lang="en-US" sz="2800" dirty="0">
              <a:solidFill>
                <a:srgbClr val="000000"/>
              </a:solidFill>
            </a:endParaRPr>
          </a:p>
          <a:p>
            <a:pPr marL="400050" eaLnBrk="0" fontAlgn="base" hangingPunct="0">
              <a:lnSpc>
                <a:spcPct val="90000"/>
              </a:lnSpc>
              <a:spcAft>
                <a:spcPct val="0"/>
              </a:spcAft>
              <a:defRPr/>
            </a:pPr>
            <a:endParaRPr lang="en-US" dirty="0">
              <a:solidFill>
                <a:srgbClr val="000000"/>
              </a:solidFill>
            </a:endParaRPr>
          </a:p>
          <a:p>
            <a:endParaRPr lang="en-US" dirty="0"/>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1588421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03200" y="762000"/>
            <a:ext cx="103124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lnSpc>
                <a:spcPct val="90000"/>
              </a:lnSpc>
              <a:spcAft>
                <a:spcPct val="0"/>
              </a:spcAft>
              <a:defRPr/>
            </a:pPr>
            <a:r>
              <a:rPr lang="en-US" dirty="0">
                <a:solidFill>
                  <a:srgbClr val="000000"/>
                </a:solidFill>
              </a:rPr>
              <a:t>Advantages:</a:t>
            </a:r>
          </a:p>
          <a:p>
            <a:pPr marL="914400" lvl="1" indent="-457200" eaLnBrk="0" fontAlgn="base" hangingPunct="0">
              <a:lnSpc>
                <a:spcPct val="90000"/>
              </a:lnSpc>
              <a:spcAft>
                <a:spcPct val="0"/>
              </a:spcAft>
              <a:defRPr/>
            </a:pPr>
            <a:r>
              <a:rPr lang="en-US" sz="2800" dirty="0">
                <a:solidFill>
                  <a:srgbClr val="000000"/>
                </a:solidFill>
              </a:rPr>
              <a:t>Very simple to formulate.</a:t>
            </a:r>
          </a:p>
          <a:p>
            <a:pPr marL="914400" lvl="1" indent="-457200" eaLnBrk="0" fontAlgn="base" hangingPunct="0">
              <a:lnSpc>
                <a:spcPct val="90000"/>
              </a:lnSpc>
              <a:spcAft>
                <a:spcPct val="0"/>
              </a:spcAft>
              <a:defRPr/>
            </a:pPr>
            <a:r>
              <a:rPr lang="en-US" sz="2800" dirty="0">
                <a:solidFill>
                  <a:srgbClr val="000000"/>
                </a:solidFill>
              </a:rPr>
              <a:t>Analytical solution.</a:t>
            </a:r>
          </a:p>
          <a:p>
            <a:pPr eaLnBrk="0" fontAlgn="base" hangingPunct="0">
              <a:lnSpc>
                <a:spcPct val="90000"/>
              </a:lnSpc>
              <a:spcAft>
                <a:spcPct val="0"/>
              </a:spcAft>
              <a:defRPr/>
            </a:pPr>
            <a:r>
              <a:rPr lang="en-US" dirty="0">
                <a:solidFill>
                  <a:srgbClr val="000000"/>
                </a:solidFill>
              </a:rPr>
              <a:t>Disadvantages:</a:t>
            </a:r>
          </a:p>
          <a:p>
            <a:pPr lvl="1" eaLnBrk="0" fontAlgn="base" hangingPunct="0">
              <a:lnSpc>
                <a:spcPct val="90000"/>
              </a:lnSpc>
              <a:spcAft>
                <a:spcPct val="0"/>
              </a:spcAft>
              <a:defRPr/>
            </a:pPr>
            <a:r>
              <a:rPr lang="en-US" dirty="0">
                <a:solidFill>
                  <a:srgbClr val="000000"/>
                </a:solidFill>
              </a:rPr>
              <a:t>Doesn’t model radial/ tangential distortion.</a:t>
            </a:r>
            <a:endParaRPr lang="en-US" sz="2800" dirty="0">
              <a:solidFill>
                <a:srgbClr val="000000"/>
              </a:solidFill>
            </a:endParaRPr>
          </a:p>
          <a:p>
            <a:pPr eaLnBrk="0" fontAlgn="base" hangingPunct="0">
              <a:lnSpc>
                <a:spcPct val="120000"/>
              </a:lnSpc>
              <a:spcAft>
                <a:spcPct val="0"/>
              </a:spcAft>
              <a:defRPr/>
            </a:pPr>
            <a:r>
              <a:rPr lang="en-US" dirty="0">
                <a:solidFill>
                  <a:srgbClr val="000000"/>
                </a:solidFill>
              </a:rPr>
              <a:t>For these reasons, </a:t>
            </a:r>
            <a:r>
              <a:rPr lang="en-US" i="1" dirty="0">
                <a:solidFill>
                  <a:srgbClr val="000000"/>
                </a:solidFill>
              </a:rPr>
              <a:t>nonlinear methods</a:t>
            </a:r>
            <a:r>
              <a:rPr lang="en-US" dirty="0">
                <a:solidFill>
                  <a:srgbClr val="000000"/>
                </a:solidFill>
              </a:rPr>
              <a:t> are preferred.</a:t>
            </a:r>
          </a:p>
          <a:p>
            <a:pPr marL="914400" lvl="1" indent="-457200" eaLnBrk="0" fontAlgn="base" hangingPunct="0">
              <a:lnSpc>
                <a:spcPct val="120000"/>
              </a:lnSpc>
              <a:spcAft>
                <a:spcPct val="0"/>
              </a:spcAft>
              <a:defRPr/>
            </a:pPr>
            <a:r>
              <a:rPr lang="en-US" sz="2800" dirty="0">
                <a:solidFill>
                  <a:srgbClr val="000000"/>
                </a:solidFill>
              </a:rPr>
              <a:t>Define error function E between projected 3D points and image points.</a:t>
            </a:r>
          </a:p>
          <a:p>
            <a:pPr marL="914400" lvl="1" indent="-457200" eaLnBrk="0" fontAlgn="base" hangingPunct="0">
              <a:lnSpc>
                <a:spcPct val="120000"/>
              </a:lnSpc>
              <a:spcAft>
                <a:spcPct val="0"/>
              </a:spcAft>
              <a:defRPr/>
            </a:pPr>
            <a:r>
              <a:rPr lang="en-US" sz="2800" dirty="0">
                <a:solidFill>
                  <a:srgbClr val="000000"/>
                </a:solidFill>
              </a:rPr>
              <a:t>E encompass </a:t>
            </a:r>
            <a:r>
              <a:rPr lang="en-US" sz="2800" dirty="0" err="1">
                <a:solidFill>
                  <a:srgbClr val="000000"/>
                </a:solidFill>
              </a:rPr>
              <a:t>intrinsics</a:t>
            </a:r>
            <a:r>
              <a:rPr lang="en-US" sz="2800" dirty="0">
                <a:solidFill>
                  <a:srgbClr val="000000"/>
                </a:solidFill>
              </a:rPr>
              <a:t>, </a:t>
            </a:r>
            <a:r>
              <a:rPr lang="en-US" sz="2800" dirty="0" err="1">
                <a:solidFill>
                  <a:srgbClr val="000000"/>
                </a:solidFill>
              </a:rPr>
              <a:t>extrinsics</a:t>
            </a:r>
            <a:r>
              <a:rPr lang="en-US" sz="2800" dirty="0">
                <a:solidFill>
                  <a:srgbClr val="000000"/>
                </a:solidFill>
              </a:rPr>
              <a:t>, radial distortion and tangential distortion.</a:t>
            </a:r>
          </a:p>
          <a:p>
            <a:pPr marL="914400" lvl="1" indent="-457200" eaLnBrk="0" fontAlgn="base" hangingPunct="0">
              <a:lnSpc>
                <a:spcPct val="120000"/>
              </a:lnSpc>
              <a:spcAft>
                <a:spcPct val="0"/>
              </a:spcAft>
              <a:defRPr/>
            </a:pPr>
            <a:r>
              <a:rPr lang="en-US" sz="2800" dirty="0">
                <a:solidFill>
                  <a:srgbClr val="000000"/>
                </a:solidFill>
              </a:rPr>
              <a:t>Minimize E using nonlinear optimization techniques.</a:t>
            </a:r>
          </a:p>
          <a:p>
            <a:pPr marL="800100" lvl="1" indent="-342900" eaLnBrk="0" fontAlgn="base" hangingPunct="0">
              <a:lnSpc>
                <a:spcPct val="90000"/>
              </a:lnSpc>
              <a:spcAft>
                <a:spcPct val="0"/>
              </a:spcAft>
              <a:buFont typeface="Arial" panose="020B0604020202020204" pitchFamily="34" charset="0"/>
              <a:buChar char="•"/>
              <a:defRPr/>
            </a:pPr>
            <a:endParaRPr lang="en-US" sz="2800" dirty="0">
              <a:solidFill>
                <a:srgbClr val="000000"/>
              </a:solidFill>
            </a:endParaRPr>
          </a:p>
          <a:p>
            <a:pPr lvl="1" eaLnBrk="0" fontAlgn="base" hangingPunct="0">
              <a:lnSpc>
                <a:spcPct val="90000"/>
              </a:lnSpc>
              <a:spcAft>
                <a:spcPct val="0"/>
              </a:spcAft>
              <a:buFontTx/>
              <a:buChar char="•"/>
              <a:defRPr/>
            </a:pPr>
            <a:endParaRPr lang="en-US" sz="2800" dirty="0">
              <a:solidFill>
                <a:srgbClr val="000000"/>
              </a:solidFill>
            </a:endParaRPr>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406494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AR using markers</a:t>
            </a:r>
          </a:p>
        </p:txBody>
      </p:sp>
      <p:sp>
        <p:nvSpPr>
          <p:cNvPr id="3" name="Content Placeholder 2"/>
          <p:cNvSpPr txBox="1">
            <a:spLocks/>
          </p:cNvSpPr>
          <p:nvPr/>
        </p:nvSpPr>
        <p:spPr>
          <a:xfrm>
            <a:off x="1676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Compute point correspondents of known marker.</a:t>
            </a:r>
          </a:p>
          <a:p>
            <a:r>
              <a:rPr lang="en-US" kern="0" dirty="0">
                <a:solidFill>
                  <a:srgbClr val="000000"/>
                </a:solidFill>
                <a:sym typeface="Helvetica Light"/>
              </a:rPr>
              <a:t>Estimate the pose of the camera. </a:t>
            </a:r>
            <a:endParaRPr lang="en-US" b="1" kern="0" dirty="0">
              <a:solidFill>
                <a:srgbClr val="000000"/>
              </a:solidFill>
              <a:ea typeface="Helvetica"/>
              <a:cs typeface="Helvetica"/>
              <a:sym typeface="Helvetica"/>
            </a:endParaRPr>
          </a:p>
          <a:p>
            <a:r>
              <a:rPr lang="en-US" kern="0" dirty="0">
                <a:solidFill>
                  <a:srgbClr val="000000"/>
                </a:solidFill>
                <a:sym typeface="Helvetica Light"/>
              </a:rPr>
              <a:t>Project 3D content to image plane using </a:t>
            </a:r>
            <a:r>
              <a:rPr lang="en-US" kern="0" dirty="0">
                <a:solidFill>
                  <a:srgbClr val="000000"/>
                </a:solidFill>
                <a:ea typeface="Helvetica"/>
                <a:cs typeface="Helvetica"/>
                <a:sym typeface="Helvetica"/>
              </a:rPr>
              <a:t>known places of camera and marker.</a:t>
            </a:r>
          </a:p>
          <a:p>
            <a:r>
              <a:rPr lang="en-US" dirty="0"/>
              <a:t>Examples:</a:t>
            </a:r>
          </a:p>
          <a:p>
            <a:pPr lvl="1"/>
            <a:r>
              <a:rPr lang="en-US" dirty="0">
                <a:hlinkClick r:id="rId2"/>
              </a:rPr>
              <a:t>https://www.youtube.com/watch?v=lIHcnwOVKng</a:t>
            </a:r>
            <a:endParaRPr lang="en-US" dirty="0"/>
          </a:p>
          <a:p>
            <a:pPr lvl="1"/>
            <a:r>
              <a:rPr lang="en-US" dirty="0">
                <a:hlinkClick r:id="rId3"/>
              </a:rPr>
              <a:t>https://developers.google.com/ar/develop/c/augmented-images</a:t>
            </a:r>
            <a:endParaRPr lang="en-US" dirty="0"/>
          </a:p>
        </p:txBody>
      </p:sp>
    </p:spTree>
    <p:extLst>
      <p:ext uri="{BB962C8B-B14F-4D97-AF65-F5344CB8AC3E}">
        <p14:creationId xmlns:p14="http://schemas.microsoft.com/office/powerpoint/2010/main" val="1880569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dirty="0"/>
              <a:t>Radial distortion</a:t>
            </a:r>
          </a:p>
        </p:txBody>
      </p:sp>
      <p:sp>
        <p:nvSpPr>
          <p:cNvPr id="25603" name="Rectangle 3"/>
          <p:cNvSpPr>
            <a:spLocks noGrp="1" noChangeArrowheads="1"/>
          </p:cNvSpPr>
          <p:nvPr>
            <p:ph type="body" idx="1"/>
            <p:custDataLst>
              <p:tags r:id="rId2"/>
            </p:custDataLst>
          </p:nvPr>
        </p:nvSpPr>
        <p:spPr>
          <a:xfrm>
            <a:off x="2209800" y="4343400"/>
            <a:ext cx="7772400" cy="1981200"/>
          </a:xfrm>
        </p:spPr>
        <p:txBody>
          <a:bodyPr>
            <a:normAutofit/>
          </a:bodyPr>
          <a:lstStyle/>
          <a:p>
            <a:r>
              <a:rPr lang="en-US" dirty="0"/>
              <a:t>Radial distortion of the image</a:t>
            </a:r>
          </a:p>
          <a:p>
            <a:pPr lvl="1"/>
            <a:r>
              <a:rPr lang="en-US" dirty="0"/>
              <a:t>Caused by imperfect lenses</a:t>
            </a:r>
          </a:p>
          <a:p>
            <a:pPr lvl="1"/>
            <a:r>
              <a:rPr lang="en-US" dirty="0"/>
              <a:t>Deviations are most noticeable for rays that pass through the edge of the lens</a:t>
            </a:r>
          </a:p>
        </p:txBody>
      </p:sp>
      <p:pic>
        <p:nvPicPr>
          <p:cNvPr id="25604" name="Picture 4" descr="hecht-231-a"/>
          <p:cNvPicPr>
            <a:picLocks noChangeAspect="1" noChangeArrowheads="1"/>
          </p:cNvPicPr>
          <p:nvPr>
            <p:custDataLst>
              <p:tags r:id="rId3"/>
            </p:custDataLst>
          </p:nvPr>
        </p:nvPicPr>
        <p:blipFill>
          <a:blip r:embed="rId9" cstate="print">
            <a:lum bright="-26000" contrast="40000"/>
          </a:blip>
          <a:srcRect/>
          <a:stretch>
            <a:fillRect/>
          </a:stretch>
        </p:blipFill>
        <p:spPr bwMode="auto">
          <a:xfrm>
            <a:off x="3186114" y="1447801"/>
            <a:ext cx="5576887" cy="2255837"/>
          </a:xfrm>
          <a:prstGeom prst="rect">
            <a:avLst/>
          </a:prstGeom>
          <a:noFill/>
          <a:ln w="9525">
            <a:noFill/>
            <a:miter lim="800000"/>
            <a:headEnd/>
            <a:tailEnd/>
          </a:ln>
        </p:spPr>
      </p:pic>
      <p:sp>
        <p:nvSpPr>
          <p:cNvPr id="25605" name="Text Box 5"/>
          <p:cNvSpPr txBox="1">
            <a:spLocks noChangeArrowheads="1"/>
          </p:cNvSpPr>
          <p:nvPr>
            <p:custDataLst>
              <p:tags r:id="rId4"/>
            </p:custDataLst>
          </p:nvPr>
        </p:nvSpPr>
        <p:spPr bwMode="auto">
          <a:xfrm>
            <a:off x="3429000" y="3668713"/>
            <a:ext cx="14668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No distortion</a:t>
            </a:r>
          </a:p>
        </p:txBody>
      </p:sp>
      <p:sp>
        <p:nvSpPr>
          <p:cNvPr id="25606" name="Text Box 6"/>
          <p:cNvSpPr txBox="1">
            <a:spLocks noChangeArrowheads="1"/>
          </p:cNvSpPr>
          <p:nvPr>
            <p:custDataLst>
              <p:tags r:id="rId5"/>
            </p:custDataLst>
          </p:nvPr>
        </p:nvSpPr>
        <p:spPr bwMode="auto">
          <a:xfrm>
            <a:off x="5340350" y="3668713"/>
            <a:ext cx="13652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Pin cushion</a:t>
            </a:r>
          </a:p>
        </p:txBody>
      </p:sp>
      <p:sp>
        <p:nvSpPr>
          <p:cNvPr id="25607" name="Text Box 7"/>
          <p:cNvSpPr txBox="1">
            <a:spLocks noChangeArrowheads="1"/>
          </p:cNvSpPr>
          <p:nvPr>
            <p:custDataLst>
              <p:tags r:id="rId6"/>
            </p:custDataLst>
          </p:nvPr>
        </p:nvSpPr>
        <p:spPr bwMode="auto">
          <a:xfrm>
            <a:off x="7588250" y="3668713"/>
            <a:ext cx="7937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Barrel</a:t>
            </a:r>
          </a:p>
        </p:txBody>
      </p:sp>
    </p:spTree>
    <p:extLst>
      <p:ext uri="{BB962C8B-B14F-4D97-AF65-F5344CB8AC3E}">
        <p14:creationId xmlns:p14="http://schemas.microsoft.com/office/powerpoint/2010/main" val="1942782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custDataLst>
              <p:tags r:id="rId1"/>
            </p:custDataLst>
          </p:nvPr>
        </p:nvSpPr>
        <p:spPr/>
        <p:txBody>
          <a:bodyPr/>
          <a:lstStyle/>
          <a:p>
            <a:endParaRPr lang="en-US" dirty="0"/>
          </a:p>
        </p:txBody>
      </p:sp>
      <p:pic>
        <p:nvPicPr>
          <p:cNvPr id="26628" name="Picture 5" descr="fish"/>
          <p:cNvPicPr>
            <a:picLocks noChangeAspect="1" noChangeArrowheads="1"/>
          </p:cNvPicPr>
          <p:nvPr>
            <p:custDataLst>
              <p:tags r:id="rId2"/>
            </p:custDataLst>
          </p:nvPr>
        </p:nvPicPr>
        <p:blipFill>
          <a:blip r:embed="rId7" cstate="print"/>
          <a:srcRect/>
          <a:stretch>
            <a:fillRect/>
          </a:stretch>
        </p:blipFill>
        <p:spPr bwMode="auto">
          <a:xfrm>
            <a:off x="4364038" y="1066800"/>
            <a:ext cx="3636962" cy="2427288"/>
          </a:xfrm>
          <a:prstGeom prst="rect">
            <a:avLst/>
          </a:prstGeom>
          <a:noFill/>
          <a:ln w="9525">
            <a:noFill/>
            <a:miter lim="800000"/>
            <a:headEnd/>
            <a:tailEnd/>
          </a:ln>
        </p:spPr>
      </p:pic>
      <p:pic>
        <p:nvPicPr>
          <p:cNvPr id="26629" name="Picture 7" descr="rect"/>
          <p:cNvPicPr>
            <a:picLocks noChangeAspect="1" noChangeArrowheads="1"/>
          </p:cNvPicPr>
          <p:nvPr>
            <p:custDataLst>
              <p:tags r:id="rId3"/>
            </p:custDataLst>
          </p:nvPr>
        </p:nvPicPr>
        <p:blipFill>
          <a:blip r:embed="rId8" cstate="print"/>
          <a:srcRect/>
          <a:stretch>
            <a:fillRect/>
          </a:stretch>
        </p:blipFill>
        <p:spPr bwMode="auto">
          <a:xfrm>
            <a:off x="3525838" y="3657601"/>
            <a:ext cx="5237162" cy="240982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a:t>Radial distortion</a:t>
            </a:r>
          </a:p>
        </p:txBody>
      </p:sp>
      <p:sp>
        <p:nvSpPr>
          <p:cNvPr id="9" name="Rectangle 2"/>
          <p:cNvSpPr txBox="1">
            <a:spLocks noChangeArrowheads="1"/>
          </p:cNvSpPr>
          <p:nvPr>
            <p:custDataLst>
              <p:tags r:id="rId4"/>
            </p:custDataLst>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618557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8FDDB-7F3B-495B-9769-7188EED5DEED}"/>
              </a:ext>
            </a:extLst>
          </p:cNvPr>
          <p:cNvGrpSpPr/>
          <p:nvPr/>
        </p:nvGrpSpPr>
        <p:grpSpPr>
          <a:xfrm>
            <a:off x="1617686" y="1554163"/>
            <a:ext cx="8956631" cy="4393967"/>
            <a:chOff x="384862" y="1325562"/>
            <a:chExt cx="11942175" cy="4393967"/>
          </a:xfrm>
        </p:grpSpPr>
        <p:pic>
          <p:nvPicPr>
            <p:cNvPr id="43" name="Picture 12">
              <a:extLst>
                <a:ext uri="{FF2B5EF4-FFF2-40B4-BE49-F238E27FC236}">
                  <a16:creationId xmlns:a16="http://schemas.microsoft.com/office/drawing/2014/main" id="{D7A6003A-D0BA-41DF-B767-C077B1E12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62" y="1325562"/>
              <a:ext cx="5858622" cy="43939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4" name="Picture 13">
              <a:extLst>
                <a:ext uri="{FF2B5EF4-FFF2-40B4-BE49-F238E27FC236}">
                  <a16:creationId xmlns:a16="http://schemas.microsoft.com/office/drawing/2014/main" id="{F54F7E19-145B-4DD9-ADDB-3F500C003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584" y="1325562"/>
              <a:ext cx="5886453" cy="4393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47" name="Text Box 14">
            <a:extLst>
              <a:ext uri="{FF2B5EF4-FFF2-40B4-BE49-F238E27FC236}">
                <a16:creationId xmlns:a16="http://schemas.microsoft.com/office/drawing/2014/main" id="{6E02A6E0-8F76-4425-95D1-267B4F5784CF}"/>
              </a:ext>
            </a:extLst>
          </p:cNvPr>
          <p:cNvSpPr txBox="1">
            <a:spLocks noChangeArrowheads="1"/>
          </p:cNvSpPr>
          <p:nvPr/>
        </p:nvSpPr>
        <p:spPr bwMode="auto">
          <a:xfrm>
            <a:off x="1617686" y="5948130"/>
            <a:ext cx="4393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before</a:t>
            </a:r>
          </a:p>
        </p:txBody>
      </p:sp>
      <p:sp>
        <p:nvSpPr>
          <p:cNvPr id="48" name="Text Box 15">
            <a:extLst>
              <a:ext uri="{FF2B5EF4-FFF2-40B4-BE49-F238E27FC236}">
                <a16:creationId xmlns:a16="http://schemas.microsoft.com/office/drawing/2014/main" id="{3E5FF5C8-C8A1-4AF0-967B-7E13048893D5}"/>
              </a:ext>
            </a:extLst>
          </p:cNvPr>
          <p:cNvSpPr txBox="1">
            <a:spLocks noChangeArrowheads="1"/>
          </p:cNvSpPr>
          <p:nvPr/>
        </p:nvSpPr>
        <p:spPr bwMode="auto">
          <a:xfrm>
            <a:off x="6159476" y="5948130"/>
            <a:ext cx="4414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after</a:t>
            </a:r>
          </a:p>
        </p:txBody>
      </p:sp>
      <p:sp>
        <p:nvSpPr>
          <p:cNvPr id="8" name="Title 1">
            <a:extLst>
              <a:ext uri="{FF2B5EF4-FFF2-40B4-BE49-F238E27FC236}">
                <a16:creationId xmlns:a16="http://schemas.microsoft.com/office/drawing/2014/main" id="{C340553C-D18E-4182-8690-BA1D70B539B8}"/>
              </a:ext>
            </a:extLst>
          </p:cNvPr>
          <p:cNvSpPr>
            <a:spLocks noGrp="1"/>
          </p:cNvSpPr>
          <p:nvPr>
            <p:ph type="title"/>
          </p:nvPr>
        </p:nvSpPr>
        <p:spPr>
          <a:xfrm>
            <a:off x="1676400" y="0"/>
            <a:ext cx="8839200" cy="762000"/>
          </a:xfrm>
        </p:spPr>
        <p:txBody>
          <a:bodyPr>
            <a:normAutofit/>
          </a:bodyPr>
          <a:lstStyle/>
          <a:p>
            <a:r>
              <a:rPr lang="en-US" dirty="0"/>
              <a:t>Radial distortion</a:t>
            </a:r>
          </a:p>
        </p:txBody>
      </p:sp>
    </p:spTree>
    <p:extLst>
      <p:ext uri="{BB962C8B-B14F-4D97-AF65-F5344CB8AC3E}">
        <p14:creationId xmlns:p14="http://schemas.microsoft.com/office/powerpoint/2010/main" val="748255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p:cNvSpPr txBox="1">
            <a:spLocks/>
          </p:cNvSpPr>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Radial distortion</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𝑢</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𝑐</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1</m:t>
                        </m:r>
                      </m:sub>
                    </m:sSub>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r>
                      <a:rPr lang="en-US" b="0" i="1" smtClean="0">
                        <a:latin typeface="Cambria Math"/>
                      </a:rPr>
                      <m:t>+</m:t>
                    </m:r>
                    <m:sSub>
                      <m:sSubPr>
                        <m:ctrlPr>
                          <a:rPr lang="en-US" i="1">
                            <a:latin typeface="Cambria Math" panose="02040503050406030204" pitchFamily="18" charset="0"/>
                          </a:rPr>
                        </m:ctrlPr>
                      </m:sSubPr>
                      <m:e>
                        <m:r>
                          <a:rPr lang="en-US" i="1">
                            <a:latin typeface="Cambria Math"/>
                          </a:rPr>
                          <m:t>𝐾</m:t>
                        </m:r>
                      </m:e>
                      <m:sub>
                        <m:r>
                          <a:rPr lang="en-US" b="0" i="1" smtClean="0">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b="0" i="1" smtClean="0">
                            <a:latin typeface="Cambria Math"/>
                          </a:rPr>
                          <m:t>4</m:t>
                        </m:r>
                      </m:sup>
                    </m:sSup>
                    <m:r>
                      <a:rPr lang="en-US" i="1">
                        <a:latin typeface="Cambria Math"/>
                      </a:rPr>
                      <m:t>+</m:t>
                    </m:r>
                  </m:oMath>
                </a14:m>
                <a:r>
                  <a:rPr lang="en-US" dirty="0"/>
                  <a:t>…)</a:t>
                </a:r>
                <a:br>
                  <a:rPr 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𝑦</m:t>
                        </m:r>
                      </m:e>
                      <m:sub>
                        <m:r>
                          <a:rPr lang="en-US" i="1">
                            <a:latin typeface="Cambria Math"/>
                          </a:rPr>
                          <m:t>𝑢</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𝑐</m:t>
                        </m:r>
                      </m:sub>
                    </m:sSub>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1</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4</m:t>
                        </m:r>
                      </m:sup>
                    </m:sSup>
                    <m:r>
                      <a:rPr lang="en-US" i="1">
                        <a:latin typeface="Cambria Math"/>
                      </a:rPr>
                      <m:t>+</m:t>
                    </m:r>
                  </m:oMath>
                </a14:m>
                <a:r>
                  <a:rPr lang="en-US" dirty="0"/>
                  <a:t>…)</a:t>
                </a:r>
              </a:p>
              <a:p>
                <a:endParaRPr lang="en-US" dirty="0"/>
              </a:p>
              <a:p>
                <a:r>
                  <a:rPr lang="en-US" dirty="0"/>
                  <a:t>Where:</a:t>
                </a:r>
              </a:p>
              <a:p>
                <a:pPr lvl="1"/>
                <a14:m>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𝑑</m:t>
                        </m:r>
                      </m:sub>
                    </m:sSub>
                    <m:r>
                      <a:rPr lang="en-US" b="0" i="1" smtClean="0">
                        <a:latin typeface="Cambria Math"/>
                      </a:rPr>
                      <m:t>)</m:t>
                    </m:r>
                  </m:oMath>
                </a14:m>
                <a:r>
                  <a:rPr lang="en-US" dirty="0"/>
                  <a:t>: distorted image points. Given.</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𝑐</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𝑐</m:t>
                        </m:r>
                      </m:sub>
                    </m:sSub>
                    <m:r>
                      <a:rPr lang="en-US" i="1">
                        <a:latin typeface="Cambria Math"/>
                      </a:rPr>
                      <m:t>)</m:t>
                    </m:r>
                  </m:oMath>
                </a14:m>
                <a:r>
                  <a:rPr lang="en-US" dirty="0"/>
                  <a:t>: distortion center (principle point). Known from calibration (may need iterative calibration to find this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m:t>
                    </m:r>
                  </m:oMath>
                </a14:m>
                <a:r>
                  <a:rPr lang="en-US" dirty="0"/>
                  <a:t>).</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𝑢</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𝑢</m:t>
                        </m:r>
                      </m:sub>
                    </m:sSub>
                    <m:r>
                      <a:rPr lang="en-US" i="1">
                        <a:latin typeface="Cambria Math"/>
                      </a:rPr>
                      <m:t>)</m:t>
                    </m:r>
                  </m:oMath>
                </a14:m>
                <a:r>
                  <a:rPr lang="en-US" dirty="0"/>
                  <a:t>: undistorted image points. Known from calibration plane.</a:t>
                </a:r>
              </a:p>
              <a:p>
                <a:pPr lvl="1"/>
                <a14:m>
                  <m:oMath xmlns:m="http://schemas.openxmlformats.org/officeDocument/2006/math">
                    <m:r>
                      <a:rPr lang="en-US" b="0" i="1" smtClean="0">
                        <a:latin typeface="Cambria Math"/>
                      </a:rPr>
                      <m:t>𝑟</m:t>
                    </m:r>
                    <m:r>
                      <a:rPr lang="en-US" b="0" i="1" smtClean="0">
                        <a:latin typeface="Cambria Math"/>
                      </a:rPr>
                      <m:t>=</m:t>
                    </m:r>
                    <m:rad>
                      <m:radPr>
                        <m:degHide m:val="on"/>
                        <m:ctrlPr>
                          <a:rPr lang="en-US" b="0" i="1" smtClean="0">
                            <a:latin typeface="Cambria Math" panose="02040503050406030204" pitchFamily="18" charset="0"/>
                            <a:ea typeface="Cambria Math"/>
                          </a:rPr>
                        </m:ctrlPr>
                      </m:radPr>
                      <m:deg/>
                      <m:e>
                        <m:sSup>
                          <m:sSupPr>
                            <m:ctrlPr>
                              <a:rPr lang="en-US" b="0" i="1" smtClean="0">
                                <a:latin typeface="Cambria Math" panose="02040503050406030204" pitchFamily="18" charset="0"/>
                                <a:ea typeface="Cambria Math"/>
                              </a:rPr>
                            </m:ctrlPr>
                          </m:sSupPr>
                          <m:e>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𝑑</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𝑐</m:t>
                                    </m:r>
                                  </m:sub>
                                </m:sSub>
                              </m:e>
                            </m:d>
                          </m:e>
                          <m:sup>
                            <m:r>
                              <a:rPr lang="en-US" b="0" i="1" smtClean="0">
                                <a:latin typeface="Cambria Math"/>
                                <a:ea typeface="Cambria Math"/>
                              </a:rPr>
                              <m:t>2</m:t>
                            </m:r>
                          </m:sup>
                        </m:sSup>
                        <m:sSup>
                          <m:sSupPr>
                            <m:ctrlPr>
                              <a:rPr lang="en-US" i="1">
                                <a:latin typeface="Cambria Math" panose="02040503050406030204" pitchFamily="18" charset="0"/>
                                <a:ea typeface="Cambria Math"/>
                              </a:rPr>
                            </m:ctrlPr>
                          </m:sSupPr>
                          <m:e>
                            <m:r>
                              <a:rPr lang="en-US" b="0" i="1" smtClean="0">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𝑑</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𝑐</m:t>
                                    </m:r>
                                  </m:sub>
                                </m:sSub>
                              </m:e>
                            </m:d>
                          </m:e>
                          <m:sup>
                            <m:r>
                              <a:rPr lang="en-US" i="1">
                                <a:latin typeface="Cambria Math"/>
                                <a:ea typeface="Cambria Math"/>
                              </a:rPr>
                              <m:t>2</m:t>
                            </m:r>
                          </m:sup>
                        </m:sSup>
                      </m:e>
                    </m:rad>
                  </m:oMath>
                </a14:m>
                <a:r>
                  <a:rPr lang="en-US" dirty="0"/>
                  <a:t>. Known from above.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 </m:t>
                    </m:r>
                  </m:oMath>
                </a14:m>
                <a:r>
                  <a:rPr lang="en-US" dirty="0"/>
                  <a:t>coefficients. </a:t>
                </a:r>
                <a:r>
                  <a:rPr lang="en-US" b="1" dirty="0"/>
                  <a:t>unknowns</a:t>
                </a:r>
              </a:p>
              <a:p>
                <a:pPr lvl="1"/>
                <a:endParaRPr lang="en-US" dirty="0"/>
              </a:p>
              <a:p>
                <a:pPr lvl="1"/>
                <a:endParaRPr lang="en-US" dirty="0"/>
              </a:p>
              <a:p>
                <a:endParaRPr lang="en-US" dirty="0"/>
              </a:p>
              <a:p>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3"/>
                <a:stretch>
                  <a:fillRect l="-1172" t="-959" r="-1931" b="-1279"/>
                </a:stretch>
              </a:blipFill>
            </p:spPr>
            <p:txBody>
              <a:bodyPr/>
              <a:lstStyle/>
              <a:p>
                <a:r>
                  <a:rPr lang="en-US">
                    <a:noFill/>
                  </a:rPr>
                  <a:t> </a:t>
                </a:r>
              </a:p>
            </p:txBody>
          </p:sp>
        </mc:Fallback>
      </mc:AlternateContent>
    </p:spTree>
    <p:extLst>
      <p:ext uri="{BB962C8B-B14F-4D97-AF65-F5344CB8AC3E}">
        <p14:creationId xmlns:p14="http://schemas.microsoft.com/office/powerpoint/2010/main" val="3975924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r>
              <a:rPr lang="en-US" dirty="0"/>
              <a:t>Another kind of distortion caused by the camera sensor not being completely parallel to the lens and image plane.</a:t>
            </a:r>
          </a:p>
        </p:txBody>
      </p:sp>
      <p:pic>
        <p:nvPicPr>
          <p:cNvPr id="1028" name="Picture 4" descr="Image result for tangential distor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438401"/>
            <a:ext cx="6667500"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8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p:txBody>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highlight>
                  <a:srgbClr val="FFFF00"/>
                </a:highlight>
              </a:rPr>
              <a:t>How many DOFs do we have?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55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endParaRPr lang="en-US"/>
          </a:p>
        </p:txBody>
      </p:sp>
      <p:pic>
        <p:nvPicPr>
          <p:cNvPr id="4" name="Picture 2" descr="Image result for tangential distortion"/>
          <p:cNvPicPr>
            <a:picLocks noChangeAspect="1" noChangeArrowheads="1"/>
          </p:cNvPicPr>
          <p:nvPr/>
        </p:nvPicPr>
        <p:blipFill rotWithShape="1">
          <a:blip r:embed="rId2">
            <a:extLst>
              <a:ext uri="{28A0092B-C50C-407E-A947-70E740481C1C}">
                <a14:useLocalDpi xmlns:a14="http://schemas.microsoft.com/office/drawing/2010/main" val="0"/>
              </a:ext>
            </a:extLst>
          </a:blip>
          <a:srcRect l="57056"/>
          <a:stretch/>
        </p:blipFill>
        <p:spPr bwMode="auto">
          <a:xfrm>
            <a:off x="3414713" y="1066800"/>
            <a:ext cx="5362575" cy="54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93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Multi plane calibration</a:t>
            </a:r>
          </a:p>
        </p:txBody>
      </p:sp>
      <p:sp>
        <p:nvSpPr>
          <p:cNvPr id="3" name="Content Placeholder 2"/>
          <p:cNvSpPr txBox="1">
            <a:spLocks/>
          </p:cNvSpPr>
          <p:nvPr/>
        </p:nvSpPr>
        <p:spPr>
          <a:xfrm>
            <a:off x="141401" y="762000"/>
            <a:ext cx="11755225"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spcAft>
                <a:spcPct val="0"/>
              </a:spcAft>
              <a:defRPr/>
            </a:pPr>
            <a:r>
              <a:rPr lang="en-US" dirty="0">
                <a:solidFill>
                  <a:srgbClr val="000000"/>
                </a:solidFill>
              </a:rPr>
              <a:t>Advantages:</a:t>
            </a:r>
          </a:p>
          <a:p>
            <a:pPr marL="838200" lvl="1" indent="-381000" eaLnBrk="0" fontAlgn="base" hangingPunct="0">
              <a:spcAft>
                <a:spcPct val="0"/>
              </a:spcAft>
              <a:buFontTx/>
              <a:buChar char="•"/>
              <a:defRPr/>
            </a:pPr>
            <a:r>
              <a:rPr lang="en-US" sz="2800" dirty="0">
                <a:solidFill>
                  <a:srgbClr val="000000"/>
                </a:solidFill>
              </a:rPr>
              <a:t>Only requires a plane</a:t>
            </a:r>
          </a:p>
          <a:p>
            <a:pPr marL="838200" lvl="1" indent="-381000" eaLnBrk="0" fontAlgn="base" hangingPunct="0">
              <a:spcAft>
                <a:spcPct val="0"/>
              </a:spcAft>
              <a:buFontTx/>
              <a:buChar char="•"/>
              <a:defRPr/>
            </a:pPr>
            <a:r>
              <a:rPr lang="en-US" sz="2800" dirty="0">
                <a:solidFill>
                  <a:srgbClr val="000000"/>
                </a:solidFill>
              </a:rPr>
              <a:t>Don’t have to know positions/orientations</a:t>
            </a:r>
          </a:p>
          <a:p>
            <a:pPr lvl="0" eaLnBrk="0" fontAlgn="base" hangingPunct="0">
              <a:lnSpc>
                <a:spcPct val="110000"/>
              </a:lnSpc>
              <a:spcAft>
                <a:spcPct val="0"/>
              </a:spcAft>
              <a:defRPr/>
            </a:pPr>
            <a:r>
              <a:rPr lang="en-US" dirty="0">
                <a:solidFill>
                  <a:srgbClr val="000000"/>
                </a:solidFill>
                <a:cs typeface="Arial" charset="0"/>
              </a:rPr>
              <a:t>Disadvantage: </a:t>
            </a:r>
          </a:p>
          <a:p>
            <a:pPr marL="800100" lvl="1" indent="-342900" eaLnBrk="0" fontAlgn="base" hangingPunct="0">
              <a:lnSpc>
                <a:spcPct val="110000"/>
              </a:lnSpc>
              <a:spcAft>
                <a:spcPct val="0"/>
              </a:spcAft>
              <a:buFont typeface="Arial" panose="020B0604020202020204" pitchFamily="34" charset="0"/>
              <a:buChar char="•"/>
              <a:defRPr/>
            </a:pPr>
            <a:r>
              <a:rPr lang="en-US" sz="2800" dirty="0">
                <a:solidFill>
                  <a:srgbClr val="000000"/>
                </a:solidFill>
                <a:cs typeface="Arial" charset="0"/>
              </a:rPr>
              <a:t>Need to solve non-linear optimization problem.</a:t>
            </a:r>
          </a:p>
          <a:p>
            <a:r>
              <a:rPr lang="en-US" dirty="0">
                <a:hlinkClick r:id="rId3"/>
              </a:rPr>
              <a:t>https://www.microsoft.com/en-us/research/wp-content/uploads/2016/02/tr98-71.pdf</a:t>
            </a:r>
            <a:endParaRPr lang="en-US" dirty="0"/>
          </a:p>
          <a:p>
            <a:endParaRPr lang="en-US" dirty="0"/>
          </a:p>
        </p:txBody>
      </p:sp>
      <p:pic>
        <p:nvPicPr>
          <p:cNvPr id="4" name="Picture 5" descr="list_images">
            <a:hlinkClick r:id="rId4"/>
          </p:cNvPr>
          <p:cNvPicPr>
            <a:picLocks noChangeAspect="1" noChangeArrowheads="1"/>
          </p:cNvPicPr>
          <p:nvPr>
            <p:custDataLst>
              <p:tags r:id="rId1"/>
            </p:custDataLst>
          </p:nvPr>
        </p:nvPicPr>
        <p:blipFill>
          <a:blip r:embed="rId5" cstate="print"/>
          <a:srcRect/>
          <a:stretch>
            <a:fillRect/>
          </a:stretch>
        </p:blipFill>
        <p:spPr bwMode="auto">
          <a:xfrm>
            <a:off x="7040564" y="4343400"/>
            <a:ext cx="3475036" cy="2438596"/>
          </a:xfrm>
          <a:prstGeom prst="rect">
            <a:avLst/>
          </a:prstGeom>
          <a:noFill/>
        </p:spPr>
      </p:pic>
    </p:spTree>
    <p:extLst>
      <p:ext uri="{BB962C8B-B14F-4D97-AF65-F5344CB8AC3E}">
        <p14:creationId xmlns:p14="http://schemas.microsoft.com/office/powerpoint/2010/main" val="181178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a:xfrm>
            <a:off x="203200" y="762000"/>
            <a:ext cx="11785600" cy="5968738"/>
          </a:xfrm>
        </p:spPr>
        <p:txBody>
          <a:bodyPr>
            <a:normAutofit/>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t>How many DOFs do we have?</a:t>
            </a:r>
          </a:p>
          <a:p>
            <a:pPr lvl="1"/>
            <a:r>
              <a:rPr lang="en-US" dirty="0"/>
              <a:t>11, because in homogenous coordinates the answer is always correct up to a scale.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53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pic>
        <p:nvPicPr>
          <p:cNvPr id="3076" name="Picture 4" descr="https://latex.codecogs.com/gif.latex?%5Cdpi%7B300%7D%20P_%7B3X4%7D%20%3D%20K_%7B3X3%7D%5BI%7C0%5D_%7B3X4%7D%5CPi_%7B4X4%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990600"/>
            <a:ext cx="5114925"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10" idx="0"/>
          </p:cNvCxnSpPr>
          <p:nvPr/>
        </p:nvCxnSpPr>
        <p:spPr>
          <a:xfrm flipV="1">
            <a:off x="3124200" y="1765934"/>
            <a:ext cx="2286000" cy="1663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33600" y="3429001"/>
            <a:ext cx="1981200" cy="2031325"/>
          </a:xfrm>
          <a:prstGeom prst="rect">
            <a:avLst/>
          </a:prstGeom>
          <a:noFill/>
        </p:spPr>
        <p:txBody>
          <a:bodyPr wrap="square" rtlCol="0">
            <a:spAutoFit/>
          </a:bodyPr>
          <a:lstStyle/>
          <a:p>
            <a:pPr algn="ctr"/>
            <a:r>
              <a:rPr lang="en-US" b="1" dirty="0"/>
              <a:t>Intrinsic camera matrix:</a:t>
            </a:r>
          </a:p>
          <a:p>
            <a:pPr algn="ctr"/>
            <a:r>
              <a:rPr lang="en-US" dirty="0"/>
              <a:t>estimates the parameters of the lens and image sensor.</a:t>
            </a:r>
          </a:p>
          <a:p>
            <a:pPr algn="ctr"/>
            <a:endParaRPr lang="en-US" dirty="0"/>
          </a:p>
        </p:txBody>
      </p:sp>
      <p:cxnSp>
        <p:nvCxnSpPr>
          <p:cNvPr id="12" name="Straight Arrow Connector 11"/>
          <p:cNvCxnSpPr>
            <a:stCxn id="16" idx="0"/>
          </p:cNvCxnSpPr>
          <p:nvPr/>
        </p:nvCxnSpPr>
        <p:spPr>
          <a:xfrm flipV="1">
            <a:off x="5943600" y="1828800"/>
            <a:ext cx="685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953000" y="3429000"/>
                <a:ext cx="1981200" cy="1931106"/>
              </a:xfrm>
              <a:prstGeom prst="rect">
                <a:avLst/>
              </a:prstGeom>
              <a:noFill/>
            </p:spPr>
            <p:txBody>
              <a:bodyPr wrap="square" rtlCol="0">
                <a:spAutoFit/>
              </a:bodyPr>
              <a:lstStyle/>
              <a:p>
                <a:pPr algn="ctr"/>
                <a:r>
                  <a:rPr lang="en-US" b="1" dirty="0"/>
                  <a:t>Perspective projection matrix:</a:t>
                </a:r>
              </a:p>
              <a:p>
                <a:pPr algn="ctr"/>
                <a:r>
                  <a:rPr lang="en-US" dirty="0"/>
                  <a:t>Project from 3D to 2D as seen before:</a:t>
                </a:r>
              </a:p>
              <a:p>
                <a:pPr algn="ct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a:rPr>
                                  <m:t>1</m:t>
                                </m:r>
                              </m:e>
                              <m:e>
                                <m:r>
                                  <a:rPr lang="en-US" i="1">
                                    <a:latin typeface="Cambria Math"/>
                                  </a:rPr>
                                  <m:t>0</m:t>
                                </m:r>
                              </m:e>
                              <m:e>
                                <m:r>
                                  <a:rPr lang="en-US" i="1">
                                    <a:latin typeface="Cambria Math"/>
                                  </a:rPr>
                                  <m:t>0</m:t>
                                </m:r>
                              </m:e>
                              <m:e>
                                <m:r>
                                  <a:rPr lang="en-US" i="1">
                                    <a:latin typeface="Cambria Math"/>
                                  </a:rPr>
                                  <m:t>0</m:t>
                                </m:r>
                              </m:e>
                            </m:mr>
                            <m:mr>
                              <m:e>
                                <m:r>
                                  <a:rPr lang="en-US" i="1">
                                    <a:latin typeface="Cambria Math"/>
                                  </a:rPr>
                                  <m:t>0</m:t>
                                </m:r>
                              </m:e>
                              <m:e>
                                <m:r>
                                  <a:rPr lang="en-US" i="1">
                                    <a:latin typeface="Cambria Math"/>
                                  </a:rPr>
                                  <m:t>1</m:t>
                                </m:r>
                              </m:e>
                              <m:e>
                                <m:r>
                                  <a:rPr lang="en-US" i="1">
                                    <a:latin typeface="Cambria Math"/>
                                  </a:rPr>
                                  <m:t>0</m:t>
                                </m:r>
                              </m:e>
                              <m:e>
                                <m:r>
                                  <a:rPr lang="en-US" i="1">
                                    <a:latin typeface="Cambria Math"/>
                                  </a:rPr>
                                  <m:t>0</m:t>
                                </m:r>
                              </m:e>
                            </m:mr>
                            <m:mr>
                              <m:e>
                                <m:r>
                                  <a:rPr lang="en-US" i="1">
                                    <a:latin typeface="Cambria Math"/>
                                  </a:rPr>
                                  <m:t>0</m:t>
                                </m:r>
                              </m:e>
                              <m:e>
                                <m:r>
                                  <a:rPr lang="en-US" i="1">
                                    <a:latin typeface="Cambria Math"/>
                                  </a:rPr>
                                  <m:t>0</m:t>
                                </m:r>
                              </m:e>
                              <m:e>
                                <m:r>
                                  <a:rPr lang="en-US" i="1">
                                    <a:latin typeface="Cambria Math"/>
                                  </a:rPr>
                                  <m:t>1</m:t>
                                </m:r>
                              </m:e>
                              <m:e>
                                <m:r>
                                  <a:rPr lang="en-US" i="1">
                                    <a:latin typeface="Cambria Math"/>
                                  </a:rPr>
                                  <m:t>0</m:t>
                                </m:r>
                              </m:e>
                            </m:mr>
                          </m:m>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953000" y="3429000"/>
                <a:ext cx="1981200" cy="1931106"/>
              </a:xfrm>
              <a:prstGeom prst="rect">
                <a:avLst/>
              </a:prstGeom>
              <a:blipFill>
                <a:blip r:embed="rId4"/>
                <a:stretch>
                  <a:fillRect l="-1231" t="-1899" r="-2769"/>
                </a:stretch>
              </a:blipFill>
            </p:spPr>
            <p:txBody>
              <a:bodyPr/>
              <a:lstStyle/>
              <a:p>
                <a:r>
                  <a:rPr lang="en-US">
                    <a:noFill/>
                  </a:rPr>
                  <a:t> </a:t>
                </a:r>
              </a:p>
            </p:txBody>
          </p:sp>
        </mc:Fallback>
      </mc:AlternateContent>
      <p:sp>
        <p:nvSpPr>
          <p:cNvPr id="15" name="Left Brace 14"/>
          <p:cNvSpPr/>
          <p:nvPr/>
        </p:nvSpPr>
        <p:spPr>
          <a:xfrm rot="16200000">
            <a:off x="5243514" y="1098233"/>
            <a:ext cx="394335" cy="9906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6504625" y="834389"/>
            <a:ext cx="394335" cy="1531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7770498" y="1091562"/>
            <a:ext cx="394335" cy="10001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stCxn id="25" idx="0"/>
          </p:cNvCxnSpPr>
          <p:nvPr/>
        </p:nvCxnSpPr>
        <p:spPr>
          <a:xfrm flipH="1" flipV="1">
            <a:off x="8013386" y="1828800"/>
            <a:ext cx="1005839"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028624" y="3429000"/>
            <a:ext cx="1981200" cy="2308324"/>
          </a:xfrm>
          <a:prstGeom prst="rect">
            <a:avLst/>
          </a:prstGeom>
          <a:noFill/>
        </p:spPr>
        <p:txBody>
          <a:bodyPr wrap="square" rtlCol="0">
            <a:spAutoFit/>
          </a:bodyPr>
          <a:lstStyle/>
          <a:p>
            <a:pPr algn="ctr"/>
            <a:r>
              <a:rPr lang="en-US" b="1" dirty="0"/>
              <a:t>extrinsic camera matrix:</a:t>
            </a:r>
          </a:p>
          <a:p>
            <a:pPr algn="ctr"/>
            <a:r>
              <a:rPr lang="en-US" dirty="0"/>
              <a:t>estimates the parameters of position and view direction of a camera. </a:t>
            </a:r>
          </a:p>
          <a:p>
            <a:pPr algn="ctr"/>
            <a:endParaRPr lang="en-US" dirty="0"/>
          </a:p>
        </p:txBody>
      </p:sp>
    </p:spTree>
    <p:extLst>
      <p:ext uri="{BB962C8B-B14F-4D97-AF65-F5344CB8AC3E}">
        <p14:creationId xmlns:p14="http://schemas.microsoft.com/office/powerpoint/2010/main" val="211337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3914762" y="3052528"/>
            <a:ext cx="2188345"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Coordinate systems</a:t>
            </a:r>
          </a:p>
        </p:txBody>
      </p:sp>
      <p:sp>
        <p:nvSpPr>
          <p:cNvPr id="3" name="Content Placeholder 2"/>
          <p:cNvSpPr>
            <a:spLocks noGrp="1"/>
          </p:cNvSpPr>
          <p:nvPr>
            <p:ph idx="1"/>
          </p:nvPr>
        </p:nvSpPr>
        <p:spPr/>
        <p:txBody>
          <a:bodyPr/>
          <a:lstStyle/>
          <a:p>
            <a:r>
              <a:rPr lang="en-US" dirty="0">
                <a:solidFill>
                  <a:prstClr val="black"/>
                </a:solidFill>
              </a:rPr>
              <a:t>There are 3 coordinate systems that are discussed in general: world, camera, and image coordinate systems.</a:t>
            </a:r>
          </a:p>
          <a:p>
            <a:pPr lvl="1"/>
            <a:r>
              <a:rPr lang="en-US" dirty="0">
                <a:solidFill>
                  <a:prstClr val="black"/>
                </a:solidFill>
              </a:rPr>
              <a:t>(and also normalized image coo. System…)</a:t>
            </a:r>
          </a:p>
          <a:p>
            <a:endParaRPr lang="en-US" dirty="0"/>
          </a:p>
        </p:txBody>
      </p:sp>
      <p:sp>
        <p:nvSpPr>
          <p:cNvPr id="4" name="Line"/>
          <p:cNvSpPr/>
          <p:nvPr/>
        </p:nvSpPr>
        <p:spPr>
          <a:xfrm>
            <a:off x="3052899" y="4256694"/>
            <a:ext cx="1726055" cy="0"/>
          </a:xfrm>
          <a:prstGeom prst="line">
            <a:avLst/>
          </a:prstGeom>
          <a:ln w="38100">
            <a:solidFill>
              <a:srgbClr val="FF2600"/>
            </a:solidFill>
            <a:miter lim="400000"/>
            <a:headEnd type="none" w="med" len="med"/>
            <a:tailEnd type="none" w="med" len="med"/>
          </a:ln>
        </p:spPr>
        <p:txBody>
          <a:bodyPr lIns="35719" tIns="35719" rIns="35719" bIns="35719" anchor="ctr"/>
          <a:lstStyle/>
          <a:p>
            <a:pPr>
              <a:defRPr sz="2400"/>
            </a:pPr>
            <a:endParaRPr sz="1687">
              <a:solidFill>
                <a:prstClr val="black"/>
              </a:solidFill>
              <a:latin typeface="Calibri" panose="020F0502020204030204"/>
            </a:endParaRPr>
          </a:p>
        </p:txBody>
      </p:sp>
      <p:sp>
        <p:nvSpPr>
          <p:cNvPr id="5" name="Line"/>
          <p:cNvSpPr/>
          <p:nvPr/>
        </p:nvSpPr>
        <p:spPr>
          <a:xfrm flipV="1">
            <a:off x="4796813" y="2995788"/>
            <a:ext cx="0" cy="2544955"/>
          </a:xfrm>
          <a:prstGeom prst="line">
            <a:avLst/>
          </a:prstGeom>
          <a:ln w="25400">
            <a:solidFill>
              <a:schemeClr val="accent6"/>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6" name="latex-image-18.pdf" descr="latex-image-18.pdf"/>
          <p:cNvPicPr>
            <a:picLocks noChangeAspect="1"/>
          </p:cNvPicPr>
          <p:nvPr/>
        </p:nvPicPr>
        <p:blipFill>
          <a:blip r:embed="rId2"/>
          <a:stretch>
            <a:fillRect/>
          </a:stretch>
        </p:blipFill>
        <p:spPr>
          <a:xfrm>
            <a:off x="9067800" y="1805495"/>
            <a:ext cx="294680" cy="223242"/>
          </a:xfrm>
          <a:prstGeom prst="rect">
            <a:avLst/>
          </a:prstGeom>
          <a:ln w="12700">
            <a:miter lim="400000"/>
          </a:ln>
        </p:spPr>
      </p:pic>
      <p:sp>
        <p:nvSpPr>
          <p:cNvPr id="7" name="Line"/>
          <p:cNvSpPr/>
          <p:nvPr/>
        </p:nvSpPr>
        <p:spPr>
          <a:xfrm>
            <a:off x="8966978" y="1917116"/>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8" name="world point"/>
          <p:cNvSpPr txBox="1"/>
          <p:nvPr/>
        </p:nvSpPr>
        <p:spPr>
          <a:xfrm>
            <a:off x="9537692" y="1783651"/>
            <a:ext cx="830613"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vl1pPr>
          </a:lstStyle>
          <a:p>
            <a:pPr>
              <a:defRPr/>
            </a:pPr>
            <a:r>
              <a:rPr sz="1266">
                <a:solidFill>
                  <a:prstClr val="black"/>
                </a:solidFill>
                <a:latin typeface="Calibri" panose="020F0502020204030204"/>
              </a:rPr>
              <a:t>world point</a:t>
            </a:r>
          </a:p>
        </p:txBody>
      </p:sp>
      <p:sp>
        <p:nvSpPr>
          <p:cNvPr id="9" name="Line"/>
          <p:cNvSpPr/>
          <p:nvPr/>
        </p:nvSpPr>
        <p:spPr>
          <a:xfrm flipH="1" flipV="1">
            <a:off x="3058589" y="3618467"/>
            <a:ext cx="7704" cy="642691"/>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0" name="Line"/>
          <p:cNvSpPr/>
          <p:nvPr/>
        </p:nvSpPr>
        <p:spPr>
          <a:xfrm>
            <a:off x="1891607" y="5251523"/>
            <a:ext cx="1892205" cy="1"/>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1" name="Line"/>
          <p:cNvSpPr/>
          <p:nvPr/>
        </p:nvSpPr>
        <p:spPr>
          <a:xfrm flipV="1">
            <a:off x="1905002" y="4626341"/>
            <a:ext cx="0" cy="629645"/>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2" name="Line"/>
          <p:cNvSpPr/>
          <p:nvPr/>
        </p:nvSpPr>
        <p:spPr>
          <a:xfrm flipV="1">
            <a:off x="4783420" y="2744460"/>
            <a:ext cx="216263" cy="168669"/>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3" name="Line"/>
          <p:cNvSpPr/>
          <p:nvPr/>
        </p:nvSpPr>
        <p:spPr>
          <a:xfrm>
            <a:off x="4796812" y="2917592"/>
            <a:ext cx="0" cy="602875"/>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7" name="Line"/>
          <p:cNvSpPr/>
          <p:nvPr/>
        </p:nvSpPr>
        <p:spPr>
          <a:xfrm>
            <a:off x="4935142" y="3520467"/>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pic>
        <p:nvPicPr>
          <p:cNvPr id="18" name="Image" descr="Image"/>
          <p:cNvPicPr>
            <a:picLocks noChangeAspect="1"/>
          </p:cNvPicPr>
          <p:nvPr/>
        </p:nvPicPr>
        <p:blipFill>
          <a:blip r:embed="rId3"/>
          <a:stretch>
            <a:fillRect/>
          </a:stretch>
        </p:blipFill>
        <p:spPr>
          <a:xfrm>
            <a:off x="5138432" y="3498246"/>
            <a:ext cx="187524" cy="151805"/>
          </a:xfrm>
          <a:prstGeom prst="rect">
            <a:avLst/>
          </a:prstGeom>
          <a:ln w="12700">
            <a:miter lim="400000"/>
          </a:ln>
        </p:spPr>
      </p:pic>
      <p:sp>
        <p:nvSpPr>
          <p:cNvPr id="19" name="image point"/>
          <p:cNvSpPr txBox="1"/>
          <p:nvPr/>
        </p:nvSpPr>
        <p:spPr>
          <a:xfrm>
            <a:off x="5192732" y="3662518"/>
            <a:ext cx="854786"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vl1pPr>
          </a:lstStyle>
          <a:p>
            <a:pPr>
              <a:defRPr/>
            </a:pPr>
            <a:r>
              <a:rPr sz="1266" dirty="0">
                <a:solidFill>
                  <a:prstClr val="black"/>
                </a:solidFill>
                <a:latin typeface="Calibri" panose="020F0502020204030204"/>
              </a:rPr>
              <a:t>image point</a:t>
            </a:r>
          </a:p>
        </p:txBody>
      </p:sp>
      <p:cxnSp>
        <p:nvCxnSpPr>
          <p:cNvPr id="22" name="Straight Connector 21"/>
          <p:cNvCxnSpPr>
            <a:endCxn id="4" idx="0"/>
          </p:cNvCxnSpPr>
          <p:nvPr/>
        </p:nvCxnSpPr>
        <p:spPr>
          <a:xfrm flipH="1">
            <a:off x="3052898" y="1917116"/>
            <a:ext cx="5931938"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V="1">
            <a:off x="3070805" y="3948299"/>
            <a:ext cx="255232" cy="297043"/>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p:cNvSpPr/>
          <p:nvPr/>
        </p:nvSpPr>
        <p:spPr>
          <a:xfrm flipV="1">
            <a:off x="1905001" y="4930814"/>
            <a:ext cx="188427" cy="320757"/>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6" name="Line"/>
          <p:cNvSpPr/>
          <p:nvPr/>
        </p:nvSpPr>
        <p:spPr>
          <a:xfrm>
            <a:off x="4953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28" name="image coordinate system">
                <a:extLst>
                  <a:ext uri="{FF2B5EF4-FFF2-40B4-BE49-F238E27FC236}">
                    <a16:creationId xmlns:a16="http://schemas.microsoft.com/office/drawing/2014/main" id="{B1C9475A-CB0A-4867-B710-686ED1934745}"/>
                  </a:ext>
                </a:extLst>
              </p:cNvPr>
              <p:cNvSpPr txBox="1"/>
              <p:nvPr/>
            </p:nvSpPr>
            <p:spPr>
              <a:xfrm>
                <a:off x="4799583" y="4259526"/>
                <a:ext cx="2294088" cy="471540"/>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r>
                            <a:rPr lang="en-US" sz="2400" b="0" i="1" smtClean="0">
                              <a:solidFill>
                                <a:prstClr val="black"/>
                              </a:solidFill>
                              <a:latin typeface="Cambria Math" panose="02040503050406030204" pitchFamily="18" charset="0"/>
                            </a:rPr>
                            <m:t>𝑖𝑚𝑎𝑔𝑒</m:t>
                          </m:r>
                        </m:sub>
                      </m:sSub>
                    </m:oMath>
                  </m:oMathPara>
                </a14:m>
                <a:endParaRPr sz="2400" dirty="0">
                  <a:solidFill>
                    <a:prstClr val="black"/>
                  </a:solidFill>
                  <a:latin typeface="Calibri Light" panose="020F0302020204030204"/>
                </a:endParaRPr>
              </a:p>
            </p:txBody>
          </p:sp>
        </mc:Choice>
        <mc:Fallback xmlns="">
          <p:sp>
            <p:nvSpPr>
              <p:cNvPr id="28"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799583" y="4259526"/>
                <a:ext cx="2294088" cy="471540"/>
              </a:xfrm>
              <a:prstGeom prst="rect">
                <a:avLst/>
              </a:prstGeom>
              <a:blipFill>
                <a:blip r:embed="rId4"/>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image coordinate system">
                <a:extLst>
                  <a:ext uri="{FF2B5EF4-FFF2-40B4-BE49-F238E27FC236}">
                    <a16:creationId xmlns:a16="http://schemas.microsoft.com/office/drawing/2014/main" id="{B1C9475A-CB0A-4867-B710-686ED1934745}"/>
                  </a:ext>
                </a:extLst>
              </p:cNvPr>
              <p:cNvSpPr txBox="1"/>
              <p:nvPr/>
            </p:nvSpPr>
            <p:spPr>
              <a:xfrm>
                <a:off x="2438400" y="4184874"/>
                <a:ext cx="2294088" cy="441468"/>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9"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438400" y="4184874"/>
                <a:ext cx="2294088" cy="441468"/>
              </a:xfrm>
              <a:prstGeom prst="rect">
                <a:avLst/>
              </a:prstGeom>
              <a:blipFill>
                <a:blip r:embed="rId5"/>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image coordinate system">
                <a:extLst>
                  <a:ext uri="{FF2B5EF4-FFF2-40B4-BE49-F238E27FC236}">
                    <a16:creationId xmlns:a16="http://schemas.microsoft.com/office/drawing/2014/main" id="{B1C9475A-CB0A-4867-B710-686ED1934745}"/>
                  </a:ext>
                </a:extLst>
              </p:cNvPr>
              <p:cNvSpPr txBox="1"/>
              <p:nvPr/>
            </p:nvSpPr>
            <p:spPr>
              <a:xfrm>
                <a:off x="1295400" y="5175474"/>
                <a:ext cx="2294088" cy="441468"/>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𝑤𝑜𝑟𝑙𝑑</m:t>
                          </m:r>
                        </m:sub>
                      </m:sSub>
                    </m:oMath>
                  </m:oMathPara>
                </a14:m>
                <a:endParaRPr sz="2400" dirty="0">
                  <a:solidFill>
                    <a:prstClr val="black"/>
                  </a:solidFill>
                  <a:latin typeface="Calibri Light" panose="020F0302020204030204"/>
                </a:endParaRPr>
              </a:p>
            </p:txBody>
          </p:sp>
        </mc:Choice>
        <mc:Fallback xmlns="">
          <p:sp>
            <p:nvSpPr>
              <p:cNvPr id="3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295400" y="5175474"/>
                <a:ext cx="2294088" cy="441468"/>
              </a:xfrm>
              <a:prstGeom prst="rect">
                <a:avLst/>
              </a:prstGeom>
              <a:blipFill>
                <a:blip r:embed="rId6"/>
                <a:stretch>
                  <a:fillRect b="-555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image coordinate system">
                <a:extLst>
                  <a:ext uri="{FF2B5EF4-FFF2-40B4-BE49-F238E27FC236}">
                    <a16:creationId xmlns:a16="http://schemas.microsoft.com/office/drawing/2014/main" id="{B1C9475A-CB0A-4867-B710-686ED1934745}"/>
                  </a:ext>
                </a:extLst>
              </p:cNvPr>
              <p:cNvSpPr txBox="1"/>
              <p:nvPr/>
            </p:nvSpPr>
            <p:spPr>
              <a:xfrm>
                <a:off x="3326037" y="2410701"/>
                <a:ext cx="2294088" cy="471540"/>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3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326037" y="2410701"/>
                <a:ext cx="2294088" cy="471540"/>
              </a:xfrm>
              <a:prstGeom prst="rect">
                <a:avLst/>
              </a:prstGeom>
              <a:blipFill>
                <a:blip r:embed="rId7"/>
                <a:stretch>
                  <a:fillRect b="-15385"/>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27" name="Line">
            <a:extLst>
              <a:ext uri="{FF2B5EF4-FFF2-40B4-BE49-F238E27FC236}">
                <a16:creationId xmlns:a16="http://schemas.microsoft.com/office/drawing/2014/main" id="{C6CA40CC-89FB-4840-8943-3F0A9299A476}"/>
              </a:ext>
            </a:extLst>
          </p:cNvPr>
          <p:cNvSpPr/>
          <p:nvPr/>
        </p:nvSpPr>
        <p:spPr>
          <a:xfrm flipV="1">
            <a:off x="4956050" y="3618467"/>
            <a:ext cx="4510" cy="633986"/>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32" name="Line">
            <a:extLst>
              <a:ext uri="{FF2B5EF4-FFF2-40B4-BE49-F238E27FC236}">
                <a16:creationId xmlns:a16="http://schemas.microsoft.com/office/drawing/2014/main" id="{6914D8E6-C989-40B1-A25A-7960B1836CCB}"/>
              </a:ext>
            </a:extLst>
          </p:cNvPr>
          <p:cNvSpPr/>
          <p:nvPr/>
        </p:nvSpPr>
        <p:spPr>
          <a:xfrm flipV="1">
            <a:off x="4960562" y="3975760"/>
            <a:ext cx="216262" cy="260876"/>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Tree>
    <p:extLst>
      <p:ext uri="{BB962C8B-B14F-4D97-AF65-F5344CB8AC3E}">
        <p14:creationId xmlns:p14="http://schemas.microsoft.com/office/powerpoint/2010/main" val="220868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b="1" dirty="0"/>
              <a:t>Camera </a:t>
            </a:r>
            <a:r>
              <a:rPr lang="en-US" b="1" dirty="0" err="1"/>
              <a:t>extrinsics</a:t>
            </a:r>
            <a:endParaRPr lang="en-US" b="1" dirty="0"/>
          </a:p>
          <a:p>
            <a:r>
              <a:rPr lang="en-US" dirty="0"/>
              <a:t>Camera </a:t>
            </a:r>
            <a:r>
              <a:rPr lang="en-US" dirty="0" err="1"/>
              <a:t>intrinsics</a:t>
            </a:r>
            <a:endParaRPr lang="en-US" b="1"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36421756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lass_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2958</Words>
  <Application>Microsoft Office PowerPoint</Application>
  <PresentationFormat>Widescreen</PresentationFormat>
  <Paragraphs>599</Paragraphs>
  <Slides>51</Slides>
  <Notes>19</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Cambria Math</vt:lpstr>
      <vt:lpstr>Helvetica</vt:lpstr>
      <vt:lpstr>Helvetica Light</vt:lpstr>
      <vt:lpstr>class_layout</vt:lpstr>
      <vt:lpstr>Camera calibration</vt:lpstr>
      <vt:lpstr>References</vt:lpstr>
      <vt:lpstr>Contents</vt:lpstr>
      <vt:lpstr>What is camera calibration</vt:lpstr>
      <vt:lpstr>Starting from the end</vt:lpstr>
      <vt:lpstr>Starting from the end</vt:lpstr>
      <vt:lpstr>Starting from the end</vt:lpstr>
      <vt:lpstr>Coordinate systems</vt:lpstr>
      <vt:lpstr>Contents</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Contents</vt:lpstr>
      <vt:lpstr>Recap: perspective projection</vt:lpstr>
      <vt:lpstr>Recap: perspective projection</vt:lpstr>
      <vt:lpstr>Recap: perspective projection</vt:lpstr>
      <vt:lpstr>Recap: perspective projection</vt:lpstr>
      <vt:lpstr>Intrinsic camera matrix</vt:lpstr>
      <vt:lpstr>Intrinsic camera matrix</vt:lpstr>
      <vt:lpstr>Intrinsic camera matrix</vt:lpstr>
      <vt:lpstr>Intrinsic camera matrix</vt:lpstr>
      <vt:lpstr>Intrinsic camera matrix</vt:lpstr>
      <vt:lpstr>Contents</vt:lpstr>
      <vt:lpstr>Full camera matrix</vt:lpstr>
      <vt:lpstr>Side note: normalized image coordinates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TLS -the minimization problem</vt:lpstr>
      <vt:lpstr>PowerPoint Presentation</vt:lpstr>
      <vt:lpstr>Contents</vt:lpstr>
      <vt:lpstr>Geometric calibration</vt:lpstr>
      <vt:lpstr>Geometric calibration</vt:lpstr>
      <vt:lpstr>PowerPoint Presentation</vt:lpstr>
      <vt:lpstr>Radial distortion</vt:lpstr>
      <vt:lpstr>Radial distortion</vt:lpstr>
      <vt:lpstr>Radial distortion</vt:lpstr>
      <vt:lpstr>PowerPoint Presentation</vt:lpstr>
      <vt:lpstr>Tangential distortion</vt:lpstr>
      <vt:lpstr>Tangential distortion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Camera calibration</dc:title>
  <dc:creator> </dc:creator>
  <cp:lastModifiedBy> </cp:lastModifiedBy>
  <cp:revision>25</cp:revision>
  <dcterms:created xsi:type="dcterms:W3CDTF">2019-11-08T16:12:10Z</dcterms:created>
  <dcterms:modified xsi:type="dcterms:W3CDTF">2019-12-28T18:36:21Z</dcterms:modified>
</cp:coreProperties>
</file>