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348" r:id="rId3"/>
    <p:sldId id="303" r:id="rId4"/>
    <p:sldId id="2356" r:id="rId5"/>
    <p:sldId id="2360" r:id="rId6"/>
    <p:sldId id="2414" r:id="rId7"/>
    <p:sldId id="2362" r:id="rId8"/>
    <p:sldId id="2367" r:id="rId9"/>
    <p:sldId id="2410" r:id="rId10"/>
    <p:sldId id="2369" r:id="rId11"/>
    <p:sldId id="2418" r:id="rId12"/>
    <p:sldId id="2419" r:id="rId13"/>
    <p:sldId id="2420" r:id="rId14"/>
    <p:sldId id="2421" r:id="rId15"/>
    <p:sldId id="2422" r:id="rId16"/>
    <p:sldId id="2428" r:id="rId17"/>
    <p:sldId id="2380" r:id="rId18"/>
    <p:sldId id="2409" r:id="rId19"/>
    <p:sldId id="2349" r:id="rId20"/>
    <p:sldId id="2350" r:id="rId21"/>
    <p:sldId id="2358" r:id="rId22"/>
    <p:sldId id="2352" r:id="rId23"/>
    <p:sldId id="2359" r:id="rId24"/>
    <p:sldId id="305" r:id="rId25"/>
    <p:sldId id="2413" r:id="rId26"/>
    <p:sldId id="2368" r:id="rId27"/>
    <p:sldId id="2364" r:id="rId28"/>
    <p:sldId id="2411" r:id="rId29"/>
    <p:sldId id="2382" r:id="rId30"/>
    <p:sldId id="2415" r:id="rId31"/>
    <p:sldId id="2416" r:id="rId32"/>
    <p:sldId id="2383" r:id="rId33"/>
    <p:sldId id="2384" r:id="rId34"/>
    <p:sldId id="2385" r:id="rId35"/>
    <p:sldId id="2387" r:id="rId36"/>
    <p:sldId id="2417" r:id="rId37"/>
    <p:sldId id="2388" r:id="rId38"/>
    <p:sldId id="2389" r:id="rId39"/>
    <p:sldId id="2393" r:id="rId40"/>
    <p:sldId id="2394" r:id="rId41"/>
    <p:sldId id="2412" r:id="rId42"/>
    <p:sldId id="2402" r:id="rId43"/>
    <p:sldId id="2408" r:id="rId44"/>
    <p:sldId id="2397" r:id="rId45"/>
    <p:sldId id="2399" r:id="rId46"/>
    <p:sldId id="2400" r:id="rId47"/>
    <p:sldId id="2406" r:id="rId48"/>
    <p:sldId id="2401" r:id="rId49"/>
    <p:sldId id="2404" r:id="rId50"/>
    <p:sldId id="2405" r:id="rId51"/>
    <p:sldId id="2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443A9-F23A-48DF-A7F1-69ACC1B2952D}" type="datetimeFigureOut">
              <a:rPr lang="en-US" smtClean="0"/>
              <a:t>18-Dec-19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FC88C-95A5-4E0F-9A58-E5C8FBF954FD}" type="slidenum">
              <a:rPr lang="en-US" smtClean="0"/>
              <a:t>‹#›</a:t>
            </a:fld>
            <a:endParaRPr lang="en-US"/>
          </a:p>
        </p:txBody>
      </p:sp>
    </p:spTree>
    <p:extLst>
      <p:ext uri="{BB962C8B-B14F-4D97-AF65-F5344CB8AC3E}">
        <p14:creationId xmlns:p14="http://schemas.microsoft.com/office/powerpoint/2010/main" val="384533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a:t>
            </a:r>
          </a:p>
          <a:p>
            <a:endParaRPr lang="en-US" dirty="0"/>
          </a:p>
          <a:p>
            <a:r>
              <a:rPr lang="en-US" dirty="0" err="1"/>
              <a:t>Kx</a:t>
            </a:r>
            <a:r>
              <a:rPr lang="en-US" dirty="0"/>
              <a:t> = </a:t>
            </a:r>
          </a:p>
          <a:p>
            <a:r>
              <a:rPr lang="en-US" dirty="0"/>
              <a:t>\begin{</a:t>
            </a:r>
            <a:r>
              <a:rPr lang="en-US" dirty="0" err="1"/>
              <a:t>bmatrix</a:t>
            </a:r>
            <a:r>
              <a:rPr lang="en-US" dirty="0"/>
              <a:t>}1 &amp; 0&amp;p_x</a:t>
            </a:r>
          </a:p>
          <a:p>
            <a:r>
              <a:rPr lang="en-US" dirty="0"/>
              <a:t>\\ 0&amp;1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}1 &amp; \</a:t>
            </a:r>
            <a:r>
              <a:rPr lang="en-US" dirty="0" err="1"/>
              <a:t>frac</a:t>
            </a:r>
            <a:r>
              <a:rPr lang="en-US" dirty="0"/>
              <a:t>{s}{</a:t>
            </a:r>
            <a:r>
              <a:rPr lang="en-US" dirty="0" err="1"/>
              <a:t>f_y</a:t>
            </a:r>
            <a:r>
              <a:rPr lang="en-US" dirty="0"/>
              <a:t>}&amp;0</a:t>
            </a:r>
          </a:p>
          <a:p>
            <a:r>
              <a:rPr lang="en-US" dirty="0"/>
              <a:t>\\ 0&amp;1 &amp;0</a:t>
            </a:r>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a:p>
            <a:r>
              <a:rPr lang="en-US" dirty="0"/>
              <a:t>x</a:t>
            </a:r>
          </a:p>
        </p:txBody>
      </p:sp>
      <p:sp>
        <p:nvSpPr>
          <p:cNvPr id="4" name="Slide Number Placeholder 3"/>
          <p:cNvSpPr>
            <a:spLocks noGrp="1"/>
          </p:cNvSpPr>
          <p:nvPr>
            <p:ph type="sldNum" sz="quarter" idx="10"/>
          </p:nvPr>
        </p:nvSpPr>
        <p:spPr/>
        <p:txBody>
          <a:bodyPr/>
          <a:lstStyle/>
          <a:p>
            <a:fld id="{52D509E6-240D-427B-9F3C-01CA969AA59D}" type="slidenum">
              <a:rPr lang="en-US" smtClean="0"/>
              <a:t>27</a:t>
            </a:fld>
            <a:endParaRPr lang="en-US"/>
          </a:p>
        </p:txBody>
      </p:sp>
    </p:spTree>
    <p:extLst>
      <p:ext uri="{BB962C8B-B14F-4D97-AF65-F5344CB8AC3E}">
        <p14:creationId xmlns:p14="http://schemas.microsoft.com/office/powerpoint/2010/main" val="189531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endParaRPr lang="en-US" dirty="0"/>
          </a:p>
          <a:p>
            <a:r>
              <a:rPr lang="en-US" dirty="0"/>
              <a:t> = </a:t>
            </a:r>
          </a:p>
          <a:p>
            <a:endParaRPr lang="en-US" dirty="0"/>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29</a:t>
            </a:fld>
            <a:endParaRPr lang="en-US"/>
          </a:p>
        </p:txBody>
      </p:sp>
    </p:spTree>
    <p:extLst>
      <p:ext uri="{BB962C8B-B14F-4D97-AF65-F5344CB8AC3E}">
        <p14:creationId xmlns:p14="http://schemas.microsoft.com/office/powerpoint/2010/main" val="345406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\begin{</a:t>
            </a:r>
            <a:r>
              <a:rPr lang="en-US" dirty="0" err="1"/>
              <a:t>bmatrix</a:t>
            </a:r>
            <a:r>
              <a:rPr lang="en-US" dirty="0"/>
              <a:t>}\</a:t>
            </a:r>
            <a:r>
              <a:rPr lang="en-US" dirty="0" err="1"/>
              <a:t>widetilde</a:t>
            </a:r>
            <a:r>
              <a:rPr lang="en-US" dirty="0"/>
              <a:t>{u}</a:t>
            </a:r>
          </a:p>
          <a:p>
            <a:r>
              <a:rPr lang="en-US" dirty="0"/>
              <a:t>\\ \</a:t>
            </a:r>
            <a:r>
              <a:rPr lang="en-US" dirty="0" err="1"/>
              <a:t>widetilde</a:t>
            </a:r>
            <a:r>
              <a:rPr lang="en-US" dirty="0"/>
              <a:t>{v}</a:t>
            </a:r>
          </a:p>
          <a:p>
            <a:r>
              <a:rPr lang="en-US" dirty="0"/>
              <a:t>\\\widetilde{w}</a:t>
            </a:r>
          </a:p>
          <a:p>
            <a:endParaRPr lang="en-US" dirty="0"/>
          </a:p>
          <a:p>
            <a:r>
              <a:rPr lang="en-US" dirty="0"/>
              <a:t>\end{</a:t>
            </a:r>
            <a:r>
              <a:rPr lang="en-US" dirty="0" err="1"/>
              <a:t>bmatrix</a:t>
            </a:r>
            <a:r>
              <a:rPr lang="en-US" dirty="0"/>
              <a:t>}</a:t>
            </a:r>
          </a:p>
          <a:p>
            <a:endParaRPr lang="en-US" dirty="0"/>
          </a:p>
          <a:p>
            <a:r>
              <a:rPr lang="en-US" dirty="0"/>
              <a:t>=</a:t>
            </a:r>
          </a:p>
          <a:p>
            <a:r>
              <a:rPr lang="en-US" dirty="0"/>
              <a:t>K^{-1}</a:t>
            </a:r>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r>
              <a:rPr lang="en-US" dirty="0"/>
              <a:t> = </a:t>
            </a:r>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r>
              <a:rPr lang="en-US" dirty="0"/>
              <a:t>\\</a:t>
            </a:r>
          </a:p>
          <a:p>
            <a:r>
              <a:rPr lang="en-US" dirty="0"/>
              <a:t>R </a:t>
            </a:r>
          </a:p>
          <a:p>
            <a:r>
              <a:rPr lang="en-US" dirty="0"/>
              <a:t>\begin{</a:t>
            </a:r>
            <a:r>
              <a:rPr lang="en-US" dirty="0" err="1"/>
              <a:t>bmatrix</a:t>
            </a:r>
            <a:r>
              <a:rPr lang="en-US" dirty="0"/>
              <a:t>}x</a:t>
            </a:r>
          </a:p>
          <a:p>
            <a:r>
              <a:rPr lang="en-US" dirty="0"/>
              <a:t>\\ y</a:t>
            </a:r>
          </a:p>
          <a:p>
            <a:r>
              <a:rPr lang="en-US" dirty="0"/>
              <a:t>\\z</a:t>
            </a:r>
          </a:p>
          <a:p>
            <a:r>
              <a:rPr lang="en-US" dirty="0"/>
              <a:t>\end{</a:t>
            </a:r>
            <a:r>
              <a:rPr lang="en-US" dirty="0" err="1"/>
              <a:t>bmatrix</a:t>
            </a:r>
            <a:r>
              <a:rPr lang="en-US" dirty="0"/>
              <a:t>}</a:t>
            </a:r>
          </a:p>
          <a:p>
            <a:r>
              <a:rPr lang="en-US" dirty="0"/>
              <a:t>-RC</a:t>
            </a:r>
          </a:p>
          <a:p>
            <a:endParaRPr lang="en-US" dirty="0"/>
          </a:p>
          <a:p>
            <a:r>
              <a:rPr lang="en-US" dirty="0"/>
              <a:t>=</a:t>
            </a:r>
          </a:p>
          <a:p>
            <a:endParaRPr lang="en-US" dirty="0"/>
          </a:p>
          <a:p>
            <a:r>
              <a:rPr lang="en-US" dirty="0"/>
              <a:t>R </a:t>
            </a:r>
          </a:p>
          <a:p>
            <a:r>
              <a:rPr lang="en-US" dirty="0"/>
              <a:t>\begin{</a:t>
            </a:r>
            <a:r>
              <a:rPr lang="en-US" dirty="0" err="1"/>
              <a:t>bmatrix</a:t>
            </a:r>
            <a:r>
              <a:rPr lang="en-US" dirty="0"/>
              <a:t>}x</a:t>
            </a:r>
          </a:p>
          <a:p>
            <a:r>
              <a:rPr lang="en-US" dirty="0"/>
              <a:t>\\ y</a:t>
            </a:r>
          </a:p>
          <a:p>
            <a:r>
              <a:rPr lang="en-US" dirty="0"/>
              <a:t>\\z</a:t>
            </a:r>
          </a:p>
          <a:p>
            <a:r>
              <a:rPr lang="en-US" dirty="0"/>
              <a:t>\end{</a:t>
            </a:r>
            <a:r>
              <a:rPr lang="en-US" dirty="0" err="1"/>
              <a:t>bmatrix</a:t>
            </a:r>
            <a:r>
              <a:rPr lang="en-US" dirty="0"/>
              <a:t>}</a:t>
            </a:r>
          </a:p>
          <a:p>
            <a:r>
              <a:rPr lang="en-US"/>
              <a:t>+t</a:t>
            </a:r>
            <a:endParaRPr lang="en-US" dirty="0"/>
          </a:p>
        </p:txBody>
      </p:sp>
      <p:sp>
        <p:nvSpPr>
          <p:cNvPr id="4" name="Slide Number Placeholder 3"/>
          <p:cNvSpPr>
            <a:spLocks noGrp="1"/>
          </p:cNvSpPr>
          <p:nvPr>
            <p:ph type="sldNum" sz="quarter" idx="5"/>
          </p:nvPr>
        </p:nvSpPr>
        <p:spPr/>
        <p:txBody>
          <a:bodyPr/>
          <a:lstStyle/>
          <a:p>
            <a:fld id="{23DFC88C-95A5-4E0F-9A58-E5C8FBF954FD}" type="slidenum">
              <a:rPr lang="en-US" smtClean="0"/>
              <a:t>30</a:t>
            </a:fld>
            <a:endParaRPr lang="en-US"/>
          </a:p>
        </p:txBody>
      </p:sp>
    </p:spTree>
    <p:extLst>
      <p:ext uri="{BB962C8B-B14F-4D97-AF65-F5344CB8AC3E}">
        <p14:creationId xmlns:p14="http://schemas.microsoft.com/office/powerpoint/2010/main" val="2677273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 \lambda v  \</a:t>
            </a:r>
            <a:r>
              <a:rPr lang="en-US" dirty="0" err="1"/>
              <a:t>mapsto</a:t>
            </a:r>
            <a:r>
              <a:rPr lang="en-US" dirty="0"/>
              <a:t> </a:t>
            </a:r>
            <a:r>
              <a:rPr lang="en-US" dirty="0" err="1"/>
              <a:t>v^TAv</a:t>
            </a:r>
            <a:r>
              <a:rPr lang="en-US" dirty="0"/>
              <a:t> = \lambda</a:t>
            </a:r>
          </a:p>
          <a:p>
            <a:endParaRPr lang="en-US" dirty="0"/>
          </a:p>
          <a:p>
            <a:endParaRPr lang="en-US" dirty="0"/>
          </a:p>
        </p:txBody>
      </p:sp>
      <p:sp>
        <p:nvSpPr>
          <p:cNvPr id="4" name="Slide Number Placeholder 3"/>
          <p:cNvSpPr>
            <a:spLocks noGrp="1"/>
          </p:cNvSpPr>
          <p:nvPr>
            <p:ph type="sldNum" sz="quarter" idx="5"/>
          </p:nvPr>
        </p:nvSpPr>
        <p:spPr/>
        <p:txBody>
          <a:bodyPr/>
          <a:lstStyle/>
          <a:p>
            <a:fld id="{C3AAF71C-6015-4670-870D-7FE113402D6E}" type="slidenum">
              <a:rPr lang="en-US" smtClean="0"/>
              <a:t>39</a:t>
            </a:fld>
            <a:endParaRPr lang="en-US"/>
          </a:p>
        </p:txBody>
      </p:sp>
    </p:spTree>
    <p:extLst>
      <p:ext uri="{BB962C8B-B14F-4D97-AF65-F5344CB8AC3E}">
        <p14:creationId xmlns:p14="http://schemas.microsoft.com/office/powerpoint/2010/main" val="328073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3780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4761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5036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21219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5018" eaLnBrk="0" hangingPunct="0">
              <a:defRPr>
                <a:solidFill>
                  <a:schemeClr val="tx1"/>
                </a:solidFill>
                <a:latin typeface="Arial" charset="0"/>
                <a:cs typeface="Arial" charset="0"/>
              </a:defRPr>
            </a:lvl1pPr>
            <a:lvl2pPr marL="730766" indent="-281064" defTabSz="915018" eaLnBrk="0" hangingPunct="0">
              <a:defRPr>
                <a:solidFill>
                  <a:schemeClr val="tx1"/>
                </a:solidFill>
                <a:latin typeface="Arial" charset="0"/>
                <a:cs typeface="Arial" charset="0"/>
              </a:defRPr>
            </a:lvl2pPr>
            <a:lvl3pPr marL="1124255" indent="-224851" defTabSz="915018" eaLnBrk="0" hangingPunct="0">
              <a:defRPr>
                <a:solidFill>
                  <a:schemeClr val="tx1"/>
                </a:solidFill>
                <a:latin typeface="Arial" charset="0"/>
                <a:cs typeface="Arial" charset="0"/>
              </a:defRPr>
            </a:lvl3pPr>
            <a:lvl4pPr marL="1573957" indent="-224851" defTabSz="915018" eaLnBrk="0" hangingPunct="0">
              <a:defRPr>
                <a:solidFill>
                  <a:schemeClr val="tx1"/>
                </a:solidFill>
                <a:latin typeface="Arial" charset="0"/>
                <a:cs typeface="Arial" charset="0"/>
              </a:defRPr>
            </a:lvl4pPr>
            <a:lvl5pPr marL="2023659" indent="-224851" defTabSz="915018" eaLnBrk="0" hangingPunct="0">
              <a:defRPr>
                <a:solidFill>
                  <a:schemeClr val="tx1"/>
                </a:solidFill>
                <a:latin typeface="Arial" charset="0"/>
                <a:cs typeface="Arial" charset="0"/>
              </a:defRPr>
            </a:lvl5pPr>
            <a:lvl6pPr marL="2473361" indent="-224851" defTabSz="915018" eaLnBrk="0" fontAlgn="base" hangingPunct="0">
              <a:spcBef>
                <a:spcPct val="0"/>
              </a:spcBef>
              <a:spcAft>
                <a:spcPct val="0"/>
              </a:spcAft>
              <a:defRPr>
                <a:solidFill>
                  <a:schemeClr val="tx1"/>
                </a:solidFill>
                <a:latin typeface="Arial" charset="0"/>
                <a:cs typeface="Arial" charset="0"/>
              </a:defRPr>
            </a:lvl6pPr>
            <a:lvl7pPr marL="2923062" indent="-224851" defTabSz="915018" eaLnBrk="0" fontAlgn="base" hangingPunct="0">
              <a:spcBef>
                <a:spcPct val="0"/>
              </a:spcBef>
              <a:spcAft>
                <a:spcPct val="0"/>
              </a:spcAft>
              <a:defRPr>
                <a:solidFill>
                  <a:schemeClr val="tx1"/>
                </a:solidFill>
                <a:latin typeface="Arial" charset="0"/>
                <a:cs typeface="Arial" charset="0"/>
              </a:defRPr>
            </a:lvl7pPr>
            <a:lvl8pPr marL="3372764" indent="-224851" defTabSz="915018" eaLnBrk="0" fontAlgn="base" hangingPunct="0">
              <a:spcBef>
                <a:spcPct val="0"/>
              </a:spcBef>
              <a:spcAft>
                <a:spcPct val="0"/>
              </a:spcAft>
              <a:defRPr>
                <a:solidFill>
                  <a:schemeClr val="tx1"/>
                </a:solidFill>
                <a:latin typeface="Arial" charset="0"/>
                <a:cs typeface="Arial" charset="0"/>
              </a:defRPr>
            </a:lvl8pPr>
            <a:lvl9pPr marL="3822466" indent="-224851" defTabSz="915018" eaLnBrk="0" fontAlgn="base" hangingPunct="0">
              <a:spcBef>
                <a:spcPct val="0"/>
              </a:spcBef>
              <a:spcAft>
                <a:spcPct val="0"/>
              </a:spcAft>
              <a:defRPr>
                <a:solidFill>
                  <a:schemeClr val="tx1"/>
                </a:solidFill>
                <a:latin typeface="Arial" charset="0"/>
                <a:cs typeface="Arial" charset="0"/>
              </a:defRPr>
            </a:lvl9pPr>
          </a:lstStyle>
          <a:p>
            <a:pPr marL="0" marR="0" lvl="0" indent="0" algn="r" defTabSz="915018" rtl="0" eaLnBrk="1" fontAlgn="auto" latinLnBrk="0" hangingPunct="1">
              <a:lnSpc>
                <a:spcPct val="100000"/>
              </a:lnSpc>
              <a:spcBef>
                <a:spcPts val="0"/>
              </a:spcBef>
              <a:spcAft>
                <a:spcPts val="0"/>
              </a:spcAft>
              <a:buClrTx/>
              <a:buSzTx/>
              <a:buFontTx/>
              <a:buNone/>
              <a:tabLst/>
              <a:defRPr/>
            </a:pPr>
            <a:fld id="{50AF8499-4BCD-468F-9E82-185D34080B71}" type="slidenum">
              <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5018"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92464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355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310231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19</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r>
              <a:rPr lang="en-US" dirty="0"/>
              <a:t>\</a:t>
            </a:r>
            <a:r>
              <a:rPr lang="en-US" dirty="0" err="1"/>
              <a:t>mapsto</a:t>
            </a:r>
            <a:r>
              <a:rPr lang="en-US" dirty="0"/>
              <a:t> </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r>
              <a:rPr lang="en-US" dirty="0"/>
              <a:t>=</a:t>
            </a:r>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20</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0&amp;0&amp;0</a:t>
            </a:r>
          </a:p>
          <a:p>
            <a:r>
              <a:rPr lang="en-US" dirty="0"/>
              <a:t>\\ 0&amp;f &amp;0&amp;0</a:t>
            </a:r>
          </a:p>
          <a:p>
            <a:r>
              <a:rPr lang="en-US" dirty="0"/>
              <a:t>\\0&amp;0&amp;1&amp;0</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21</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22</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23</a:t>
            </a:fld>
            <a:endParaRPr lang="en-US"/>
          </a:p>
        </p:txBody>
      </p:sp>
    </p:spTree>
    <p:extLst>
      <p:ext uri="{BB962C8B-B14F-4D97-AF65-F5344CB8AC3E}">
        <p14:creationId xmlns:p14="http://schemas.microsoft.com/office/powerpoint/2010/main" val="600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24</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
            <a:ext cx="103632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828800" y="5105400"/>
            <a:ext cx="85344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164448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42813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22810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019230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467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65394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67492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18-Dec-19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3986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18-Dec-19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67994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18-Dec-19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71390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87759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201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0"/>
            <a:ext cx="117856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203200" y="762000"/>
            <a:ext cx="117856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18-Dec-19</a:t>
            </a:fld>
            <a:endParaRPr lang="en-US"/>
          </a:p>
        </p:txBody>
      </p:sp>
      <p:sp>
        <p:nvSpPr>
          <p:cNvPr id="5" name="Footer Placeholder 4"/>
          <p:cNvSpPr>
            <a:spLocks noGrp="1"/>
          </p:cNvSpPr>
          <p:nvPr>
            <p:ph type="ftr" sz="quarter" idx="3"/>
          </p:nvPr>
        </p:nvSpPr>
        <p:spPr>
          <a:xfrm>
            <a:off x="41656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47200" y="649287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789509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image" Target="../media/image19.png"/><Relationship Id="rId7" Type="http://schemas.openxmlformats.org/officeDocument/2006/relationships/image" Target="../media/image23.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170.png"/></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image" Target="../media/image25.png"/><Relationship Id="rId7" Type="http://schemas.openxmlformats.org/officeDocument/2006/relationships/image" Target="../media/image23.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8.gif"/><Relationship Id="rId4" Type="http://schemas.openxmlformats.org/officeDocument/2006/relationships/image" Target="../media/image20.png"/><Relationship Id="rId9" Type="http://schemas.openxmlformats.org/officeDocument/2006/relationships/image" Target="../media/image27.gif"/></Relationships>
</file>

<file path=ppt/slides/_rels/slide2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2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37.gif"/><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7.gif"/><Relationship Id="rId4" Type="http://schemas.openxmlformats.org/officeDocument/2006/relationships/image" Target="../media/image56.gif"/></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ksimek.github.io/2012/08/14/decompose/"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evelopers.google.com/ar/develop/c/augmented-images" TargetMode="External"/><Relationship Id="rId2" Type="http://schemas.openxmlformats.org/officeDocument/2006/relationships/hyperlink" Target="https://www.youtube.com/watch?v=lIHcnwOVKng"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60.jpeg"/></Relationships>
</file>

<file path=ppt/slides/_rels/slide46.xml.rels><?xml version="1.0" encoding="UTF-8" standalone="yes"?>
<Relationships xmlns="http://schemas.openxmlformats.org/package/2006/relationships"><Relationship Id="rId8" Type="http://schemas.openxmlformats.org/officeDocument/2006/relationships/image" Target="../media/image62.jpeg"/><Relationship Id="rId3" Type="http://schemas.openxmlformats.org/officeDocument/2006/relationships/tags" Target="../tags/tag10.xml"/><Relationship Id="rId7" Type="http://schemas.openxmlformats.org/officeDocument/2006/relationships/image" Target="../media/image61.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4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4.jpeg"/></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microsoft.com/en-us/research/wp-content/uploads/2016/02/tr98-71.pdf" TargetMode="Externa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67.png"/><Relationship Id="rId4" Type="http://schemas.openxmlformats.org/officeDocument/2006/relationships/hyperlink" Target="http://www.vision.caltech.edu/bouguetj/calib_doc/htmls/example.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p:txBody>
          <a:bodyPr/>
          <a:lstStyle/>
          <a:p>
            <a:endParaRPr lang="en-US" dirty="0"/>
          </a:p>
        </p:txBody>
      </p:sp>
      <p:pic>
        <p:nvPicPr>
          <p:cNvPr id="5" name="Picture 4" descr="A view of a city&#10;&#10;Description automatically generated">
            <a:extLst>
              <a:ext uri="{FF2B5EF4-FFF2-40B4-BE49-F238E27FC236}">
                <a16:creationId xmlns:a16="http://schemas.microsoft.com/office/drawing/2014/main" id="{EDDF213C-3EFD-4058-9BDC-BA3150E2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047" y="1219201"/>
            <a:ext cx="6601905" cy="4951429"/>
          </a:xfrm>
          <a:prstGeom prst="rect">
            <a:avLst/>
          </a:prstGeom>
        </p:spPr>
      </p:pic>
    </p:spTree>
    <p:extLst>
      <p:ext uri="{BB962C8B-B14F-4D97-AF65-F5344CB8AC3E}">
        <p14:creationId xmlns:p14="http://schemas.microsoft.com/office/powerpoint/2010/main" val="47983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extrinsic camera matrix is a concatenation of a rotation and translation matrix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𝑤𝑜𝑟𝑙𝑑</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𝑐𝑎𝑚𝑒𝑟𝑎</m:t>
                        </m:r>
                      </m:sub>
                    </m:sSub>
                  </m:oMath>
                </a14:m>
                <a:endParaRPr lang="en-US" dirty="0"/>
              </a:p>
              <a:p>
                <a:r>
                  <a:rPr lang="en-US" dirty="0"/>
                  <a:t>We need the world coordinate system when we are talking about multiple camera setup and the relations between one another.</a:t>
                </a:r>
              </a:p>
              <a:p>
                <a:r>
                  <a:rPr lang="en-US" dirty="0"/>
                  <a:t>We are given a point in world coordinates and we transform it to the camera coordinate system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2" t="-959"/>
                </a:stretch>
              </a:blipFill>
            </p:spPr>
            <p:txBody>
              <a:bodyPr/>
              <a:lstStyle/>
              <a:p>
                <a:r>
                  <a:rPr lang="en-US">
                    <a:noFill/>
                  </a:rPr>
                  <a:t> </a:t>
                </a:r>
              </a:p>
            </p:txBody>
          </p:sp>
        </mc:Fallback>
      </mc:AlternateContent>
    </p:spTree>
    <p:extLst>
      <p:ext uri="{BB962C8B-B14F-4D97-AF65-F5344CB8AC3E}">
        <p14:creationId xmlns:p14="http://schemas.microsoft.com/office/powerpoint/2010/main" val="129183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739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161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p:txBody>
      </p:sp>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2"/>
                <a:stretch>
                  <a:fillRect l="-25000" r="-22727"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950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p:txBody>
      </p:sp>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2"/>
                <a:stretch>
                  <a:fillRect l="-25000" r="-22727"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5"/>
                <a:stretch>
                  <a:fillRect l="-2439" r="-10976" b="-6557"/>
                </a:stretch>
              </a:blipFill>
            </p:spPr>
            <p:txBody>
              <a:bodyPr/>
              <a:lstStyle/>
              <a:p>
                <a:r>
                  <a:rPr lang="en-US">
                    <a:noFill/>
                  </a:rPr>
                  <a:t> </a:t>
                </a:r>
              </a:p>
            </p:txBody>
          </p:sp>
        </mc:Fallback>
      </mc:AlternateContent>
    </p:spTree>
    <p:extLst>
      <p:ext uri="{BB962C8B-B14F-4D97-AF65-F5344CB8AC3E}">
        <p14:creationId xmlns:p14="http://schemas.microsoft.com/office/powerpoint/2010/main" val="202100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 </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
        <p:nvSpPr>
          <p:cNvPr id="33" name="Arc 32">
            <a:extLst>
              <a:ext uri="{FF2B5EF4-FFF2-40B4-BE49-F238E27FC236}">
                <a16:creationId xmlns:a16="http://schemas.microsoft.com/office/drawing/2014/main" id="{4F9A4DD0-C550-49CB-BA98-0E29DD083E30}"/>
              </a:ext>
            </a:extLst>
          </p:cNvPr>
          <p:cNvSpPr/>
          <p:nvPr/>
        </p:nvSpPr>
        <p:spPr>
          <a:xfrm>
            <a:off x="6858000" y="5132381"/>
            <a:ext cx="646168" cy="42149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a:extLst>
              <a:ext uri="{FF2B5EF4-FFF2-40B4-BE49-F238E27FC236}">
                <a16:creationId xmlns:a16="http://schemas.microsoft.com/office/drawing/2014/main" id="{0E1704FE-0535-4516-B8E0-E242470ACD69}"/>
              </a:ext>
            </a:extLst>
          </p:cNvPr>
          <p:cNvSpPr/>
          <p:nvPr/>
        </p:nvSpPr>
        <p:spPr>
          <a:xfrm>
            <a:off x="7830627" y="4882889"/>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F27E83B-5D72-47EA-BA77-80A732A652C4}"/>
              </a:ext>
            </a:extLst>
          </p:cNvPr>
          <p:cNvCxnSpPr>
            <a:cxnSpLocks/>
            <a:stCxn id="13" idx="0"/>
            <a:endCxn id="20" idx="4"/>
          </p:cNvCxnSpPr>
          <p:nvPr/>
        </p:nvCxnSpPr>
        <p:spPr>
          <a:xfrm flipV="1">
            <a:off x="3576339" y="2893673"/>
            <a:ext cx="237" cy="9927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CBA0F0-A331-43E6-A268-47D1D5127FA9}"/>
              </a:ext>
            </a:extLst>
          </p:cNvPr>
          <p:cNvCxnSpPr>
            <a:cxnSpLocks/>
            <a:stCxn id="18" idx="0"/>
            <a:endCxn id="34" idx="3"/>
          </p:cNvCxnSpPr>
          <p:nvPr/>
        </p:nvCxnSpPr>
        <p:spPr>
          <a:xfrm flipV="1">
            <a:off x="7079622" y="5001444"/>
            <a:ext cx="771346" cy="7455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E4842A0E-3C1A-4F71-8818-227B856286A8}"/>
                  </a:ext>
                </a:extLst>
              </p:cNvPr>
              <p:cNvSpPr/>
              <p:nvPr/>
            </p:nvSpPr>
            <p:spPr>
              <a:xfrm>
                <a:off x="7171672" y="4799071"/>
                <a:ext cx="39177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𝑅</m:t>
                      </m:r>
                    </m:oMath>
                  </m:oMathPara>
                </a14:m>
                <a:endParaRPr lang="en-US" dirty="0"/>
              </a:p>
            </p:txBody>
          </p:sp>
        </mc:Choice>
        <mc:Fallback>
          <p:sp>
            <p:nvSpPr>
              <p:cNvPr id="4" name="Rectangle 3">
                <a:extLst>
                  <a:ext uri="{FF2B5EF4-FFF2-40B4-BE49-F238E27FC236}">
                    <a16:creationId xmlns:a16="http://schemas.microsoft.com/office/drawing/2014/main" id="{E4842A0E-3C1A-4F71-8818-227B856286A8}"/>
                  </a:ext>
                </a:extLst>
              </p:cNvPr>
              <p:cNvSpPr>
                <a:spLocks noRot="1" noChangeAspect="1" noMove="1" noResize="1" noEditPoints="1" noAdjustHandles="1" noChangeArrowheads="1" noChangeShapeType="1" noTextEdit="1"/>
              </p:cNvSpPr>
              <p:nvPr/>
            </p:nvSpPr>
            <p:spPr>
              <a:xfrm>
                <a:off x="7171672" y="4799071"/>
                <a:ext cx="391774"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518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
        <p:nvSpPr>
          <p:cNvPr id="33" name="Arc 32">
            <a:extLst>
              <a:ext uri="{FF2B5EF4-FFF2-40B4-BE49-F238E27FC236}">
                <a16:creationId xmlns:a16="http://schemas.microsoft.com/office/drawing/2014/main" id="{4F9A4DD0-C550-49CB-BA98-0E29DD083E30}"/>
              </a:ext>
            </a:extLst>
          </p:cNvPr>
          <p:cNvSpPr/>
          <p:nvPr/>
        </p:nvSpPr>
        <p:spPr>
          <a:xfrm>
            <a:off x="6858000" y="5132381"/>
            <a:ext cx="646168" cy="42149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a:extLst>
              <a:ext uri="{FF2B5EF4-FFF2-40B4-BE49-F238E27FC236}">
                <a16:creationId xmlns:a16="http://schemas.microsoft.com/office/drawing/2014/main" id="{0E1704FE-0535-4516-B8E0-E242470ACD69}"/>
              </a:ext>
            </a:extLst>
          </p:cNvPr>
          <p:cNvSpPr/>
          <p:nvPr/>
        </p:nvSpPr>
        <p:spPr>
          <a:xfrm>
            <a:off x="7830627" y="4882889"/>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F27E83B-5D72-47EA-BA77-80A732A652C4}"/>
              </a:ext>
            </a:extLst>
          </p:cNvPr>
          <p:cNvCxnSpPr>
            <a:cxnSpLocks/>
            <a:stCxn id="13" idx="0"/>
            <a:endCxn id="20" idx="4"/>
          </p:cNvCxnSpPr>
          <p:nvPr/>
        </p:nvCxnSpPr>
        <p:spPr>
          <a:xfrm flipV="1">
            <a:off x="3576339" y="2893673"/>
            <a:ext cx="237" cy="9927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CBA0F0-A331-43E6-A268-47D1D5127FA9}"/>
              </a:ext>
            </a:extLst>
          </p:cNvPr>
          <p:cNvCxnSpPr>
            <a:cxnSpLocks/>
            <a:stCxn id="18" idx="0"/>
            <a:endCxn id="34" idx="3"/>
          </p:cNvCxnSpPr>
          <p:nvPr/>
        </p:nvCxnSpPr>
        <p:spPr>
          <a:xfrm flipV="1">
            <a:off x="7079622" y="5001444"/>
            <a:ext cx="771346" cy="7455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B4997962-64A9-4050-AAF6-99F87186495C}"/>
                  </a:ext>
                </a:extLst>
              </p:cNvPr>
              <p:cNvSpPr txBox="1"/>
              <p:nvPr/>
            </p:nvSpPr>
            <p:spPr>
              <a:xfrm>
                <a:off x="8021420" y="4820644"/>
                <a:ext cx="194553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𝐵</m:t>
                          </m:r>
                        </m:sub>
                      </m:sSub>
                      <m:r>
                        <a:rPr lang="en-US" b="0" i="1" dirty="0" smtClean="0">
                          <a:latin typeface="Cambria Math" panose="02040503050406030204" pitchFamily="18" charset="0"/>
                        </a:rPr>
                        <m:t>=</m:t>
                      </m:r>
                      <m:r>
                        <a:rPr lang="en-US" b="0" i="1" dirty="0" smtClean="0">
                          <a:latin typeface="Cambria Math" panose="02040503050406030204" pitchFamily="18" charset="0"/>
                        </a:rPr>
                        <m:t>𝑅</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p:txBody>
          </p:sp>
        </mc:Choice>
        <mc:Fallback>
          <p:sp>
            <p:nvSpPr>
              <p:cNvPr id="41" name="TextBox 40">
                <a:extLst>
                  <a:ext uri="{FF2B5EF4-FFF2-40B4-BE49-F238E27FC236}">
                    <a16:creationId xmlns:a16="http://schemas.microsoft.com/office/drawing/2014/main" id="{B4997962-64A9-4050-AAF6-99F87186495C}"/>
                  </a:ext>
                </a:extLst>
              </p:cNvPr>
              <p:cNvSpPr txBox="1">
                <a:spLocks noRot="1" noChangeAspect="1" noMove="1" noResize="1" noEditPoints="1" noAdjustHandles="1" noChangeArrowheads="1" noChangeShapeType="1" noTextEdit="1"/>
              </p:cNvSpPr>
              <p:nvPr/>
            </p:nvSpPr>
            <p:spPr>
              <a:xfrm>
                <a:off x="8021420" y="4820644"/>
                <a:ext cx="194553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E4842A0E-3C1A-4F71-8818-227B856286A8}"/>
                  </a:ext>
                </a:extLst>
              </p:cNvPr>
              <p:cNvSpPr/>
              <p:nvPr/>
            </p:nvSpPr>
            <p:spPr>
              <a:xfrm>
                <a:off x="7171672" y="4799071"/>
                <a:ext cx="39177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𝑅</m:t>
                      </m:r>
                    </m:oMath>
                  </m:oMathPara>
                </a14:m>
                <a:endParaRPr lang="en-US" dirty="0"/>
              </a:p>
            </p:txBody>
          </p:sp>
        </mc:Choice>
        <mc:Fallback>
          <p:sp>
            <p:nvSpPr>
              <p:cNvPr id="4" name="Rectangle 3">
                <a:extLst>
                  <a:ext uri="{FF2B5EF4-FFF2-40B4-BE49-F238E27FC236}">
                    <a16:creationId xmlns:a16="http://schemas.microsoft.com/office/drawing/2014/main" id="{E4842A0E-3C1A-4F71-8818-227B856286A8}"/>
                  </a:ext>
                </a:extLst>
              </p:cNvPr>
              <p:cNvSpPr>
                <a:spLocks noRot="1" noChangeAspect="1" noMove="1" noResize="1" noEditPoints="1" noAdjustHandles="1" noChangeArrowheads="1" noChangeShapeType="1" noTextEdit="1"/>
              </p:cNvSpPr>
              <p:nvPr/>
            </p:nvSpPr>
            <p:spPr>
              <a:xfrm>
                <a:off x="7171672" y="4799071"/>
                <a:ext cx="391774"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126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22">
            <a:extLst>
              <a:ext uri="{FF2B5EF4-FFF2-40B4-BE49-F238E27FC236}">
                <a16:creationId xmlns:a16="http://schemas.microsoft.com/office/drawing/2014/main" id="{4FB4CBAD-131D-4EA7-B124-5EF953338E5D}"/>
              </a:ext>
            </a:extLst>
          </p:cNvPr>
          <p:cNvSpPr/>
          <p:nvPr/>
        </p:nvSpPr>
        <p:spPr>
          <a:xfrm>
            <a:off x="4767308" y="5684670"/>
            <a:ext cx="2654423" cy="93807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079141" y="1711173"/>
            <a:ext cx="4191000" cy="106753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203200" y="762000"/>
                <a:ext cx="11785600" cy="6096000"/>
              </a:xfrm>
            </p:spPr>
            <p:txBody>
              <a:bodyPr>
                <a:normAutofit/>
              </a:bodyPr>
              <a:lstStyle/>
              <a:p>
                <a:pPr lvl="0">
                  <a:defRPr/>
                </a:pPr>
                <a14:m>
                  <m:oMath xmlns:m="http://schemas.openxmlformats.org/officeDocument/2006/math">
                    <m:sSub>
                      <m:sSubPr>
                        <m:ctrlPr>
                          <a:rPr lang="en-US" i="1" dirty="0" smtClean="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𝑐</m:t>
                        </m:r>
                      </m:sub>
                    </m:sSub>
                    <m:r>
                      <a:rPr lang="en-US" b="0" i="1" dirty="0">
                        <a:solidFill>
                          <a:prstClr val="black"/>
                        </a:solidFill>
                        <a:latin typeface="Cambria Math"/>
                      </a:rPr>
                      <m:t>=</m:t>
                    </m:r>
                    <m:r>
                      <a:rPr lang="en-US" b="0" i="1" dirty="0">
                        <a:solidFill>
                          <a:prstClr val="black"/>
                        </a:solidFill>
                        <a:latin typeface="Cambria Math"/>
                      </a:rPr>
                      <m:t>𝑅</m:t>
                    </m:r>
                    <m:r>
                      <a:rPr lang="en-US" b="0"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𝑤</m:t>
                        </m:r>
                      </m:sub>
                    </m:sSub>
                    <m:r>
                      <a:rPr lang="en-US" b="0" i="1" dirty="0">
                        <a:solidFill>
                          <a:prstClr val="black"/>
                        </a:solidFill>
                        <a:latin typeface="Cambria Math"/>
                      </a:rPr>
                      <m:t>−</m:t>
                    </m:r>
                    <m:r>
                      <a:rPr lang="en-US" b="0" i="1" dirty="0">
                        <a:solidFill>
                          <a:prstClr val="black"/>
                        </a:solidFill>
                        <a:latin typeface="Cambria Math"/>
                      </a:rPr>
                      <m:t>𝐶</m:t>
                    </m:r>
                    <m:r>
                      <a:rPr lang="en-US" b="0" i="1" dirty="0">
                        <a:solidFill>
                          <a:prstClr val="black"/>
                        </a:solidFill>
                        <a:latin typeface="Cambria Math"/>
                      </a:rPr>
                      <m:t>)</m:t>
                    </m:r>
                  </m:oMath>
                </a14:m>
                <a:endParaRPr lang="en-US" dirty="0">
                  <a:solidFill>
                    <a:prstClr val="black"/>
                  </a:solidFill>
                </a:endParaRPr>
              </a:p>
              <a:p>
                <a:r>
                  <a:rPr lang="en-US" dirty="0"/>
                  <a:t>Transform to homogenous coordinate notation: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𝑐</m:t>
                          </m:r>
                        </m:sub>
                      </m:sSub>
                      <m:r>
                        <a:rPr lang="en-US" b="0" i="1" smtClean="0">
                          <a:latin typeface="Cambria Math"/>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a:rPr>
                                      <m:t>𝑅</m:t>
                                    </m:r>
                                  </m:e>
                                  <m:sub>
                                    <m:r>
                                      <m:rPr>
                                        <m:brk m:alnAt="7"/>
                                      </m:rPr>
                                      <a:rPr lang="en-US" b="0" i="1" smtClean="0">
                                        <a:latin typeface="Cambria Math"/>
                                      </a:rPr>
                                      <m:t>3</m:t>
                                    </m:r>
                                    <m:r>
                                      <a:rPr lang="en-US" b="0" i="1" smtClean="0">
                                        <a:latin typeface="Cambria Math"/>
                                      </a:rPr>
                                      <m:t>𝑋</m:t>
                                    </m:r>
                                    <m:r>
                                      <a:rPr lang="en-US" b="0" i="1" smtClean="0">
                                        <a:latin typeface="Cambria Math"/>
                                      </a:rPr>
                                      <m:t>3</m:t>
                                    </m:r>
                                  </m:sub>
                                </m:sSub>
                              </m:e>
                              <m:e>
                                <m:r>
                                  <a:rPr lang="en-US" b="0" i="1" smtClean="0">
                                    <a:latin typeface="Cambria Math"/>
                                  </a:rPr>
                                  <m:t>−</m:t>
                                </m:r>
                                <m:r>
                                  <a:rPr lang="en-US" b="0" i="1" smtClean="0">
                                    <a:latin typeface="Cambria Math"/>
                                  </a:rPr>
                                  <m:t>𝑅</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e>
                            </m:mr>
                            <m:mr>
                              <m:e>
                                <m:sSub>
                                  <m:sSubPr>
                                    <m:ctrlPr>
                                      <a:rPr lang="en-US" b="0" i="1" smtClean="0">
                                        <a:latin typeface="Cambria Math" panose="02040503050406030204" pitchFamily="18" charset="0"/>
                                      </a:rPr>
                                    </m:ctrlPr>
                                  </m:sSubPr>
                                  <m:e>
                                    <m:r>
                                      <a:rPr lang="en-US" b="0" i="1" smtClean="0">
                                        <a:latin typeface="Cambria Math"/>
                                      </a:rPr>
                                      <m:t>0</m:t>
                                    </m:r>
                                  </m:e>
                                  <m:sub>
                                    <m:r>
                                      <a:rPr lang="en-US" b="0" i="1" smtClean="0">
                                        <a:latin typeface="Cambria Math"/>
                                      </a:rPr>
                                      <m:t>1</m:t>
                                    </m:r>
                                    <m:r>
                                      <a:rPr lang="en-US" b="0" i="1" smtClean="0">
                                        <a:latin typeface="Cambria Math"/>
                                      </a:rPr>
                                      <m:t>𝑋</m:t>
                                    </m:r>
                                    <m:r>
                                      <a:rPr lang="en-US" b="0" i="1" smtClean="0">
                                        <a:latin typeface="Cambria Math"/>
                                      </a:rPr>
                                      <m:t>3</m:t>
                                    </m:r>
                                  </m:sub>
                                </m:sSub>
                              </m:e>
                              <m:e>
                                <m:r>
                                  <a:rPr lang="en-US" b="0" i="1" smtClean="0">
                                    <a:latin typeface="Cambria Math"/>
                                  </a:rPr>
                                  <m:t>1</m:t>
                                </m:r>
                              </m:e>
                            </m:mr>
                          </m:m>
                        </m:e>
                      </m:d>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𝑤</m:t>
                          </m:r>
                        </m:sub>
                      </m:sSub>
                    </m:oMath>
                  </m:oMathPara>
                </a14:m>
                <a:endParaRPr lang="en-US" dirty="0"/>
              </a:p>
              <a:p>
                <a:pPr marL="0" indent="0">
                  <a:buNone/>
                </a:pPr>
                <a:endParaRPr lang="en-US" dirty="0"/>
              </a:p>
              <a:p>
                <a:r>
                  <a:rPr lang="en-US" dirty="0"/>
                  <a:t>Translation part: 3 DOFs.</a:t>
                </a:r>
              </a:p>
              <a:p>
                <a:r>
                  <a:rPr lang="en-US" dirty="0"/>
                  <a:t>Rotation part: 3 DOFs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𝑥</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𝑦</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𝑧</m:t>
                        </m:r>
                      </m:sub>
                    </m:sSub>
                  </m:oMath>
                </a14:m>
                <a:r>
                  <a:rPr lang="en-US" dirty="0"/>
                  <a:t>).</a:t>
                </a:r>
              </a:p>
              <a:p>
                <a:r>
                  <a:rPr lang="en-US" dirty="0"/>
                  <a:t>In OpenCV they do a different transformation that first does a rotation and then translation: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groupCh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𝑅𝐶</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𝑅</m:t>
                                </m:r>
                              </m:e>
                              <m:e>
                                <m:r>
                                  <a:rPr lang="en-US" b="0" i="1" smtClean="0">
                                    <a:latin typeface="Cambria Math" panose="02040503050406030204" pitchFamily="18" charset="0"/>
                                  </a:rPr>
                                  <m:t>𝑡</m:t>
                                </m:r>
                              </m:e>
                            </m:mr>
                            <m:mr>
                              <m:e>
                                <m:r>
                                  <a:rPr lang="en-US" b="0" i="1" smtClean="0">
                                    <a:latin typeface="Cambria Math" panose="02040503050406030204" pitchFamily="18" charset="0"/>
                                  </a:rPr>
                                  <m:t>0</m:t>
                                </m:r>
                              </m:e>
                              <m:e>
                                <m:r>
                                  <a:rPr lang="en-US" i="1">
                                    <a:latin typeface="Cambria Math"/>
                                  </a:rPr>
                                  <m:t>1</m:t>
                                </m:r>
                              </m:e>
                            </m:mr>
                          </m:m>
                        </m:e>
                      </m:d>
                      <m:sSub>
                        <m:sSubPr>
                          <m:ctrlPr>
                            <a:rPr lang="en-US" i="1">
                              <a:latin typeface="Cambria Math" panose="02040503050406030204" pitchFamily="18" charset="0"/>
                            </a:rPr>
                          </m:ctrlPr>
                        </m:sSubPr>
                        <m:e>
                          <m:r>
                            <a:rPr lang="en-US" i="1">
                              <a:latin typeface="Cambria Math"/>
                            </a:rPr>
                            <m:t>𝑋</m:t>
                          </m:r>
                        </m:e>
                        <m:sub>
                          <m:r>
                            <a:rPr lang="en-US" i="1">
                              <a:latin typeface="Cambria Math"/>
                            </a:rPr>
                            <m:t>𝑤</m:t>
                          </m:r>
                        </m:sub>
                      </m:sSub>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203200" y="762000"/>
                <a:ext cx="11785600" cy="6096000"/>
              </a:xfrm>
              <a:blipFill>
                <a:blip r:embed="rId2"/>
                <a:stretch>
                  <a:fillRect l="-931"/>
                </a:stretch>
              </a:blipFill>
            </p:spPr>
            <p:txBody>
              <a:bodyPr/>
              <a:lstStyle/>
              <a:p>
                <a:r>
                  <a:rPr lang="en-US">
                    <a:noFill/>
                  </a:rPr>
                  <a:t> </a:t>
                </a:r>
              </a:p>
            </p:txBody>
          </p:sp>
        </mc:Fallback>
      </mc:AlternateContent>
    </p:spTree>
    <p:extLst>
      <p:ext uri="{BB962C8B-B14F-4D97-AF65-F5344CB8AC3E}">
        <p14:creationId xmlns:p14="http://schemas.microsoft.com/office/powerpoint/2010/main" val="10070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b="1" dirty="0"/>
              <a:t>Camera </a:t>
            </a:r>
            <a:r>
              <a:rPr lang="en-US" b="1"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4115657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4190461"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a16="http://schemas.microsoft.com/office/drawing/2014/main" id="{157D4CA9-1631-42DC-B4E5-0FE09FF61A71}"/>
              </a:ext>
            </a:extLst>
          </p:cNvPr>
          <p:cNvGrpSpPr/>
          <p:nvPr/>
        </p:nvGrpSpPr>
        <p:grpSpPr>
          <a:xfrm>
            <a:off x="2529387" y="2209801"/>
            <a:ext cx="7133226" cy="3845217"/>
            <a:chOff x="1790606" y="1500385"/>
            <a:chExt cx="8773861" cy="3547209"/>
          </a:xfrm>
        </p:grpSpPr>
        <p:sp>
          <p:nvSpPr>
            <p:cNvPr id="136" name="Line">
              <a:extLst>
                <a:ext uri="{FF2B5EF4-FFF2-40B4-BE49-F238E27FC236}">
                  <a16:creationId xmlns:a16="http://schemas.microsoft.com/office/drawing/2014/main"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37" name="Line">
              <a:extLst>
                <a:ext uri="{FF2B5EF4-FFF2-40B4-BE49-F238E27FC236}">
                  <a16:creationId xmlns:a16="http://schemas.microsoft.com/office/drawing/2014/main"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0" name="Line">
              <a:extLst>
                <a:ext uri="{FF2B5EF4-FFF2-40B4-BE49-F238E27FC236}">
                  <a16:creationId xmlns:a16="http://schemas.microsoft.com/office/drawing/2014/main" id="{C7D00097-9B7E-421A-915E-9E49FB994126}"/>
                </a:ext>
              </a:extLst>
            </p:cNvPr>
            <p:cNvSpPr/>
            <p:nvPr/>
          </p:nvSpPr>
          <p:spPr>
            <a:xfrm flipV="1">
              <a:off x="1790606" y="2799937"/>
              <a:ext cx="3453124" cy="1993662"/>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6" name="Line">
              <a:extLst>
                <a:ext uri="{FF2B5EF4-FFF2-40B4-BE49-F238E27FC236}">
                  <a16:creationId xmlns:a16="http://schemas.microsoft.com/office/drawing/2014/main"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7" name="Line">
              <a:extLst>
                <a:ext uri="{FF2B5EF4-FFF2-40B4-BE49-F238E27FC236}">
                  <a16:creationId xmlns:a16="http://schemas.microsoft.com/office/drawing/2014/main"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8" name="Line">
              <a:extLst>
                <a:ext uri="{FF2B5EF4-FFF2-40B4-BE49-F238E27FC236}">
                  <a16:creationId xmlns:a16="http://schemas.microsoft.com/office/drawing/2014/main" id="{F8E5F405-8FDE-4994-8F2A-0036CAF4A41D}"/>
                </a:ext>
              </a:extLst>
            </p:cNvPr>
            <p:cNvSpPr/>
            <p:nvPr/>
          </p:nvSpPr>
          <p:spPr>
            <a:xfrm flipV="1">
              <a:off x="6047061" y="2537008"/>
              <a:ext cx="4345834" cy="789443"/>
            </a:xfrm>
            <a:prstGeom prst="line">
              <a:avLst/>
            </a:prstGeom>
            <a:ln w="25400">
              <a:solidFill>
                <a:srgbClr val="000000"/>
              </a:solidFill>
              <a:miter lim="400000"/>
              <a:headEnd type="oval"/>
              <a:tail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1" name="image plane">
              <a:extLst>
                <a:ext uri="{FF2B5EF4-FFF2-40B4-BE49-F238E27FC236}">
                  <a16:creationId xmlns:a16="http://schemas.microsoft.com/office/drawing/2014/main"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algn="ctr">
                <a:defRPr/>
              </a:pPr>
              <a:r>
                <a:rPr sz="2400" dirty="0">
                  <a:solidFill>
                    <a:prstClr val="black"/>
                  </a:solidFill>
                  <a:latin typeface="Calibri Light" panose="020F0302020204030204"/>
                </a:rPr>
                <a:t>image plane</a:t>
              </a:r>
            </a:p>
          </p:txBody>
        </p:sp>
        <p:sp>
          <p:nvSpPr>
            <p:cNvPr id="173" name="principal axis">
              <a:extLst>
                <a:ext uri="{FF2B5EF4-FFF2-40B4-BE49-F238E27FC236}">
                  <a16:creationId xmlns:a16="http://schemas.microsoft.com/office/drawing/2014/main"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sz="2400" dirty="0">
                  <a:solidFill>
                    <a:prstClr val="black"/>
                  </a:solidFill>
                  <a:latin typeface="Calibri Light" panose="020F0302020204030204"/>
                </a:rPr>
                <a:t>principal axis</a:t>
              </a:r>
            </a:p>
          </p:txBody>
        </p:sp>
        <p:pic>
          <p:nvPicPr>
            <p:cNvPr id="174" name="latex-image-8.pdf" descr="latex-image-8.pdf">
              <a:extLst>
                <a:ext uri="{FF2B5EF4-FFF2-40B4-BE49-F238E27FC236}">
                  <a16:creationId xmlns:a16="http://schemas.microsoft.com/office/drawing/2014/main" id="{D590A4FB-DBC0-4C98-9045-4FB7DDED54A1}"/>
                </a:ext>
              </a:extLst>
            </p:cNvPr>
            <p:cNvPicPr>
              <a:picLocks noChangeAspect="1"/>
            </p:cNvPicPr>
            <p:nvPr/>
          </p:nvPicPr>
          <p:blipFill>
            <a:blip r:embed="rId3"/>
            <a:stretch>
              <a:fillRect/>
            </a:stretch>
          </p:blipFill>
          <p:spPr>
            <a:xfrm>
              <a:off x="5281410" y="2692032"/>
              <a:ext cx="169665" cy="151805"/>
            </a:xfrm>
            <a:prstGeom prst="rect">
              <a:avLst/>
            </a:prstGeom>
            <a:ln w="12700">
              <a:miter lim="400000"/>
            </a:ln>
          </p:spPr>
        </p:pic>
        <p:pic>
          <p:nvPicPr>
            <p:cNvPr id="175" name="latex-image-9.pdf" descr="latex-image-9.pdf">
              <a:extLst>
                <a:ext uri="{FF2B5EF4-FFF2-40B4-BE49-F238E27FC236}">
                  <a16:creationId xmlns:a16="http://schemas.microsoft.com/office/drawing/2014/main" id="{33A88316-0D3B-44BC-9303-C5FAD7A98C66}"/>
                </a:ext>
              </a:extLst>
            </p:cNvPr>
            <p:cNvPicPr>
              <a:picLocks noChangeAspect="1"/>
            </p:cNvPicPr>
            <p:nvPr/>
          </p:nvPicPr>
          <p:blipFill>
            <a:blip r:embed="rId4"/>
            <a:stretch>
              <a:fillRect/>
            </a:stretch>
          </p:blipFill>
          <p:spPr>
            <a:xfrm>
              <a:off x="3571898" y="1660053"/>
              <a:ext cx="160735" cy="214313"/>
            </a:xfrm>
            <a:prstGeom prst="rect">
              <a:avLst/>
            </a:prstGeom>
            <a:ln w="12700">
              <a:miter lim="400000"/>
            </a:ln>
          </p:spPr>
        </p:pic>
        <p:pic>
          <p:nvPicPr>
            <p:cNvPr id="176" name="latex-image-10.pdf" descr="latex-image-10.pdf">
              <a:extLst>
                <a:ext uri="{FF2B5EF4-FFF2-40B4-BE49-F238E27FC236}">
                  <a16:creationId xmlns:a16="http://schemas.microsoft.com/office/drawing/2014/main" id="{FFD02BA7-E28C-4E1E-AE27-2B83AD402F79}"/>
                </a:ext>
              </a:extLst>
            </p:cNvPr>
            <p:cNvPicPr>
              <a:picLocks noChangeAspect="1"/>
            </p:cNvPicPr>
            <p:nvPr/>
          </p:nvPicPr>
          <p:blipFill>
            <a:blip r:embed="rId5"/>
            <a:stretch>
              <a:fillRect/>
            </a:stretch>
          </p:blipFill>
          <p:spPr>
            <a:xfrm>
              <a:off x="9920906" y="3756949"/>
              <a:ext cx="151805" cy="151805"/>
            </a:xfrm>
            <a:prstGeom prst="rect">
              <a:avLst/>
            </a:prstGeom>
            <a:ln w="12700">
              <a:miter lim="400000"/>
            </a:ln>
          </p:spPr>
        </p:pic>
        <p:pic>
          <p:nvPicPr>
            <p:cNvPr id="177" name="latex-image-11.pdf" descr="latex-image-11.pdf">
              <a:extLst>
                <a:ext uri="{FF2B5EF4-FFF2-40B4-BE49-F238E27FC236}">
                  <a16:creationId xmlns:a16="http://schemas.microsoft.com/office/drawing/2014/main" id="{7BFFBE6C-1CBF-443D-9735-2FF5E34CBDEB}"/>
                </a:ext>
              </a:extLst>
            </p:cNvPr>
            <p:cNvPicPr>
              <a:picLocks noChangeAspect="1"/>
            </p:cNvPicPr>
            <p:nvPr/>
          </p:nvPicPr>
          <p:blipFill>
            <a:blip r:embed="rId6"/>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3696"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1586" y="4270330"/>
            <a:ext cx="310884" cy="666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B1C9475A-CB0A-4867-B710-686ED1934745}"/>
                  </a:ext>
                </a:extLst>
              </p:cNvPr>
              <p:cNvSpPr txBox="1"/>
              <p:nvPr/>
            </p:nvSpPr>
            <p:spPr>
              <a:xfrm>
                <a:off x="3211292" y="4753073"/>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211292" y="4753073"/>
                <a:ext cx="2294088" cy="441468"/>
              </a:xfrm>
              <a:prstGeom prst="rect">
                <a:avLst/>
              </a:prstGeom>
              <a:blipFill>
                <a:blip r:embed="rId9"/>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356139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21" name="Line">
            <a:extLst>
              <a:ext uri="{FF2B5EF4-FFF2-40B4-BE49-F238E27FC236}">
                <a16:creationId xmlns:a16="http://schemas.microsoft.com/office/drawing/2014/main" id="{57D7BD1A-7D73-4468-8A72-7DDA19D01D2D}"/>
              </a:ext>
            </a:extLst>
          </p:cNvPr>
          <p:cNvSpPr/>
          <p:nvPr/>
        </p:nvSpPr>
        <p:spPr>
          <a:xfrm>
            <a:off x="3139451" y="4836018"/>
            <a:ext cx="5797517" cy="1"/>
          </a:xfrm>
          <a:prstGeom prst="line">
            <a:avLst/>
          </a:prstGeom>
          <a:ln w="12700">
            <a:solidFill>
              <a:srgbClr val="000000"/>
            </a:solidFill>
            <a:miter lim="400000"/>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22" name="Line">
            <a:extLst>
              <a:ext uri="{FF2B5EF4-FFF2-40B4-BE49-F238E27FC236}">
                <a16:creationId xmlns:a16="http://schemas.microsoft.com/office/drawing/2014/main" id="{20317909-EB33-49A9-BAC3-BC2B89BEF262}"/>
              </a:ext>
            </a:extLst>
          </p:cNvPr>
          <p:cNvSpPr/>
          <p:nvPr/>
        </p:nvSpPr>
        <p:spPr>
          <a:xfrm flipH="1" flipV="1">
            <a:off x="3139451" y="3195592"/>
            <a:ext cx="1304" cy="3129009"/>
          </a:xfrm>
          <a:prstGeom prst="line">
            <a:avLst/>
          </a:prstGeom>
          <a:ln w="12700">
            <a:solidFill>
              <a:srgbClr val="000000"/>
            </a:solidFill>
            <a:miter lim="400000"/>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23" name="Line">
            <a:extLst>
              <a:ext uri="{FF2B5EF4-FFF2-40B4-BE49-F238E27FC236}">
                <a16:creationId xmlns:a16="http://schemas.microsoft.com/office/drawing/2014/main" id="{CFCE7F8A-2BB7-4E5E-84A5-CDC610A3E8F8}"/>
              </a:ext>
            </a:extLst>
          </p:cNvPr>
          <p:cNvSpPr/>
          <p:nvPr/>
        </p:nvSpPr>
        <p:spPr>
          <a:xfrm flipV="1">
            <a:off x="3150543" y="3583453"/>
            <a:ext cx="4455878" cy="1252564"/>
          </a:xfrm>
          <a:prstGeom prst="line">
            <a:avLst/>
          </a:prstGeom>
          <a:ln w="127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a:extLst>
              <a:ext uri="{FF2B5EF4-FFF2-40B4-BE49-F238E27FC236}">
                <a16:creationId xmlns:a16="http://schemas.microsoft.com/office/drawing/2014/main" id="{B2EA8254-F400-469F-9425-D669B614615E}"/>
              </a:ext>
            </a:extLst>
          </p:cNvPr>
          <p:cNvSpPr/>
          <p:nvPr/>
        </p:nvSpPr>
        <p:spPr>
          <a:xfrm flipV="1">
            <a:off x="6479855" y="3293648"/>
            <a:ext cx="1" cy="2598420"/>
          </a:xfrm>
          <a:prstGeom prst="line">
            <a:avLst/>
          </a:prstGeom>
          <a:ln w="50800">
            <a:solidFill>
              <a:srgbClr val="FF9300"/>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sp>
        <p:nvSpPr>
          <p:cNvPr id="25" name="Line">
            <a:extLst>
              <a:ext uri="{FF2B5EF4-FFF2-40B4-BE49-F238E27FC236}">
                <a16:creationId xmlns:a16="http://schemas.microsoft.com/office/drawing/2014/main" id="{1E221104-E6C8-43EA-B19F-318C5FF76F76}"/>
              </a:ext>
            </a:extLst>
          </p:cNvPr>
          <p:cNvSpPr/>
          <p:nvPr/>
        </p:nvSpPr>
        <p:spPr>
          <a:xfrm>
            <a:off x="3230720" y="5598140"/>
            <a:ext cx="4305026" cy="1"/>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pic>
        <p:nvPicPr>
          <p:cNvPr id="26" name="latex-image-16.pdf" descr="latex-image-16.pdf">
            <a:extLst>
              <a:ext uri="{FF2B5EF4-FFF2-40B4-BE49-F238E27FC236}">
                <a16:creationId xmlns:a16="http://schemas.microsoft.com/office/drawing/2014/main" id="{BDD6B143-6F87-4BB9-90AE-BF2A95B7D8C8}"/>
              </a:ext>
            </a:extLst>
          </p:cNvPr>
          <p:cNvPicPr>
            <a:picLocks noChangeAspect="1"/>
          </p:cNvPicPr>
          <p:nvPr/>
        </p:nvPicPr>
        <p:blipFill>
          <a:blip r:embed="rId3"/>
          <a:stretch>
            <a:fillRect/>
          </a:stretch>
        </p:blipFill>
        <p:spPr>
          <a:xfrm>
            <a:off x="4919231" y="5066226"/>
            <a:ext cx="110315" cy="263208"/>
          </a:xfrm>
          <a:prstGeom prst="rect">
            <a:avLst/>
          </a:prstGeom>
          <a:ln w="12700">
            <a:miter lim="400000"/>
          </a:ln>
        </p:spPr>
      </p:pic>
      <p:sp>
        <p:nvSpPr>
          <p:cNvPr id="27" name="Line">
            <a:extLst>
              <a:ext uri="{FF2B5EF4-FFF2-40B4-BE49-F238E27FC236}">
                <a16:creationId xmlns:a16="http://schemas.microsoft.com/office/drawing/2014/main" id="{C31570D2-58B3-4F94-B572-FFC32E679E3E}"/>
              </a:ext>
            </a:extLst>
          </p:cNvPr>
          <p:cNvSpPr/>
          <p:nvPr/>
        </p:nvSpPr>
        <p:spPr>
          <a:xfrm>
            <a:off x="3150148" y="3578771"/>
            <a:ext cx="4403609" cy="1"/>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sp>
        <p:nvSpPr>
          <p:cNvPr id="28" name="Line">
            <a:extLst>
              <a:ext uri="{FF2B5EF4-FFF2-40B4-BE49-F238E27FC236}">
                <a16:creationId xmlns:a16="http://schemas.microsoft.com/office/drawing/2014/main" id="{5618E265-A02B-4EE7-ABD5-AB30E10312EF}"/>
              </a:ext>
            </a:extLst>
          </p:cNvPr>
          <p:cNvSpPr/>
          <p:nvPr/>
        </p:nvSpPr>
        <p:spPr>
          <a:xfrm>
            <a:off x="7587490" y="3653719"/>
            <a:ext cx="1" cy="1146315"/>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29"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3285878" y="3097533"/>
            <a:ext cx="110315" cy="196116"/>
          </a:xfrm>
          <a:prstGeom prst="rect">
            <a:avLst/>
          </a:prstGeom>
          <a:ln w="12700">
            <a:miter lim="400000"/>
          </a:ln>
        </p:spPr>
      </p:pic>
      <p:pic>
        <p:nvPicPr>
          <p:cNvPr id="30" name="latex-image-10.pdf" descr="latex-image-10.pdf">
            <a:extLst>
              <a:ext uri="{FF2B5EF4-FFF2-40B4-BE49-F238E27FC236}">
                <a16:creationId xmlns:a16="http://schemas.microsoft.com/office/drawing/2014/main" id="{5EED9044-D51D-4B00-BB8F-73A2CE40C7B9}"/>
              </a:ext>
            </a:extLst>
          </p:cNvPr>
          <p:cNvPicPr>
            <a:picLocks noChangeAspect="1"/>
          </p:cNvPicPr>
          <p:nvPr/>
        </p:nvPicPr>
        <p:blipFill>
          <a:blip r:embed="rId5"/>
          <a:stretch>
            <a:fillRect/>
          </a:stretch>
        </p:blipFill>
        <p:spPr>
          <a:xfrm>
            <a:off x="8848554" y="4971293"/>
            <a:ext cx="110315" cy="147087"/>
          </a:xfrm>
          <a:prstGeom prst="rect">
            <a:avLst/>
          </a:prstGeom>
          <a:ln w="12700">
            <a:miter lim="400000"/>
          </a:ln>
        </p:spPr>
      </p:pic>
      <p:sp>
        <p:nvSpPr>
          <p:cNvPr id="35" name="Line">
            <a:extLst>
              <a:ext uri="{FF2B5EF4-FFF2-40B4-BE49-F238E27FC236}">
                <a16:creationId xmlns:a16="http://schemas.microsoft.com/office/drawing/2014/main" id="{D588B166-477A-486B-B434-ED26FD2F6882}"/>
              </a:ext>
            </a:extLst>
          </p:cNvPr>
          <p:cNvSpPr/>
          <p:nvPr/>
        </p:nvSpPr>
        <p:spPr>
          <a:xfrm>
            <a:off x="3199438" y="4964518"/>
            <a:ext cx="3221732" cy="1"/>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pic>
        <p:nvPicPr>
          <p:cNvPr id="36" name="latex-image-19.pdf" descr="latex-image-19.pdf">
            <a:extLst>
              <a:ext uri="{FF2B5EF4-FFF2-40B4-BE49-F238E27FC236}">
                <a16:creationId xmlns:a16="http://schemas.microsoft.com/office/drawing/2014/main" id="{2BE79391-AD0C-4465-B935-129E942F843B}"/>
              </a:ext>
            </a:extLst>
          </p:cNvPr>
          <p:cNvPicPr>
            <a:picLocks noChangeAspect="1"/>
          </p:cNvPicPr>
          <p:nvPr/>
        </p:nvPicPr>
        <p:blipFill>
          <a:blip r:embed="rId6"/>
          <a:stretch>
            <a:fillRect/>
          </a:stretch>
        </p:blipFill>
        <p:spPr>
          <a:xfrm>
            <a:off x="5436437" y="5750488"/>
            <a:ext cx="167432" cy="223243"/>
          </a:xfrm>
          <a:prstGeom prst="rect">
            <a:avLst/>
          </a:prstGeom>
          <a:ln w="12700">
            <a:miter lim="400000"/>
          </a:ln>
        </p:spPr>
      </p:pic>
      <p:sp>
        <p:nvSpPr>
          <p:cNvPr id="37" name="image plane">
            <a:extLst>
              <a:ext uri="{FF2B5EF4-FFF2-40B4-BE49-F238E27FC236}">
                <a16:creationId xmlns:a16="http://schemas.microsoft.com/office/drawing/2014/main" id="{3AACB0FB-3B39-4658-B30D-ED97EE3A46A0}"/>
              </a:ext>
            </a:extLst>
          </p:cNvPr>
          <p:cNvSpPr txBox="1"/>
          <p:nvPr/>
        </p:nvSpPr>
        <p:spPr>
          <a:xfrm>
            <a:off x="5633615" y="2876799"/>
            <a:ext cx="1575111"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400"/>
            </a:lvl1pPr>
          </a:lstStyle>
          <a:p>
            <a:pPr>
              <a:defRPr/>
            </a:pPr>
            <a:r>
              <a:rPr lang="en-US" dirty="0">
                <a:solidFill>
                  <a:prstClr val="black"/>
                </a:solidFill>
                <a:latin typeface="Calibri Light" panose="020F0302020204030204"/>
              </a:rPr>
              <a:t>image plane</a:t>
            </a:r>
            <a:endParaRPr dirty="0">
              <a:solidFill>
                <a:prstClr val="black"/>
              </a:solidFill>
              <a:latin typeface="Calibri Light" panose="020F0302020204030204"/>
            </a:endParaRPr>
          </a:p>
        </p:txBody>
      </p:sp>
      <p:sp>
        <p:nvSpPr>
          <p:cNvPr id="39" name="Line">
            <a:extLst>
              <a:ext uri="{FF2B5EF4-FFF2-40B4-BE49-F238E27FC236}">
                <a16:creationId xmlns:a16="http://schemas.microsoft.com/office/drawing/2014/main" id="{CBB16738-1D94-474D-9910-5CCE87D9618F}"/>
              </a:ext>
            </a:extLst>
          </p:cNvPr>
          <p:cNvSpPr/>
          <p:nvPr/>
        </p:nvSpPr>
        <p:spPr>
          <a:xfrm rot="5400000">
            <a:off x="6212849" y="4381684"/>
            <a:ext cx="836696" cy="0"/>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40" name="Line">
            <a:extLst>
              <a:ext uri="{FF2B5EF4-FFF2-40B4-BE49-F238E27FC236}">
                <a16:creationId xmlns:a16="http://schemas.microsoft.com/office/drawing/2014/main" id="{89360157-AF07-4DE0-BDA1-1F720EA662B4}"/>
              </a:ext>
            </a:extLst>
          </p:cNvPr>
          <p:cNvSpPr/>
          <p:nvPr/>
        </p:nvSpPr>
        <p:spPr>
          <a:xfrm>
            <a:off x="6479854" y="3906563"/>
            <a:ext cx="388373" cy="0"/>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32" name="Picture 2" descr="https://latex.codecogs.com/gif.latex?%5Cdpi%7B300%7D%20%5Cbegin%7Bbmatrix%7Dx%20%5C%5C%20y%20%5C%5C%20z%20%5Cend%7Bbmatrix%7D"/>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772401" y="3011754"/>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0285" y="3653719"/>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41"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7772401" y="4226875"/>
            <a:ext cx="110315" cy="196116"/>
          </a:xfrm>
          <a:prstGeom prst="rect">
            <a:avLst/>
          </a:prstGeom>
          <a:ln w="12700">
            <a:miter lim="400000"/>
          </a:ln>
        </p:spPr>
      </p:pic>
      <p:pic>
        <p:nvPicPr>
          <p:cNvPr id="4098" name="Picture 2" descr="https://latex.codecogs.com/gif.latex?%5Cdpi%7B300%7D%20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1040" y="4300921"/>
            <a:ext cx="161526" cy="161526"/>
          </a:xfrm>
          <a:prstGeom prst="rect">
            <a:avLst/>
          </a:prstGeom>
          <a:noFill/>
          <a:extLst>
            <a:ext uri="{909E8E84-426E-40DD-AFC4-6F175D3DCCD1}">
              <a14:hiddenFill xmlns:a14="http://schemas.microsoft.com/office/drawing/2010/main">
                <a:solidFill>
                  <a:srgbClr val="FFFFFF"/>
                </a:solidFill>
              </a14:hiddenFill>
            </a:ext>
          </a:extLst>
        </p:spPr>
      </p:pic>
      <p:sp>
        <p:nvSpPr>
          <p:cNvPr id="42" name="Content Placeholder 2"/>
          <p:cNvSpPr txBox="1">
            <a:spLocks/>
          </p:cNvSpPr>
          <p:nvPr/>
        </p:nvSpPr>
        <p:spPr>
          <a:xfrm>
            <a:off x="203200" y="762000"/>
            <a:ext cx="117856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pic>
        <p:nvPicPr>
          <p:cNvPr id="5122" name="Picture 2" descr="https://latex.codecogs.com/gif.latex?%5Cdpi%7B300%7D%20%5Cbegin%7Bbmatrix%7Dx%20%5C%5C%20y%20%5C%5C%20z%20%5Cend%7Bbmatrix%7D%20%5Cmapsto%20%5Cbegin%7Bbmatrix%7Du%20%5C%5C%20v%20%5Cend%7Bbmatrix%7D%20%3D%20%5Cbegin%7Bbmatrix%7Df%5Cfrac%7Bx%7D%7Bz%7D%20%5C%5C%20f%5Cfrac%7By%7D%7Bz%7D%20%5Cend%7Bbmatrix%7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0154" y="1371600"/>
            <a:ext cx="2962917" cy="13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8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806E-716B-4127-8FAD-9BE6143871BE}"/>
              </a:ext>
            </a:extLst>
          </p:cNvPr>
          <p:cNvSpPr>
            <a:spLocks noGrp="1"/>
          </p:cNvSpPr>
          <p:nvPr>
            <p:ph type="title"/>
          </p:nvPr>
        </p:nvSpPr>
        <p:spPr>
          <a:xfrm>
            <a:off x="1676400" y="0"/>
            <a:ext cx="8839200" cy="762000"/>
          </a:xfrm>
        </p:spPr>
        <p:txBody>
          <a:bodyPr/>
          <a:lstStyle/>
          <a:p>
            <a:r>
              <a:rPr lang="en-US" dirty="0"/>
              <a:t>Recap: perspective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B38623-BB64-452B-B8AF-A84D9DA18C6F}"/>
                  </a:ext>
                </a:extLst>
              </p:cNvPr>
              <p:cNvSpPr>
                <a:spLocks noGrp="1"/>
              </p:cNvSpPr>
              <p:nvPr>
                <p:ph idx="1"/>
              </p:nvPr>
            </p:nvSpPr>
            <p:spPr>
              <a:xfrm>
                <a:off x="245097" y="762000"/>
                <a:ext cx="10270503"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245097" y="762000"/>
                <a:ext cx="10270503" cy="5715000"/>
              </a:xfrm>
              <a:blipFill>
                <a:blip r:embed="rId3"/>
                <a:stretch>
                  <a:fillRect l="-1068" t="-959"/>
                </a:stretch>
              </a:blipFill>
            </p:spPr>
            <p:txBody>
              <a:bodyPr/>
              <a:lstStyle/>
              <a:p>
                <a:r>
                  <a:rPr lang="en-US">
                    <a:noFill/>
                  </a:rPr>
                  <a:t> </a:t>
                </a:r>
              </a:p>
            </p:txBody>
          </p:sp>
        </mc:Fallback>
      </mc:AlternateContent>
      <p:pic>
        <p:nvPicPr>
          <p:cNvPr id="1026" name="Picture 2" descr="https://latex.codecogs.com/gif.latex?%5Cdpi%7B300%7D%20%5Cbegin%7Bbmatrix%7Df%20%26%200%260%260%20%5C%5C%200%26f%20%260%260%20%5C%5C0%260%261%260%20%5Cend%7Bbmatrix%7D%20%5Cbegin%7Bbmatrix%7Dx%20%5C%5C%20y%20%5C%5Cz%20%5C%5C1%20%5Cend%7Bbmatrix%7D%20%3D%20%5Cbegin%7Bbmatrix%7Dfx%20%5C%5C%20fy%20%5C%5Cz%20%5Cend%7Bbmatrix%7D%20%5Cmapsto%20%5Cbegin%7Bbmatrix%7Df%5Cfrac%7Bx%7D%7Bz%7D%20%5C%5C%20f%5Cfrac%7By%7D%7Bz%7D%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1" y="1447801"/>
            <a:ext cx="7153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a16="http://schemas.microsoft.com/office/drawing/2014/main" id="{74F2D7F0-21D8-4DEB-95F5-BA5D3D1DE7CA}"/>
              </a:ext>
            </a:extLst>
          </p:cNvPr>
          <p:cNvSpPr>
            <a:spLocks noGrp="1"/>
          </p:cNvSpPr>
          <p:nvPr>
            <p:ph idx="1"/>
          </p:nvPr>
        </p:nvSpPr>
        <p:spPr/>
        <p:txBody>
          <a:bodyPr/>
          <a:lstStyle/>
          <a:p>
            <a:r>
              <a:rPr lang="en-US" dirty="0"/>
              <a:t>Let’s split into 2 matrices and use 3D-&gt;2D homogenous coordinates:</a:t>
            </a:r>
          </a:p>
          <a:p>
            <a:pPr lvl="1"/>
            <a:r>
              <a:rPr lang="en-US" dirty="0"/>
              <a:t>The perspective projection matrix transforms us from the </a:t>
            </a:r>
            <a:r>
              <a:rPr lang="en-US" b="1" dirty="0"/>
              <a:t>camera coordinate system </a:t>
            </a:r>
            <a:r>
              <a:rPr lang="en-US" dirty="0"/>
              <a:t>to the </a:t>
            </a:r>
            <a:r>
              <a:rPr lang="en-US" b="1" dirty="0"/>
              <a:t>normalized image coordinate </a:t>
            </a:r>
            <a:r>
              <a:rPr lang="en-US" dirty="0"/>
              <a:t>system.</a:t>
            </a:r>
          </a:p>
          <a:p>
            <a:pPr lvl="1"/>
            <a:r>
              <a:rPr lang="en-US" dirty="0"/>
              <a:t>The intrinsic matrix transforms us from the </a:t>
            </a:r>
            <a:r>
              <a:rPr lang="en-US" b="1" dirty="0"/>
              <a:t>normalized image space</a:t>
            </a:r>
            <a:r>
              <a:rPr lang="en-US" dirty="0"/>
              <a:t> to the </a:t>
            </a:r>
            <a:r>
              <a:rPr lang="en-US" b="1" dirty="0"/>
              <a:t>image space</a:t>
            </a:r>
            <a:r>
              <a:rPr lang="en-US" dirty="0"/>
              <a:t>.</a:t>
            </a:r>
          </a:p>
        </p:txBody>
      </p:sp>
      <p:sp>
        <p:nvSpPr>
          <p:cNvPr id="4" name="Left Brace 3">
            <a:extLst>
              <a:ext uri="{FF2B5EF4-FFF2-40B4-BE49-F238E27FC236}">
                <a16:creationId xmlns:a16="http://schemas.microsoft.com/office/drawing/2014/main" id="{5C3831E8-107A-4F59-84BC-EF2C3B2F5D85}"/>
              </a:ext>
            </a:extLst>
          </p:cNvPr>
          <p:cNvSpPr/>
          <p:nvPr/>
        </p:nvSpPr>
        <p:spPr>
          <a:xfrm rot="16200000">
            <a:off x="2286000" y="4418634"/>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0CEFB6C2-9B44-4BC4-87CC-5F1E6374DA21}"/>
              </a:ext>
            </a:extLst>
          </p:cNvPr>
          <p:cNvSpPr/>
          <p:nvPr/>
        </p:nvSpPr>
        <p:spPr>
          <a:xfrm rot="16200000">
            <a:off x="4610100" y="4247369"/>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7391E26-DC38-4D60-8331-E7FC22F9AB1B}"/>
              </a:ext>
            </a:extLst>
          </p:cNvPr>
          <p:cNvSpPr txBox="1"/>
          <p:nvPr/>
        </p:nvSpPr>
        <p:spPr>
          <a:xfrm>
            <a:off x="1752601" y="5504670"/>
            <a:ext cx="1600201" cy="646331"/>
          </a:xfrm>
          <a:prstGeom prst="rect">
            <a:avLst/>
          </a:prstGeom>
          <a:noFill/>
        </p:spPr>
        <p:txBody>
          <a:bodyPr wrap="square" rtlCol="0">
            <a:spAutoFit/>
          </a:bodyPr>
          <a:lstStyle/>
          <a:p>
            <a:pPr algn="ctr"/>
            <a:r>
              <a:rPr lang="en-US" dirty="0"/>
              <a:t>Intrinsic camera matrix</a:t>
            </a:r>
          </a:p>
        </p:txBody>
      </p:sp>
      <p:sp>
        <p:nvSpPr>
          <p:cNvPr id="8" name="TextBox 7">
            <a:extLst>
              <a:ext uri="{FF2B5EF4-FFF2-40B4-BE49-F238E27FC236}">
                <a16:creationId xmlns:a16="http://schemas.microsoft.com/office/drawing/2014/main" id="{75DFCE4A-F52E-4888-A2AE-AA27B9D0D18F}"/>
              </a:ext>
            </a:extLst>
          </p:cNvPr>
          <p:cNvSpPr txBox="1"/>
          <p:nvPr/>
        </p:nvSpPr>
        <p:spPr>
          <a:xfrm>
            <a:off x="3886200" y="5485435"/>
            <a:ext cx="1981200" cy="646331"/>
          </a:xfrm>
          <a:prstGeom prst="rect">
            <a:avLst/>
          </a:prstGeom>
          <a:noFill/>
        </p:spPr>
        <p:txBody>
          <a:bodyPr wrap="square" rtlCol="0">
            <a:spAutoFit/>
          </a:bodyPr>
          <a:lstStyle/>
          <a:p>
            <a:pPr algn="ctr"/>
            <a:r>
              <a:rPr lang="en-US" dirty="0"/>
              <a:t>Perspective projection matrix</a:t>
            </a:r>
          </a:p>
        </p:txBody>
      </p:sp>
      <p:pic>
        <p:nvPicPr>
          <p:cNvPr id="1028" name="Picture 4">
            <a:extLst>
              <a:ext uri="{FF2B5EF4-FFF2-40B4-BE49-F238E27FC236}">
                <a16:creationId xmlns:a16="http://schemas.microsoft.com/office/drawing/2014/main" id="{69EAF67A-A04D-4B2A-9816-87A3AACF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85466"/>
            <a:ext cx="8458200" cy="20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The intrinsic matrix </a:t>
                </a:r>
                <a14:m>
                  <m:oMath xmlns:m="http://schemas.openxmlformats.org/officeDocument/2006/math">
                    <m:r>
                      <a:rPr lang="en-US" b="1" i="1" dirty="0" smtClean="0">
                        <a:latin typeface="Cambria Math"/>
                      </a:rPr>
                      <m:t>𝑲</m:t>
                    </m:r>
                  </m:oMath>
                </a14:m>
                <a:r>
                  <a:rPr lang="en-US" dirty="0"/>
                  <a:t> contains 5 intrinsic parameters. These parameters encompass: </a:t>
                </a:r>
              </a:p>
              <a:p>
                <a:pPr lvl="1"/>
                <a:r>
                  <a:rPr lang="en-US" dirty="0"/>
                  <a:t>Scaled x &amp; y focal length.</a:t>
                </a:r>
              </a:p>
              <a:p>
                <a:pPr lvl="1"/>
                <a:r>
                  <a:rPr lang="en-US" dirty="0"/>
                  <a:t> Sensor skew.</a:t>
                </a:r>
              </a:p>
              <a:p>
                <a:pPr lvl="1"/>
                <a:r>
                  <a:rPr lang="en-US" dirty="0"/>
                  <a:t> Principal point.</a:t>
                </a:r>
              </a:p>
              <a:p>
                <a:r>
                  <a:rPr lang="en-US" dirty="0"/>
                  <a:t>The intrinsic camera matrix transforms a point in </a:t>
                </a:r>
                <a:r>
                  <a:rPr lang="en-US" b="1" dirty="0"/>
                  <a:t>normalized image space == projected camera space </a:t>
                </a:r>
                <a:r>
                  <a:rPr lang="en-US" dirty="0"/>
                  <a:t>(discussed later) to the image space.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1" t="-959" r="-103"/>
                </a:stretch>
              </a:blipFill>
            </p:spPr>
            <p:txBody>
              <a:bodyPr/>
              <a:lstStyle/>
              <a:p>
                <a:r>
                  <a:rPr lang="en-US">
                    <a:noFill/>
                  </a:rPr>
                  <a:t> </a:t>
                </a:r>
              </a:p>
            </p:txBody>
          </p:sp>
        </mc:Fallback>
      </mc:AlternateContent>
      <p:pic>
        <p:nvPicPr>
          <p:cNvPr id="2050" name="Picture 2" descr="https://latex.codecogs.com/gif.latex?%5Cdpi%7B300%7D%20K%20%3D%20%5Cbegin%7Bbmatrix%7Df%20%26%200%260%20%5C%5C%200%26f%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88" y="4800600"/>
            <a:ext cx="3095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87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3F5E-01D2-4984-9AB7-4A078BB540A6}"/>
              </a:ext>
            </a:extLst>
          </p:cNvPr>
          <p:cNvSpPr>
            <a:spLocks noGrp="1"/>
          </p:cNvSpPr>
          <p:nvPr>
            <p:ph type="title"/>
          </p:nvPr>
        </p:nvSpPr>
        <p:spPr/>
        <p:txBody>
          <a:bodyPr/>
          <a:lstStyle/>
          <a:p>
            <a:r>
              <a:rPr lang="en-US" dirty="0"/>
              <a:t>Intrinsic camera matrix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221B64-F9ED-4EB4-97FC-EB8CE243081B}"/>
                  </a:ext>
                </a:extLst>
              </p:cNvPr>
              <p:cNvSpPr>
                <a:spLocks noGrp="1"/>
              </p:cNvSpPr>
              <p:nvPr>
                <p:ph idx="1"/>
              </p:nvPr>
            </p:nvSpPr>
            <p:spPr/>
            <p:txBody>
              <a:bodyPr/>
              <a:lstStyle/>
              <a:p>
                <a:r>
                  <a:rPr lang="en-US" dirty="0"/>
                  <a:t>Transforming to units of pixels in image space: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b="0" dirty="0"/>
                  <a:t> is a ratio between the normalized image space to image space in pixels in x direction.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oMath>
                </a14:m>
                <a:r>
                  <a:rPr lang="en-US" b="0" dirty="0"/>
                  <a:t> is the same…)</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𝑥</m:t>
                          </m:r>
                        </m:sub>
                      </m:sSub>
                      <m:r>
                        <a:rPr lang="en-US" b="0" i="1" smtClean="0">
                          <a:latin typeface="Cambria Math" panose="02040503050406030204" pitchFamily="18" charset="0"/>
                        </a:rPr>
                        <m:t>𝑓</m:t>
                      </m:r>
                      <m:r>
                        <a:rPr lang="en-US" b="0" i="1" smtClean="0">
                          <a:latin typeface="Cambria Math" panose="02040503050406030204" pitchFamily="18" charset="0"/>
                        </a:rPr>
                        <m:t>  &amp;</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r>
                        <a:rPr lang="en-US" i="1">
                          <a:latin typeface="Cambria Math" panose="02040503050406030204" pitchFamily="18" charset="0"/>
                        </a:rPr>
                        <m:t>𝑓</m:t>
                      </m:r>
                    </m:oMath>
                  </m:oMathPara>
                </a14:m>
                <a:endParaRPr lang="en-US" dirty="0"/>
              </a:p>
            </p:txBody>
          </p:sp>
        </mc:Choice>
        <mc:Fallback>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pic>
        <p:nvPicPr>
          <p:cNvPr id="1028" name="Picture 4" descr="https://latex.codecogs.com/gif.latex?%5Cdpi%7B300%7D%20K%20%3D%20%5Cbegin%7Bbmatrix%7Df_x%20%26%200%260%20%5C%5C%200%26f_y%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88" y="3276600"/>
            <a:ext cx="34004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(or normalized image coo.)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highlight>
                  <a:srgbClr val="FFFF00"/>
                </a:highlight>
              </a:rPr>
              <a:t>How to add this to the intrinsic matrix?</a:t>
            </a:r>
          </a:p>
        </p:txBody>
      </p:sp>
      <p:sp>
        <p:nvSpPr>
          <p:cNvPr id="4" name="Rectangle">
            <a:extLst>
              <a:ext uri="{FF2B5EF4-FFF2-40B4-BE49-F238E27FC236}">
                <a16:creationId xmlns:a16="http://schemas.microsoft.com/office/drawing/2014/main" id="{EF771DA6-7328-45EC-9A17-1A766F258E10}"/>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5" name="Line">
            <a:extLst>
              <a:ext uri="{FF2B5EF4-FFF2-40B4-BE49-F238E27FC236}">
                <a16:creationId xmlns:a16="http://schemas.microsoft.com/office/drawing/2014/main" id="{E7E042AF-FB5A-4EE1-A300-E2E509BEC9CE}"/>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6" name="Line">
            <a:extLst>
              <a:ext uri="{FF2B5EF4-FFF2-40B4-BE49-F238E27FC236}">
                <a16:creationId xmlns:a16="http://schemas.microsoft.com/office/drawing/2014/main" id="{587F99AC-DCB9-4139-BC72-4316F6369602}"/>
              </a:ext>
            </a:extLst>
          </p:cNvPr>
          <p:cNvSpPr/>
          <p:nvPr/>
        </p:nvSpPr>
        <p:spPr>
          <a:xfrm flipV="1">
            <a:off x="6058548" y="2397278"/>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7" name="Line">
            <a:extLst>
              <a:ext uri="{FF2B5EF4-FFF2-40B4-BE49-F238E27FC236}">
                <a16:creationId xmlns:a16="http://schemas.microsoft.com/office/drawing/2014/main" id="{F5789BAC-A4A7-41F3-B15E-A66F471D65A3}"/>
              </a:ext>
            </a:extLst>
          </p:cNvPr>
          <p:cNvSpPr/>
          <p:nvPr/>
        </p:nvSpPr>
        <p:spPr>
          <a:xfrm>
            <a:off x="4876940" y="2203992"/>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8" name="Line">
            <a:extLst>
              <a:ext uri="{FF2B5EF4-FFF2-40B4-BE49-F238E27FC236}">
                <a16:creationId xmlns:a16="http://schemas.microsoft.com/office/drawing/2014/main" id="{CCF7F079-294F-40E7-8105-0B2B11FCADE2}"/>
              </a:ext>
            </a:extLst>
          </p:cNvPr>
          <p:cNvSpPr/>
          <p:nvPr/>
        </p:nvSpPr>
        <p:spPr>
          <a:xfrm flipH="1">
            <a:off x="4879830" y="2212922"/>
            <a:ext cx="3810" cy="935857"/>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10" name="image coordinate system">
                <a:extLst>
                  <a:ext uri="{FF2B5EF4-FFF2-40B4-BE49-F238E27FC236}">
                    <a16:creationId xmlns:a16="http://schemas.microsoft.com/office/drawing/2014/main" id="{B1C9475A-CB0A-4867-B710-686ED1934745}"/>
                  </a:ext>
                </a:extLst>
              </p:cNvPr>
              <p:cNvSpPr txBox="1"/>
              <p:nvPr/>
            </p:nvSpPr>
            <p:spPr>
              <a:xfrm>
                <a:off x="3902525" y="1712092"/>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1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902525" y="1712092"/>
                <a:ext cx="2294088" cy="471540"/>
              </a:xfrm>
              <a:prstGeom prst="rect">
                <a:avLst/>
              </a:prstGeom>
              <a:blipFill>
                <a:blip r:embed="rId2"/>
                <a:stretch>
                  <a:fillRect b="-15584"/>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id="{ED6D98F1-265E-4456-9603-250BCCF28542}"/>
              </a:ext>
            </a:extLst>
          </p:cNvPr>
          <p:cNvSpPr txBox="1"/>
          <p:nvPr/>
        </p:nvSpPr>
        <p:spPr>
          <a:xfrm>
            <a:off x="4876940" y="3584851"/>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12" name="Line">
            <a:extLst>
              <a:ext uri="{FF2B5EF4-FFF2-40B4-BE49-F238E27FC236}">
                <a16:creationId xmlns:a16="http://schemas.microsoft.com/office/drawing/2014/main" id="{F1572784-636B-407E-98E2-EC5144DFD233}"/>
              </a:ext>
            </a:extLst>
          </p:cNvPr>
          <p:cNvSpPr/>
          <p:nvPr/>
        </p:nvSpPr>
        <p:spPr>
          <a:xfrm flipH="1" flipV="1">
            <a:off x="4956825" y="2232593"/>
            <a:ext cx="1061476" cy="1133175"/>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13" name="pasted-image.pdf" descr="pasted-image.pdf">
            <a:extLst>
              <a:ext uri="{FF2B5EF4-FFF2-40B4-BE49-F238E27FC236}">
                <a16:creationId xmlns:a16="http://schemas.microsoft.com/office/drawing/2014/main" id="{FF15D042-0452-40DD-84A2-C3632B25CDBD}"/>
              </a:ext>
            </a:extLst>
          </p:cNvPr>
          <p:cNvPicPr>
            <a:picLocks noChangeAspect="1"/>
          </p:cNvPicPr>
          <p:nvPr/>
        </p:nvPicPr>
        <p:blipFill>
          <a:blip r:embed="rId3"/>
          <a:stretch>
            <a:fillRect/>
          </a:stretch>
        </p:blipFill>
        <p:spPr>
          <a:xfrm>
            <a:off x="5258273" y="2727624"/>
            <a:ext cx="154038" cy="214313"/>
          </a:xfrm>
          <a:prstGeom prst="rect">
            <a:avLst/>
          </a:prstGeom>
          <a:ln w="12700">
            <a:miter lim="400000"/>
          </a:ln>
        </p:spPr>
      </p:pic>
      <mc:AlternateContent xmlns:mc="http://schemas.openxmlformats.org/markup-compatibility/2006">
        <mc:Choice xmlns:a14="http://schemas.microsoft.com/office/drawing/2010/main" Requires="a14">
          <p:sp>
            <p:nvSpPr>
              <p:cNvPr id="15" name="image coordinate system">
                <a:extLst>
                  <a:ext uri="{FF2B5EF4-FFF2-40B4-BE49-F238E27FC236}">
                    <a16:creationId xmlns:a16="http://schemas.microsoft.com/office/drawing/2014/main" id="{B1C9475A-CB0A-4867-B710-686ED1934745}"/>
                  </a:ext>
                </a:extLst>
              </p:cNvPr>
              <p:cNvSpPr txBox="1"/>
              <p:nvPr/>
            </p:nvSpPr>
            <p:spPr>
              <a:xfrm>
                <a:off x="5486400" y="3246570"/>
                <a:ext cx="2294088" cy="63517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b="0" i="1" smtClean="0">
                                  <a:solidFill>
                                    <a:prstClr val="black"/>
                                  </a:solidFill>
                                  <a:latin typeface="Cambria Math" panose="02040503050406030204" pitchFamily="18" charset="0"/>
                                </a:rPr>
                              </m:ctrlPr>
                            </m:eqArrPr>
                            <m:e>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e>
                            <m:e>
                              <m:r>
                                <a:rPr lang="en-US" sz="2400" b="0" i="1" smtClean="0">
                                  <a:solidFill>
                                    <a:prstClr val="black"/>
                                  </a:solidFill>
                                  <a:latin typeface="Cambria Math" panose="02040503050406030204" pitchFamily="18" charset="0"/>
                                </a:rPr>
                                <m:t>𝑖𝑚𝑎𝑔𝑒</m:t>
                              </m:r>
                            </m:e>
                          </m:eqArr>
                        </m:sub>
                      </m:sSub>
                    </m:oMath>
                  </m:oMathPara>
                </a14:m>
                <a:endParaRPr sz="2400" dirty="0">
                  <a:solidFill>
                    <a:prstClr val="black"/>
                  </a:solidFill>
                  <a:latin typeface="Calibri Light" panose="020F0302020204030204"/>
                </a:endParaRPr>
              </a:p>
            </p:txBody>
          </p:sp>
        </mc:Choice>
        <mc:Fallback>
          <p:sp>
            <p:nvSpPr>
              <p:cNvPr id="15"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486400" y="3246570"/>
                <a:ext cx="2294088" cy="635175"/>
              </a:xfrm>
              <a:prstGeom prst="rect">
                <a:avLst/>
              </a:prstGeom>
              <a:blipFill>
                <a:blip r:embed="rId4"/>
                <a:stretch>
                  <a:fillRect b="-11538"/>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24787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(or normalized image coo.)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rPr>
              <a:t>How to add this to the intrinsic matrix?</a:t>
            </a:r>
          </a:p>
        </p:txBody>
      </p:sp>
      <p:pic>
        <p:nvPicPr>
          <p:cNvPr id="14" name="Picture 2" descr="https://latex.codecogs.com/gif.latex?%5Cdpi%7B300%7D%20K%20%3D%20%5Cbegin%7Bbmatrix%7Df_x%20%26%200%26p_x%20%5C%5C%200%26f_y%20%26p_y%20%5C%5C0%260%261%20%5Cend%7Bbmatrix%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1" y="5105400"/>
            <a:ext cx="3609975" cy="17049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a:extLst>
              <a:ext uri="{FF2B5EF4-FFF2-40B4-BE49-F238E27FC236}">
                <a16:creationId xmlns:a16="http://schemas.microsoft.com/office/drawing/2014/main" id="{0FCA4CE4-3A78-451A-A4A2-B5E5EBBC6521}"/>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 name="Line">
            <a:extLst>
              <a:ext uri="{FF2B5EF4-FFF2-40B4-BE49-F238E27FC236}">
                <a16:creationId xmlns:a16="http://schemas.microsoft.com/office/drawing/2014/main" id="{7691E176-8526-49CB-AF53-DEA9902CB20B}"/>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18" name="Line">
            <a:extLst>
              <a:ext uri="{FF2B5EF4-FFF2-40B4-BE49-F238E27FC236}">
                <a16:creationId xmlns:a16="http://schemas.microsoft.com/office/drawing/2014/main" id="{2D9B628D-7852-42B4-B1F1-EC42811FEF73}"/>
              </a:ext>
            </a:extLst>
          </p:cNvPr>
          <p:cNvSpPr/>
          <p:nvPr/>
        </p:nvSpPr>
        <p:spPr>
          <a:xfrm flipV="1">
            <a:off x="6058548" y="2397278"/>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19" name="Line">
            <a:extLst>
              <a:ext uri="{FF2B5EF4-FFF2-40B4-BE49-F238E27FC236}">
                <a16:creationId xmlns:a16="http://schemas.microsoft.com/office/drawing/2014/main" id="{891163D1-DD1F-4BA2-A5FF-6E0CDC114C44}"/>
              </a:ext>
            </a:extLst>
          </p:cNvPr>
          <p:cNvSpPr/>
          <p:nvPr/>
        </p:nvSpPr>
        <p:spPr>
          <a:xfrm>
            <a:off x="4876940" y="2203992"/>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20" name="Line">
            <a:extLst>
              <a:ext uri="{FF2B5EF4-FFF2-40B4-BE49-F238E27FC236}">
                <a16:creationId xmlns:a16="http://schemas.microsoft.com/office/drawing/2014/main" id="{0A45684F-8E2B-4264-9E73-25A8A872C54F}"/>
              </a:ext>
            </a:extLst>
          </p:cNvPr>
          <p:cNvSpPr/>
          <p:nvPr/>
        </p:nvSpPr>
        <p:spPr>
          <a:xfrm flipH="1">
            <a:off x="4879830" y="2212922"/>
            <a:ext cx="3810" cy="935857"/>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C8C6A62D-B802-46B4-A06F-633C641357AF}"/>
                  </a:ext>
                </a:extLst>
              </p:cNvPr>
              <p:cNvSpPr txBox="1"/>
              <p:nvPr/>
            </p:nvSpPr>
            <p:spPr>
              <a:xfrm>
                <a:off x="3902525" y="1712092"/>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21" name="image coordinate system">
                <a:extLst>
                  <a:ext uri="{FF2B5EF4-FFF2-40B4-BE49-F238E27FC236}">
                    <a16:creationId xmlns:a16="http://schemas.microsoft.com/office/drawing/2014/main" id="{C8C6A62D-B802-46B4-A06F-633C641357AF}"/>
                  </a:ext>
                </a:extLst>
              </p:cNvPr>
              <p:cNvSpPr txBox="1">
                <a:spLocks noRot="1" noChangeAspect="1" noMove="1" noResize="1" noEditPoints="1" noAdjustHandles="1" noChangeArrowheads="1" noChangeShapeType="1" noTextEdit="1"/>
              </p:cNvSpPr>
              <p:nvPr/>
            </p:nvSpPr>
            <p:spPr>
              <a:xfrm>
                <a:off x="3902525" y="1712092"/>
                <a:ext cx="2294088" cy="471540"/>
              </a:xfrm>
              <a:prstGeom prst="rect">
                <a:avLst/>
              </a:prstGeom>
              <a:blipFill>
                <a:blip r:embed="rId3"/>
                <a:stretch>
                  <a:fillRect b="-15584"/>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22" name="CCD array">
            <a:extLst>
              <a:ext uri="{FF2B5EF4-FFF2-40B4-BE49-F238E27FC236}">
                <a16:creationId xmlns:a16="http://schemas.microsoft.com/office/drawing/2014/main" id="{EF02C8F1-4F08-4EAB-82F2-BA7661882371}"/>
              </a:ext>
            </a:extLst>
          </p:cNvPr>
          <p:cNvSpPr txBox="1"/>
          <p:nvPr/>
        </p:nvSpPr>
        <p:spPr>
          <a:xfrm>
            <a:off x="4876940" y="3584851"/>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23" name="Line">
            <a:extLst>
              <a:ext uri="{FF2B5EF4-FFF2-40B4-BE49-F238E27FC236}">
                <a16:creationId xmlns:a16="http://schemas.microsoft.com/office/drawing/2014/main" id="{C58DA944-B15C-49D8-B1AB-57604FF1FB42}"/>
              </a:ext>
            </a:extLst>
          </p:cNvPr>
          <p:cNvSpPr/>
          <p:nvPr/>
        </p:nvSpPr>
        <p:spPr>
          <a:xfrm flipH="1" flipV="1">
            <a:off x="4956825" y="2232593"/>
            <a:ext cx="1061476" cy="1133175"/>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24" name="pasted-image.pdf" descr="pasted-image.pdf">
            <a:extLst>
              <a:ext uri="{FF2B5EF4-FFF2-40B4-BE49-F238E27FC236}">
                <a16:creationId xmlns:a16="http://schemas.microsoft.com/office/drawing/2014/main" id="{E62E2AF6-26B2-40C4-A766-D0D825B0540B}"/>
              </a:ext>
            </a:extLst>
          </p:cNvPr>
          <p:cNvPicPr>
            <a:picLocks noChangeAspect="1"/>
          </p:cNvPicPr>
          <p:nvPr/>
        </p:nvPicPr>
        <p:blipFill>
          <a:blip r:embed="rId4"/>
          <a:stretch>
            <a:fillRect/>
          </a:stretch>
        </p:blipFill>
        <p:spPr>
          <a:xfrm>
            <a:off x="5258273" y="2727624"/>
            <a:ext cx="154038" cy="214313"/>
          </a:xfrm>
          <a:prstGeom prst="rect">
            <a:avLst/>
          </a:prstGeom>
          <a:ln w="12700">
            <a:miter lim="400000"/>
          </a:ln>
        </p:spPr>
      </p:pic>
      <mc:AlternateContent xmlns:mc="http://schemas.openxmlformats.org/markup-compatibility/2006">
        <mc:Choice xmlns:a14="http://schemas.microsoft.com/office/drawing/2010/main" Requires="a14">
          <p:sp>
            <p:nvSpPr>
              <p:cNvPr id="25" name="image coordinate system">
                <a:extLst>
                  <a:ext uri="{FF2B5EF4-FFF2-40B4-BE49-F238E27FC236}">
                    <a16:creationId xmlns:a16="http://schemas.microsoft.com/office/drawing/2014/main" id="{50A1A02C-51B1-461B-9951-5279EE0F7B01}"/>
                  </a:ext>
                </a:extLst>
              </p:cNvPr>
              <p:cNvSpPr txBox="1"/>
              <p:nvPr/>
            </p:nvSpPr>
            <p:spPr>
              <a:xfrm>
                <a:off x="5486400" y="3242114"/>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i="1">
                                  <a:solidFill>
                                    <a:prstClr val="black"/>
                                  </a:solidFill>
                                  <a:latin typeface="Cambria Math" panose="02040503050406030204" pitchFamily="18" charset="0"/>
                                </a:rPr>
                              </m:ctrlPr>
                            </m:eqArrPr>
                            <m:e>
                              <m:r>
                                <a:rPr lang="en-US" sz="2400" i="1">
                                  <a:solidFill>
                                    <a:prstClr val="black"/>
                                  </a:solidFill>
                                  <a:latin typeface="Cambria Math" panose="02040503050406030204" pitchFamily="18" charset="0"/>
                                </a:rPr>
                                <m:t>𝑛𝑜𝑟𝑚</m:t>
                              </m:r>
                              <m:r>
                                <a:rPr lang="en-US" sz="2400" i="1">
                                  <a:solidFill>
                                    <a:prstClr val="black"/>
                                  </a:solidFill>
                                  <a:latin typeface="Cambria Math" panose="02040503050406030204" pitchFamily="18" charset="0"/>
                                </a:rPr>
                                <m:t>. </m:t>
                              </m:r>
                            </m:e>
                            <m:e>
                              <m:r>
                                <a:rPr lang="en-US" sz="2400" i="1">
                                  <a:solidFill>
                                    <a:prstClr val="black"/>
                                  </a:solidFill>
                                  <a:latin typeface="Cambria Math" panose="02040503050406030204" pitchFamily="18" charset="0"/>
                                </a:rPr>
                                <m:t>𝑖𝑚𝑎𝑔𝑒</m:t>
                              </m:r>
                            </m:e>
                          </m:eqArr>
                        </m:sub>
                      </m:sSub>
                    </m:oMath>
                  </m:oMathPara>
                </a14:m>
                <a:endParaRPr sz="2400" dirty="0">
                  <a:solidFill>
                    <a:prstClr val="black"/>
                  </a:solidFill>
                  <a:latin typeface="Calibri Light" panose="020F0302020204030204"/>
                </a:endParaRPr>
              </a:p>
            </p:txBody>
          </p:sp>
        </mc:Choice>
        <mc:Fallback>
          <p:sp>
            <p:nvSpPr>
              <p:cNvPr id="25" name="image coordinate system">
                <a:extLst>
                  <a:ext uri="{FF2B5EF4-FFF2-40B4-BE49-F238E27FC236}">
                    <a16:creationId xmlns:a16="http://schemas.microsoft.com/office/drawing/2014/main" id="{50A1A02C-51B1-461B-9951-5279EE0F7B01}"/>
                  </a:ext>
                </a:extLst>
              </p:cNvPr>
              <p:cNvSpPr txBox="1">
                <a:spLocks noRot="1" noChangeAspect="1" noMove="1" noResize="1" noEditPoints="1" noAdjustHandles="1" noChangeArrowheads="1" noChangeShapeType="1" noTextEdit="1"/>
              </p:cNvSpPr>
              <p:nvPr/>
            </p:nvSpPr>
            <p:spPr>
              <a:xfrm>
                <a:off x="5486400" y="3242114"/>
                <a:ext cx="2294088" cy="644087"/>
              </a:xfrm>
              <a:prstGeom prst="rect">
                <a:avLst/>
              </a:prstGeom>
              <a:blipFill>
                <a:blip r:embed="rId5"/>
                <a:stretch>
                  <a:fillRect b="-1037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948259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In some camera sensors exist a very small skew which makes the sensor a parallelogram.</a:t>
            </a:r>
          </a:p>
          <a:p>
            <a:endParaRPr lang="en-US" dirty="0"/>
          </a:p>
        </p:txBody>
      </p:sp>
      <p:sp>
        <p:nvSpPr>
          <p:cNvPr id="4" name="Rounded Rectangle 3"/>
          <p:cNvSpPr/>
          <p:nvPr/>
        </p:nvSpPr>
        <p:spPr>
          <a:xfrm>
            <a:off x="3733800" y="2057400"/>
            <a:ext cx="4876800" cy="2362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atex.codecogs.com/gif.latex?%5Cdpi%7B300%7D%20K%20%3D%20%5Cbegin%7Bbmatrix%7Df_x%20%26%20s%26p_x%20%5C%5C%200%26f_y%20%26p_y%20%5C%5C0%260%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3" y="2455985"/>
            <a:ext cx="360997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76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Camera </a:t>
            </a:r>
            <a:r>
              <a:rPr lang="en-US" dirty="0" err="1"/>
              <a:t>intrinsics</a:t>
            </a:r>
            <a:endParaRPr lang="en-US" dirty="0"/>
          </a:p>
          <a:p>
            <a:r>
              <a:rPr lang="en-US" b="1"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428957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752600" y="1371600"/>
            <a:ext cx="8763000" cy="18288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Full camera matrix</a:t>
            </a:r>
          </a:p>
        </p:txBody>
      </p:sp>
      <p:sp>
        <p:nvSpPr>
          <p:cNvPr id="3" name="Content Placeholder 2"/>
          <p:cNvSpPr>
            <a:spLocks noGrp="1"/>
          </p:cNvSpPr>
          <p:nvPr>
            <p:ph idx="1"/>
          </p:nvPr>
        </p:nvSpPr>
        <p:spPr/>
        <p:txBody>
          <a:bodyPr/>
          <a:lstStyle/>
          <a:p>
            <a:endParaRPr lang="en-US" dirty="0"/>
          </a:p>
        </p:txBody>
      </p:sp>
      <p:pic>
        <p:nvPicPr>
          <p:cNvPr id="1028" name="Picture 4" descr="https://latex.codecogs.com/gif.latex?%5Cdpi%7B300%7D%20P%20%3D%20%5Cbegin%7Bbmatrix%7Df_x%20%26%20s%26p_x%20%5C%5C%200%26f_y%20%26p_y%20%5C%5C0%260%261%20%5Cend%7Bbmatrix%7D%20%5Cbegin%7Bbmatrix%7D1%20%26%200%260%260%20%5C%5C%200%261%20%260%260%20%5C%5C0%260%261%260%20%5Cend%7Bbmatrix%7D%20%5Cbegin%7Bbmatrix%7DR_%7B3X3%7D%20%26%20-RC_%7B3X1%7D%20%5C%5C%200_%7B1X3%7D%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600201"/>
            <a:ext cx="8334375" cy="14047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atex.codecogs.com/gif.latex?%5Cdpi%7B300%7D%20%5Cbegin%7Bbmatrix%7Du%20%5C%5C%20v%20%5C%5Cw%20%5Cend%7Bbmatrix%7D%20%3D%20%5Cbegin%7Bbmatrix%7Df_x%20%26%20s%26p_x%20%5C%5C%200%26f_y%20%26p_y%20%5C%5C0%260%261%20%5Cend%7Bbmatrix%7D%20%5Cbegin%7Bbmatrix%7D1%20%26%200%260%260%20%5C%5C%200%261%20%260%260%20%5C%5C0%260%261%260%20%5Cend%7Bbmatrix%7D%20%5Cbegin%7Bbmatrix%7DR_%7B3X3%7D%20%26%20-RC_%7B3X1%7D%20%5C%5C%200_%7B1X3%7D%261%20%5Cend%7Bbmatrix%7D%20%5Cbegin%7Bbmatrix%7Dx%20%5C%5C%20y%20%5C%5Cz%20%5C%5C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2" y="3914264"/>
            <a:ext cx="8334375" cy="164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5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b="1" dirty="0"/>
              <a:t>What is camera calibration?</a:t>
            </a:r>
          </a:p>
          <a:p>
            <a:r>
              <a:rPr lang="en-US" dirty="0"/>
              <a:t>Camera </a:t>
            </a:r>
            <a:r>
              <a:rPr lang="en-US" dirty="0" err="1"/>
              <a:t>extrinsics</a:t>
            </a:r>
            <a:endParaRPr lang="en-US" b="1" dirty="0"/>
          </a:p>
          <a:p>
            <a:r>
              <a:rPr lang="en-US" dirty="0"/>
              <a:t>Camera </a:t>
            </a:r>
            <a:r>
              <a:rPr lang="en-US"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1618-246F-49C2-8BA2-713F06150B9B}"/>
              </a:ext>
            </a:extLst>
          </p:cNvPr>
          <p:cNvSpPr>
            <a:spLocks noGrp="1"/>
          </p:cNvSpPr>
          <p:nvPr>
            <p:ph type="title"/>
          </p:nvPr>
        </p:nvSpPr>
        <p:spPr/>
        <p:txBody>
          <a:bodyPr/>
          <a:lstStyle/>
          <a:p>
            <a:r>
              <a:rPr lang="en-US" dirty="0"/>
              <a:t>Side note: normalized image coordinates</a:t>
            </a:r>
          </a:p>
        </p:txBody>
      </p:sp>
      <p:sp>
        <p:nvSpPr>
          <p:cNvPr id="3" name="Content Placeholder 2">
            <a:extLst>
              <a:ext uri="{FF2B5EF4-FFF2-40B4-BE49-F238E27FC236}">
                <a16:creationId xmlns:a16="http://schemas.microsoft.com/office/drawing/2014/main" id="{77FD0BEC-B6C4-4F63-AD1B-520E1DE856B3}"/>
              </a:ext>
            </a:extLst>
          </p:cNvPr>
          <p:cNvSpPr>
            <a:spLocks noGrp="1"/>
          </p:cNvSpPr>
          <p:nvPr>
            <p:ph idx="1"/>
          </p:nvPr>
        </p:nvSpPr>
        <p:spPr/>
        <p:txBody>
          <a:bodyPr/>
          <a:lstStyle/>
          <a:p>
            <a:r>
              <a:rPr lang="en-US" dirty="0"/>
              <a:t>A projection into 2D where the intrinsic matrix is already embedded at the coordinate given</a:t>
            </a:r>
          </a:p>
          <a:p>
            <a:r>
              <a:rPr lang="en-US" dirty="0"/>
              <a:t>We will use it when we already know the intrinsic of the camera and just interested in the extrinsic:</a:t>
            </a:r>
          </a:p>
          <a:p>
            <a:endParaRPr lang="en-US" dirty="0"/>
          </a:p>
        </p:txBody>
      </p:sp>
      <p:pic>
        <p:nvPicPr>
          <p:cNvPr id="1030" name="Picture 6">
            <a:extLst>
              <a:ext uri="{FF2B5EF4-FFF2-40B4-BE49-F238E27FC236}">
                <a16:creationId xmlns:a16="http://schemas.microsoft.com/office/drawing/2014/main" id="{8A141A4F-7C17-48A5-906D-55BEA35DE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670329"/>
            <a:ext cx="120396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37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Camera </a:t>
            </a:r>
            <a:r>
              <a:rPr lang="en-US" dirty="0" err="1"/>
              <a:t>intrinsics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3076829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332736" y="3276601"/>
            <a:ext cx="3526529" cy="1307803"/>
          </a:xfrm>
          <a:prstGeom prst="rect">
            <a:avLst/>
          </a:prstGeom>
          <a:ln w="12700">
            <a:miter lim="400000"/>
          </a:ln>
        </p:spPr>
      </p:pic>
      <p:sp>
        <p:nvSpPr>
          <p:cNvPr id="5"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6" name="Content Placeholder 3"/>
          <p:cNvSpPr txBox="1">
            <a:spLocks/>
          </p:cNvSpPr>
          <p:nvPr/>
        </p:nvSpPr>
        <p:spPr>
          <a:xfrm>
            <a:off x="226243" y="762000"/>
            <a:ext cx="1165153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pPr lvl="1"/>
            <a:r>
              <a:rPr lang="en-US" dirty="0"/>
              <a:t>We will return to this assumption later.</a:t>
            </a:r>
          </a:p>
        </p:txBody>
      </p:sp>
    </p:spTree>
    <p:extLst>
      <p:ext uri="{BB962C8B-B14F-4D97-AF65-F5344CB8AC3E}">
        <p14:creationId xmlns:p14="http://schemas.microsoft.com/office/powerpoint/2010/main" val="2528522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490882" y="807568"/>
            <a:ext cx="3526529" cy="1307803"/>
          </a:xfrm>
          <a:prstGeom prst="rect">
            <a:avLst/>
          </a:prstGeom>
          <a:ln w="12700">
            <a:miter lim="400000"/>
          </a:ln>
        </p:spPr>
      </p:pic>
      <p:pic>
        <p:nvPicPr>
          <p:cNvPr id="227" name="latex-image-3.pdf" descr="latex-image-3.pdf"/>
          <p:cNvPicPr>
            <a:picLocks noChangeAspect="1"/>
          </p:cNvPicPr>
          <p:nvPr/>
        </p:nvPicPr>
        <p:blipFill>
          <a:blip r:embed="rId3"/>
          <a:stretch>
            <a:fillRect/>
          </a:stretch>
        </p:blipFill>
        <p:spPr>
          <a:xfrm>
            <a:off x="4746882" y="4862459"/>
            <a:ext cx="1105049" cy="812602"/>
          </a:xfrm>
          <a:prstGeom prst="rect">
            <a:avLst/>
          </a:prstGeom>
          <a:ln w="12700">
            <a:miter lim="400000"/>
          </a:ln>
        </p:spPr>
      </p:pic>
      <p:pic>
        <p:nvPicPr>
          <p:cNvPr id="228" name="latex-image-4.pdf" descr="latex-image-4.pdf"/>
          <p:cNvPicPr>
            <a:picLocks noChangeAspect="1"/>
          </p:cNvPicPr>
          <p:nvPr/>
        </p:nvPicPr>
        <p:blipFill>
          <a:blip r:embed="rId4"/>
          <a:stretch>
            <a:fillRect/>
          </a:stretch>
        </p:blipFill>
        <p:spPr>
          <a:xfrm>
            <a:off x="6353466" y="4862459"/>
            <a:ext cx="1091655" cy="812602"/>
          </a:xfrm>
          <a:prstGeom prst="rect">
            <a:avLst/>
          </a:prstGeom>
          <a:ln w="12700">
            <a:miter lim="400000"/>
          </a:ln>
        </p:spPr>
      </p:pic>
      <p:sp>
        <p:nvSpPr>
          <p:cNvPr id="229" name="Inhomogeneous coordinates"/>
          <p:cNvSpPr txBox="1"/>
          <p:nvPr/>
        </p:nvSpPr>
        <p:spPr>
          <a:xfrm>
            <a:off x="4167961" y="4094487"/>
            <a:ext cx="406521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lang="en-US" sz="2531" kern="0" dirty="0">
                <a:solidFill>
                  <a:srgbClr val="000000"/>
                </a:solidFill>
                <a:latin typeface="Helvetica Light"/>
                <a:sym typeface="Helvetica Light"/>
              </a:rPr>
              <a:t>Heterogeneous</a:t>
            </a:r>
            <a:r>
              <a:rPr sz="2531" kern="0" dirty="0">
                <a:solidFill>
                  <a:srgbClr val="000000"/>
                </a:solidFill>
                <a:latin typeface="Helvetica Light"/>
                <a:sym typeface="Helvetica Light"/>
              </a:rPr>
              <a:t> coordinates</a:t>
            </a:r>
          </a:p>
        </p:txBody>
      </p:sp>
      <p:sp>
        <p:nvSpPr>
          <p:cNvPr id="230" name="(non-linear correlation between coordinates)"/>
          <p:cNvSpPr txBox="1"/>
          <p:nvPr/>
        </p:nvSpPr>
        <p:spPr>
          <a:xfrm>
            <a:off x="3863388" y="5904101"/>
            <a:ext cx="46743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algn="ctr" defTabSz="410751" hangingPunct="0">
              <a:defRPr/>
            </a:pPr>
            <a:r>
              <a:rPr sz="1969" kern="0" dirty="0">
                <a:solidFill>
                  <a:srgbClr val="000000"/>
                </a:solidFill>
                <a:latin typeface="Helvetica Light"/>
                <a:sym typeface="Helvetica Light"/>
              </a:rPr>
              <a:t>(non-linear relation between coordinates)</a:t>
            </a:r>
          </a:p>
        </p:txBody>
      </p:sp>
      <p:pic>
        <p:nvPicPr>
          <p:cNvPr id="233" name="latex-image-8.pdf" descr="latex-image-8.pdf"/>
          <p:cNvPicPr>
            <a:picLocks noChangeAspect="1"/>
          </p:cNvPicPr>
          <p:nvPr/>
        </p:nvPicPr>
        <p:blipFill>
          <a:blip r:embed="rId5"/>
          <a:stretch>
            <a:fillRect/>
          </a:stretch>
        </p:blipFill>
        <p:spPr>
          <a:xfrm>
            <a:off x="4486067" y="2722954"/>
            <a:ext cx="3219869" cy="1065158"/>
          </a:xfrm>
          <a:prstGeom prst="rect">
            <a:avLst/>
          </a:prstGeom>
          <a:ln w="12700">
            <a:miter lim="400000"/>
          </a:ln>
        </p:spPr>
      </p:pic>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188357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latex-image-3.pdf" descr="latex-image-3.pdf"/>
          <p:cNvPicPr>
            <a:picLocks noChangeAspect="1"/>
          </p:cNvPicPr>
          <p:nvPr/>
        </p:nvPicPr>
        <p:blipFill>
          <a:blip r:embed="rId2"/>
          <a:stretch>
            <a:fillRect/>
          </a:stretch>
        </p:blipFill>
        <p:spPr>
          <a:xfrm>
            <a:off x="4642316" y="1103061"/>
            <a:ext cx="1105049" cy="812602"/>
          </a:xfrm>
          <a:prstGeom prst="rect">
            <a:avLst/>
          </a:prstGeom>
          <a:ln w="12700">
            <a:miter lim="400000"/>
          </a:ln>
        </p:spPr>
      </p:pic>
      <p:pic>
        <p:nvPicPr>
          <p:cNvPr id="237" name="latex-image-4.pdf" descr="latex-image-4.pdf"/>
          <p:cNvPicPr>
            <a:picLocks noChangeAspect="1"/>
          </p:cNvPicPr>
          <p:nvPr/>
        </p:nvPicPr>
        <p:blipFill>
          <a:blip r:embed="rId3"/>
          <a:stretch>
            <a:fillRect/>
          </a:stretch>
        </p:blipFill>
        <p:spPr>
          <a:xfrm>
            <a:off x="6248900" y="1103061"/>
            <a:ext cx="1091655" cy="812602"/>
          </a:xfrm>
          <a:prstGeom prst="rect">
            <a:avLst/>
          </a:prstGeom>
          <a:ln w="12700">
            <a:miter lim="400000"/>
          </a:ln>
        </p:spPr>
      </p:pic>
      <p:sp>
        <p:nvSpPr>
          <p:cNvPr id="240" name="Make them linear with algebraic manipulation…"/>
          <p:cNvSpPr txBox="1"/>
          <p:nvPr/>
        </p:nvSpPr>
        <p:spPr>
          <a:xfrm>
            <a:off x="2646338" y="2656808"/>
            <a:ext cx="68993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Make them linear with algebraic manipulation…</a:t>
            </a:r>
          </a:p>
        </p:txBody>
      </p:sp>
      <p:sp>
        <p:nvSpPr>
          <p:cNvPr id="241" name="Now you can setup a system of linear equations with multiple point correspondences…"/>
          <p:cNvSpPr txBox="1"/>
          <p:nvPr/>
        </p:nvSpPr>
        <p:spPr>
          <a:xfrm>
            <a:off x="3400413" y="5028321"/>
            <a:ext cx="5391176" cy="124053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algn="ctr" defTabSz="410751" hangingPunct="0">
              <a:defRPr/>
            </a:pPr>
            <a:r>
              <a:rPr sz="2531" kern="0" dirty="0">
                <a:solidFill>
                  <a:srgbClr val="000000"/>
                </a:solidFill>
                <a:latin typeface="Helvetica Light"/>
                <a:sym typeface="Helvetica Light"/>
              </a:rPr>
              <a:t>Now </a:t>
            </a:r>
            <a:r>
              <a:rPr lang="en-US" sz="2531" kern="0" dirty="0">
                <a:solidFill>
                  <a:srgbClr val="000000"/>
                </a:solidFill>
                <a:latin typeface="Helvetica Light"/>
                <a:sym typeface="Helvetica Light"/>
              </a:rPr>
              <a:t>we</a:t>
            </a:r>
            <a:r>
              <a:rPr sz="2531" kern="0" dirty="0">
                <a:solidFill>
                  <a:srgbClr val="000000"/>
                </a:solidFill>
                <a:latin typeface="Helvetica Light"/>
                <a:sym typeface="Helvetica Light"/>
              </a:rPr>
              <a:t> can setup a system of linear equations with multiple point correspondences</a:t>
            </a:r>
            <a:endParaRPr sz="1969" kern="0" dirty="0">
              <a:solidFill>
                <a:srgbClr val="000000"/>
              </a:solidFill>
              <a:latin typeface="Helvetica Light"/>
              <a:sym typeface="Helvetica Light"/>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pic>
        <p:nvPicPr>
          <p:cNvPr id="10" name="latex-image-6.pdf" descr="latex-image-6.pdf">
            <a:extLst>
              <a:ext uri="{FF2B5EF4-FFF2-40B4-BE49-F238E27FC236}">
                <a16:creationId xmlns:a16="http://schemas.microsoft.com/office/drawing/2014/main" id="{A226B815-8E4E-45E0-8CC5-D36CE27427F4}"/>
              </a:ext>
            </a:extLst>
          </p:cNvPr>
          <p:cNvPicPr>
            <a:picLocks noChangeAspect="1"/>
          </p:cNvPicPr>
          <p:nvPr/>
        </p:nvPicPr>
        <p:blipFill>
          <a:blip r:embed="rId4"/>
          <a:stretch>
            <a:fillRect/>
          </a:stretch>
        </p:blipFill>
        <p:spPr>
          <a:xfrm>
            <a:off x="4993645" y="4071698"/>
            <a:ext cx="2029271" cy="383977"/>
          </a:xfrm>
          <a:prstGeom prst="rect">
            <a:avLst/>
          </a:prstGeom>
          <a:ln w="12700">
            <a:miter lim="400000"/>
          </a:ln>
        </p:spPr>
      </p:pic>
      <p:pic>
        <p:nvPicPr>
          <p:cNvPr id="11" name="latex-image-7.pdf" descr="latex-image-7.pdf">
            <a:extLst>
              <a:ext uri="{FF2B5EF4-FFF2-40B4-BE49-F238E27FC236}">
                <a16:creationId xmlns:a16="http://schemas.microsoft.com/office/drawing/2014/main" id="{C6646F23-7E5A-45B7-800D-014BD279B7FD}"/>
              </a:ext>
            </a:extLst>
          </p:cNvPr>
          <p:cNvPicPr>
            <a:picLocks noChangeAspect="1"/>
          </p:cNvPicPr>
          <p:nvPr/>
        </p:nvPicPr>
        <p:blipFill>
          <a:blip r:embed="rId5"/>
          <a:stretch>
            <a:fillRect/>
          </a:stretch>
        </p:blipFill>
        <p:spPr>
          <a:xfrm>
            <a:off x="4993645" y="3586989"/>
            <a:ext cx="2042666" cy="383977"/>
          </a:xfrm>
          <a:prstGeom prst="rect">
            <a:avLst/>
          </a:prstGeom>
          <a:ln w="12700">
            <a:miter lim="400000"/>
          </a:ln>
        </p:spPr>
      </p:pic>
    </p:spTree>
    <p:extLst>
      <p:ext uri="{BB962C8B-B14F-4D97-AF65-F5344CB8AC3E}">
        <p14:creationId xmlns:p14="http://schemas.microsoft.com/office/powerpoint/2010/main" val="1034462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74668" y="1833652"/>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sp>
        <p:nvSpPr>
          <p:cNvPr id="246" name="In matrix form …"/>
          <p:cNvSpPr txBox="1"/>
          <p:nvPr/>
        </p:nvSpPr>
        <p:spPr>
          <a:xfrm>
            <a:off x="2612740" y="2667991"/>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cxnSp>
        <p:nvCxnSpPr>
          <p:cNvPr id="3" name="Straight Arrow Connector 2"/>
          <p:cNvCxnSpPr/>
          <p:nvPr/>
        </p:nvCxnSpPr>
        <p:spPr>
          <a:xfrm flipH="1">
            <a:off x="8610600" y="1732920"/>
            <a:ext cx="304800" cy="476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915400" y="1010917"/>
            <a:ext cx="1143000" cy="646331"/>
          </a:xfrm>
          <a:prstGeom prst="rect">
            <a:avLst/>
          </a:prstGeom>
          <a:noFill/>
        </p:spPr>
        <p:txBody>
          <a:bodyPr wrap="square" rtlCol="0">
            <a:spAutoFit/>
          </a:bodyPr>
          <a:lstStyle/>
          <a:p>
            <a:r>
              <a:rPr lang="en-US" dirty="0"/>
              <a:t>Vector of 1X12</a:t>
            </a:r>
          </a:p>
        </p:txBody>
      </p:sp>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9" name="In matrix form …">
            <a:extLst>
              <a:ext uri="{FF2B5EF4-FFF2-40B4-BE49-F238E27FC236}">
                <a16:creationId xmlns:a16="http://schemas.microsoft.com/office/drawing/2014/main" id="{63F3361E-20CA-4759-8451-3F7223C0ADD5}"/>
              </a:ext>
            </a:extLst>
          </p:cNvPr>
          <p:cNvSpPr txBox="1"/>
          <p:nvPr/>
        </p:nvSpPr>
        <p:spPr>
          <a:xfrm>
            <a:off x="2612740" y="5707172"/>
            <a:ext cx="5400517"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lang="en-US" sz="2531" kern="0" dirty="0">
                <a:solidFill>
                  <a:srgbClr val="000000"/>
                </a:solidFill>
                <a:latin typeface="Helvetica Light"/>
                <a:sym typeface="Helvetica Light"/>
              </a:rPr>
              <a:t>And this its how it looks in full notation:</a:t>
            </a:r>
            <a:endParaRPr sz="2531" kern="0" dirty="0">
              <a:solidFill>
                <a:srgbClr val="000000"/>
              </a:solidFill>
              <a:latin typeface="Helvetica Light"/>
              <a:sym typeface="Helvetica Light"/>
            </a:endParaRPr>
          </a:p>
        </p:txBody>
      </p:sp>
    </p:spTree>
    <p:extLst>
      <p:ext uri="{BB962C8B-B14F-4D97-AF65-F5344CB8AC3E}">
        <p14:creationId xmlns:p14="http://schemas.microsoft.com/office/powerpoint/2010/main" val="3892916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4DB046-E977-4D8F-BBD5-9FFA85A5015C}"/>
              </a:ext>
            </a:extLst>
          </p:cNvPr>
          <p:cNvPicPr>
            <a:picLocks noChangeAspect="1"/>
          </p:cNvPicPr>
          <p:nvPr/>
        </p:nvPicPr>
        <p:blipFill>
          <a:blip r:embed="rId2"/>
          <a:stretch>
            <a:fillRect/>
          </a:stretch>
        </p:blipFill>
        <p:spPr>
          <a:xfrm>
            <a:off x="1653155" y="37806"/>
            <a:ext cx="8885690" cy="6782388"/>
          </a:xfrm>
          <a:prstGeom prst="rect">
            <a:avLst/>
          </a:prstGeom>
        </p:spPr>
      </p:pic>
    </p:spTree>
    <p:extLst>
      <p:ext uri="{BB962C8B-B14F-4D97-AF65-F5344CB8AC3E}">
        <p14:creationId xmlns:p14="http://schemas.microsoft.com/office/powerpoint/2010/main" val="174872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81366" y="618784"/>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sp>
        <p:nvSpPr>
          <p:cNvPr id="248" name="For N points …"/>
          <p:cNvSpPr txBox="1"/>
          <p:nvPr/>
        </p:nvSpPr>
        <p:spPr>
          <a:xfrm>
            <a:off x="2890848" y="4043714"/>
            <a:ext cx="225382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For N points …</a:t>
            </a:r>
          </a:p>
        </p:txBody>
      </p:sp>
      <p:pic>
        <p:nvPicPr>
          <p:cNvPr id="249" name="latex-image-10.pdf" descr="latex-image-10.pdf"/>
          <p:cNvPicPr>
            <a:picLocks noChangeAspect="1"/>
          </p:cNvPicPr>
          <p:nvPr/>
        </p:nvPicPr>
        <p:blipFill>
          <a:blip r:embed="rId5"/>
          <a:stretch>
            <a:fillRect/>
          </a:stretch>
        </p:blipFill>
        <p:spPr>
          <a:xfrm>
            <a:off x="5226874" y="4170969"/>
            <a:ext cx="3944690" cy="2214563"/>
          </a:xfrm>
          <a:prstGeom prst="rect">
            <a:avLst/>
          </a:prstGeom>
          <a:ln w="12700">
            <a:miter lim="400000"/>
          </a:ln>
        </p:spPr>
      </p:pic>
      <p:sp>
        <p:nvSpPr>
          <p:cNvPr id="8" name="How can we make these relations linear?">
            <a:extLst>
              <a:ext uri="{FF2B5EF4-FFF2-40B4-BE49-F238E27FC236}">
                <a16:creationId xmlns:a16="http://schemas.microsoft.com/office/drawing/2014/main" id="{52EE6C8F-4A70-4C1A-82EC-97BC5027BC40}"/>
              </a:ext>
            </a:extLst>
          </p:cNvPr>
          <p:cNvSpPr txBox="1"/>
          <p:nvPr/>
        </p:nvSpPr>
        <p:spPr>
          <a:xfrm>
            <a:off x="8873920" y="5719622"/>
            <a:ext cx="1702640" cy="98123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do we solve this system?</a:t>
            </a:r>
            <a:endParaRPr sz="1969" kern="0" dirty="0">
              <a:solidFill>
                <a:schemeClr val="tx1"/>
              </a:solidFill>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10" name="How can we make these relations linear?">
            <a:extLst>
              <a:ext uri="{FF2B5EF4-FFF2-40B4-BE49-F238E27FC236}">
                <a16:creationId xmlns:a16="http://schemas.microsoft.com/office/drawing/2014/main" id="{52EE6C8F-4A70-4C1A-82EC-97BC5027BC40}"/>
              </a:ext>
            </a:extLst>
          </p:cNvPr>
          <p:cNvSpPr txBox="1"/>
          <p:nvPr/>
        </p:nvSpPr>
        <p:spPr>
          <a:xfrm>
            <a:off x="2133600" y="5486400"/>
            <a:ext cx="1702640" cy="1284262"/>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many points do we need to solve this problem?</a:t>
            </a:r>
            <a:endParaRPr sz="1969" kern="0" dirty="0">
              <a:solidFill>
                <a:schemeClr val="tx1"/>
              </a:solidFill>
            </a:endParaRPr>
          </a:p>
        </p:txBody>
      </p:sp>
      <p:sp>
        <p:nvSpPr>
          <p:cNvPr id="11" name="In matrix form …">
            <a:extLst>
              <a:ext uri="{FF2B5EF4-FFF2-40B4-BE49-F238E27FC236}">
                <a16:creationId xmlns:a16="http://schemas.microsoft.com/office/drawing/2014/main" id="{69E947AB-0710-44E7-8393-2C21CAFB3235}"/>
              </a:ext>
            </a:extLst>
          </p:cNvPr>
          <p:cNvSpPr txBox="1"/>
          <p:nvPr/>
        </p:nvSpPr>
        <p:spPr>
          <a:xfrm>
            <a:off x="2612740" y="2667991"/>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spTree>
    <p:extLst>
      <p:ext uri="{BB962C8B-B14F-4D97-AF65-F5344CB8AC3E}">
        <p14:creationId xmlns:p14="http://schemas.microsoft.com/office/powerpoint/2010/main" val="2615048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latex-image-11.pdf" descr="latex-image-11.pdf"/>
          <p:cNvPicPr>
            <a:picLocks noChangeAspect="1"/>
          </p:cNvPicPr>
          <p:nvPr/>
        </p:nvPicPr>
        <p:blipFill>
          <a:blip r:embed="rId2"/>
          <a:stretch>
            <a:fillRect/>
          </a:stretch>
        </p:blipFill>
        <p:spPr>
          <a:xfrm>
            <a:off x="3454035" y="914401"/>
            <a:ext cx="5025939" cy="671209"/>
          </a:xfrm>
          <a:prstGeom prst="rect">
            <a:avLst/>
          </a:prstGeom>
          <a:ln w="12700">
            <a:miter lim="400000"/>
          </a:ln>
        </p:spPr>
      </p:pic>
      <p:pic>
        <p:nvPicPr>
          <p:cNvPr id="253" name="latex-image-12.pdf" descr="latex-image-12.pdf"/>
          <p:cNvPicPr>
            <a:picLocks noChangeAspect="1"/>
          </p:cNvPicPr>
          <p:nvPr/>
        </p:nvPicPr>
        <p:blipFill>
          <a:blip r:embed="rId3"/>
          <a:stretch>
            <a:fillRect/>
          </a:stretch>
        </p:blipFill>
        <p:spPr>
          <a:xfrm>
            <a:off x="3354937" y="1752601"/>
            <a:ext cx="3167807" cy="2214563"/>
          </a:xfrm>
          <a:prstGeom prst="rect">
            <a:avLst/>
          </a:prstGeom>
          <a:ln w="12700">
            <a:miter lim="400000"/>
          </a:ln>
        </p:spPr>
      </p:pic>
      <p:pic>
        <p:nvPicPr>
          <p:cNvPr id="254" name="latex-image-13.pdf" descr="latex-image-13.pdf"/>
          <p:cNvPicPr>
            <a:picLocks noChangeAspect="1"/>
          </p:cNvPicPr>
          <p:nvPr/>
        </p:nvPicPr>
        <p:blipFill>
          <a:blip r:embed="rId4"/>
          <a:stretch>
            <a:fillRect/>
          </a:stretch>
        </p:blipFill>
        <p:spPr>
          <a:xfrm>
            <a:off x="7430299" y="2209800"/>
            <a:ext cx="1212206" cy="1160860"/>
          </a:xfrm>
          <a:prstGeom prst="rect">
            <a:avLst/>
          </a:prstGeom>
          <a:ln w="12700">
            <a:miter lim="400000"/>
          </a:ln>
        </p:spPr>
      </p:pic>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mc:AlternateContent xmlns:mc="http://schemas.openxmlformats.org/markup-compatibility/2006">
        <mc:Choice xmlns:a14="http://schemas.microsoft.com/office/drawing/2010/main" Requires="a14">
          <p:sp>
            <p:nvSpPr>
              <p:cNvPr id="8" name="Content Placeholder 2"/>
              <p:cNvSpPr txBox="1">
                <a:spLocks/>
              </p:cNvSpPr>
              <p:nvPr/>
            </p:nvSpPr>
            <p:spPr>
              <a:xfrm>
                <a:off x="179109" y="762000"/>
                <a:ext cx="11717518"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We’ve already seen this minimization problem in the curve fitting class- linear TLS.</a:t>
                </a:r>
              </a:p>
              <a:p>
                <a:r>
                  <a:rPr lang="en-US" dirty="0"/>
                  <a:t>6 points will give us 12 equations- enough for 11 parameters of the calibration matrix</a:t>
                </a:r>
                <a14:m>
                  <m:oMath xmlns:m="http://schemas.openxmlformats.org/officeDocument/2006/math">
                    <m:r>
                      <a:rPr lang="en-US" b="1" i="1" dirty="0" smtClean="0">
                        <a:latin typeface="Cambria Math" panose="02040503050406030204" pitchFamily="18" charset="0"/>
                      </a:rPr>
                      <m:t> </m:t>
                    </m:r>
                  </m:oMath>
                </a14:m>
                <a:r>
                  <a:rPr lang="en-US" dirty="0"/>
                  <a:t>+ the constraint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r>
                  <a:rPr lang="en-US" dirty="0"/>
                  <a:t>.</a:t>
                </a:r>
              </a:p>
            </p:txBody>
          </p:sp>
        </mc:Choice>
        <mc:Fallback>
          <p:sp>
            <p:nvSpPr>
              <p:cNvPr id="8" name="Content Placeholder 2"/>
              <p:cNvSpPr txBox="1">
                <a:spLocks noRot="1" noChangeAspect="1" noMove="1" noResize="1" noEditPoints="1" noAdjustHandles="1" noChangeArrowheads="1" noChangeShapeType="1" noTextEdit="1"/>
              </p:cNvSpPr>
              <p:nvPr/>
            </p:nvSpPr>
            <p:spPr>
              <a:xfrm>
                <a:off x="179109" y="762000"/>
                <a:ext cx="11717518" cy="5715000"/>
              </a:xfrm>
              <a:prstGeom prst="rect">
                <a:avLst/>
              </a:prstGeom>
              <a:blipFill>
                <a:blip r:embed="rId5"/>
                <a:stretch>
                  <a:fillRect l="-936" r="-1508" b="-746"/>
                </a:stretch>
              </a:blipFill>
            </p:spPr>
            <p:txBody>
              <a:bodyPr/>
              <a:lstStyle/>
              <a:p>
                <a:r>
                  <a:rPr lang="en-US">
                    <a:noFill/>
                  </a:rPr>
                  <a:t> </a:t>
                </a:r>
              </a:p>
            </p:txBody>
          </p:sp>
        </mc:Fallback>
      </mc:AlternateContent>
    </p:spTree>
    <p:extLst>
      <p:ext uri="{BB962C8B-B14F-4D97-AF65-F5344CB8AC3E}">
        <p14:creationId xmlns:p14="http://schemas.microsoft.com/office/powerpoint/2010/main" val="3530167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6864-E961-4342-92DB-4BCE710C4368}"/>
              </a:ext>
            </a:extLst>
          </p:cNvPr>
          <p:cNvSpPr>
            <a:spLocks noGrp="1"/>
          </p:cNvSpPr>
          <p:nvPr>
            <p:ph type="title"/>
          </p:nvPr>
        </p:nvSpPr>
        <p:spPr/>
        <p:txBody>
          <a:bodyPr/>
          <a:lstStyle/>
          <a:p>
            <a:r>
              <a:rPr lang="en-US" dirty="0"/>
              <a:t>Linear TLS -the minimization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4E5D91-E707-4634-B507-529A02CF6FD8}"/>
                  </a:ext>
                </a:extLst>
              </p:cNvPr>
              <p:cNvSpPr>
                <a:spLocks noGrp="1"/>
              </p:cNvSpPr>
              <p:nvPr>
                <p:ph idx="1"/>
              </p:nvPr>
            </p:nvSpPr>
            <p:spPr/>
            <p:txBody>
              <a:bodyPr>
                <a:normAutofit lnSpcReduction="10000"/>
              </a:bodyPr>
              <a:lstStyle/>
              <a:p>
                <a:r>
                  <a:rPr lang="en-US" dirty="0"/>
                  <a:t>The minimization problem is:</a:t>
                </a:r>
              </a:p>
              <a:p>
                <a:endParaRPr lang="en-US" dirty="0"/>
              </a:p>
              <a:p>
                <a:pPr marL="457200" lvl="1" indent="0">
                  <a:buNone/>
                </a:pPr>
                <a:endParaRPr lang="en-US" dirty="0"/>
              </a:p>
              <a:p>
                <a:pPr marL="457200" lvl="1" indent="0">
                  <a:buNone/>
                </a:pPr>
                <a:endParaRPr lang="en-US" dirty="0"/>
              </a:p>
              <a:p>
                <a:r>
                  <a:rPr lang="en-US" dirty="0"/>
                  <a:t>Recall </a:t>
                </a:r>
                <a:r>
                  <a:rPr lang="en-US" dirty="0" err="1"/>
                  <a:t>eigendecomposition</a:t>
                </a:r>
                <a:r>
                  <a:rPr lang="en-US" dirty="0"/>
                  <a:t>: </a:t>
                </a:r>
              </a:p>
              <a:p>
                <a:pPr lvl="1"/>
                <a:r>
                  <a:rPr lang="en-US" dirty="0"/>
                  <a:t>Also recall that each eigenvector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a:t>is normalized</a:t>
                </a:r>
              </a:p>
              <a:p>
                <a:pPr marL="457200" lvl="1" indent="0">
                  <a:buNone/>
                </a:pPr>
                <a:r>
                  <a:rPr lang="en-US" dirty="0"/>
                  <a:t>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𝑇</m:t>
                        </m:r>
                      </m:sup>
                    </m:sSup>
                    <m:r>
                      <a:rPr lang="en-US" b="0" i="1" smtClean="0">
                        <a:latin typeface="Cambria Math" panose="02040503050406030204" pitchFamily="18" charset="0"/>
                      </a:rPr>
                      <m:t>𝑣</m:t>
                    </m:r>
                    <m:r>
                      <a:rPr lang="en-US" b="0" i="1" smtClean="0">
                        <a:latin typeface="Cambria Math" panose="02040503050406030204" pitchFamily="18" charset="0"/>
                      </a:rPr>
                      <m:t>=1</m:t>
                    </m:r>
                  </m:oMath>
                </a14:m>
                <a:r>
                  <a:rPr lang="en-US" dirty="0"/>
                  <a:t>).</a:t>
                </a:r>
              </a:p>
              <a:p>
                <a:r>
                  <a:rPr lang="en-US" dirty="0"/>
                  <a:t>The solution to the minimization problem above is the eigenvector corresponding to smallest eigenvalue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oMath>
                </a14:m>
                <a:r>
                  <a:rPr lang="en-US" dirty="0"/>
                  <a:t>.</a:t>
                </a:r>
              </a:p>
              <a:p>
                <a:endParaRPr lang="en-US" dirty="0"/>
              </a:p>
              <a:p>
                <a:r>
                  <a:rPr lang="en-US" b="1" dirty="0"/>
                  <a:t>Watch out: </a:t>
                </a:r>
                <a:r>
                  <a:rPr lang="en-US" dirty="0"/>
                  <a:t>trying to minimize the problem above without the constraint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𝑇</m:t>
                        </m:r>
                      </m:sup>
                    </m:sSup>
                    <m:r>
                      <a:rPr lang="en-US" b="0" i="1" smtClean="0">
                        <a:latin typeface="Cambria Math" panose="02040503050406030204" pitchFamily="18" charset="0"/>
                      </a:rPr>
                      <m:t>𝛽</m:t>
                    </m:r>
                    <m:r>
                      <a:rPr lang="en-US" i="1">
                        <a:latin typeface="Cambria Math" panose="02040503050406030204" pitchFamily="18" charset="0"/>
                      </a:rPr>
                      <m:t>=1</m:t>
                    </m:r>
                  </m:oMath>
                </a14:m>
                <a:r>
                  <a:rPr lang="en-US" dirty="0"/>
                  <a:t> will result with the trivial solution of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m:t>
                    </m:r>
                    <m:r>
                      <a:rPr lang="en-US" b="0" i="0"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F44E5D91-E707-4634-B507-529A02CF6FD8}"/>
                  </a:ext>
                </a:extLst>
              </p:cNvPr>
              <p:cNvSpPr>
                <a:spLocks noGrp="1" noRot="1" noChangeAspect="1" noMove="1" noResize="1" noEditPoints="1" noAdjustHandles="1" noChangeArrowheads="1" noChangeShapeType="1" noTextEdit="1"/>
              </p:cNvSpPr>
              <p:nvPr>
                <p:ph idx="1"/>
              </p:nvPr>
            </p:nvSpPr>
            <p:spPr>
              <a:blipFill>
                <a:blip r:embed="rId3"/>
                <a:stretch>
                  <a:fillRect l="-931" t="-1706"/>
                </a:stretch>
              </a:blipFill>
            </p:spPr>
            <p:txBody>
              <a:bodyPr/>
              <a:lstStyle/>
              <a:p>
                <a:r>
                  <a:rPr lang="en-US">
                    <a:noFill/>
                  </a:rPr>
                  <a:t> </a:t>
                </a:r>
              </a:p>
            </p:txBody>
          </p:sp>
        </mc:Fallback>
      </mc:AlternateContent>
      <p:pic>
        <p:nvPicPr>
          <p:cNvPr id="8194" name="Picture 2">
            <a:extLst>
              <a:ext uri="{FF2B5EF4-FFF2-40B4-BE49-F238E27FC236}">
                <a16:creationId xmlns:a16="http://schemas.microsoft.com/office/drawing/2014/main" id="{DDC37157-3197-4764-9EC0-6D73D58FD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563" y="1248621"/>
            <a:ext cx="3137825" cy="102879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BA35F0CC-3AE7-4C89-A1E8-46AEEC563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999" y="2390776"/>
            <a:ext cx="3321844"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89656513-9083-47D3-8D44-E43743BD2C33}"/>
              </a:ext>
            </a:extLst>
          </p:cNvPr>
          <p:cNvSpPr/>
          <p:nvPr/>
        </p:nvSpPr>
        <p:spPr>
          <a:xfrm>
            <a:off x="520831" y="3971188"/>
            <a:ext cx="10018336" cy="953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33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camera calibration</a:t>
            </a:r>
          </a:p>
        </p:txBody>
      </p:sp>
      <p:sp>
        <p:nvSpPr>
          <p:cNvPr id="3" name="Content Placeholder 2"/>
          <p:cNvSpPr>
            <a:spLocks noGrp="1"/>
          </p:cNvSpPr>
          <p:nvPr>
            <p:ph idx="1"/>
          </p:nvPr>
        </p:nvSpPr>
        <p:spPr/>
        <p:txBody>
          <a:bodyPr>
            <a:normAutofit/>
          </a:bodyPr>
          <a:lstStyle/>
          <a:p>
            <a:r>
              <a:rPr lang="en-US" b="1" dirty="0"/>
              <a:t>Geometric camera calibration</a:t>
            </a:r>
            <a:r>
              <a:rPr lang="en-US" dirty="0"/>
              <a:t>, also referred to as </a:t>
            </a:r>
            <a:r>
              <a:rPr lang="en-US" b="1" dirty="0"/>
              <a:t>camera </a:t>
            </a:r>
            <a:r>
              <a:rPr lang="en-US" b="1" dirty="0" err="1"/>
              <a:t>resectioning</a:t>
            </a:r>
            <a:r>
              <a:rPr lang="en-US" dirty="0"/>
              <a:t>, estimates the parameters of a lens, image sensor, position and view direction of a perspective camera.</a:t>
            </a:r>
          </a:p>
          <a:p>
            <a:r>
              <a:rPr lang="en-US" dirty="0"/>
              <a:t>You 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 </a:t>
            </a:r>
          </a:p>
          <a:p>
            <a:r>
              <a:rPr lang="en-US" dirty="0"/>
              <a:t>[from: </a:t>
            </a:r>
            <a:r>
              <a:rPr lang="en-US" dirty="0">
                <a:hlinkClick r:id="rId2"/>
              </a:rPr>
              <a:t>https://www.mathworks.com/help/vision/ug/camera-calibration.html</a:t>
            </a:r>
            <a:r>
              <a:rPr lang="en-US" dirty="0"/>
              <a:t>]</a:t>
            </a:r>
          </a:p>
        </p:txBody>
      </p:sp>
    </p:spTree>
    <p:extLst>
      <p:ext uri="{BB962C8B-B14F-4D97-AF65-F5344CB8AC3E}">
        <p14:creationId xmlns:p14="http://schemas.microsoft.com/office/powerpoint/2010/main" val="10042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60256" y="762000"/>
                <a:ext cx="11698664"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second part is to decompose the resulted </a:t>
                </a:r>
                <a14:m>
                  <m:oMath xmlns:m="http://schemas.openxmlformats.org/officeDocument/2006/math">
                    <m:r>
                      <a:rPr lang="en-US" i="1">
                        <a:latin typeface="Cambria Math"/>
                      </a:rPr>
                      <m:t>𝑃</m:t>
                    </m:r>
                    <m:r>
                      <a:rPr lang="en-US" i="1">
                        <a:latin typeface="Cambria Math"/>
                      </a:rPr>
                      <m:t> </m:t>
                    </m:r>
                  </m:oMath>
                </a14:m>
                <a:r>
                  <a:rPr lang="en-US" dirty="0"/>
                  <a:t>matrix into </a:t>
                </a:r>
                <a14:m>
                  <m:oMath xmlns:m="http://schemas.openxmlformats.org/officeDocument/2006/math">
                    <m:r>
                      <a:rPr lang="en-US" i="1" dirty="0">
                        <a:latin typeface="Cambria Math"/>
                      </a:rPr>
                      <m:t>𝐾</m:t>
                    </m:r>
                    <m:r>
                      <a:rPr lang="en-US" i="1" dirty="0">
                        <a:latin typeface="Cambria Math"/>
                      </a:rPr>
                      <m:t>, </m:t>
                    </m:r>
                    <m:r>
                      <a:rPr lang="en-US" i="1" dirty="0">
                        <a:latin typeface="Cambria Math"/>
                      </a:rPr>
                      <m:t>𝑅</m:t>
                    </m:r>
                    <m:r>
                      <a:rPr lang="en-US" i="1" dirty="0">
                        <a:latin typeface="Cambria Math"/>
                      </a:rPr>
                      <m:t> </m:t>
                    </m:r>
                  </m:oMath>
                </a14:m>
                <a:r>
                  <a:rPr lang="en-US" dirty="0">
                    <a:latin typeface="+mj-lt"/>
                  </a:rPr>
                  <a:t>and</a:t>
                </a:r>
                <a14:m>
                  <m:oMath xmlns:m="http://schemas.openxmlformats.org/officeDocument/2006/math">
                    <m:r>
                      <a:rPr lang="en-US" i="1" dirty="0">
                        <a:latin typeface="Cambria Math"/>
                      </a:rPr>
                      <m:t> </m:t>
                    </m:r>
                    <m:r>
                      <a:rPr lang="en-US" i="1" dirty="0">
                        <a:latin typeface="Cambria Math"/>
                      </a:rPr>
                      <m:t>𝐶</m:t>
                    </m:r>
                  </m:oMath>
                </a14:m>
                <a:r>
                  <a:rPr lang="en-US" dirty="0"/>
                  <a:t>.</a:t>
                </a:r>
              </a:p>
              <a:p>
                <a:r>
                  <a:rPr lang="en-US" dirty="0"/>
                  <a:t>We can look at the resulted matrix as follows:</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r>
                        <a:rPr lang="en-US" i="1">
                          <a:latin typeface="Cambria Math"/>
                        </a:rPr>
                        <m:t>=</m:t>
                      </m:r>
                      <m:r>
                        <a:rPr lang="en-US" i="1">
                          <a:latin typeface="Cambria Math"/>
                        </a:rPr>
                        <m:t>𝐾</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3</m:t>
                              </m:r>
                              <m:r>
                                <a:rPr lang="en-US" i="1">
                                  <a:latin typeface="Cambria Math"/>
                                </a:rPr>
                                <m:t>𝑋</m:t>
                              </m:r>
                              <m:r>
                                <a:rPr lang="en-US" i="1">
                                  <a:latin typeface="Cambria Math"/>
                                </a:rPr>
                                <m:t>3</m:t>
                              </m:r>
                            </m:sub>
                          </m:sSub>
                        </m:e>
                      </m:d>
                      <m:r>
                        <a:rPr lang="en-US" i="1">
                          <a:latin typeface="Cambria Math"/>
                        </a:rPr>
                        <m:t>−</m:t>
                      </m:r>
                      <m:r>
                        <a:rPr lang="en-US" i="1">
                          <a:latin typeface="Cambria Math"/>
                        </a:rPr>
                        <m:t>𝑅</m:t>
                      </m:r>
                      <m:sSub>
                        <m:sSubPr>
                          <m:ctrlPr>
                            <a:rPr lang="en-US" i="1">
                              <a:latin typeface="Cambria Math" panose="02040503050406030204" pitchFamily="18" charset="0"/>
                            </a:rPr>
                          </m:ctrlPr>
                        </m:sSubPr>
                        <m:e>
                          <m:r>
                            <a:rPr lang="en-US" i="1">
                              <a:latin typeface="Cambria Math"/>
                            </a:rPr>
                            <m:t>𝐶</m:t>
                          </m:r>
                        </m:e>
                        <m:sub>
                          <m:r>
                            <a:rPr lang="en-US" i="1">
                              <a:latin typeface="Cambria Math"/>
                            </a:rPr>
                            <m:t>3</m:t>
                          </m:r>
                          <m:r>
                            <a:rPr lang="en-US" i="1">
                              <a:latin typeface="Cambria Math"/>
                            </a:rPr>
                            <m:t>𝑋</m:t>
                          </m:r>
                          <m:r>
                            <a:rPr lang="en-US" i="1">
                              <a:latin typeface="Cambria Math"/>
                            </a:rPr>
                            <m:t>1</m:t>
                          </m:r>
                        </m:sub>
                      </m:sSub>
                      <m:r>
                        <a:rPr lang="en-US" i="1">
                          <a:latin typeface="Cambria Math"/>
                        </a:rPr>
                        <m:t>]=[</m:t>
                      </m:r>
                      <m:r>
                        <a:rPr lang="en-US" i="1">
                          <a:latin typeface="Cambria Math"/>
                        </a:rPr>
                        <m:t>𝑀</m:t>
                      </m:r>
                      <m:r>
                        <a:rPr lang="en-US" i="1">
                          <a:latin typeface="Cambria Math"/>
                        </a:rPr>
                        <m:t>|−</m:t>
                      </m:r>
                      <m:r>
                        <a:rPr lang="en-US" i="1">
                          <a:latin typeface="Cambria Math"/>
                        </a:rPr>
                        <m:t>𝑀𝐶</m:t>
                      </m:r>
                      <m:r>
                        <a:rPr lang="en-US" i="1">
                          <a:latin typeface="Cambria Math"/>
                        </a:rPr>
                        <m:t>]</m:t>
                      </m:r>
                    </m:oMath>
                  </m:oMathPara>
                </a14:m>
                <a:endParaRPr lang="en-US" dirty="0"/>
              </a:p>
              <a:p>
                <a:r>
                  <a:rPr lang="en-US" b="1" dirty="0"/>
                  <a:t>Finding </a:t>
                </a:r>
                <a14:m>
                  <m:oMath xmlns:m="http://schemas.openxmlformats.org/officeDocument/2006/math">
                    <m:r>
                      <a:rPr lang="en-US" b="1" i="1">
                        <a:latin typeface="Cambria Math"/>
                      </a:rPr>
                      <m:t>𝑪</m:t>
                    </m:r>
                  </m:oMath>
                </a14:m>
                <a:r>
                  <a:rPr lang="en-US" b="1" dirty="0"/>
                  <a:t>: </a:t>
                </a:r>
                <a:r>
                  <a:rPr lang="en-US" dirty="0"/>
                  <a:t>take only the rightmost column of </a:t>
                </a:r>
                <a14:m>
                  <m:oMath xmlns:m="http://schemas.openxmlformats.org/officeDocument/2006/math">
                    <m:r>
                      <a:rPr lang="en-US" i="1">
                        <a:latin typeface="Cambria Math"/>
                      </a:rPr>
                      <m:t>𝑃</m:t>
                    </m:r>
                  </m:oMath>
                </a14:m>
                <a:r>
                  <a:rPr lang="en-US" dirty="0"/>
                  <a:t> and multiply it from the left by </a:t>
                </a:r>
                <a14:m>
                  <m:oMath xmlns:m="http://schemas.openxmlformats.org/officeDocument/2006/math">
                    <m:r>
                      <a:rPr lang="en-US" i="1">
                        <a:latin typeface="Cambria Math"/>
                      </a:rPr>
                      <m:t>−</m:t>
                    </m:r>
                    <m:sSup>
                      <m:sSupPr>
                        <m:ctrlPr>
                          <a:rPr lang="en-US" i="1">
                            <a:latin typeface="Cambria Math" panose="02040503050406030204" pitchFamily="18" charset="0"/>
                          </a:rPr>
                        </m:ctrlPr>
                      </m:sSupPr>
                      <m:e>
                        <m:r>
                          <a:rPr lang="en-US" i="1">
                            <a:latin typeface="Cambria Math"/>
                          </a:rPr>
                          <m:t>𝑀</m:t>
                        </m:r>
                      </m:e>
                      <m:sup>
                        <m:r>
                          <a:rPr lang="en-US" i="1">
                            <a:latin typeface="Cambria Math"/>
                          </a:rPr>
                          <m:t>−1</m:t>
                        </m:r>
                      </m:sup>
                    </m:sSup>
                  </m:oMath>
                </a14:m>
                <a:r>
                  <a:rPr lang="en-US" dirty="0"/>
                  <a:t>.</a:t>
                </a:r>
              </a:p>
              <a:p>
                <a:r>
                  <a:rPr lang="en-US" b="1" dirty="0"/>
                  <a:t>Finding K &amp; R: </a:t>
                </a:r>
                <a:r>
                  <a:rPr lang="en-US" dirty="0"/>
                  <a:t>RQ decomposition of </a:t>
                </a:r>
                <a14:m>
                  <m:oMath xmlns:m="http://schemas.openxmlformats.org/officeDocument/2006/math">
                    <m:r>
                      <a:rPr lang="en-US" i="1">
                        <a:latin typeface="Cambria Math"/>
                      </a:rPr>
                      <m:t>𝑀</m:t>
                    </m:r>
                  </m:oMath>
                </a14:m>
                <a:r>
                  <a:rPr lang="en-US" dirty="0"/>
                  <a:t> to upper triangular matrix and orthogonal matrix. </a:t>
                </a:r>
              </a:p>
              <a:p>
                <a:pPr lvl="1"/>
                <a:r>
                  <a:rPr lang="en-US" dirty="0"/>
                  <a:t>The exact definition is out of scope. Read more about it here: </a:t>
                </a:r>
                <a:r>
                  <a:rPr lang="en-US" dirty="0">
                    <a:hlinkClick r:id="rId2"/>
                  </a:rPr>
                  <a:t>http://ksimek.github.io/2012/08/14/decompose/</a:t>
                </a:r>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60256" y="762000"/>
                <a:ext cx="11698664" cy="5715000"/>
              </a:xfrm>
              <a:prstGeom prst="rect">
                <a:avLst/>
              </a:prstGeom>
              <a:blipFill>
                <a:blip r:embed="rId3"/>
                <a:stretch>
                  <a:fillRect l="-938" t="-959"/>
                </a:stretch>
              </a:blipFill>
            </p:spPr>
            <p:txBody>
              <a:bodyPr/>
              <a:lstStyle/>
              <a:p>
                <a:r>
                  <a:rPr lang="en-US">
                    <a:noFill/>
                  </a:rPr>
                  <a:t> </a:t>
                </a:r>
              </a:p>
            </p:txBody>
          </p:sp>
        </mc:Fallback>
      </mc:AlternateContent>
    </p:spTree>
    <p:extLst>
      <p:ext uri="{BB962C8B-B14F-4D97-AF65-F5344CB8AC3E}">
        <p14:creationId xmlns:p14="http://schemas.microsoft.com/office/powerpoint/2010/main" val="1602731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intrinsics</a:t>
            </a:r>
            <a:endParaRPr lang="en-US" dirty="0"/>
          </a:p>
          <a:p>
            <a:r>
              <a:rPr lang="en-US" dirty="0"/>
              <a:t>Camera </a:t>
            </a:r>
            <a:r>
              <a:rPr lang="en-US" dirty="0" err="1"/>
              <a:t>extrinsics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100207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4" name="Picture 4" descr="CalCube"/>
          <p:cNvPicPr>
            <a:picLocks noChangeAspect="1" noChangeArrowheads="1"/>
          </p:cNvPicPr>
          <p:nvPr>
            <p:custDataLst>
              <p:tags r:id="rId1"/>
            </p:custDataLst>
          </p:nvPr>
        </p:nvPicPr>
        <p:blipFill>
          <a:blip r:embed="rId4" cstate="print"/>
          <a:srcRect/>
          <a:stretch>
            <a:fillRect/>
          </a:stretch>
        </p:blipFill>
        <p:spPr bwMode="auto">
          <a:xfrm>
            <a:off x="7162801" y="3581401"/>
            <a:ext cx="2888207" cy="3173819"/>
          </a:xfrm>
          <a:prstGeom prst="rect">
            <a:avLst/>
          </a:prstGeom>
          <a:noFill/>
        </p:spPr>
      </p:pic>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73377" y="762000"/>
            <a:ext cx="10242223"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lnSpc>
                <a:spcPct val="90000"/>
              </a:lnSpc>
              <a:spcAft>
                <a:spcPct val="0"/>
              </a:spcAft>
              <a:buNone/>
              <a:defRPr/>
            </a:pPr>
            <a:r>
              <a:rPr lang="en-US" dirty="0">
                <a:solidFill>
                  <a:srgbClr val="000000"/>
                </a:solidFill>
              </a:rPr>
              <a:t>Place a known object in the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identify correspondences between image and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compute mapping from scene to image</a:t>
            </a:r>
          </a:p>
          <a:p>
            <a:pPr lvl="0" eaLnBrk="0" fontAlgn="base" hangingPunct="0">
              <a:lnSpc>
                <a:spcPct val="90000"/>
              </a:lnSpc>
              <a:spcAft>
                <a:spcPct val="0"/>
              </a:spcAft>
              <a:buNone/>
              <a:defRPr/>
            </a:pPr>
            <a:r>
              <a:rPr lang="en-US" dirty="0">
                <a:solidFill>
                  <a:srgbClr val="000000"/>
                </a:solidFill>
              </a:rPr>
              <a:t>Issues:</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geometry very accurately</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3D-&gt;2D correspondence</a:t>
            </a:r>
          </a:p>
          <a:p>
            <a:pPr lvl="1" eaLnBrk="0" fontAlgn="base" hangingPunct="0">
              <a:lnSpc>
                <a:spcPct val="90000"/>
              </a:lnSpc>
              <a:spcAft>
                <a:spcPct val="0"/>
              </a:spcAft>
              <a:buFontTx/>
              <a:buChar char="•"/>
              <a:defRPr/>
            </a:pPr>
            <a:endParaRPr lang="en-US" sz="2800" dirty="0">
              <a:solidFill>
                <a:srgbClr val="000000"/>
              </a:solidFill>
            </a:endParaRPr>
          </a:p>
          <a:p>
            <a:pPr marL="400050" eaLnBrk="0" fontAlgn="base" hangingPunct="0">
              <a:lnSpc>
                <a:spcPct val="90000"/>
              </a:lnSpc>
              <a:spcAft>
                <a:spcPct val="0"/>
              </a:spcAft>
              <a:defRPr/>
            </a:pPr>
            <a:endParaRPr lang="en-US" dirty="0">
              <a:solidFill>
                <a:srgbClr val="000000"/>
              </a:solidFill>
            </a:endParaRPr>
          </a:p>
          <a:p>
            <a:endParaRPr lang="en-US" dirty="0"/>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1588421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03200" y="762000"/>
            <a:ext cx="103124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lnSpc>
                <a:spcPct val="90000"/>
              </a:lnSpc>
              <a:spcAft>
                <a:spcPct val="0"/>
              </a:spcAft>
              <a:defRPr/>
            </a:pPr>
            <a:r>
              <a:rPr lang="en-US" dirty="0">
                <a:solidFill>
                  <a:srgbClr val="000000"/>
                </a:solidFill>
              </a:rPr>
              <a:t>Advantages:</a:t>
            </a:r>
          </a:p>
          <a:p>
            <a:pPr marL="914400" lvl="1" indent="-457200" eaLnBrk="0" fontAlgn="base" hangingPunct="0">
              <a:lnSpc>
                <a:spcPct val="90000"/>
              </a:lnSpc>
              <a:spcAft>
                <a:spcPct val="0"/>
              </a:spcAft>
              <a:defRPr/>
            </a:pPr>
            <a:r>
              <a:rPr lang="en-US" sz="2800" dirty="0">
                <a:solidFill>
                  <a:srgbClr val="000000"/>
                </a:solidFill>
              </a:rPr>
              <a:t>Very simple to formulate.</a:t>
            </a:r>
          </a:p>
          <a:p>
            <a:pPr marL="914400" lvl="1" indent="-457200" eaLnBrk="0" fontAlgn="base" hangingPunct="0">
              <a:lnSpc>
                <a:spcPct val="90000"/>
              </a:lnSpc>
              <a:spcAft>
                <a:spcPct val="0"/>
              </a:spcAft>
              <a:defRPr/>
            </a:pPr>
            <a:r>
              <a:rPr lang="en-US" sz="2800" dirty="0">
                <a:solidFill>
                  <a:srgbClr val="000000"/>
                </a:solidFill>
              </a:rPr>
              <a:t>Analytical solution.</a:t>
            </a:r>
          </a:p>
          <a:p>
            <a:pPr eaLnBrk="0" fontAlgn="base" hangingPunct="0">
              <a:lnSpc>
                <a:spcPct val="90000"/>
              </a:lnSpc>
              <a:spcAft>
                <a:spcPct val="0"/>
              </a:spcAft>
              <a:defRPr/>
            </a:pPr>
            <a:r>
              <a:rPr lang="en-US" dirty="0">
                <a:solidFill>
                  <a:srgbClr val="000000"/>
                </a:solidFill>
              </a:rPr>
              <a:t>Disadvantages:</a:t>
            </a:r>
          </a:p>
          <a:p>
            <a:pPr lvl="1" eaLnBrk="0" fontAlgn="base" hangingPunct="0">
              <a:lnSpc>
                <a:spcPct val="90000"/>
              </a:lnSpc>
              <a:spcAft>
                <a:spcPct val="0"/>
              </a:spcAft>
              <a:defRPr/>
            </a:pPr>
            <a:r>
              <a:rPr lang="en-US" dirty="0">
                <a:solidFill>
                  <a:srgbClr val="000000"/>
                </a:solidFill>
              </a:rPr>
              <a:t>Doesn’t model radial/ tangential distortion.</a:t>
            </a:r>
            <a:endParaRPr lang="en-US" sz="2800" dirty="0">
              <a:solidFill>
                <a:srgbClr val="000000"/>
              </a:solidFill>
            </a:endParaRPr>
          </a:p>
          <a:p>
            <a:pPr eaLnBrk="0" fontAlgn="base" hangingPunct="0">
              <a:lnSpc>
                <a:spcPct val="120000"/>
              </a:lnSpc>
              <a:spcAft>
                <a:spcPct val="0"/>
              </a:spcAft>
              <a:defRPr/>
            </a:pPr>
            <a:r>
              <a:rPr lang="en-US" dirty="0">
                <a:solidFill>
                  <a:srgbClr val="000000"/>
                </a:solidFill>
              </a:rPr>
              <a:t>For these reasons, </a:t>
            </a:r>
            <a:r>
              <a:rPr lang="en-US" i="1" dirty="0">
                <a:solidFill>
                  <a:srgbClr val="000000"/>
                </a:solidFill>
              </a:rPr>
              <a:t>nonlinear methods</a:t>
            </a:r>
            <a:r>
              <a:rPr lang="en-US" dirty="0">
                <a:solidFill>
                  <a:srgbClr val="000000"/>
                </a:solidFill>
              </a:rPr>
              <a:t> are preferred.</a:t>
            </a:r>
          </a:p>
          <a:p>
            <a:pPr marL="914400" lvl="1" indent="-457200" eaLnBrk="0" fontAlgn="base" hangingPunct="0">
              <a:lnSpc>
                <a:spcPct val="120000"/>
              </a:lnSpc>
              <a:spcAft>
                <a:spcPct val="0"/>
              </a:spcAft>
              <a:defRPr/>
            </a:pPr>
            <a:r>
              <a:rPr lang="en-US" sz="2800" dirty="0">
                <a:solidFill>
                  <a:srgbClr val="000000"/>
                </a:solidFill>
              </a:rPr>
              <a:t>Define error function E between projected 3D points and image points.</a:t>
            </a:r>
          </a:p>
          <a:p>
            <a:pPr marL="914400" lvl="1" indent="-457200" eaLnBrk="0" fontAlgn="base" hangingPunct="0">
              <a:lnSpc>
                <a:spcPct val="120000"/>
              </a:lnSpc>
              <a:spcAft>
                <a:spcPct val="0"/>
              </a:spcAft>
              <a:defRPr/>
            </a:pPr>
            <a:r>
              <a:rPr lang="en-US" sz="2800" dirty="0">
                <a:solidFill>
                  <a:srgbClr val="000000"/>
                </a:solidFill>
              </a:rPr>
              <a:t>E encompass </a:t>
            </a:r>
            <a:r>
              <a:rPr lang="en-US" sz="2800" dirty="0" err="1">
                <a:solidFill>
                  <a:srgbClr val="000000"/>
                </a:solidFill>
              </a:rPr>
              <a:t>intrinsics</a:t>
            </a:r>
            <a:r>
              <a:rPr lang="en-US" sz="2800" dirty="0">
                <a:solidFill>
                  <a:srgbClr val="000000"/>
                </a:solidFill>
              </a:rPr>
              <a:t>, </a:t>
            </a:r>
            <a:r>
              <a:rPr lang="en-US" sz="2800" dirty="0" err="1">
                <a:solidFill>
                  <a:srgbClr val="000000"/>
                </a:solidFill>
              </a:rPr>
              <a:t>extrinsics</a:t>
            </a:r>
            <a:r>
              <a:rPr lang="en-US" sz="2800" dirty="0">
                <a:solidFill>
                  <a:srgbClr val="000000"/>
                </a:solidFill>
              </a:rPr>
              <a:t>, radial distortion and tangential distortion.</a:t>
            </a:r>
          </a:p>
          <a:p>
            <a:pPr marL="914400" lvl="1" indent="-457200" eaLnBrk="0" fontAlgn="base" hangingPunct="0">
              <a:lnSpc>
                <a:spcPct val="120000"/>
              </a:lnSpc>
              <a:spcAft>
                <a:spcPct val="0"/>
              </a:spcAft>
              <a:defRPr/>
            </a:pPr>
            <a:r>
              <a:rPr lang="en-US" sz="2800" dirty="0">
                <a:solidFill>
                  <a:srgbClr val="000000"/>
                </a:solidFill>
              </a:rPr>
              <a:t>Minimize E using nonlinear optimization techniques.</a:t>
            </a:r>
          </a:p>
          <a:p>
            <a:pPr marL="800100" lvl="1" indent="-342900" eaLnBrk="0" fontAlgn="base" hangingPunct="0">
              <a:lnSpc>
                <a:spcPct val="90000"/>
              </a:lnSpc>
              <a:spcAft>
                <a:spcPct val="0"/>
              </a:spcAft>
              <a:buFont typeface="Arial" panose="020B0604020202020204" pitchFamily="34" charset="0"/>
              <a:buChar char="•"/>
              <a:defRPr/>
            </a:pPr>
            <a:endParaRPr lang="en-US" sz="2800" dirty="0">
              <a:solidFill>
                <a:srgbClr val="000000"/>
              </a:solidFill>
            </a:endParaRPr>
          </a:p>
          <a:p>
            <a:pPr lvl="1" eaLnBrk="0" fontAlgn="base" hangingPunct="0">
              <a:lnSpc>
                <a:spcPct val="90000"/>
              </a:lnSpc>
              <a:spcAft>
                <a:spcPct val="0"/>
              </a:spcAft>
              <a:buFontTx/>
              <a:buChar char="•"/>
              <a:defRPr/>
            </a:pPr>
            <a:endParaRPr lang="en-US" sz="2800" dirty="0">
              <a:solidFill>
                <a:srgbClr val="000000"/>
              </a:solidFill>
            </a:endParaRPr>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406494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AR using markers</a:t>
            </a:r>
          </a:p>
        </p:txBody>
      </p:sp>
      <p:sp>
        <p:nvSpPr>
          <p:cNvPr id="3" name="Content Placeholder 2"/>
          <p:cNvSpPr txBox="1">
            <a:spLocks/>
          </p:cNvSpPr>
          <p:nvPr/>
        </p:nvSpPr>
        <p:spPr>
          <a:xfrm>
            <a:off x="1676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Compute point correspondents of known marker.</a:t>
            </a:r>
          </a:p>
          <a:p>
            <a:r>
              <a:rPr lang="en-US" kern="0" dirty="0">
                <a:solidFill>
                  <a:srgbClr val="000000"/>
                </a:solidFill>
                <a:sym typeface="Helvetica Light"/>
              </a:rPr>
              <a:t>Estimate the pose of the camera. </a:t>
            </a:r>
            <a:endParaRPr lang="en-US" b="1" kern="0" dirty="0">
              <a:solidFill>
                <a:srgbClr val="000000"/>
              </a:solidFill>
              <a:ea typeface="Helvetica"/>
              <a:cs typeface="Helvetica"/>
              <a:sym typeface="Helvetica"/>
            </a:endParaRPr>
          </a:p>
          <a:p>
            <a:r>
              <a:rPr lang="en-US" kern="0" dirty="0">
                <a:solidFill>
                  <a:srgbClr val="000000"/>
                </a:solidFill>
                <a:sym typeface="Helvetica Light"/>
              </a:rPr>
              <a:t>Project 3D content to image plane using </a:t>
            </a:r>
            <a:r>
              <a:rPr lang="en-US" kern="0" dirty="0">
                <a:solidFill>
                  <a:srgbClr val="000000"/>
                </a:solidFill>
                <a:ea typeface="Helvetica"/>
                <a:cs typeface="Helvetica"/>
                <a:sym typeface="Helvetica"/>
              </a:rPr>
              <a:t>known places of camera and marker.</a:t>
            </a:r>
          </a:p>
          <a:p>
            <a:r>
              <a:rPr lang="en-US" dirty="0"/>
              <a:t>Examples:</a:t>
            </a:r>
          </a:p>
          <a:p>
            <a:pPr lvl="1"/>
            <a:r>
              <a:rPr lang="en-US" dirty="0">
                <a:hlinkClick r:id="rId2"/>
              </a:rPr>
              <a:t>https://www.youtube.com/watch?v=lIHcnwOVKng</a:t>
            </a:r>
            <a:endParaRPr lang="en-US" dirty="0"/>
          </a:p>
          <a:p>
            <a:pPr lvl="1"/>
            <a:r>
              <a:rPr lang="en-US" dirty="0">
                <a:hlinkClick r:id="rId3"/>
              </a:rPr>
              <a:t>https://developers.google.com/ar/develop/c/augmented-images</a:t>
            </a:r>
            <a:endParaRPr lang="en-US" dirty="0"/>
          </a:p>
        </p:txBody>
      </p:sp>
    </p:spTree>
    <p:extLst>
      <p:ext uri="{BB962C8B-B14F-4D97-AF65-F5344CB8AC3E}">
        <p14:creationId xmlns:p14="http://schemas.microsoft.com/office/powerpoint/2010/main" val="1880569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dirty="0"/>
              <a:t>Radial distortion</a:t>
            </a:r>
          </a:p>
        </p:txBody>
      </p:sp>
      <p:sp>
        <p:nvSpPr>
          <p:cNvPr id="25603" name="Rectangle 3"/>
          <p:cNvSpPr>
            <a:spLocks noGrp="1" noChangeArrowheads="1"/>
          </p:cNvSpPr>
          <p:nvPr>
            <p:ph type="body" idx="1"/>
            <p:custDataLst>
              <p:tags r:id="rId2"/>
            </p:custDataLst>
          </p:nvPr>
        </p:nvSpPr>
        <p:spPr>
          <a:xfrm>
            <a:off x="2209800" y="4343400"/>
            <a:ext cx="7772400" cy="1981200"/>
          </a:xfrm>
        </p:spPr>
        <p:txBody>
          <a:bodyPr>
            <a:normAutofit/>
          </a:bodyPr>
          <a:lstStyle/>
          <a:p>
            <a:r>
              <a:rPr lang="en-US" dirty="0"/>
              <a:t>Radial distortion of the image</a:t>
            </a:r>
          </a:p>
          <a:p>
            <a:pPr lvl="1"/>
            <a:r>
              <a:rPr lang="en-US" dirty="0"/>
              <a:t>Caused by imperfect lenses</a:t>
            </a:r>
          </a:p>
          <a:p>
            <a:pPr lvl="1"/>
            <a:r>
              <a:rPr lang="en-US" dirty="0"/>
              <a:t>Deviations are most noticeable for rays that pass through the edge of the lens</a:t>
            </a:r>
          </a:p>
        </p:txBody>
      </p:sp>
      <p:pic>
        <p:nvPicPr>
          <p:cNvPr id="25604" name="Picture 4" descr="hecht-231-a"/>
          <p:cNvPicPr>
            <a:picLocks noChangeAspect="1" noChangeArrowheads="1"/>
          </p:cNvPicPr>
          <p:nvPr>
            <p:custDataLst>
              <p:tags r:id="rId3"/>
            </p:custDataLst>
          </p:nvPr>
        </p:nvPicPr>
        <p:blipFill>
          <a:blip r:embed="rId9" cstate="print">
            <a:lum bright="-26000" contrast="40000"/>
          </a:blip>
          <a:srcRect/>
          <a:stretch>
            <a:fillRect/>
          </a:stretch>
        </p:blipFill>
        <p:spPr bwMode="auto">
          <a:xfrm>
            <a:off x="3186114" y="1447801"/>
            <a:ext cx="5576887" cy="2255837"/>
          </a:xfrm>
          <a:prstGeom prst="rect">
            <a:avLst/>
          </a:prstGeom>
          <a:noFill/>
          <a:ln w="9525">
            <a:noFill/>
            <a:miter lim="800000"/>
            <a:headEnd/>
            <a:tailEnd/>
          </a:ln>
        </p:spPr>
      </p:pic>
      <p:sp>
        <p:nvSpPr>
          <p:cNvPr id="25605" name="Text Box 5"/>
          <p:cNvSpPr txBox="1">
            <a:spLocks noChangeArrowheads="1"/>
          </p:cNvSpPr>
          <p:nvPr>
            <p:custDataLst>
              <p:tags r:id="rId4"/>
            </p:custDataLst>
          </p:nvPr>
        </p:nvSpPr>
        <p:spPr bwMode="auto">
          <a:xfrm>
            <a:off x="3429000" y="3668713"/>
            <a:ext cx="14668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No distortion</a:t>
            </a:r>
          </a:p>
        </p:txBody>
      </p:sp>
      <p:sp>
        <p:nvSpPr>
          <p:cNvPr id="25606" name="Text Box 6"/>
          <p:cNvSpPr txBox="1">
            <a:spLocks noChangeArrowheads="1"/>
          </p:cNvSpPr>
          <p:nvPr>
            <p:custDataLst>
              <p:tags r:id="rId5"/>
            </p:custDataLst>
          </p:nvPr>
        </p:nvSpPr>
        <p:spPr bwMode="auto">
          <a:xfrm>
            <a:off x="5340350" y="3668713"/>
            <a:ext cx="13652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Pin cushion</a:t>
            </a:r>
          </a:p>
        </p:txBody>
      </p:sp>
      <p:sp>
        <p:nvSpPr>
          <p:cNvPr id="25607" name="Text Box 7"/>
          <p:cNvSpPr txBox="1">
            <a:spLocks noChangeArrowheads="1"/>
          </p:cNvSpPr>
          <p:nvPr>
            <p:custDataLst>
              <p:tags r:id="rId6"/>
            </p:custDataLst>
          </p:nvPr>
        </p:nvSpPr>
        <p:spPr bwMode="auto">
          <a:xfrm>
            <a:off x="7588250" y="3668713"/>
            <a:ext cx="7937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Barrel</a:t>
            </a:r>
          </a:p>
        </p:txBody>
      </p:sp>
    </p:spTree>
    <p:extLst>
      <p:ext uri="{BB962C8B-B14F-4D97-AF65-F5344CB8AC3E}">
        <p14:creationId xmlns:p14="http://schemas.microsoft.com/office/powerpoint/2010/main" val="1942782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custDataLst>
              <p:tags r:id="rId1"/>
            </p:custDataLst>
          </p:nvPr>
        </p:nvSpPr>
        <p:spPr/>
        <p:txBody>
          <a:bodyPr/>
          <a:lstStyle/>
          <a:p>
            <a:endParaRPr lang="en-US" dirty="0"/>
          </a:p>
        </p:txBody>
      </p:sp>
      <p:pic>
        <p:nvPicPr>
          <p:cNvPr id="26628" name="Picture 5" descr="fish"/>
          <p:cNvPicPr>
            <a:picLocks noChangeAspect="1" noChangeArrowheads="1"/>
          </p:cNvPicPr>
          <p:nvPr>
            <p:custDataLst>
              <p:tags r:id="rId2"/>
            </p:custDataLst>
          </p:nvPr>
        </p:nvPicPr>
        <p:blipFill>
          <a:blip r:embed="rId7" cstate="print"/>
          <a:srcRect/>
          <a:stretch>
            <a:fillRect/>
          </a:stretch>
        </p:blipFill>
        <p:spPr bwMode="auto">
          <a:xfrm>
            <a:off x="4364038" y="1066800"/>
            <a:ext cx="3636962" cy="2427288"/>
          </a:xfrm>
          <a:prstGeom prst="rect">
            <a:avLst/>
          </a:prstGeom>
          <a:noFill/>
          <a:ln w="9525">
            <a:noFill/>
            <a:miter lim="800000"/>
            <a:headEnd/>
            <a:tailEnd/>
          </a:ln>
        </p:spPr>
      </p:pic>
      <p:pic>
        <p:nvPicPr>
          <p:cNvPr id="26629" name="Picture 7" descr="rect"/>
          <p:cNvPicPr>
            <a:picLocks noChangeAspect="1" noChangeArrowheads="1"/>
          </p:cNvPicPr>
          <p:nvPr>
            <p:custDataLst>
              <p:tags r:id="rId3"/>
            </p:custDataLst>
          </p:nvPr>
        </p:nvPicPr>
        <p:blipFill>
          <a:blip r:embed="rId8" cstate="print"/>
          <a:srcRect/>
          <a:stretch>
            <a:fillRect/>
          </a:stretch>
        </p:blipFill>
        <p:spPr bwMode="auto">
          <a:xfrm>
            <a:off x="3525838" y="3657601"/>
            <a:ext cx="5237162" cy="24098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Radial distortion</a:t>
            </a:r>
          </a:p>
        </p:txBody>
      </p:sp>
      <p:sp>
        <p:nvSpPr>
          <p:cNvPr id="9" name="Rectangle 2"/>
          <p:cNvSpPr txBox="1">
            <a:spLocks noChangeArrowheads="1"/>
          </p:cNvSpPr>
          <p:nvPr>
            <p:custDataLst>
              <p:tags r:id="rId4"/>
            </p:custDataLst>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18557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8FDDB-7F3B-495B-9769-7188EED5DEED}"/>
              </a:ext>
            </a:extLst>
          </p:cNvPr>
          <p:cNvGrpSpPr/>
          <p:nvPr/>
        </p:nvGrpSpPr>
        <p:grpSpPr>
          <a:xfrm>
            <a:off x="1617686" y="1554163"/>
            <a:ext cx="8956631" cy="4393967"/>
            <a:chOff x="384862" y="1325562"/>
            <a:chExt cx="11942175" cy="4393967"/>
          </a:xfrm>
        </p:grpSpPr>
        <p:pic>
          <p:nvPicPr>
            <p:cNvPr id="43" name="Picture 12">
              <a:extLst>
                <a:ext uri="{FF2B5EF4-FFF2-40B4-BE49-F238E27FC236}">
                  <a16:creationId xmlns:a16="http://schemas.microsoft.com/office/drawing/2014/main" id="{D7A6003A-D0BA-41DF-B767-C077B1E12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62" y="1325562"/>
              <a:ext cx="5858622" cy="43939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 name="Picture 13">
              <a:extLst>
                <a:ext uri="{FF2B5EF4-FFF2-40B4-BE49-F238E27FC236}">
                  <a16:creationId xmlns:a16="http://schemas.microsoft.com/office/drawing/2014/main" id="{F54F7E19-145B-4DD9-ADDB-3F500C00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584" y="1325562"/>
              <a:ext cx="5886453" cy="4393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7" name="Text Box 14">
            <a:extLst>
              <a:ext uri="{FF2B5EF4-FFF2-40B4-BE49-F238E27FC236}">
                <a16:creationId xmlns:a16="http://schemas.microsoft.com/office/drawing/2014/main" id="{6E02A6E0-8F76-4425-95D1-267B4F5784CF}"/>
              </a:ext>
            </a:extLst>
          </p:cNvPr>
          <p:cNvSpPr txBox="1">
            <a:spLocks noChangeArrowheads="1"/>
          </p:cNvSpPr>
          <p:nvPr/>
        </p:nvSpPr>
        <p:spPr bwMode="auto">
          <a:xfrm>
            <a:off x="1617686" y="5948130"/>
            <a:ext cx="4393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before</a:t>
            </a:r>
          </a:p>
        </p:txBody>
      </p:sp>
      <p:sp>
        <p:nvSpPr>
          <p:cNvPr id="48" name="Text Box 15">
            <a:extLst>
              <a:ext uri="{FF2B5EF4-FFF2-40B4-BE49-F238E27FC236}">
                <a16:creationId xmlns:a16="http://schemas.microsoft.com/office/drawing/2014/main" id="{3E5FF5C8-C8A1-4AF0-967B-7E13048893D5}"/>
              </a:ext>
            </a:extLst>
          </p:cNvPr>
          <p:cNvSpPr txBox="1">
            <a:spLocks noChangeArrowheads="1"/>
          </p:cNvSpPr>
          <p:nvPr/>
        </p:nvSpPr>
        <p:spPr bwMode="auto">
          <a:xfrm>
            <a:off x="6159476" y="5948130"/>
            <a:ext cx="4414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after</a:t>
            </a:r>
          </a:p>
        </p:txBody>
      </p:sp>
      <p:sp>
        <p:nvSpPr>
          <p:cNvPr id="8" name="Title 1">
            <a:extLst>
              <a:ext uri="{FF2B5EF4-FFF2-40B4-BE49-F238E27FC236}">
                <a16:creationId xmlns:a16="http://schemas.microsoft.com/office/drawing/2014/main" id="{C340553C-D18E-4182-8690-BA1D70B539B8}"/>
              </a:ext>
            </a:extLst>
          </p:cNvPr>
          <p:cNvSpPr>
            <a:spLocks noGrp="1"/>
          </p:cNvSpPr>
          <p:nvPr>
            <p:ph type="title"/>
          </p:nvPr>
        </p:nvSpPr>
        <p:spPr>
          <a:xfrm>
            <a:off x="1676400" y="0"/>
            <a:ext cx="8839200" cy="762000"/>
          </a:xfrm>
        </p:spPr>
        <p:txBody>
          <a:bodyPr>
            <a:normAutofit/>
          </a:bodyPr>
          <a:lstStyle/>
          <a:p>
            <a:r>
              <a:rPr lang="en-US" dirty="0"/>
              <a:t>Radial distortion</a:t>
            </a:r>
          </a:p>
        </p:txBody>
      </p:sp>
    </p:spTree>
    <p:extLst>
      <p:ext uri="{BB962C8B-B14F-4D97-AF65-F5344CB8AC3E}">
        <p14:creationId xmlns:p14="http://schemas.microsoft.com/office/powerpoint/2010/main" val="748255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p:cNvSpPr txBox="1">
            <a:spLocks/>
          </p:cNvSpPr>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Radial distortion</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𝑢</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𝑐</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1</m:t>
                        </m:r>
                      </m:sub>
                    </m:sSub>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r>
                      <a:rPr lang="en-US" b="0" i="1" smtClean="0">
                        <a:latin typeface="Cambria Math"/>
                      </a:rPr>
                      <m:t>+</m:t>
                    </m:r>
                    <m:sSub>
                      <m:sSubPr>
                        <m:ctrlPr>
                          <a:rPr lang="en-US" i="1">
                            <a:latin typeface="Cambria Math" panose="02040503050406030204" pitchFamily="18" charset="0"/>
                          </a:rPr>
                        </m:ctrlPr>
                      </m:sSubPr>
                      <m:e>
                        <m:r>
                          <a:rPr lang="en-US" i="1">
                            <a:latin typeface="Cambria Math"/>
                          </a:rPr>
                          <m:t>𝐾</m:t>
                        </m:r>
                      </m:e>
                      <m:sub>
                        <m:r>
                          <a:rPr lang="en-US" b="0" i="1" smtClean="0">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b="0" i="1" smtClean="0">
                            <a:latin typeface="Cambria Math"/>
                          </a:rPr>
                          <m:t>4</m:t>
                        </m:r>
                      </m:sup>
                    </m:sSup>
                    <m:r>
                      <a:rPr lang="en-US" i="1">
                        <a:latin typeface="Cambria Math"/>
                      </a:rPr>
                      <m:t>+</m:t>
                    </m:r>
                  </m:oMath>
                </a14:m>
                <a:r>
                  <a:rPr lang="en-US" dirty="0"/>
                  <a:t>…)</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𝑦</m:t>
                        </m:r>
                      </m:e>
                      <m:sub>
                        <m:r>
                          <a:rPr lang="en-US" i="1">
                            <a:latin typeface="Cambria Math"/>
                          </a:rPr>
                          <m:t>𝑢</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𝑐</m:t>
                        </m:r>
                      </m:sub>
                    </m:sSub>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1</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4</m:t>
                        </m:r>
                      </m:sup>
                    </m:sSup>
                    <m:r>
                      <a:rPr lang="en-US" i="1">
                        <a:latin typeface="Cambria Math"/>
                      </a:rPr>
                      <m:t>+</m:t>
                    </m:r>
                  </m:oMath>
                </a14:m>
                <a:r>
                  <a:rPr lang="en-US" dirty="0"/>
                  <a:t>…)</a:t>
                </a:r>
              </a:p>
              <a:p>
                <a:endParaRPr lang="en-US" dirty="0"/>
              </a:p>
              <a:p>
                <a:r>
                  <a:rPr lang="en-US" dirty="0"/>
                  <a:t>Where:</a:t>
                </a:r>
              </a:p>
              <a:p>
                <a:pPr lvl="1"/>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𝑑</m:t>
                        </m:r>
                      </m:sub>
                    </m:sSub>
                    <m:r>
                      <a:rPr lang="en-US" b="0" i="1" smtClean="0">
                        <a:latin typeface="Cambria Math"/>
                      </a:rPr>
                      <m:t>)</m:t>
                    </m:r>
                  </m:oMath>
                </a14:m>
                <a:r>
                  <a:rPr lang="en-US" dirty="0"/>
                  <a:t>: distorted image points. Given.</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𝑐</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𝑐</m:t>
                        </m:r>
                      </m:sub>
                    </m:sSub>
                    <m:r>
                      <a:rPr lang="en-US" i="1">
                        <a:latin typeface="Cambria Math"/>
                      </a:rPr>
                      <m:t>)</m:t>
                    </m:r>
                  </m:oMath>
                </a14:m>
                <a:r>
                  <a:rPr lang="en-US" dirty="0"/>
                  <a:t>: distortion center (principle point). Known from calibration (may need iterative calibration to find this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m:t>
                    </m:r>
                  </m:oMath>
                </a14:m>
                <a:r>
                  <a:rPr lang="en-US" dirty="0"/>
                  <a:t>).</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𝑢</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𝑢</m:t>
                        </m:r>
                      </m:sub>
                    </m:sSub>
                    <m:r>
                      <a:rPr lang="en-US" i="1">
                        <a:latin typeface="Cambria Math"/>
                      </a:rPr>
                      <m:t>)</m:t>
                    </m:r>
                  </m:oMath>
                </a14:m>
                <a:r>
                  <a:rPr lang="en-US" dirty="0"/>
                  <a:t>: undistorted image points. Known from calibration plane.</a:t>
                </a:r>
              </a:p>
              <a:p>
                <a:pPr lvl="1"/>
                <a14:m>
                  <m:oMath xmlns:m="http://schemas.openxmlformats.org/officeDocument/2006/math">
                    <m:r>
                      <a:rPr lang="en-US" b="0" i="1" smtClean="0">
                        <a:latin typeface="Cambria Math"/>
                      </a:rPr>
                      <m:t>𝑟</m:t>
                    </m:r>
                    <m:r>
                      <a:rPr lang="en-US" b="0" i="1" smtClean="0">
                        <a:latin typeface="Cambria Math"/>
                      </a:rPr>
                      <m:t>=</m:t>
                    </m:r>
                    <m:rad>
                      <m:radPr>
                        <m:degHide m:val="on"/>
                        <m:ctrlPr>
                          <a:rPr lang="en-US" b="0" i="1" smtClean="0">
                            <a:latin typeface="Cambria Math" panose="02040503050406030204" pitchFamily="18" charset="0"/>
                            <a:ea typeface="Cambria Math"/>
                          </a:rPr>
                        </m:ctrlPr>
                      </m:radPr>
                      <m:deg/>
                      <m:e>
                        <m:sSup>
                          <m:sSupPr>
                            <m:ctrlPr>
                              <a:rPr lang="en-US" b="0" i="1" smtClean="0">
                                <a:latin typeface="Cambria Math" panose="02040503050406030204" pitchFamily="18" charset="0"/>
                                <a:ea typeface="Cambria Math"/>
                              </a:rPr>
                            </m:ctrlPr>
                          </m:sSupPr>
                          <m:e>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𝑑</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𝑐</m:t>
                                    </m:r>
                                  </m:sub>
                                </m:sSub>
                              </m:e>
                            </m:d>
                          </m:e>
                          <m:sup>
                            <m:r>
                              <a:rPr lang="en-US" b="0" i="1" smtClean="0">
                                <a:latin typeface="Cambria Math"/>
                                <a:ea typeface="Cambria Math"/>
                              </a:rPr>
                              <m:t>2</m:t>
                            </m:r>
                          </m:sup>
                        </m:sSup>
                        <m:sSup>
                          <m:sSupPr>
                            <m:ctrlPr>
                              <a:rPr lang="en-US" i="1">
                                <a:latin typeface="Cambria Math" panose="02040503050406030204" pitchFamily="18" charset="0"/>
                                <a:ea typeface="Cambria Math"/>
                              </a:rPr>
                            </m:ctrlPr>
                          </m:sSupPr>
                          <m:e>
                            <m:r>
                              <a:rPr lang="en-US" b="0" i="1" smtClean="0">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𝑑</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𝑐</m:t>
                                    </m:r>
                                  </m:sub>
                                </m:sSub>
                              </m:e>
                            </m:d>
                          </m:e>
                          <m:sup>
                            <m:r>
                              <a:rPr lang="en-US" i="1">
                                <a:latin typeface="Cambria Math"/>
                                <a:ea typeface="Cambria Math"/>
                              </a:rPr>
                              <m:t>2</m:t>
                            </m:r>
                          </m:sup>
                        </m:sSup>
                      </m:e>
                    </m:rad>
                  </m:oMath>
                </a14:m>
                <a:r>
                  <a:rPr lang="en-US" dirty="0"/>
                  <a:t>. Known from above.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 </m:t>
                    </m:r>
                  </m:oMath>
                </a14:m>
                <a:r>
                  <a:rPr lang="en-US" dirty="0"/>
                  <a:t>coefficients. </a:t>
                </a:r>
                <a:r>
                  <a:rPr lang="en-US" b="1" dirty="0"/>
                  <a:t>unknowns</a:t>
                </a:r>
              </a:p>
              <a:p>
                <a:pPr lvl="1"/>
                <a:endParaRPr lang="en-US" dirty="0"/>
              </a:p>
              <a:p>
                <a:pPr lvl="1"/>
                <a:endParaRPr lang="en-US" dirty="0"/>
              </a:p>
              <a:p>
                <a:endParaRPr lang="en-US" dirty="0"/>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3"/>
                <a:stretch>
                  <a:fillRect l="-1172" t="-959" r="-1931" b="-1279"/>
                </a:stretch>
              </a:blipFill>
            </p:spPr>
            <p:txBody>
              <a:bodyPr/>
              <a:lstStyle/>
              <a:p>
                <a:r>
                  <a:rPr lang="en-US">
                    <a:noFill/>
                  </a:rPr>
                  <a:t> </a:t>
                </a:r>
              </a:p>
            </p:txBody>
          </p:sp>
        </mc:Fallback>
      </mc:AlternateContent>
    </p:spTree>
    <p:extLst>
      <p:ext uri="{BB962C8B-B14F-4D97-AF65-F5344CB8AC3E}">
        <p14:creationId xmlns:p14="http://schemas.microsoft.com/office/powerpoint/2010/main" val="3975924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r>
              <a:rPr lang="en-US" dirty="0"/>
              <a:t>Another kind of distortion caused by the camera sensor not being completely parallel to the lens and image plane.</a:t>
            </a:r>
          </a:p>
        </p:txBody>
      </p:sp>
      <p:pic>
        <p:nvPicPr>
          <p:cNvPr id="1028" name="Picture 4" descr="Image result for tangential distor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438401"/>
            <a:ext cx="66675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8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p:txBody>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highlight>
                  <a:srgbClr val="FFFF00"/>
                </a:highlight>
              </a:rPr>
              <a:t>How many DOFs do we have?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endParaRPr lang="en-US"/>
          </a:p>
        </p:txBody>
      </p:sp>
      <p:pic>
        <p:nvPicPr>
          <p:cNvPr id="4" name="Picture 2" descr="Image result for tangential distortion"/>
          <p:cNvPicPr>
            <a:picLocks noChangeAspect="1" noChangeArrowheads="1"/>
          </p:cNvPicPr>
          <p:nvPr/>
        </p:nvPicPr>
        <p:blipFill rotWithShape="1">
          <a:blip r:embed="rId2">
            <a:extLst>
              <a:ext uri="{28A0092B-C50C-407E-A947-70E740481C1C}">
                <a14:useLocalDpi xmlns:a14="http://schemas.microsoft.com/office/drawing/2010/main" val="0"/>
              </a:ext>
            </a:extLst>
          </a:blip>
          <a:srcRect l="57056"/>
          <a:stretch/>
        </p:blipFill>
        <p:spPr bwMode="auto">
          <a:xfrm>
            <a:off x="3414713" y="1066800"/>
            <a:ext cx="5362575" cy="54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93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Multi plane calibration</a:t>
            </a:r>
          </a:p>
        </p:txBody>
      </p:sp>
      <p:sp>
        <p:nvSpPr>
          <p:cNvPr id="3" name="Content Placeholder 2"/>
          <p:cNvSpPr txBox="1">
            <a:spLocks/>
          </p:cNvSpPr>
          <p:nvPr/>
        </p:nvSpPr>
        <p:spPr>
          <a:xfrm>
            <a:off x="141401" y="762000"/>
            <a:ext cx="11755225"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spcAft>
                <a:spcPct val="0"/>
              </a:spcAft>
              <a:defRPr/>
            </a:pPr>
            <a:r>
              <a:rPr lang="en-US" dirty="0">
                <a:solidFill>
                  <a:srgbClr val="000000"/>
                </a:solidFill>
              </a:rPr>
              <a:t>Advantages:</a:t>
            </a:r>
          </a:p>
          <a:p>
            <a:pPr marL="838200" lvl="1" indent="-381000" eaLnBrk="0" fontAlgn="base" hangingPunct="0">
              <a:spcAft>
                <a:spcPct val="0"/>
              </a:spcAft>
              <a:buFontTx/>
              <a:buChar char="•"/>
              <a:defRPr/>
            </a:pPr>
            <a:r>
              <a:rPr lang="en-US" sz="2800" dirty="0">
                <a:solidFill>
                  <a:srgbClr val="000000"/>
                </a:solidFill>
              </a:rPr>
              <a:t>Only requires a plane</a:t>
            </a:r>
          </a:p>
          <a:p>
            <a:pPr marL="838200" lvl="1" indent="-381000" eaLnBrk="0" fontAlgn="base" hangingPunct="0">
              <a:spcAft>
                <a:spcPct val="0"/>
              </a:spcAft>
              <a:buFontTx/>
              <a:buChar char="•"/>
              <a:defRPr/>
            </a:pPr>
            <a:r>
              <a:rPr lang="en-US" sz="2800" dirty="0">
                <a:solidFill>
                  <a:srgbClr val="000000"/>
                </a:solidFill>
              </a:rPr>
              <a:t>Don’t have to know positions/orientations</a:t>
            </a:r>
          </a:p>
          <a:p>
            <a:pPr lvl="0" eaLnBrk="0" fontAlgn="base" hangingPunct="0">
              <a:lnSpc>
                <a:spcPct val="110000"/>
              </a:lnSpc>
              <a:spcAft>
                <a:spcPct val="0"/>
              </a:spcAft>
              <a:defRPr/>
            </a:pPr>
            <a:r>
              <a:rPr lang="en-US" dirty="0">
                <a:solidFill>
                  <a:srgbClr val="000000"/>
                </a:solidFill>
                <a:cs typeface="Arial" charset="0"/>
              </a:rPr>
              <a:t>Disadvantage: </a:t>
            </a:r>
          </a:p>
          <a:p>
            <a:pPr marL="800100" lvl="1" indent="-342900" eaLnBrk="0" fontAlgn="base" hangingPunct="0">
              <a:lnSpc>
                <a:spcPct val="110000"/>
              </a:lnSpc>
              <a:spcAft>
                <a:spcPct val="0"/>
              </a:spcAft>
              <a:buFont typeface="Arial" panose="020B0604020202020204" pitchFamily="34" charset="0"/>
              <a:buChar char="•"/>
              <a:defRPr/>
            </a:pPr>
            <a:r>
              <a:rPr lang="en-US" sz="2800" dirty="0">
                <a:solidFill>
                  <a:srgbClr val="000000"/>
                </a:solidFill>
                <a:cs typeface="Arial" charset="0"/>
              </a:rPr>
              <a:t>Need to solve non-linear optimization problem.</a:t>
            </a:r>
          </a:p>
          <a:p>
            <a:r>
              <a:rPr lang="en-US" dirty="0">
                <a:hlinkClick r:id="rId3"/>
              </a:rPr>
              <a:t>https://www.microsoft.com/en-us/research/wp-content/uploads/2016/02/tr98-71.pdf</a:t>
            </a:r>
            <a:endParaRPr lang="en-US" dirty="0"/>
          </a:p>
          <a:p>
            <a:endParaRPr lang="en-US" dirty="0"/>
          </a:p>
        </p:txBody>
      </p:sp>
      <p:pic>
        <p:nvPicPr>
          <p:cNvPr id="4" name="Picture 5" descr="list_images">
            <a:hlinkClick r:id="rId4"/>
          </p:cNvPr>
          <p:cNvPicPr>
            <a:picLocks noChangeAspect="1" noChangeArrowheads="1"/>
          </p:cNvPicPr>
          <p:nvPr>
            <p:custDataLst>
              <p:tags r:id="rId1"/>
            </p:custDataLst>
          </p:nvPr>
        </p:nvPicPr>
        <p:blipFill>
          <a:blip r:embed="rId5" cstate="print"/>
          <a:srcRect/>
          <a:stretch>
            <a:fillRect/>
          </a:stretch>
        </p:blipFill>
        <p:spPr bwMode="auto">
          <a:xfrm>
            <a:off x="7040564" y="4343400"/>
            <a:ext cx="3475036" cy="2438596"/>
          </a:xfrm>
          <a:prstGeom prst="rect">
            <a:avLst/>
          </a:prstGeom>
          <a:noFill/>
        </p:spPr>
      </p:pic>
    </p:spTree>
    <p:extLst>
      <p:ext uri="{BB962C8B-B14F-4D97-AF65-F5344CB8AC3E}">
        <p14:creationId xmlns:p14="http://schemas.microsoft.com/office/powerpoint/2010/main" val="181178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a:xfrm>
            <a:off x="203200" y="762000"/>
            <a:ext cx="11785600" cy="5968738"/>
          </a:xfrm>
        </p:spPr>
        <p:txBody>
          <a:bodyPr>
            <a:normAutofit/>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t>How many DOFs do we have?</a:t>
            </a:r>
          </a:p>
          <a:p>
            <a:pPr lvl="1"/>
            <a:r>
              <a:rPr lang="en-US" dirty="0"/>
              <a:t>11, because in homogenous coordinates the answer is always correct up to a scale.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53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990600"/>
            <a:ext cx="5114925"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10" idx="0"/>
          </p:cNvCxnSpPr>
          <p:nvPr/>
        </p:nvCxnSpPr>
        <p:spPr>
          <a:xfrm flipV="1">
            <a:off x="3124200" y="1765934"/>
            <a:ext cx="2286000" cy="166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3600" y="3429001"/>
            <a:ext cx="1981200" cy="2031325"/>
          </a:xfrm>
          <a:prstGeom prst="rect">
            <a:avLst/>
          </a:prstGeom>
          <a:noFill/>
        </p:spPr>
        <p:txBody>
          <a:bodyPr wrap="square" rtlCol="0">
            <a:spAutoFit/>
          </a:bodyPr>
          <a:lstStyle/>
          <a:p>
            <a:pPr algn="ctr"/>
            <a:r>
              <a:rPr lang="en-US" b="1" dirty="0"/>
              <a:t>Intrinsic camera matrix:</a:t>
            </a:r>
          </a:p>
          <a:p>
            <a:pPr algn="ctr"/>
            <a:r>
              <a:rPr lang="en-US" dirty="0"/>
              <a:t>estimates the parameters of the lens and image sensor.</a:t>
            </a:r>
          </a:p>
          <a:p>
            <a:pPr algn="ctr"/>
            <a:endParaRPr lang="en-US" dirty="0"/>
          </a:p>
        </p:txBody>
      </p:sp>
      <p:cxnSp>
        <p:nvCxnSpPr>
          <p:cNvPr id="12" name="Straight Arrow Connector 11"/>
          <p:cNvCxnSpPr>
            <a:stCxn id="16" idx="0"/>
          </p:cNvCxnSpPr>
          <p:nvPr/>
        </p:nvCxnSpPr>
        <p:spPr>
          <a:xfrm flipV="1">
            <a:off x="5943600" y="1828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953000" y="3429000"/>
                <a:ext cx="1981200" cy="1931106"/>
              </a:xfrm>
              <a:prstGeom prst="rect">
                <a:avLst/>
              </a:prstGeom>
              <a:noFill/>
            </p:spPr>
            <p:txBody>
              <a:bodyPr wrap="square" rtlCol="0">
                <a:spAutoFit/>
              </a:bodyPr>
              <a:lstStyle/>
              <a:p>
                <a:pPr algn="ctr"/>
                <a:r>
                  <a:rPr lang="en-US" b="1" dirty="0"/>
                  <a:t>Perspective projection matrix:</a:t>
                </a:r>
              </a:p>
              <a:p>
                <a:pPr algn="ctr"/>
                <a:r>
                  <a:rPr lang="en-US" dirty="0"/>
                  <a:t>Project from 3D to 2D as seen before:</a:t>
                </a:r>
              </a:p>
              <a:p>
                <a:pPr algn="ct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a:rPr>
                                  <m:t>1</m:t>
                                </m:r>
                              </m:e>
                              <m:e>
                                <m:r>
                                  <a:rPr lang="en-US" i="1">
                                    <a:latin typeface="Cambria Math"/>
                                  </a:rPr>
                                  <m:t>0</m:t>
                                </m:r>
                              </m:e>
                              <m:e>
                                <m:r>
                                  <a:rPr lang="en-US" i="1">
                                    <a:latin typeface="Cambria Math"/>
                                  </a:rPr>
                                  <m:t>0</m:t>
                                </m:r>
                              </m:e>
                              <m:e>
                                <m:r>
                                  <a:rPr lang="en-US" i="1">
                                    <a:latin typeface="Cambria Math"/>
                                  </a:rPr>
                                  <m:t>0</m:t>
                                </m:r>
                              </m:e>
                            </m:mr>
                            <m:mr>
                              <m:e>
                                <m:r>
                                  <a:rPr lang="en-US" i="1">
                                    <a:latin typeface="Cambria Math"/>
                                  </a:rPr>
                                  <m:t>0</m:t>
                                </m:r>
                              </m:e>
                              <m:e>
                                <m:r>
                                  <a:rPr lang="en-US" i="1">
                                    <a:latin typeface="Cambria Math"/>
                                  </a:rPr>
                                  <m:t>1</m:t>
                                </m:r>
                              </m:e>
                              <m:e>
                                <m:r>
                                  <a:rPr lang="en-US" i="1">
                                    <a:latin typeface="Cambria Math"/>
                                  </a:rPr>
                                  <m:t>0</m:t>
                                </m:r>
                              </m:e>
                              <m:e>
                                <m:r>
                                  <a:rPr lang="en-US" i="1">
                                    <a:latin typeface="Cambria Math"/>
                                  </a:rPr>
                                  <m:t>0</m:t>
                                </m:r>
                              </m:e>
                            </m:mr>
                            <m:mr>
                              <m:e>
                                <m:r>
                                  <a:rPr lang="en-US" i="1">
                                    <a:latin typeface="Cambria Math"/>
                                  </a:rPr>
                                  <m:t>0</m:t>
                                </m:r>
                              </m:e>
                              <m:e>
                                <m:r>
                                  <a:rPr lang="en-US" i="1">
                                    <a:latin typeface="Cambria Math"/>
                                  </a:rPr>
                                  <m:t>0</m:t>
                                </m:r>
                              </m:e>
                              <m:e>
                                <m:r>
                                  <a:rPr lang="en-US" i="1">
                                    <a:latin typeface="Cambria Math"/>
                                  </a:rPr>
                                  <m:t>1</m:t>
                                </m:r>
                              </m:e>
                              <m:e>
                                <m:r>
                                  <a:rPr lang="en-US" i="1">
                                    <a:latin typeface="Cambria Math"/>
                                  </a:rPr>
                                  <m:t>0</m:t>
                                </m:r>
                              </m:e>
                            </m:mr>
                          </m:m>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953000" y="3429000"/>
                <a:ext cx="1981200" cy="1931106"/>
              </a:xfrm>
              <a:prstGeom prst="rect">
                <a:avLst/>
              </a:prstGeom>
              <a:blipFill>
                <a:blip r:embed="rId4"/>
                <a:stretch>
                  <a:fillRect l="-1231" t="-1899" r="-2769"/>
                </a:stretch>
              </a:blipFill>
            </p:spPr>
            <p:txBody>
              <a:bodyPr/>
              <a:lstStyle/>
              <a:p>
                <a:r>
                  <a:rPr lang="en-US">
                    <a:noFill/>
                  </a:rPr>
                  <a:t> </a:t>
                </a:r>
              </a:p>
            </p:txBody>
          </p:sp>
        </mc:Fallback>
      </mc:AlternateContent>
      <p:sp>
        <p:nvSpPr>
          <p:cNvPr id="15" name="Left Brace 14"/>
          <p:cNvSpPr/>
          <p:nvPr/>
        </p:nvSpPr>
        <p:spPr>
          <a:xfrm rot="16200000">
            <a:off x="5243514" y="1098233"/>
            <a:ext cx="394335" cy="990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6504625" y="834389"/>
            <a:ext cx="394335" cy="1531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7770498" y="1091562"/>
            <a:ext cx="394335" cy="100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25" idx="0"/>
          </p:cNvCxnSpPr>
          <p:nvPr/>
        </p:nvCxnSpPr>
        <p:spPr>
          <a:xfrm flipH="1" flipV="1">
            <a:off x="8013386" y="1828800"/>
            <a:ext cx="1005839"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028624" y="3429000"/>
            <a:ext cx="1981200" cy="2308324"/>
          </a:xfrm>
          <a:prstGeom prst="rect">
            <a:avLst/>
          </a:prstGeom>
          <a:noFill/>
        </p:spPr>
        <p:txBody>
          <a:bodyPr wrap="square" rtlCol="0">
            <a:spAutoFit/>
          </a:bodyPr>
          <a:lstStyle/>
          <a:p>
            <a:pPr algn="ctr"/>
            <a:r>
              <a:rPr lang="en-US" b="1" dirty="0"/>
              <a:t>extrinsic camera matrix:</a:t>
            </a:r>
          </a:p>
          <a:p>
            <a:pPr algn="ctr"/>
            <a:r>
              <a:rPr lang="en-US" dirty="0"/>
              <a:t>estimates the parameters of position and view direction of a camera. </a:t>
            </a:r>
          </a:p>
          <a:p>
            <a:pPr algn="ctr"/>
            <a:endParaRPr lang="en-US" dirty="0"/>
          </a:p>
        </p:txBody>
      </p:sp>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3914762" y="3052528"/>
            <a:ext cx="2188345"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Coordinate systems</a:t>
            </a:r>
          </a:p>
        </p:txBody>
      </p:sp>
      <p:sp>
        <p:nvSpPr>
          <p:cNvPr id="3" name="Content Placeholder 2"/>
          <p:cNvSpPr>
            <a:spLocks noGrp="1"/>
          </p:cNvSpPr>
          <p:nvPr>
            <p:ph idx="1"/>
          </p:nvPr>
        </p:nvSpPr>
        <p:spPr/>
        <p:txBody>
          <a:bodyPr/>
          <a:lstStyle/>
          <a:p>
            <a:r>
              <a:rPr lang="en-US" dirty="0">
                <a:solidFill>
                  <a:prstClr val="black"/>
                </a:solidFill>
              </a:rPr>
              <a:t>There are 3 coordinate systems that are discussed in general: world, camera, and image coordinate systems.</a:t>
            </a:r>
          </a:p>
          <a:p>
            <a:pPr lvl="1"/>
            <a:r>
              <a:rPr lang="en-US" dirty="0">
                <a:solidFill>
                  <a:prstClr val="black"/>
                </a:solidFill>
              </a:rPr>
              <a:t>(and also normalized image coo. System…)</a:t>
            </a:r>
          </a:p>
          <a:p>
            <a:endParaRPr lang="en-US" dirty="0"/>
          </a:p>
        </p:txBody>
      </p:sp>
      <p:sp>
        <p:nvSpPr>
          <p:cNvPr id="4" name="Line"/>
          <p:cNvSpPr/>
          <p:nvPr/>
        </p:nvSpPr>
        <p:spPr>
          <a:xfrm>
            <a:off x="3052899" y="4256694"/>
            <a:ext cx="1726055" cy="0"/>
          </a:xfrm>
          <a:prstGeom prst="line">
            <a:avLst/>
          </a:prstGeom>
          <a:ln w="38100">
            <a:solidFill>
              <a:srgbClr val="FF2600"/>
            </a:solidFill>
            <a:miter lim="400000"/>
            <a:headEnd type="none" w="med" len="med"/>
            <a:tailEnd type="none" w="med" len="med"/>
          </a:ln>
        </p:spPr>
        <p:txBody>
          <a:bodyPr lIns="35719" tIns="35719" rIns="35719" bIns="35719" anchor="ctr"/>
          <a:lstStyle/>
          <a:p>
            <a:pPr>
              <a:defRPr sz="2400"/>
            </a:pPr>
            <a:endParaRPr sz="1687">
              <a:solidFill>
                <a:prstClr val="black"/>
              </a:solidFill>
              <a:latin typeface="Calibri" panose="020F0502020204030204"/>
            </a:endParaRPr>
          </a:p>
        </p:txBody>
      </p:sp>
      <p:sp>
        <p:nvSpPr>
          <p:cNvPr id="5" name="Line"/>
          <p:cNvSpPr/>
          <p:nvPr/>
        </p:nvSpPr>
        <p:spPr>
          <a:xfrm flipV="1">
            <a:off x="4796813" y="2995788"/>
            <a:ext cx="0" cy="2544955"/>
          </a:xfrm>
          <a:prstGeom prst="line">
            <a:avLst/>
          </a:prstGeom>
          <a:ln w="25400">
            <a:solidFill>
              <a:schemeClr val="accent6"/>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6" name="latex-image-18.pdf" descr="latex-image-18.pdf"/>
          <p:cNvPicPr>
            <a:picLocks noChangeAspect="1"/>
          </p:cNvPicPr>
          <p:nvPr/>
        </p:nvPicPr>
        <p:blipFill>
          <a:blip r:embed="rId2"/>
          <a:stretch>
            <a:fillRect/>
          </a:stretch>
        </p:blipFill>
        <p:spPr>
          <a:xfrm>
            <a:off x="9067800" y="1805495"/>
            <a:ext cx="294680" cy="223242"/>
          </a:xfrm>
          <a:prstGeom prst="rect">
            <a:avLst/>
          </a:prstGeom>
          <a:ln w="12700">
            <a:miter lim="400000"/>
          </a:ln>
        </p:spPr>
      </p:pic>
      <p:sp>
        <p:nvSpPr>
          <p:cNvPr id="7" name="Line"/>
          <p:cNvSpPr/>
          <p:nvPr/>
        </p:nvSpPr>
        <p:spPr>
          <a:xfrm>
            <a:off x="8966978" y="1917116"/>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8" name="world point"/>
          <p:cNvSpPr txBox="1"/>
          <p:nvPr/>
        </p:nvSpPr>
        <p:spPr>
          <a:xfrm>
            <a:off x="9537692" y="1783651"/>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a:solidFill>
                  <a:prstClr val="black"/>
                </a:solidFill>
                <a:latin typeface="Calibri" panose="020F0502020204030204"/>
              </a:rPr>
              <a:t>world point</a:t>
            </a:r>
          </a:p>
        </p:txBody>
      </p:sp>
      <p:sp>
        <p:nvSpPr>
          <p:cNvPr id="9" name="Line"/>
          <p:cNvSpPr/>
          <p:nvPr/>
        </p:nvSpPr>
        <p:spPr>
          <a:xfrm flipH="1" flipV="1">
            <a:off x="3058589" y="3618467"/>
            <a:ext cx="7704" cy="642691"/>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0" name="Line"/>
          <p:cNvSpPr/>
          <p:nvPr/>
        </p:nvSpPr>
        <p:spPr>
          <a:xfrm>
            <a:off x="1891607" y="5251523"/>
            <a:ext cx="1892205" cy="1"/>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1" name="Line"/>
          <p:cNvSpPr/>
          <p:nvPr/>
        </p:nvSpPr>
        <p:spPr>
          <a:xfrm flipV="1">
            <a:off x="1905002" y="4626341"/>
            <a:ext cx="0" cy="629645"/>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2" name="Line"/>
          <p:cNvSpPr/>
          <p:nvPr/>
        </p:nvSpPr>
        <p:spPr>
          <a:xfrm flipV="1">
            <a:off x="4783420" y="2744460"/>
            <a:ext cx="216263" cy="168669"/>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3" name="Line"/>
          <p:cNvSpPr/>
          <p:nvPr/>
        </p:nvSpPr>
        <p:spPr>
          <a:xfrm>
            <a:off x="4796812" y="2917592"/>
            <a:ext cx="0" cy="602875"/>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7" name="Line"/>
          <p:cNvSpPr/>
          <p:nvPr/>
        </p:nvSpPr>
        <p:spPr>
          <a:xfrm>
            <a:off x="4935142" y="3520467"/>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pic>
        <p:nvPicPr>
          <p:cNvPr id="18" name="Image" descr="Image"/>
          <p:cNvPicPr>
            <a:picLocks noChangeAspect="1"/>
          </p:cNvPicPr>
          <p:nvPr/>
        </p:nvPicPr>
        <p:blipFill>
          <a:blip r:embed="rId3"/>
          <a:stretch>
            <a:fillRect/>
          </a:stretch>
        </p:blipFill>
        <p:spPr>
          <a:xfrm>
            <a:off x="5138432" y="3498246"/>
            <a:ext cx="187524" cy="151805"/>
          </a:xfrm>
          <a:prstGeom prst="rect">
            <a:avLst/>
          </a:prstGeom>
          <a:ln w="12700">
            <a:miter lim="400000"/>
          </a:ln>
        </p:spPr>
      </p:pic>
      <p:sp>
        <p:nvSpPr>
          <p:cNvPr id="19" name="image point"/>
          <p:cNvSpPr txBox="1"/>
          <p:nvPr/>
        </p:nvSpPr>
        <p:spPr>
          <a:xfrm>
            <a:off x="5192732" y="3662518"/>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dirty="0">
                <a:solidFill>
                  <a:prstClr val="black"/>
                </a:solidFill>
                <a:latin typeface="Calibri" panose="020F0502020204030204"/>
              </a:rPr>
              <a:t>image point</a:t>
            </a:r>
          </a:p>
        </p:txBody>
      </p:sp>
      <p:cxnSp>
        <p:nvCxnSpPr>
          <p:cNvPr id="22" name="Straight Connector 21"/>
          <p:cNvCxnSpPr>
            <a:endCxn id="4" idx="0"/>
          </p:cNvCxnSpPr>
          <p:nvPr/>
        </p:nvCxnSpPr>
        <p:spPr>
          <a:xfrm flipH="1">
            <a:off x="3052898" y="1917116"/>
            <a:ext cx="5931938"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V="1">
            <a:off x="3070805" y="3948299"/>
            <a:ext cx="255232" cy="297043"/>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p:cNvSpPr/>
          <p:nvPr/>
        </p:nvSpPr>
        <p:spPr>
          <a:xfrm flipV="1">
            <a:off x="1905001" y="4930814"/>
            <a:ext cx="188427" cy="320757"/>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6" name="Line"/>
          <p:cNvSpPr/>
          <p:nvPr/>
        </p:nvSpPr>
        <p:spPr>
          <a:xfrm>
            <a:off x="4953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mc:Choice xmlns:a14="http://schemas.microsoft.com/office/drawing/2010/main"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4799583" y="4259526"/>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r>
                            <a:rPr lang="en-US" sz="2400" b="0" i="1" smtClean="0">
                              <a:solidFill>
                                <a:prstClr val="black"/>
                              </a:solidFill>
                              <a:latin typeface="Cambria Math" panose="02040503050406030204" pitchFamily="18" charset="0"/>
                            </a:rPr>
                            <m:t>𝑖𝑚𝑎𝑔𝑒</m:t>
                          </m:r>
                        </m:sub>
                      </m:sSub>
                    </m:oMath>
                  </m:oMathPara>
                </a14:m>
                <a:endParaRPr sz="2400" dirty="0">
                  <a:solidFill>
                    <a:prstClr val="black"/>
                  </a:solidFill>
                  <a:latin typeface="Calibri Light" panose="020F0302020204030204"/>
                </a:endParaRPr>
              </a:p>
            </p:txBody>
          </p:sp>
        </mc:Choice>
        <mc:Fallback>
          <p:sp>
            <p:nvSpPr>
              <p:cNvPr id="28"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799583" y="4259526"/>
                <a:ext cx="2294088" cy="471540"/>
              </a:xfrm>
              <a:prstGeom prst="rect">
                <a:avLst/>
              </a:prstGeom>
              <a:blipFill>
                <a:blip r:embed="rId4"/>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2438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9"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438400" y="4184874"/>
                <a:ext cx="2294088" cy="441468"/>
              </a:xfrm>
              <a:prstGeom prst="rect">
                <a:avLst/>
              </a:prstGeom>
              <a:blipFill>
                <a:blip r:embed="rId5"/>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12954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𝑤𝑜𝑟𝑙𝑑</m:t>
                          </m:r>
                        </m:sub>
                      </m:sSub>
                    </m:oMath>
                  </m:oMathPara>
                </a14:m>
                <a:endParaRPr sz="2400" dirty="0">
                  <a:solidFill>
                    <a:prstClr val="black"/>
                  </a:solidFill>
                  <a:latin typeface="Calibri Light" panose="020F0302020204030204"/>
                </a:endParaRPr>
              </a:p>
            </p:txBody>
          </p:sp>
        </mc:Choice>
        <mc:Fallback xmlns="">
          <p:sp>
            <p:nvSpPr>
              <p:cNvPr id="3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295400" y="5175474"/>
                <a:ext cx="2294088" cy="441468"/>
              </a:xfrm>
              <a:prstGeom prst="rect">
                <a:avLst/>
              </a:prstGeom>
              <a:blipFill>
                <a:blip r:embed="rId6"/>
                <a:stretch>
                  <a:fillRect b="-55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3326037" y="2410701"/>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3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326037" y="2410701"/>
                <a:ext cx="2294088" cy="471540"/>
              </a:xfrm>
              <a:prstGeom prst="rect">
                <a:avLst/>
              </a:prstGeom>
              <a:blipFill>
                <a:blip r:embed="rId7"/>
                <a:stretch>
                  <a:fillRect b="-15385"/>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27" name="Line">
            <a:extLst>
              <a:ext uri="{FF2B5EF4-FFF2-40B4-BE49-F238E27FC236}">
                <a16:creationId xmlns:a16="http://schemas.microsoft.com/office/drawing/2014/main" id="{C6CA40CC-89FB-4840-8943-3F0A9299A476}"/>
              </a:ext>
            </a:extLst>
          </p:cNvPr>
          <p:cNvSpPr/>
          <p:nvPr/>
        </p:nvSpPr>
        <p:spPr>
          <a:xfrm flipV="1">
            <a:off x="4956050" y="3618467"/>
            <a:ext cx="4510" cy="633986"/>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32" name="Line">
            <a:extLst>
              <a:ext uri="{FF2B5EF4-FFF2-40B4-BE49-F238E27FC236}">
                <a16:creationId xmlns:a16="http://schemas.microsoft.com/office/drawing/2014/main" id="{6914D8E6-C989-40B1-A25A-7960B1836CCB}"/>
              </a:ext>
            </a:extLst>
          </p:cNvPr>
          <p:cNvSpPr/>
          <p:nvPr/>
        </p:nvSpPr>
        <p:spPr>
          <a:xfrm flipV="1">
            <a:off x="4960562" y="3975760"/>
            <a:ext cx="216262" cy="260876"/>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Tree>
    <p:extLst>
      <p:ext uri="{BB962C8B-B14F-4D97-AF65-F5344CB8AC3E}">
        <p14:creationId xmlns:p14="http://schemas.microsoft.com/office/powerpoint/2010/main" val="220868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b="1" dirty="0"/>
              <a:t>Camera </a:t>
            </a:r>
            <a:r>
              <a:rPr lang="en-US" b="1" dirty="0" err="1"/>
              <a:t>extrinsics</a:t>
            </a:r>
            <a:endParaRPr lang="en-US" b="1" dirty="0"/>
          </a:p>
          <a:p>
            <a:r>
              <a:rPr lang="en-US" dirty="0"/>
              <a:t>Camera </a:t>
            </a:r>
            <a:r>
              <a:rPr lang="en-US" dirty="0" err="1"/>
              <a:t>intrinsics</a:t>
            </a:r>
            <a:endParaRPr lang="en-US" b="1"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3642175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2958</Words>
  <Application>Microsoft Office PowerPoint</Application>
  <PresentationFormat>Widescreen</PresentationFormat>
  <Paragraphs>599</Paragraphs>
  <Slides>51</Slides>
  <Notes>19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Cambria Math</vt:lpstr>
      <vt:lpstr>Helvetica</vt:lpstr>
      <vt:lpstr>Helvetica Light</vt:lpstr>
      <vt:lpstr>class_layout</vt:lpstr>
      <vt:lpstr>Camera calibration</vt:lpstr>
      <vt:lpstr>References</vt:lpstr>
      <vt:lpstr>Contents</vt:lpstr>
      <vt:lpstr>What is camera calibration</vt:lpstr>
      <vt:lpstr>Starting from the end</vt:lpstr>
      <vt:lpstr>Starting from the end</vt:lpstr>
      <vt:lpstr>Starting from the end</vt:lpstr>
      <vt:lpstr>Coordinate systems</vt:lpstr>
      <vt:lpstr>Contents</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Contents</vt:lpstr>
      <vt:lpstr>Recap: perspective projection</vt:lpstr>
      <vt:lpstr>Recap: perspective projection</vt:lpstr>
      <vt:lpstr>Recap: perspective projection</vt:lpstr>
      <vt:lpstr>Recap: perspective projection</vt:lpstr>
      <vt:lpstr>Intrinsic camera matrix</vt:lpstr>
      <vt:lpstr>Intrinsic camera matrix</vt:lpstr>
      <vt:lpstr>Intrinsic camera matrix</vt:lpstr>
      <vt:lpstr>Intrinsic camera matrix</vt:lpstr>
      <vt:lpstr>Intrinsic camera matrix</vt:lpstr>
      <vt:lpstr>Contents</vt:lpstr>
      <vt:lpstr>Full camera matrix</vt:lpstr>
      <vt:lpstr>Side note: normalized image coordinates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TLS -the minimization problem</vt:lpstr>
      <vt:lpstr>PowerPoint Presentation</vt:lpstr>
      <vt:lpstr>Contents</vt:lpstr>
      <vt:lpstr>Geometric calibration</vt:lpstr>
      <vt:lpstr>Geometric calibration</vt:lpstr>
      <vt:lpstr>PowerPoint Presentation</vt:lpstr>
      <vt:lpstr>Radial distortion</vt:lpstr>
      <vt:lpstr>Radial distortion</vt:lpstr>
      <vt:lpstr>Radial distortion</vt:lpstr>
      <vt:lpstr>PowerPoint Presentation</vt:lpstr>
      <vt:lpstr>Tangential distortion</vt:lpstr>
      <vt:lpstr>Tangential distortion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detection</dc:title>
  <dc:creator> </dc:creator>
  <cp:lastModifiedBy> </cp:lastModifiedBy>
  <cp:revision>24</cp:revision>
  <dcterms:created xsi:type="dcterms:W3CDTF">2019-11-08T16:12:10Z</dcterms:created>
  <dcterms:modified xsi:type="dcterms:W3CDTF">2019-12-18T19:24:05Z</dcterms:modified>
</cp:coreProperties>
</file>