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7" r:id="rId2"/>
    <p:sldId id="2348" r:id="rId3"/>
    <p:sldId id="303" r:id="rId4"/>
    <p:sldId id="2356" r:id="rId5"/>
    <p:sldId id="2360" r:id="rId6"/>
    <p:sldId id="2414" r:id="rId7"/>
    <p:sldId id="2362" r:id="rId8"/>
    <p:sldId id="2409" r:id="rId9"/>
    <p:sldId id="2367" r:id="rId10"/>
    <p:sldId id="2349" r:id="rId11"/>
    <p:sldId id="2350" r:id="rId12"/>
    <p:sldId id="2358" r:id="rId13"/>
    <p:sldId id="2352" r:id="rId14"/>
    <p:sldId id="2359" r:id="rId15"/>
    <p:sldId id="305" r:id="rId16"/>
    <p:sldId id="2413" r:id="rId17"/>
    <p:sldId id="2368" r:id="rId18"/>
    <p:sldId id="2364" r:id="rId19"/>
    <p:sldId id="2410" r:id="rId20"/>
    <p:sldId id="2369" r:id="rId21"/>
    <p:sldId id="2370" r:id="rId22"/>
    <p:sldId id="2376" r:id="rId23"/>
    <p:sldId id="2378" r:id="rId24"/>
    <p:sldId id="2379" r:id="rId25"/>
    <p:sldId id="2381" r:id="rId26"/>
    <p:sldId id="2380" r:id="rId27"/>
    <p:sldId id="2411" r:id="rId28"/>
    <p:sldId id="2382" r:id="rId29"/>
    <p:sldId id="2415" r:id="rId30"/>
    <p:sldId id="2383" r:id="rId31"/>
    <p:sldId id="2384" r:id="rId32"/>
    <p:sldId id="2385" r:id="rId33"/>
    <p:sldId id="2387" r:id="rId34"/>
    <p:sldId id="2388" r:id="rId35"/>
    <p:sldId id="2389" r:id="rId36"/>
    <p:sldId id="2393" r:id="rId37"/>
    <p:sldId id="2394" r:id="rId38"/>
    <p:sldId id="2412" r:id="rId39"/>
    <p:sldId id="2402" r:id="rId40"/>
    <p:sldId id="2408" r:id="rId41"/>
    <p:sldId id="2397" r:id="rId42"/>
    <p:sldId id="2399" r:id="rId43"/>
    <p:sldId id="2400" r:id="rId44"/>
    <p:sldId id="2406" r:id="rId45"/>
    <p:sldId id="2401" r:id="rId46"/>
    <p:sldId id="2404" r:id="rId47"/>
    <p:sldId id="2405" r:id="rId48"/>
    <p:sldId id="2395"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8443A9-F23A-48DF-A7F1-69ACC1B2952D}" type="datetimeFigureOut">
              <a:rPr lang="en-US" smtClean="0"/>
              <a:t>07-Dec-19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DFC88C-95A5-4E0F-9A58-E5C8FBF954FD}" type="slidenum">
              <a:rPr lang="en-US" smtClean="0"/>
              <a:t>‹#›</a:t>
            </a:fld>
            <a:endParaRPr lang="en-US"/>
          </a:p>
        </p:txBody>
      </p:sp>
    </p:spTree>
    <p:extLst>
      <p:ext uri="{BB962C8B-B14F-4D97-AF65-F5344CB8AC3E}">
        <p14:creationId xmlns:p14="http://schemas.microsoft.com/office/powerpoint/2010/main" val="3845336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en-US" dirty="0"/>
              <a:t>P = </a:t>
            </a:r>
          </a:p>
          <a:p>
            <a:r>
              <a:rPr lang="en-US" dirty="0"/>
              <a:t>\begin{</a:t>
            </a:r>
            <a:r>
              <a:rPr lang="en-US" dirty="0" err="1"/>
              <a:t>bmatrix</a:t>
            </a:r>
            <a:r>
              <a:rPr lang="en-US" dirty="0"/>
              <a:t>}a_{11} &amp; a_{12}&amp;a_{13}&amp;a_{14}</a:t>
            </a:r>
          </a:p>
          <a:p>
            <a:r>
              <a:rPr lang="en-US" dirty="0"/>
              <a:t>\\ a_{21}&amp;a_{22} &amp;a_{23}&amp;a_{24}</a:t>
            </a:r>
          </a:p>
          <a:p>
            <a:r>
              <a:rPr lang="en-US" dirty="0"/>
              <a:t>\\a_{31}&amp;a_{32}&amp;a_{33}&amp;a_{34}</a:t>
            </a:r>
          </a:p>
          <a:p>
            <a:r>
              <a:rPr lang="en-US" dirty="0"/>
              <a:t>\end{</a:t>
            </a:r>
            <a:r>
              <a:rPr lang="en-US" dirty="0" err="1"/>
              <a:t>bmatrix</a:t>
            </a:r>
            <a:r>
              <a:rPr lang="en-US" dirty="0"/>
              <a:t>}</a:t>
            </a:r>
          </a:p>
          <a:p>
            <a:endParaRPr lang="en-US" dirty="0"/>
          </a:p>
          <a:p>
            <a:r>
              <a:rPr lang="en-US" dirty="0"/>
              <a:t>\\</a:t>
            </a:r>
          </a:p>
          <a:p>
            <a:r>
              <a:rPr lang="en-US" dirty="0"/>
              <a:t>P</a:t>
            </a:r>
          </a:p>
          <a:p>
            <a:r>
              <a:rPr lang="en-US" dirty="0"/>
              <a:t>\begin{</a:t>
            </a:r>
            <a:r>
              <a:rPr lang="en-US" dirty="0" err="1"/>
              <a:t>bmatrix</a:t>
            </a:r>
            <a:r>
              <a:rPr lang="en-US" dirty="0"/>
              <a:t>}x</a:t>
            </a:r>
          </a:p>
          <a:p>
            <a:r>
              <a:rPr lang="en-US" dirty="0"/>
              <a:t>\\ y</a:t>
            </a:r>
          </a:p>
          <a:p>
            <a:r>
              <a:rPr lang="en-US" dirty="0"/>
              <a:t>\\z</a:t>
            </a:r>
          </a:p>
          <a:p>
            <a:r>
              <a:rPr lang="en-US" dirty="0"/>
              <a:t>\\1</a:t>
            </a:r>
          </a:p>
          <a:p>
            <a:r>
              <a:rPr lang="en-US" dirty="0"/>
              <a:t>\end{</a:t>
            </a:r>
            <a:r>
              <a:rPr lang="en-US" dirty="0" err="1"/>
              <a:t>bmatrix</a:t>
            </a:r>
            <a:r>
              <a:rPr lang="en-US" dirty="0"/>
              <a:t>}</a:t>
            </a:r>
          </a:p>
          <a:p>
            <a:endParaRPr lang="en-US" dirty="0"/>
          </a:p>
          <a:p>
            <a:r>
              <a:rPr lang="en-US" dirty="0"/>
              <a:t>=</a:t>
            </a:r>
          </a:p>
          <a:p>
            <a:endParaRPr lang="en-US" dirty="0"/>
          </a:p>
          <a:p>
            <a:r>
              <a:rPr lang="en-US" dirty="0"/>
              <a:t>\begin{</a:t>
            </a:r>
            <a:r>
              <a:rPr lang="en-US" dirty="0" err="1"/>
              <a:t>bmatrix</a:t>
            </a:r>
            <a:r>
              <a:rPr lang="en-US" dirty="0"/>
              <a:t>}u</a:t>
            </a:r>
          </a:p>
          <a:p>
            <a:r>
              <a:rPr lang="en-US" dirty="0"/>
              <a:t>\\ v</a:t>
            </a:r>
          </a:p>
          <a:p>
            <a:r>
              <a:rPr lang="en-US" dirty="0"/>
              <a:t>\\w</a:t>
            </a:r>
          </a:p>
          <a:p>
            <a:r>
              <a:rPr lang="en-US" dirty="0"/>
              <a:t>\end{</a:t>
            </a:r>
            <a:r>
              <a:rPr lang="en-US" dirty="0" err="1"/>
              <a:t>bmatrix</a:t>
            </a:r>
            <a:r>
              <a:rPr lang="en-US" dirty="0"/>
              <a:t>}</a:t>
            </a:r>
          </a:p>
          <a:p>
            <a:endParaRPr lang="en-US" dirty="0"/>
          </a:p>
          <a:p>
            <a:r>
              <a:rPr lang="en-US" dirty="0"/>
              <a:t>\</a:t>
            </a:r>
            <a:r>
              <a:rPr lang="en-US" dirty="0" err="1"/>
              <a:t>mapsto</a:t>
            </a:r>
            <a:r>
              <a:rPr lang="en-US" dirty="0"/>
              <a:t> </a:t>
            </a:r>
          </a:p>
          <a:p>
            <a:endParaRPr lang="en-US" dirty="0"/>
          </a:p>
          <a:p>
            <a:r>
              <a:rPr lang="en-US" dirty="0"/>
              <a:t>\begin{</a:t>
            </a:r>
            <a:r>
              <a:rPr lang="en-US" dirty="0" err="1"/>
              <a:t>bmatrix</a:t>
            </a:r>
            <a:r>
              <a:rPr lang="en-US" dirty="0"/>
              <a:t>}\</a:t>
            </a:r>
            <a:r>
              <a:rPr lang="en-US" dirty="0" err="1"/>
              <a:t>frac</a:t>
            </a:r>
            <a:r>
              <a:rPr lang="en-US" dirty="0"/>
              <a:t>{u}{w}</a:t>
            </a:r>
          </a:p>
          <a:p>
            <a:r>
              <a:rPr lang="en-US" dirty="0"/>
              <a:t>\\ \</a:t>
            </a:r>
            <a:r>
              <a:rPr lang="en-US" dirty="0" err="1"/>
              <a:t>frac</a:t>
            </a:r>
            <a:r>
              <a:rPr lang="en-US" dirty="0"/>
              <a:t>{v}{w}</a:t>
            </a:r>
          </a:p>
          <a:p>
            <a:r>
              <a:rPr lang="en-US" dirty="0"/>
              <a:t>\end{</a:t>
            </a:r>
            <a:r>
              <a:rPr lang="en-US" dirty="0" err="1"/>
              <a:t>bmatrix</a:t>
            </a:r>
            <a:r>
              <a:rPr lang="en-US" dirty="0"/>
              <a:t>}</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2D509E6-240D-427B-9F3C-01CA969AA59D}" type="slidenum">
              <a:rPr lang="en-US" smtClean="0"/>
              <a:t>5</a:t>
            </a:fld>
            <a:endParaRPr lang="en-US"/>
          </a:p>
        </p:txBody>
      </p:sp>
    </p:spTree>
    <p:extLst>
      <p:ext uri="{BB962C8B-B14F-4D97-AF65-F5344CB8AC3E}">
        <p14:creationId xmlns:p14="http://schemas.microsoft.com/office/powerpoint/2010/main" val="50101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 = </a:t>
            </a:r>
          </a:p>
          <a:p>
            <a:r>
              <a:rPr lang="en-US" dirty="0"/>
              <a:t>\begin{</a:t>
            </a:r>
            <a:r>
              <a:rPr lang="en-US" dirty="0" err="1"/>
              <a:t>bmatrix</a:t>
            </a:r>
            <a:r>
              <a:rPr lang="en-US" dirty="0"/>
              <a:t>}</a:t>
            </a:r>
            <a:r>
              <a:rPr lang="en-US" dirty="0" err="1"/>
              <a:t>f_x</a:t>
            </a:r>
            <a:r>
              <a:rPr lang="en-US" dirty="0"/>
              <a:t> &amp; </a:t>
            </a:r>
            <a:r>
              <a:rPr lang="en-US" dirty="0" err="1"/>
              <a:t>s&amp;p_x</a:t>
            </a:r>
            <a:endParaRPr lang="en-US" dirty="0"/>
          </a:p>
          <a:p>
            <a:r>
              <a:rPr lang="en-US" dirty="0"/>
              <a:t>\\ 0&amp;f_y &amp;</a:t>
            </a:r>
            <a:r>
              <a:rPr lang="en-US" dirty="0" err="1"/>
              <a:t>p_y</a:t>
            </a:r>
            <a:endParaRPr lang="en-US" dirty="0"/>
          </a:p>
          <a:p>
            <a:r>
              <a:rPr lang="en-US" dirty="0"/>
              <a:t>\\0&amp;0&amp;1</a:t>
            </a:r>
          </a:p>
          <a:p>
            <a:r>
              <a:rPr lang="en-US" dirty="0"/>
              <a:t>\end{</a:t>
            </a:r>
            <a:r>
              <a:rPr lang="en-US" dirty="0" err="1"/>
              <a:t>bmatrix</a:t>
            </a:r>
            <a:r>
              <a:rPr lang="en-US" dirty="0"/>
              <a:t>}</a:t>
            </a:r>
          </a:p>
          <a:p>
            <a:endParaRPr lang="en-US" dirty="0"/>
          </a:p>
          <a:p>
            <a:r>
              <a:rPr lang="en-US" dirty="0"/>
              <a:t>==============================</a:t>
            </a:r>
          </a:p>
          <a:p>
            <a:endParaRPr lang="en-US" dirty="0"/>
          </a:p>
          <a:p>
            <a:r>
              <a:rPr lang="en-US" dirty="0" err="1"/>
              <a:t>Kx</a:t>
            </a:r>
            <a:r>
              <a:rPr lang="en-US" dirty="0"/>
              <a:t> = </a:t>
            </a:r>
          </a:p>
          <a:p>
            <a:r>
              <a:rPr lang="en-US" dirty="0"/>
              <a:t>\begin{</a:t>
            </a:r>
            <a:r>
              <a:rPr lang="en-US" dirty="0" err="1"/>
              <a:t>bmatrix</a:t>
            </a:r>
            <a:r>
              <a:rPr lang="en-US" dirty="0"/>
              <a:t>}1 &amp; 0&amp;p_x</a:t>
            </a:r>
          </a:p>
          <a:p>
            <a:r>
              <a:rPr lang="en-US" dirty="0"/>
              <a:t>\\ 0&amp;1 &amp;</a:t>
            </a:r>
            <a:r>
              <a:rPr lang="en-US" dirty="0" err="1"/>
              <a:t>p_y</a:t>
            </a:r>
            <a:endParaRPr lang="en-US" dirty="0"/>
          </a:p>
          <a:p>
            <a:r>
              <a:rPr lang="en-US" dirty="0"/>
              <a:t>\\0&amp;0&amp;1</a:t>
            </a:r>
          </a:p>
          <a:p>
            <a:r>
              <a:rPr lang="en-US" dirty="0"/>
              <a:t>\end{</a:t>
            </a:r>
            <a:r>
              <a:rPr lang="en-US" dirty="0" err="1"/>
              <a:t>bmatrix</a:t>
            </a:r>
            <a:r>
              <a:rPr lang="en-US" dirty="0"/>
              <a:t>}</a:t>
            </a:r>
          </a:p>
          <a:p>
            <a:endParaRPr lang="en-US" dirty="0"/>
          </a:p>
          <a:p>
            <a:r>
              <a:rPr lang="en-US" dirty="0"/>
              <a:t>\begin{</a:t>
            </a:r>
            <a:r>
              <a:rPr lang="en-US" dirty="0" err="1"/>
              <a:t>bmatrix</a:t>
            </a:r>
            <a:r>
              <a:rPr lang="en-US" dirty="0"/>
              <a:t>}1 &amp; \</a:t>
            </a:r>
            <a:r>
              <a:rPr lang="en-US" dirty="0" err="1"/>
              <a:t>frac</a:t>
            </a:r>
            <a:r>
              <a:rPr lang="en-US" dirty="0"/>
              <a:t>{s}{</a:t>
            </a:r>
            <a:r>
              <a:rPr lang="en-US" dirty="0" err="1"/>
              <a:t>f_y</a:t>
            </a:r>
            <a:r>
              <a:rPr lang="en-US" dirty="0"/>
              <a:t>}&amp;0</a:t>
            </a:r>
          </a:p>
          <a:p>
            <a:r>
              <a:rPr lang="en-US" dirty="0"/>
              <a:t>\\ 0&amp;1 &amp;0</a:t>
            </a:r>
          </a:p>
          <a:p>
            <a:r>
              <a:rPr lang="en-US" dirty="0"/>
              <a:t>\\0&amp;0&amp;1</a:t>
            </a:r>
          </a:p>
          <a:p>
            <a:r>
              <a:rPr lang="en-US" dirty="0"/>
              <a:t>\end{</a:t>
            </a:r>
            <a:r>
              <a:rPr lang="en-US" dirty="0" err="1"/>
              <a:t>bmatrix</a:t>
            </a:r>
            <a:r>
              <a:rPr lang="en-US" dirty="0"/>
              <a:t>}</a:t>
            </a:r>
          </a:p>
          <a:p>
            <a:endParaRPr lang="en-US" dirty="0"/>
          </a:p>
          <a:p>
            <a:r>
              <a:rPr lang="en-US" dirty="0"/>
              <a:t>\begin{</a:t>
            </a:r>
            <a:r>
              <a:rPr lang="en-US" dirty="0" err="1"/>
              <a:t>bmatrix</a:t>
            </a:r>
            <a:r>
              <a:rPr lang="en-US" dirty="0"/>
              <a:t>}</a:t>
            </a:r>
            <a:r>
              <a:rPr lang="en-US" dirty="0" err="1"/>
              <a:t>f_x</a:t>
            </a:r>
            <a:r>
              <a:rPr lang="en-US" dirty="0"/>
              <a:t> &amp; 0&amp;0</a:t>
            </a:r>
          </a:p>
          <a:p>
            <a:r>
              <a:rPr lang="en-US" dirty="0"/>
              <a:t>\\ 0&amp;f_y &amp;0</a:t>
            </a:r>
          </a:p>
          <a:p>
            <a:r>
              <a:rPr lang="en-US" dirty="0"/>
              <a:t>\\0&amp;0&amp;1</a:t>
            </a:r>
          </a:p>
          <a:p>
            <a:r>
              <a:rPr lang="en-US" dirty="0"/>
              <a:t>\end{</a:t>
            </a:r>
            <a:r>
              <a:rPr lang="en-US" dirty="0" err="1"/>
              <a:t>bmatrix</a:t>
            </a:r>
            <a:r>
              <a:rPr lang="en-US" dirty="0"/>
              <a:t>}</a:t>
            </a:r>
          </a:p>
          <a:p>
            <a:endParaRPr lang="en-US" dirty="0"/>
          </a:p>
          <a:p>
            <a:r>
              <a:rPr lang="en-US" dirty="0"/>
              <a:t>x</a:t>
            </a:r>
          </a:p>
        </p:txBody>
      </p:sp>
      <p:sp>
        <p:nvSpPr>
          <p:cNvPr id="4" name="Slide Number Placeholder 3"/>
          <p:cNvSpPr>
            <a:spLocks noGrp="1"/>
          </p:cNvSpPr>
          <p:nvPr>
            <p:ph type="sldNum" sz="quarter" idx="10"/>
          </p:nvPr>
        </p:nvSpPr>
        <p:spPr/>
        <p:txBody>
          <a:bodyPr/>
          <a:lstStyle/>
          <a:p>
            <a:fld id="{52D509E6-240D-427B-9F3C-01CA969AA59D}" type="slidenum">
              <a:rPr lang="en-US" smtClean="0"/>
              <a:t>18</a:t>
            </a:fld>
            <a:endParaRPr lang="en-US"/>
          </a:p>
        </p:txBody>
      </p:sp>
    </p:spTree>
    <p:extLst>
      <p:ext uri="{BB962C8B-B14F-4D97-AF65-F5344CB8AC3E}">
        <p14:creationId xmlns:p14="http://schemas.microsoft.com/office/powerpoint/2010/main" val="1895311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 = </a:t>
            </a:r>
          </a:p>
          <a:p>
            <a:r>
              <a:rPr lang="en-US" dirty="0"/>
              <a:t>\begin{</a:t>
            </a:r>
            <a:r>
              <a:rPr lang="en-US" dirty="0" err="1"/>
              <a:t>bmatrix</a:t>
            </a:r>
            <a:r>
              <a:rPr lang="en-US" dirty="0"/>
              <a:t>}</a:t>
            </a:r>
            <a:r>
              <a:rPr lang="en-US" dirty="0" err="1"/>
              <a:t>f_x</a:t>
            </a:r>
            <a:r>
              <a:rPr lang="en-US" dirty="0"/>
              <a:t> &amp; </a:t>
            </a:r>
            <a:r>
              <a:rPr lang="en-US" dirty="0" err="1"/>
              <a:t>s&amp;p_x</a:t>
            </a:r>
            <a:endParaRPr lang="en-US" dirty="0"/>
          </a:p>
          <a:p>
            <a:r>
              <a:rPr lang="en-US" dirty="0"/>
              <a:t>\\ 0&amp;f_y &amp;</a:t>
            </a:r>
            <a:r>
              <a:rPr lang="en-US" dirty="0" err="1"/>
              <a:t>p_y</a:t>
            </a:r>
            <a:endParaRPr lang="en-US" dirty="0"/>
          </a:p>
          <a:p>
            <a:r>
              <a:rPr lang="en-US" dirty="0"/>
              <a:t>\\0&amp;0&amp;1</a:t>
            </a:r>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}1 &amp; 0&amp;0&amp;0</a:t>
            </a:r>
          </a:p>
          <a:p>
            <a:r>
              <a:rPr lang="en-US" dirty="0"/>
              <a:t>\\ 0&amp;1 &amp;0&amp;0</a:t>
            </a:r>
          </a:p>
          <a:p>
            <a:r>
              <a:rPr lang="en-US" dirty="0"/>
              <a:t>\\0&amp;0&amp;1&amp;0</a:t>
            </a:r>
          </a:p>
          <a:p>
            <a:r>
              <a:rPr lang="en-US" dirty="0"/>
              <a:t>\end{</a:t>
            </a:r>
            <a:r>
              <a:rPr lang="en-US" dirty="0" err="1"/>
              <a:t>bmatrix</a:t>
            </a:r>
            <a:r>
              <a:rPr lang="en-US" dirty="0"/>
              <a:t>}</a:t>
            </a:r>
          </a:p>
          <a:p>
            <a:endParaRPr lang="en-US" dirty="0"/>
          </a:p>
          <a:p>
            <a:r>
              <a:rPr lang="en-US" dirty="0"/>
              <a:t>\begin{</a:t>
            </a:r>
            <a:r>
              <a:rPr lang="en-US" dirty="0" err="1"/>
              <a:t>bmatrix</a:t>
            </a:r>
            <a:r>
              <a:rPr lang="en-US" dirty="0"/>
              <a:t>}R_{3X3} &amp; -RC_{3X1}</a:t>
            </a:r>
          </a:p>
          <a:p>
            <a:r>
              <a:rPr lang="en-US" dirty="0"/>
              <a:t>\\ 0_{1X3}&amp;1 </a:t>
            </a:r>
          </a:p>
          <a:p>
            <a:endParaRPr lang="en-US" dirty="0"/>
          </a:p>
          <a:p>
            <a:r>
              <a:rPr lang="en-US" dirty="0"/>
              <a:t>\end{</a:t>
            </a:r>
            <a:r>
              <a:rPr lang="en-US" dirty="0" err="1"/>
              <a:t>bmatrix</a:t>
            </a:r>
            <a:r>
              <a:rPr lang="en-US" dirty="0"/>
              <a:t>}</a:t>
            </a:r>
          </a:p>
          <a:p>
            <a:endParaRPr lang="en-US" dirty="0"/>
          </a:p>
          <a:p>
            <a:r>
              <a:rPr lang="en-US" dirty="0"/>
              <a:t>=========================================</a:t>
            </a:r>
          </a:p>
          <a:p>
            <a:endParaRPr lang="en-US" dirty="0"/>
          </a:p>
          <a:p>
            <a:endParaRPr lang="en-US" dirty="0"/>
          </a:p>
          <a:p>
            <a:r>
              <a:rPr lang="en-US" dirty="0"/>
              <a:t>\begin{</a:t>
            </a:r>
            <a:r>
              <a:rPr lang="en-US" dirty="0" err="1"/>
              <a:t>bmatrix</a:t>
            </a:r>
            <a:r>
              <a:rPr lang="en-US" dirty="0"/>
              <a:t>}u</a:t>
            </a:r>
          </a:p>
          <a:p>
            <a:r>
              <a:rPr lang="en-US" dirty="0"/>
              <a:t>\\ v</a:t>
            </a:r>
          </a:p>
          <a:p>
            <a:r>
              <a:rPr lang="en-US" dirty="0"/>
              <a:t>\\w</a:t>
            </a:r>
          </a:p>
          <a:p>
            <a:endParaRPr lang="en-US" dirty="0"/>
          </a:p>
          <a:p>
            <a:r>
              <a:rPr lang="en-US" dirty="0"/>
              <a:t>\end{</a:t>
            </a:r>
            <a:r>
              <a:rPr lang="en-US" dirty="0" err="1"/>
              <a:t>bmatrix</a:t>
            </a:r>
            <a:r>
              <a:rPr lang="en-US" dirty="0"/>
              <a:t>}</a:t>
            </a:r>
          </a:p>
          <a:p>
            <a:endParaRPr lang="en-US" dirty="0"/>
          </a:p>
          <a:p>
            <a:r>
              <a:rPr lang="en-US" dirty="0"/>
              <a:t> = </a:t>
            </a:r>
          </a:p>
          <a:p>
            <a:endParaRPr lang="en-US" dirty="0"/>
          </a:p>
          <a:p>
            <a:r>
              <a:rPr lang="en-US" dirty="0"/>
              <a:t>\begin{</a:t>
            </a:r>
            <a:r>
              <a:rPr lang="en-US" dirty="0" err="1"/>
              <a:t>bmatrix</a:t>
            </a:r>
            <a:r>
              <a:rPr lang="en-US" dirty="0"/>
              <a:t>}</a:t>
            </a:r>
            <a:r>
              <a:rPr lang="en-US" dirty="0" err="1"/>
              <a:t>f_x</a:t>
            </a:r>
            <a:r>
              <a:rPr lang="en-US" dirty="0"/>
              <a:t> &amp; </a:t>
            </a:r>
            <a:r>
              <a:rPr lang="en-US" dirty="0" err="1"/>
              <a:t>s&amp;p_x</a:t>
            </a:r>
            <a:endParaRPr lang="en-US" dirty="0"/>
          </a:p>
          <a:p>
            <a:r>
              <a:rPr lang="en-US" dirty="0"/>
              <a:t>\\ 0&amp;f_y &amp;</a:t>
            </a:r>
            <a:r>
              <a:rPr lang="en-US" dirty="0" err="1"/>
              <a:t>p_y</a:t>
            </a:r>
            <a:endParaRPr lang="en-US" dirty="0"/>
          </a:p>
          <a:p>
            <a:r>
              <a:rPr lang="en-US" dirty="0"/>
              <a:t>\\0&amp;0&amp;1</a:t>
            </a:r>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}1 &amp; 0&amp;0&amp;0</a:t>
            </a:r>
          </a:p>
          <a:p>
            <a:r>
              <a:rPr lang="en-US" dirty="0"/>
              <a:t>\\ 0&amp;1 &amp;0&amp;0</a:t>
            </a:r>
          </a:p>
          <a:p>
            <a:r>
              <a:rPr lang="en-US" dirty="0"/>
              <a:t>\\0&amp;0&amp;1&amp;0</a:t>
            </a:r>
          </a:p>
          <a:p>
            <a:r>
              <a:rPr lang="en-US" dirty="0"/>
              <a:t>\end{</a:t>
            </a:r>
            <a:r>
              <a:rPr lang="en-US" dirty="0" err="1"/>
              <a:t>bmatrix</a:t>
            </a:r>
            <a:r>
              <a:rPr lang="en-US" dirty="0"/>
              <a:t>}</a:t>
            </a:r>
          </a:p>
          <a:p>
            <a:endParaRPr lang="en-US" dirty="0"/>
          </a:p>
          <a:p>
            <a:r>
              <a:rPr lang="en-US" dirty="0"/>
              <a:t>\begin{</a:t>
            </a:r>
            <a:r>
              <a:rPr lang="en-US" dirty="0" err="1"/>
              <a:t>bmatrix</a:t>
            </a:r>
            <a:r>
              <a:rPr lang="en-US" dirty="0"/>
              <a:t>}R_{3X3} &amp; -RC_{3X1}</a:t>
            </a:r>
          </a:p>
          <a:p>
            <a:r>
              <a:rPr lang="en-US" dirty="0"/>
              <a:t>\\ 0_{1X3}&amp;1 </a:t>
            </a:r>
          </a:p>
          <a:p>
            <a:endParaRPr lang="en-US" dirty="0"/>
          </a:p>
          <a:p>
            <a:r>
              <a:rPr lang="en-US" dirty="0"/>
              <a:t>\end{</a:t>
            </a:r>
            <a:r>
              <a:rPr lang="en-US" dirty="0" err="1"/>
              <a:t>bmatrix</a:t>
            </a:r>
            <a:r>
              <a:rPr lang="en-US" dirty="0"/>
              <a:t>}</a:t>
            </a:r>
          </a:p>
          <a:p>
            <a:endParaRPr lang="en-US" dirty="0"/>
          </a:p>
          <a:p>
            <a:r>
              <a:rPr lang="en-US" dirty="0"/>
              <a:t>\begin{</a:t>
            </a:r>
            <a:r>
              <a:rPr lang="en-US" dirty="0" err="1"/>
              <a:t>bmatrix</a:t>
            </a:r>
            <a:r>
              <a:rPr lang="en-US" dirty="0"/>
              <a:t>}x</a:t>
            </a:r>
          </a:p>
          <a:p>
            <a:r>
              <a:rPr lang="en-US" dirty="0"/>
              <a:t>\\ y</a:t>
            </a:r>
          </a:p>
          <a:p>
            <a:r>
              <a:rPr lang="en-US" dirty="0"/>
              <a:t>\\z</a:t>
            </a:r>
          </a:p>
          <a:p>
            <a:r>
              <a:rPr lang="en-US" dirty="0"/>
              <a:t>\\1</a:t>
            </a:r>
          </a:p>
          <a:p>
            <a:r>
              <a:rPr lang="en-US" dirty="0"/>
              <a:t>\end{</a:t>
            </a:r>
            <a:r>
              <a:rPr lang="en-US" dirty="0" err="1"/>
              <a:t>bmatrix</a:t>
            </a:r>
            <a:r>
              <a:rPr lang="en-US" dirty="0"/>
              <a:t>}</a:t>
            </a:r>
          </a:p>
          <a:p>
            <a:endParaRPr lang="en-US" dirty="0"/>
          </a:p>
        </p:txBody>
      </p:sp>
      <p:sp>
        <p:nvSpPr>
          <p:cNvPr id="4" name="Slide Number Placeholder 3"/>
          <p:cNvSpPr>
            <a:spLocks noGrp="1"/>
          </p:cNvSpPr>
          <p:nvPr>
            <p:ph type="sldNum" sz="quarter" idx="10"/>
          </p:nvPr>
        </p:nvSpPr>
        <p:spPr/>
        <p:txBody>
          <a:bodyPr/>
          <a:lstStyle/>
          <a:p>
            <a:fld id="{52D509E6-240D-427B-9F3C-01CA969AA59D}" type="slidenum">
              <a:rPr lang="en-US" smtClean="0"/>
              <a:t>28</a:t>
            </a:fld>
            <a:endParaRPr lang="en-US"/>
          </a:p>
        </p:txBody>
      </p:sp>
    </p:spTree>
    <p:extLst>
      <p:ext uri="{BB962C8B-B14F-4D97-AF65-F5344CB8AC3E}">
        <p14:creationId xmlns:p14="http://schemas.microsoft.com/office/powerpoint/2010/main" val="3454063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en-US" dirty="0"/>
              <a:t>\begin{</a:t>
            </a:r>
            <a:r>
              <a:rPr lang="en-US" dirty="0" err="1"/>
              <a:t>bmatrix</a:t>
            </a:r>
            <a:r>
              <a:rPr lang="en-US" dirty="0"/>
              <a:t>}\</a:t>
            </a:r>
            <a:r>
              <a:rPr lang="en-US" dirty="0" err="1"/>
              <a:t>widetilde</a:t>
            </a:r>
            <a:r>
              <a:rPr lang="en-US" dirty="0"/>
              <a:t>{u}</a:t>
            </a:r>
          </a:p>
          <a:p>
            <a:r>
              <a:rPr lang="en-US" dirty="0"/>
              <a:t>\\ \</a:t>
            </a:r>
            <a:r>
              <a:rPr lang="en-US" dirty="0" err="1"/>
              <a:t>widetilde</a:t>
            </a:r>
            <a:r>
              <a:rPr lang="en-US" dirty="0"/>
              <a:t>{v}</a:t>
            </a:r>
          </a:p>
          <a:p>
            <a:r>
              <a:rPr lang="en-US" dirty="0"/>
              <a:t>\\\widetilde{w}</a:t>
            </a:r>
          </a:p>
          <a:p>
            <a:endParaRPr lang="en-US" dirty="0"/>
          </a:p>
          <a:p>
            <a:r>
              <a:rPr lang="en-US" dirty="0"/>
              <a:t>\end{</a:t>
            </a:r>
            <a:r>
              <a:rPr lang="en-US" dirty="0" err="1"/>
              <a:t>bmatrix</a:t>
            </a:r>
            <a:r>
              <a:rPr lang="en-US" dirty="0"/>
              <a:t>}</a:t>
            </a:r>
          </a:p>
          <a:p>
            <a:endParaRPr lang="en-US" dirty="0"/>
          </a:p>
          <a:p>
            <a:r>
              <a:rPr lang="en-US" dirty="0"/>
              <a:t>=</a:t>
            </a:r>
          </a:p>
          <a:p>
            <a:r>
              <a:rPr lang="en-US" dirty="0"/>
              <a:t>K^{-1}</a:t>
            </a:r>
          </a:p>
          <a:p>
            <a:r>
              <a:rPr lang="en-US" dirty="0"/>
              <a:t>\begin{</a:t>
            </a:r>
            <a:r>
              <a:rPr lang="en-US" dirty="0" err="1"/>
              <a:t>bmatrix</a:t>
            </a:r>
            <a:r>
              <a:rPr lang="en-US" dirty="0"/>
              <a:t>}u</a:t>
            </a:r>
          </a:p>
          <a:p>
            <a:r>
              <a:rPr lang="en-US" dirty="0"/>
              <a:t>\\ v</a:t>
            </a:r>
          </a:p>
          <a:p>
            <a:r>
              <a:rPr lang="en-US" dirty="0"/>
              <a:t>\\w</a:t>
            </a:r>
          </a:p>
          <a:p>
            <a:endParaRPr lang="en-US" dirty="0"/>
          </a:p>
          <a:p>
            <a:r>
              <a:rPr lang="en-US" dirty="0"/>
              <a:t>\end{</a:t>
            </a:r>
            <a:r>
              <a:rPr lang="en-US" dirty="0" err="1"/>
              <a:t>bmatrix</a:t>
            </a:r>
            <a:r>
              <a:rPr lang="en-US" dirty="0"/>
              <a:t>}</a:t>
            </a:r>
          </a:p>
          <a:p>
            <a:r>
              <a:rPr lang="en-US" dirty="0"/>
              <a:t> = </a:t>
            </a:r>
          </a:p>
          <a:p>
            <a:endParaRPr lang="en-US" dirty="0"/>
          </a:p>
          <a:p>
            <a:r>
              <a:rPr lang="en-US" dirty="0"/>
              <a:t>\begin{</a:t>
            </a:r>
            <a:r>
              <a:rPr lang="en-US" dirty="0" err="1"/>
              <a:t>bmatrix</a:t>
            </a:r>
            <a:r>
              <a:rPr lang="en-US" dirty="0"/>
              <a:t>}1 &amp; 0&amp;0&amp;0</a:t>
            </a:r>
          </a:p>
          <a:p>
            <a:r>
              <a:rPr lang="en-US" dirty="0"/>
              <a:t>\\ 0&amp;1 &amp;0&amp;0</a:t>
            </a:r>
          </a:p>
          <a:p>
            <a:r>
              <a:rPr lang="en-US" dirty="0"/>
              <a:t>\\0&amp;0&amp;1&amp;0</a:t>
            </a:r>
          </a:p>
          <a:p>
            <a:r>
              <a:rPr lang="en-US" dirty="0"/>
              <a:t>\end{</a:t>
            </a:r>
            <a:r>
              <a:rPr lang="en-US" dirty="0" err="1"/>
              <a:t>bmatrix</a:t>
            </a:r>
            <a:r>
              <a:rPr lang="en-US" dirty="0"/>
              <a:t>}</a:t>
            </a:r>
          </a:p>
          <a:p>
            <a:endParaRPr lang="en-US" dirty="0"/>
          </a:p>
          <a:p>
            <a:r>
              <a:rPr lang="en-US" dirty="0"/>
              <a:t>\begin{</a:t>
            </a:r>
            <a:r>
              <a:rPr lang="en-US" dirty="0" err="1"/>
              <a:t>bmatrix</a:t>
            </a:r>
            <a:r>
              <a:rPr lang="en-US" dirty="0"/>
              <a:t>}R_{3X3} &amp; -RC_{3X1}</a:t>
            </a:r>
          </a:p>
          <a:p>
            <a:r>
              <a:rPr lang="en-US" dirty="0"/>
              <a:t>\\ 0_{1X3}&amp;1 </a:t>
            </a:r>
          </a:p>
          <a:p>
            <a:endParaRPr lang="en-US" dirty="0"/>
          </a:p>
          <a:p>
            <a:r>
              <a:rPr lang="en-US" dirty="0"/>
              <a:t>\end{</a:t>
            </a:r>
            <a:r>
              <a:rPr lang="en-US" dirty="0" err="1"/>
              <a:t>bmatrix</a:t>
            </a:r>
            <a:r>
              <a:rPr lang="en-US" dirty="0"/>
              <a:t>}</a:t>
            </a:r>
          </a:p>
          <a:p>
            <a:endParaRPr lang="en-US" dirty="0"/>
          </a:p>
          <a:p>
            <a:r>
              <a:rPr lang="en-US" dirty="0"/>
              <a:t>\begin{</a:t>
            </a:r>
            <a:r>
              <a:rPr lang="en-US" dirty="0" err="1"/>
              <a:t>bmatrix</a:t>
            </a:r>
            <a:r>
              <a:rPr lang="en-US" dirty="0"/>
              <a:t>}x</a:t>
            </a:r>
          </a:p>
          <a:p>
            <a:r>
              <a:rPr lang="en-US" dirty="0"/>
              <a:t>\\ y</a:t>
            </a:r>
          </a:p>
          <a:p>
            <a:r>
              <a:rPr lang="en-US" dirty="0"/>
              <a:t>\\z</a:t>
            </a:r>
          </a:p>
          <a:p>
            <a:r>
              <a:rPr lang="en-US" dirty="0"/>
              <a:t>\\1</a:t>
            </a:r>
          </a:p>
          <a:p>
            <a:r>
              <a:rPr lang="en-US" dirty="0"/>
              <a:t>\end{</a:t>
            </a:r>
            <a:r>
              <a:rPr lang="en-US" dirty="0" err="1"/>
              <a:t>bmatrix</a:t>
            </a:r>
            <a:r>
              <a:rPr lang="en-US" dirty="0"/>
              <a:t>}</a:t>
            </a:r>
          </a:p>
          <a:p>
            <a:endParaRPr lang="en-US" dirty="0"/>
          </a:p>
          <a:p>
            <a:r>
              <a:rPr lang="en-US" dirty="0"/>
              <a:t>=</a:t>
            </a:r>
          </a:p>
          <a:p>
            <a:r>
              <a:rPr lang="en-US" dirty="0"/>
              <a:t>\\</a:t>
            </a:r>
          </a:p>
          <a:p>
            <a:r>
              <a:rPr lang="en-US" dirty="0"/>
              <a:t>R </a:t>
            </a:r>
          </a:p>
          <a:p>
            <a:r>
              <a:rPr lang="en-US" dirty="0"/>
              <a:t>\begin{</a:t>
            </a:r>
            <a:r>
              <a:rPr lang="en-US" dirty="0" err="1"/>
              <a:t>bmatrix</a:t>
            </a:r>
            <a:r>
              <a:rPr lang="en-US" dirty="0"/>
              <a:t>}x</a:t>
            </a:r>
          </a:p>
          <a:p>
            <a:r>
              <a:rPr lang="en-US" dirty="0"/>
              <a:t>\\ y</a:t>
            </a:r>
          </a:p>
          <a:p>
            <a:r>
              <a:rPr lang="en-US" dirty="0"/>
              <a:t>\\z</a:t>
            </a:r>
          </a:p>
          <a:p>
            <a:r>
              <a:rPr lang="en-US" dirty="0"/>
              <a:t>\end{</a:t>
            </a:r>
            <a:r>
              <a:rPr lang="en-US" dirty="0" err="1"/>
              <a:t>bmatrix</a:t>
            </a:r>
            <a:r>
              <a:rPr lang="en-US" dirty="0"/>
              <a:t>}</a:t>
            </a:r>
          </a:p>
          <a:p>
            <a:r>
              <a:rPr lang="en-US" dirty="0"/>
              <a:t>-RC</a:t>
            </a:r>
          </a:p>
          <a:p>
            <a:endParaRPr lang="en-US" dirty="0"/>
          </a:p>
          <a:p>
            <a:r>
              <a:rPr lang="en-US" dirty="0"/>
              <a:t>=</a:t>
            </a:r>
          </a:p>
          <a:p>
            <a:endParaRPr lang="en-US" dirty="0"/>
          </a:p>
          <a:p>
            <a:r>
              <a:rPr lang="en-US" dirty="0"/>
              <a:t>R </a:t>
            </a:r>
          </a:p>
          <a:p>
            <a:r>
              <a:rPr lang="en-US" dirty="0"/>
              <a:t>\begin{</a:t>
            </a:r>
            <a:r>
              <a:rPr lang="en-US" dirty="0" err="1"/>
              <a:t>bmatrix</a:t>
            </a:r>
            <a:r>
              <a:rPr lang="en-US" dirty="0"/>
              <a:t>}x</a:t>
            </a:r>
          </a:p>
          <a:p>
            <a:r>
              <a:rPr lang="en-US" dirty="0"/>
              <a:t>\\ y</a:t>
            </a:r>
          </a:p>
          <a:p>
            <a:r>
              <a:rPr lang="en-US" dirty="0"/>
              <a:t>\\z</a:t>
            </a:r>
          </a:p>
          <a:p>
            <a:r>
              <a:rPr lang="en-US" dirty="0"/>
              <a:t>\end{</a:t>
            </a:r>
            <a:r>
              <a:rPr lang="en-US" dirty="0" err="1"/>
              <a:t>bmatrix</a:t>
            </a:r>
            <a:r>
              <a:rPr lang="en-US" dirty="0"/>
              <a:t>}</a:t>
            </a:r>
          </a:p>
          <a:p>
            <a:r>
              <a:rPr lang="en-US"/>
              <a:t>+t</a:t>
            </a:r>
            <a:endParaRPr lang="en-US" dirty="0"/>
          </a:p>
        </p:txBody>
      </p:sp>
      <p:sp>
        <p:nvSpPr>
          <p:cNvPr id="4" name="Slide Number Placeholder 3"/>
          <p:cNvSpPr>
            <a:spLocks noGrp="1"/>
          </p:cNvSpPr>
          <p:nvPr>
            <p:ph type="sldNum" sz="quarter" idx="5"/>
          </p:nvPr>
        </p:nvSpPr>
        <p:spPr/>
        <p:txBody>
          <a:bodyPr/>
          <a:lstStyle/>
          <a:p>
            <a:fld id="{23DFC88C-95A5-4E0F-9A58-E5C8FBF954FD}" type="slidenum">
              <a:rPr lang="en-US" smtClean="0"/>
              <a:t>29</a:t>
            </a:fld>
            <a:endParaRPr lang="en-US"/>
          </a:p>
        </p:txBody>
      </p:sp>
    </p:spTree>
    <p:extLst>
      <p:ext uri="{BB962C8B-B14F-4D97-AF65-F5344CB8AC3E}">
        <p14:creationId xmlns:p14="http://schemas.microsoft.com/office/powerpoint/2010/main" val="2677273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 = \lambda v  \</a:t>
            </a:r>
            <a:r>
              <a:rPr lang="en-US" dirty="0" err="1"/>
              <a:t>mapsto</a:t>
            </a:r>
            <a:r>
              <a:rPr lang="en-US" dirty="0"/>
              <a:t> </a:t>
            </a:r>
            <a:r>
              <a:rPr lang="en-US" dirty="0" err="1"/>
              <a:t>v^TAv</a:t>
            </a:r>
            <a:r>
              <a:rPr lang="en-US" dirty="0"/>
              <a:t> = \lambda</a:t>
            </a:r>
          </a:p>
          <a:p>
            <a:endParaRPr lang="en-US" dirty="0"/>
          </a:p>
          <a:p>
            <a:endParaRPr lang="en-US" dirty="0"/>
          </a:p>
        </p:txBody>
      </p:sp>
      <p:sp>
        <p:nvSpPr>
          <p:cNvPr id="4" name="Slide Number Placeholder 3"/>
          <p:cNvSpPr>
            <a:spLocks noGrp="1"/>
          </p:cNvSpPr>
          <p:nvPr>
            <p:ph type="sldNum" sz="quarter" idx="5"/>
          </p:nvPr>
        </p:nvSpPr>
        <p:spPr/>
        <p:txBody>
          <a:bodyPr/>
          <a:lstStyle/>
          <a:p>
            <a:fld id="{C3AAF71C-6015-4670-870D-7FE113402D6E}" type="slidenum">
              <a:rPr lang="en-US" smtClean="0"/>
              <a:t>36</a:t>
            </a:fld>
            <a:endParaRPr lang="en-US"/>
          </a:p>
        </p:txBody>
      </p:sp>
    </p:spTree>
    <p:extLst>
      <p:ext uri="{BB962C8B-B14F-4D97-AF65-F5344CB8AC3E}">
        <p14:creationId xmlns:p14="http://schemas.microsoft.com/office/powerpoint/2010/main" val="328073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034DB5-0DE9-45A3-A098-A8E2F19D80C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6226" name="Rectangle 2"/>
          <p:cNvSpPr>
            <a:spLocks noGrp="1" noRot="1" noChangeAspect="1" noChangeArrowheads="1" noTextEdit="1"/>
          </p:cNvSpPr>
          <p:nvPr>
            <p:ph type="sldImg"/>
          </p:nvPr>
        </p:nvSpPr>
        <p:spPr>
          <a:ln/>
        </p:spPr>
      </p:sp>
      <p:sp>
        <p:nvSpPr>
          <p:cNvPr id="4362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53780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034DB5-0DE9-45A3-A098-A8E2F19D80C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6226" name="Rectangle 2"/>
          <p:cNvSpPr>
            <a:spLocks noGrp="1" noRot="1" noChangeAspect="1" noChangeArrowheads="1" noTextEdit="1"/>
          </p:cNvSpPr>
          <p:nvPr>
            <p:ph type="sldImg"/>
          </p:nvPr>
        </p:nvSpPr>
        <p:spPr>
          <a:ln/>
        </p:spPr>
      </p:sp>
      <p:sp>
        <p:nvSpPr>
          <p:cNvPr id="4362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34761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975036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621219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defTabSz="915018" eaLnBrk="0" hangingPunct="0">
              <a:defRPr>
                <a:solidFill>
                  <a:schemeClr val="tx1"/>
                </a:solidFill>
                <a:latin typeface="Arial" charset="0"/>
                <a:cs typeface="Arial" charset="0"/>
              </a:defRPr>
            </a:lvl1pPr>
            <a:lvl2pPr marL="730766" indent="-281064" defTabSz="915018" eaLnBrk="0" hangingPunct="0">
              <a:defRPr>
                <a:solidFill>
                  <a:schemeClr val="tx1"/>
                </a:solidFill>
                <a:latin typeface="Arial" charset="0"/>
                <a:cs typeface="Arial" charset="0"/>
              </a:defRPr>
            </a:lvl2pPr>
            <a:lvl3pPr marL="1124255" indent="-224851" defTabSz="915018" eaLnBrk="0" hangingPunct="0">
              <a:defRPr>
                <a:solidFill>
                  <a:schemeClr val="tx1"/>
                </a:solidFill>
                <a:latin typeface="Arial" charset="0"/>
                <a:cs typeface="Arial" charset="0"/>
              </a:defRPr>
            </a:lvl3pPr>
            <a:lvl4pPr marL="1573957" indent="-224851" defTabSz="915018" eaLnBrk="0" hangingPunct="0">
              <a:defRPr>
                <a:solidFill>
                  <a:schemeClr val="tx1"/>
                </a:solidFill>
                <a:latin typeface="Arial" charset="0"/>
                <a:cs typeface="Arial" charset="0"/>
              </a:defRPr>
            </a:lvl4pPr>
            <a:lvl5pPr marL="2023659" indent="-224851" defTabSz="915018" eaLnBrk="0" hangingPunct="0">
              <a:defRPr>
                <a:solidFill>
                  <a:schemeClr val="tx1"/>
                </a:solidFill>
                <a:latin typeface="Arial" charset="0"/>
                <a:cs typeface="Arial" charset="0"/>
              </a:defRPr>
            </a:lvl5pPr>
            <a:lvl6pPr marL="2473361" indent="-224851" defTabSz="915018" eaLnBrk="0" fontAlgn="base" hangingPunct="0">
              <a:spcBef>
                <a:spcPct val="0"/>
              </a:spcBef>
              <a:spcAft>
                <a:spcPct val="0"/>
              </a:spcAft>
              <a:defRPr>
                <a:solidFill>
                  <a:schemeClr val="tx1"/>
                </a:solidFill>
                <a:latin typeface="Arial" charset="0"/>
                <a:cs typeface="Arial" charset="0"/>
              </a:defRPr>
            </a:lvl6pPr>
            <a:lvl7pPr marL="2923062" indent="-224851" defTabSz="915018" eaLnBrk="0" fontAlgn="base" hangingPunct="0">
              <a:spcBef>
                <a:spcPct val="0"/>
              </a:spcBef>
              <a:spcAft>
                <a:spcPct val="0"/>
              </a:spcAft>
              <a:defRPr>
                <a:solidFill>
                  <a:schemeClr val="tx1"/>
                </a:solidFill>
                <a:latin typeface="Arial" charset="0"/>
                <a:cs typeface="Arial" charset="0"/>
              </a:defRPr>
            </a:lvl7pPr>
            <a:lvl8pPr marL="3372764" indent="-224851" defTabSz="915018" eaLnBrk="0" fontAlgn="base" hangingPunct="0">
              <a:spcBef>
                <a:spcPct val="0"/>
              </a:spcBef>
              <a:spcAft>
                <a:spcPct val="0"/>
              </a:spcAft>
              <a:defRPr>
                <a:solidFill>
                  <a:schemeClr val="tx1"/>
                </a:solidFill>
                <a:latin typeface="Arial" charset="0"/>
                <a:cs typeface="Arial" charset="0"/>
              </a:defRPr>
            </a:lvl8pPr>
            <a:lvl9pPr marL="3822466" indent="-224851" defTabSz="915018" eaLnBrk="0" fontAlgn="base" hangingPunct="0">
              <a:spcBef>
                <a:spcPct val="0"/>
              </a:spcBef>
              <a:spcAft>
                <a:spcPct val="0"/>
              </a:spcAft>
              <a:defRPr>
                <a:solidFill>
                  <a:schemeClr val="tx1"/>
                </a:solidFill>
                <a:latin typeface="Arial" charset="0"/>
                <a:cs typeface="Arial" charset="0"/>
              </a:defRPr>
            </a:lvl9pPr>
          </a:lstStyle>
          <a:p>
            <a:pPr marL="0" marR="0" lvl="0" indent="0" algn="r" defTabSz="915018" rtl="0" eaLnBrk="1" fontAlgn="auto" latinLnBrk="0" hangingPunct="1">
              <a:lnSpc>
                <a:spcPct val="100000"/>
              </a:lnSpc>
              <a:spcBef>
                <a:spcPts val="0"/>
              </a:spcBef>
              <a:spcAft>
                <a:spcPts val="0"/>
              </a:spcAft>
              <a:buClrTx/>
              <a:buSzTx/>
              <a:buFontTx/>
              <a:buNone/>
              <a:tabLst/>
              <a:defRPr/>
            </a:pPr>
            <a:fld id="{50AF8499-4BCD-468F-9E82-185D34080B71}" type="slidenum">
              <a:rPr kumimoji="0" lang="en-US" altLang="en-US" sz="1200" b="0" i="0" u="none" strike="noStrike" kern="1200" cap="none" spc="0" normalizeH="0" baseline="0" noProof="0">
                <a:ln>
                  <a:noFill/>
                </a:ln>
                <a:solidFill>
                  <a:prstClr val="black"/>
                </a:solidFill>
                <a:effectLst/>
                <a:uLnTx/>
                <a:uFillTx/>
                <a:latin typeface="Arial" charset="0"/>
                <a:ea typeface="+mn-ea"/>
                <a:cs typeface="Arial" charset="0"/>
              </a:rPr>
              <a:pPr marL="0" marR="0" lvl="0" indent="0" algn="r" defTabSz="915018" rtl="0" eaLnBrk="1" fontAlgn="auto" latinLnBrk="0" hangingPunct="1">
                <a:lnSpc>
                  <a:spcPct val="100000"/>
                </a:lnSpc>
                <a:spcBef>
                  <a:spcPts val="0"/>
                </a:spcBef>
                <a:spcAft>
                  <a:spcPts val="0"/>
                </a:spcAft>
                <a:buClrTx/>
                <a:buSzTx/>
                <a:buFontTx/>
                <a:buNone/>
                <a:tabLst/>
                <a:defRPr/>
              </a:pPr>
              <a:t>44</a:t>
            </a:fld>
            <a:endParaRPr kumimoji="0" lang="en-US" altLang="en-US" sz="12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7924642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683559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en-US" dirty="0"/>
              <a:t>P = </a:t>
            </a:r>
          </a:p>
          <a:p>
            <a:r>
              <a:rPr lang="en-US" dirty="0"/>
              <a:t>\begin{</a:t>
            </a:r>
            <a:r>
              <a:rPr lang="en-US" dirty="0" err="1"/>
              <a:t>bmatrix</a:t>
            </a:r>
            <a:r>
              <a:rPr lang="en-US" dirty="0"/>
              <a:t>}a_{11} &amp; a_{12}&amp;a_{13}&amp;a_{14}</a:t>
            </a:r>
          </a:p>
          <a:p>
            <a:r>
              <a:rPr lang="en-US" dirty="0"/>
              <a:t>\\ a_{21}&amp;a_{22} &amp;a_{23}&amp;a_{24}</a:t>
            </a:r>
          </a:p>
          <a:p>
            <a:r>
              <a:rPr lang="en-US" dirty="0"/>
              <a:t>\\a_{31}&amp;a_{32}&amp;a_{33}&amp;a_{34}</a:t>
            </a:r>
          </a:p>
          <a:p>
            <a:r>
              <a:rPr lang="en-US" dirty="0"/>
              <a:t>\end{</a:t>
            </a:r>
            <a:r>
              <a:rPr lang="en-US" dirty="0" err="1"/>
              <a:t>bmatrix</a:t>
            </a:r>
            <a:r>
              <a:rPr lang="en-US" dirty="0"/>
              <a:t>}</a:t>
            </a:r>
          </a:p>
          <a:p>
            <a:endParaRPr lang="en-US" dirty="0"/>
          </a:p>
          <a:p>
            <a:r>
              <a:rPr lang="en-US" dirty="0"/>
              <a:t>\\</a:t>
            </a:r>
          </a:p>
          <a:p>
            <a:r>
              <a:rPr lang="en-US" dirty="0"/>
              <a:t>P</a:t>
            </a:r>
          </a:p>
          <a:p>
            <a:r>
              <a:rPr lang="en-US" dirty="0"/>
              <a:t>\begin{</a:t>
            </a:r>
            <a:r>
              <a:rPr lang="en-US" dirty="0" err="1"/>
              <a:t>bmatrix</a:t>
            </a:r>
            <a:r>
              <a:rPr lang="en-US" dirty="0"/>
              <a:t>}x</a:t>
            </a:r>
          </a:p>
          <a:p>
            <a:r>
              <a:rPr lang="en-US" dirty="0"/>
              <a:t>\\ y</a:t>
            </a:r>
          </a:p>
          <a:p>
            <a:r>
              <a:rPr lang="en-US" dirty="0"/>
              <a:t>\\z</a:t>
            </a:r>
          </a:p>
          <a:p>
            <a:r>
              <a:rPr lang="en-US" dirty="0"/>
              <a:t>\\1</a:t>
            </a:r>
          </a:p>
          <a:p>
            <a:r>
              <a:rPr lang="en-US" dirty="0"/>
              <a:t>\end{</a:t>
            </a:r>
            <a:r>
              <a:rPr lang="en-US" dirty="0" err="1"/>
              <a:t>bmatrix</a:t>
            </a:r>
            <a:r>
              <a:rPr lang="en-US" dirty="0"/>
              <a:t>}</a:t>
            </a:r>
          </a:p>
          <a:p>
            <a:endParaRPr lang="en-US" dirty="0"/>
          </a:p>
          <a:p>
            <a:r>
              <a:rPr lang="en-US" dirty="0"/>
              <a:t>=</a:t>
            </a:r>
          </a:p>
          <a:p>
            <a:endParaRPr lang="en-US" dirty="0"/>
          </a:p>
          <a:p>
            <a:r>
              <a:rPr lang="en-US" dirty="0"/>
              <a:t>\begin{</a:t>
            </a:r>
            <a:r>
              <a:rPr lang="en-US" dirty="0" err="1"/>
              <a:t>bmatrix</a:t>
            </a:r>
            <a:r>
              <a:rPr lang="en-US" dirty="0"/>
              <a:t>}u</a:t>
            </a:r>
          </a:p>
          <a:p>
            <a:r>
              <a:rPr lang="en-US" dirty="0"/>
              <a:t>\\ v</a:t>
            </a:r>
          </a:p>
          <a:p>
            <a:r>
              <a:rPr lang="en-US" dirty="0"/>
              <a:t>\\w</a:t>
            </a:r>
          </a:p>
          <a:p>
            <a:r>
              <a:rPr lang="en-US" dirty="0"/>
              <a:t>\end{</a:t>
            </a:r>
            <a:r>
              <a:rPr lang="en-US" dirty="0" err="1"/>
              <a:t>bmatrix</a:t>
            </a:r>
            <a:r>
              <a:rPr lang="en-US" dirty="0"/>
              <a:t>}</a:t>
            </a:r>
          </a:p>
          <a:p>
            <a:endParaRPr lang="en-US" dirty="0"/>
          </a:p>
          <a:p>
            <a:r>
              <a:rPr lang="en-US" dirty="0"/>
              <a:t>\</a:t>
            </a:r>
            <a:r>
              <a:rPr lang="en-US" dirty="0" err="1"/>
              <a:t>mapsto</a:t>
            </a:r>
            <a:r>
              <a:rPr lang="en-US" dirty="0"/>
              <a:t> </a:t>
            </a:r>
          </a:p>
          <a:p>
            <a:endParaRPr lang="en-US" dirty="0"/>
          </a:p>
          <a:p>
            <a:r>
              <a:rPr lang="en-US" dirty="0"/>
              <a:t>\begin{</a:t>
            </a:r>
            <a:r>
              <a:rPr lang="en-US" dirty="0" err="1"/>
              <a:t>bmatrix</a:t>
            </a:r>
            <a:r>
              <a:rPr lang="en-US" dirty="0"/>
              <a:t>}\</a:t>
            </a:r>
            <a:r>
              <a:rPr lang="en-US" dirty="0" err="1"/>
              <a:t>frac</a:t>
            </a:r>
            <a:r>
              <a:rPr lang="en-US" dirty="0"/>
              <a:t>{u}{w}</a:t>
            </a:r>
          </a:p>
          <a:p>
            <a:r>
              <a:rPr lang="en-US" dirty="0"/>
              <a:t>\\ \</a:t>
            </a:r>
            <a:r>
              <a:rPr lang="en-US" dirty="0" err="1"/>
              <a:t>frac</a:t>
            </a:r>
            <a:r>
              <a:rPr lang="en-US" dirty="0"/>
              <a:t>{v}{w}</a:t>
            </a:r>
          </a:p>
          <a:p>
            <a:r>
              <a:rPr lang="en-US" dirty="0"/>
              <a:t>\end{</a:t>
            </a:r>
            <a:r>
              <a:rPr lang="en-US" dirty="0" err="1"/>
              <a:t>bmatrix</a:t>
            </a:r>
            <a:r>
              <a:rPr lang="en-US" dirty="0"/>
              <a:t>}</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2D509E6-240D-427B-9F3C-01CA969AA59D}" type="slidenum">
              <a:rPr lang="en-US" smtClean="0"/>
              <a:t>6</a:t>
            </a:fld>
            <a:endParaRPr lang="en-US"/>
          </a:p>
        </p:txBody>
      </p:sp>
    </p:spTree>
    <p:extLst>
      <p:ext uri="{BB962C8B-B14F-4D97-AF65-F5344CB8AC3E}">
        <p14:creationId xmlns:p14="http://schemas.microsoft.com/office/powerpoint/2010/main" val="3102310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P_{3X4} = K_{3X3}[I|0]_{3X4}\Pi_{4X4}</a:t>
            </a:r>
          </a:p>
          <a:p>
            <a:endParaRPr lang="en-US"/>
          </a:p>
        </p:txBody>
      </p:sp>
      <p:sp>
        <p:nvSpPr>
          <p:cNvPr id="4" name="Slide Number Placeholder 3"/>
          <p:cNvSpPr>
            <a:spLocks noGrp="1"/>
          </p:cNvSpPr>
          <p:nvPr>
            <p:ph type="sldNum" sz="quarter" idx="10"/>
          </p:nvPr>
        </p:nvSpPr>
        <p:spPr/>
        <p:txBody>
          <a:bodyPr/>
          <a:lstStyle/>
          <a:p>
            <a:fld id="{52D509E6-240D-427B-9F3C-01CA969AA59D}" type="slidenum">
              <a:rPr lang="en-US" smtClean="0"/>
              <a:t>7</a:t>
            </a:fld>
            <a:endParaRPr lang="en-US"/>
          </a:p>
        </p:txBody>
      </p:sp>
    </p:spTree>
    <p:extLst>
      <p:ext uri="{BB962C8B-B14F-4D97-AF65-F5344CB8AC3E}">
        <p14:creationId xmlns:p14="http://schemas.microsoft.com/office/powerpoint/2010/main" val="787575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\begin{</a:t>
            </a:r>
            <a:r>
              <a:rPr lang="en-US" dirty="0" err="1"/>
              <a:t>bmatrix</a:t>
            </a:r>
            <a:r>
              <a:rPr lang="en-US" dirty="0"/>
              <a:t>}x</a:t>
            </a:r>
          </a:p>
          <a:p>
            <a:r>
              <a:rPr lang="en-US" dirty="0"/>
              <a:t>\\ y</a:t>
            </a:r>
          </a:p>
          <a:p>
            <a:r>
              <a:rPr lang="en-US" dirty="0"/>
              <a:t>\\ z</a:t>
            </a:r>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}u</a:t>
            </a:r>
          </a:p>
          <a:p>
            <a:r>
              <a:rPr lang="en-US" dirty="0"/>
              <a:t>\\ v</a:t>
            </a:r>
          </a:p>
          <a:p>
            <a:r>
              <a:rPr lang="en-US" dirty="0"/>
              <a:t>\end{</a:t>
            </a:r>
            <a:r>
              <a:rPr lang="en-US" dirty="0" err="1"/>
              <a:t>bmatrix</a:t>
            </a:r>
            <a:r>
              <a:rPr lang="en-US" dirty="0"/>
              <a:t>}</a:t>
            </a:r>
          </a:p>
        </p:txBody>
      </p:sp>
      <p:sp>
        <p:nvSpPr>
          <p:cNvPr id="4" name="Slide Number Placeholder 3"/>
          <p:cNvSpPr>
            <a:spLocks noGrp="1"/>
          </p:cNvSpPr>
          <p:nvPr>
            <p:ph type="sldNum" sz="quarter" idx="10"/>
          </p:nvPr>
        </p:nvSpPr>
        <p:spPr/>
        <p:txBody>
          <a:bodyPr/>
          <a:lstStyle/>
          <a:p>
            <a:fld id="{52D509E6-240D-427B-9F3C-01CA969AA59D}" type="slidenum">
              <a:rPr lang="en-US" smtClean="0"/>
              <a:t>10</a:t>
            </a:fld>
            <a:endParaRPr lang="en-US"/>
          </a:p>
        </p:txBody>
      </p:sp>
    </p:spTree>
    <p:extLst>
      <p:ext uri="{BB962C8B-B14F-4D97-AF65-F5344CB8AC3E}">
        <p14:creationId xmlns:p14="http://schemas.microsoft.com/office/powerpoint/2010/main" val="3379583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\begin{</a:t>
            </a:r>
            <a:r>
              <a:rPr lang="en-US" dirty="0" err="1"/>
              <a:t>bmatrix</a:t>
            </a:r>
            <a:r>
              <a:rPr lang="en-US" dirty="0"/>
              <a:t>}x</a:t>
            </a:r>
          </a:p>
          <a:p>
            <a:r>
              <a:rPr lang="en-US" dirty="0"/>
              <a:t>\\ y</a:t>
            </a:r>
          </a:p>
          <a:p>
            <a:r>
              <a:rPr lang="en-US" dirty="0"/>
              <a:t>\\ z</a:t>
            </a:r>
          </a:p>
          <a:p>
            <a:r>
              <a:rPr lang="en-US" dirty="0"/>
              <a:t>\end{</a:t>
            </a:r>
            <a:r>
              <a:rPr lang="en-US" dirty="0" err="1"/>
              <a:t>bmatrix</a:t>
            </a:r>
            <a:r>
              <a:rPr lang="en-US" dirty="0"/>
              <a:t>}</a:t>
            </a:r>
          </a:p>
          <a:p>
            <a:r>
              <a:rPr lang="en-US" dirty="0"/>
              <a:t>\</a:t>
            </a:r>
            <a:r>
              <a:rPr lang="en-US" dirty="0" err="1"/>
              <a:t>mapsto</a:t>
            </a:r>
            <a:r>
              <a:rPr lang="en-US" dirty="0"/>
              <a:t> </a:t>
            </a:r>
          </a:p>
          <a:p>
            <a:r>
              <a:rPr lang="en-US" dirty="0"/>
              <a:t>\begin{</a:t>
            </a:r>
            <a:r>
              <a:rPr lang="en-US" dirty="0" err="1"/>
              <a:t>bmatrix</a:t>
            </a:r>
            <a:r>
              <a:rPr lang="en-US" dirty="0"/>
              <a:t>}u</a:t>
            </a:r>
          </a:p>
          <a:p>
            <a:r>
              <a:rPr lang="en-US" dirty="0"/>
              <a:t>\\ v</a:t>
            </a:r>
          </a:p>
          <a:p>
            <a:r>
              <a:rPr lang="en-US" dirty="0"/>
              <a:t>\end{</a:t>
            </a:r>
            <a:r>
              <a:rPr lang="en-US" dirty="0" err="1"/>
              <a:t>bmatrix</a:t>
            </a:r>
            <a:r>
              <a:rPr lang="en-US" dirty="0"/>
              <a:t>}</a:t>
            </a:r>
          </a:p>
          <a:p>
            <a:r>
              <a:rPr lang="en-US" dirty="0"/>
              <a:t>=</a:t>
            </a:r>
          </a:p>
          <a:p>
            <a:r>
              <a:rPr lang="en-US" dirty="0"/>
              <a:t>\begin{</a:t>
            </a:r>
            <a:r>
              <a:rPr lang="en-US" dirty="0" err="1"/>
              <a:t>bmatrix</a:t>
            </a:r>
            <a:r>
              <a:rPr lang="en-US" dirty="0"/>
              <a:t>}f\</a:t>
            </a:r>
            <a:r>
              <a:rPr lang="en-US" dirty="0" err="1"/>
              <a:t>frac</a:t>
            </a:r>
            <a:r>
              <a:rPr lang="en-US" dirty="0"/>
              <a:t>{x}{z}</a:t>
            </a:r>
          </a:p>
          <a:p>
            <a:r>
              <a:rPr lang="en-US" dirty="0"/>
              <a:t>\\ f\</a:t>
            </a:r>
            <a:r>
              <a:rPr lang="en-US" dirty="0" err="1"/>
              <a:t>frac</a:t>
            </a:r>
            <a:r>
              <a:rPr lang="en-US" dirty="0"/>
              <a:t>{y}{z}</a:t>
            </a:r>
          </a:p>
          <a:p>
            <a:r>
              <a:rPr lang="en-US" dirty="0"/>
              <a:t>\end{</a:t>
            </a:r>
            <a:r>
              <a:rPr lang="en-US" dirty="0" err="1"/>
              <a:t>bmatrix</a:t>
            </a:r>
            <a:r>
              <a:rPr lang="en-US" dirty="0"/>
              <a:t>}</a:t>
            </a:r>
          </a:p>
        </p:txBody>
      </p:sp>
      <p:sp>
        <p:nvSpPr>
          <p:cNvPr id="4" name="Slide Number Placeholder 3"/>
          <p:cNvSpPr>
            <a:spLocks noGrp="1"/>
          </p:cNvSpPr>
          <p:nvPr>
            <p:ph type="sldNum" sz="quarter" idx="10"/>
          </p:nvPr>
        </p:nvSpPr>
        <p:spPr/>
        <p:txBody>
          <a:bodyPr/>
          <a:lstStyle/>
          <a:p>
            <a:fld id="{52D509E6-240D-427B-9F3C-01CA969AA59D}" type="slidenum">
              <a:rPr lang="en-US" smtClean="0"/>
              <a:t>11</a:t>
            </a:fld>
            <a:endParaRPr lang="en-US"/>
          </a:p>
        </p:txBody>
      </p:sp>
    </p:spTree>
    <p:extLst>
      <p:ext uri="{BB962C8B-B14F-4D97-AF65-F5344CB8AC3E}">
        <p14:creationId xmlns:p14="http://schemas.microsoft.com/office/powerpoint/2010/main" val="2433752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\begin{</a:t>
            </a:r>
            <a:r>
              <a:rPr lang="en-US" dirty="0" err="1"/>
              <a:t>bmatrix</a:t>
            </a:r>
            <a:r>
              <a:rPr lang="en-US" dirty="0"/>
              <a:t>}f &amp; 0&amp;0&amp;0</a:t>
            </a:r>
          </a:p>
          <a:p>
            <a:r>
              <a:rPr lang="en-US" dirty="0"/>
              <a:t>\\ 0&amp;f &amp;0&amp;0</a:t>
            </a:r>
          </a:p>
          <a:p>
            <a:r>
              <a:rPr lang="en-US" dirty="0"/>
              <a:t>\\0&amp;0&amp;1&amp;0</a:t>
            </a:r>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}x</a:t>
            </a:r>
          </a:p>
          <a:p>
            <a:r>
              <a:rPr lang="en-US" dirty="0"/>
              <a:t>\\ y</a:t>
            </a:r>
          </a:p>
          <a:p>
            <a:r>
              <a:rPr lang="en-US" dirty="0"/>
              <a:t>\\z</a:t>
            </a:r>
          </a:p>
          <a:p>
            <a:r>
              <a:rPr lang="en-US" dirty="0"/>
              <a:t>\\1</a:t>
            </a:r>
          </a:p>
          <a:p>
            <a:r>
              <a:rPr lang="en-US" dirty="0"/>
              <a:t>\end{</a:t>
            </a:r>
            <a:r>
              <a:rPr lang="en-US" dirty="0" err="1"/>
              <a:t>bmatrix</a:t>
            </a:r>
            <a:r>
              <a:rPr lang="en-US" dirty="0"/>
              <a:t>}</a:t>
            </a:r>
          </a:p>
          <a:p>
            <a:endParaRPr lang="en-US" dirty="0"/>
          </a:p>
          <a:p>
            <a:r>
              <a:rPr lang="en-US" dirty="0"/>
              <a:t>=</a:t>
            </a:r>
          </a:p>
          <a:p>
            <a:endParaRPr lang="en-US" dirty="0"/>
          </a:p>
          <a:p>
            <a:r>
              <a:rPr lang="en-US" dirty="0"/>
              <a:t>\begin{</a:t>
            </a:r>
            <a:r>
              <a:rPr lang="en-US" dirty="0" err="1"/>
              <a:t>bmatrix</a:t>
            </a:r>
            <a:r>
              <a:rPr lang="en-US" dirty="0"/>
              <a:t>}</a:t>
            </a:r>
            <a:r>
              <a:rPr lang="en-US" dirty="0" err="1"/>
              <a:t>fx</a:t>
            </a:r>
            <a:endParaRPr lang="en-US" dirty="0"/>
          </a:p>
          <a:p>
            <a:r>
              <a:rPr lang="en-US" dirty="0"/>
              <a:t>\\ </a:t>
            </a:r>
            <a:r>
              <a:rPr lang="en-US" dirty="0" err="1"/>
              <a:t>fy</a:t>
            </a:r>
            <a:endParaRPr lang="en-US" dirty="0"/>
          </a:p>
          <a:p>
            <a:r>
              <a:rPr lang="en-US" dirty="0"/>
              <a:t>\\z</a:t>
            </a:r>
          </a:p>
          <a:p>
            <a:r>
              <a:rPr lang="en-US" dirty="0"/>
              <a:t>\end{</a:t>
            </a:r>
            <a:r>
              <a:rPr lang="en-US" dirty="0" err="1"/>
              <a:t>bmatrix</a:t>
            </a:r>
            <a:r>
              <a:rPr lang="en-US" dirty="0"/>
              <a:t>}</a:t>
            </a:r>
          </a:p>
          <a:p>
            <a:endParaRPr lang="en-US" dirty="0"/>
          </a:p>
          <a:p>
            <a:r>
              <a:rPr lang="en-US" dirty="0"/>
              <a:t>\</a:t>
            </a:r>
            <a:r>
              <a:rPr lang="en-US" dirty="0" err="1"/>
              <a:t>mapsto</a:t>
            </a:r>
            <a:r>
              <a:rPr lang="en-US" dirty="0"/>
              <a:t> </a:t>
            </a:r>
          </a:p>
          <a:p>
            <a:endParaRPr lang="en-US" dirty="0"/>
          </a:p>
          <a:p>
            <a:r>
              <a:rPr lang="en-US" dirty="0"/>
              <a:t>\begin{</a:t>
            </a:r>
            <a:r>
              <a:rPr lang="en-US" dirty="0" err="1"/>
              <a:t>bmatrix</a:t>
            </a:r>
            <a:r>
              <a:rPr lang="en-US" dirty="0"/>
              <a:t>}f\</a:t>
            </a:r>
            <a:r>
              <a:rPr lang="en-US" dirty="0" err="1"/>
              <a:t>frac</a:t>
            </a:r>
            <a:r>
              <a:rPr lang="en-US" dirty="0"/>
              <a:t>{x}{z}</a:t>
            </a:r>
          </a:p>
          <a:p>
            <a:r>
              <a:rPr lang="en-US" dirty="0"/>
              <a:t>\\ f\</a:t>
            </a:r>
            <a:r>
              <a:rPr lang="en-US" dirty="0" err="1"/>
              <a:t>frac</a:t>
            </a:r>
            <a:r>
              <a:rPr lang="en-US" dirty="0"/>
              <a:t>{y}{z}</a:t>
            </a:r>
          </a:p>
          <a:p>
            <a:r>
              <a:rPr lang="en-US" dirty="0"/>
              <a:t>\end{</a:t>
            </a:r>
            <a:r>
              <a:rPr lang="en-US" dirty="0" err="1"/>
              <a:t>bmatrix</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52D509E6-240D-427B-9F3C-01CA969AA59D}" type="slidenum">
              <a:rPr lang="en-US" smtClean="0"/>
              <a:t>12</a:t>
            </a:fld>
            <a:endParaRPr lang="en-US"/>
          </a:p>
        </p:txBody>
      </p:sp>
    </p:spTree>
    <p:extLst>
      <p:ext uri="{BB962C8B-B14F-4D97-AF65-F5344CB8AC3E}">
        <p14:creationId xmlns:p14="http://schemas.microsoft.com/office/powerpoint/2010/main" val="2651352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\begin{</a:t>
            </a:r>
            <a:r>
              <a:rPr lang="en-US" dirty="0" err="1"/>
              <a:t>bmatrix</a:t>
            </a:r>
            <a:r>
              <a:rPr lang="en-US" dirty="0"/>
              <a:t>}f &amp; 0&amp;0</a:t>
            </a:r>
          </a:p>
          <a:p>
            <a:r>
              <a:rPr lang="en-US" dirty="0"/>
              <a:t>\\ 0&amp;f &amp;0</a:t>
            </a:r>
          </a:p>
          <a:p>
            <a:r>
              <a:rPr lang="en-US" dirty="0"/>
              <a:t>\\0&amp;0&amp;1</a:t>
            </a:r>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}1 &amp; 0&amp;0&amp;0</a:t>
            </a:r>
          </a:p>
          <a:p>
            <a:r>
              <a:rPr lang="en-US" dirty="0"/>
              <a:t>\\ 0&amp;1 &amp;0&amp;0</a:t>
            </a:r>
          </a:p>
          <a:p>
            <a:r>
              <a:rPr lang="en-US" dirty="0"/>
              <a:t>\\0&amp;0&amp;1&amp;0</a:t>
            </a:r>
          </a:p>
          <a:p>
            <a:endParaRPr lang="en-US" dirty="0"/>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}x</a:t>
            </a:r>
          </a:p>
          <a:p>
            <a:r>
              <a:rPr lang="en-US" dirty="0"/>
              <a:t>\\ y</a:t>
            </a:r>
          </a:p>
          <a:p>
            <a:r>
              <a:rPr lang="en-US" dirty="0"/>
              <a:t>\\z</a:t>
            </a:r>
          </a:p>
          <a:p>
            <a:r>
              <a:rPr lang="en-US" dirty="0"/>
              <a:t>\\1</a:t>
            </a:r>
          </a:p>
          <a:p>
            <a:r>
              <a:rPr lang="en-US" dirty="0"/>
              <a:t>\end{</a:t>
            </a:r>
            <a:r>
              <a:rPr lang="en-US" dirty="0" err="1"/>
              <a:t>bmatrix</a:t>
            </a:r>
            <a:r>
              <a:rPr lang="en-US" dirty="0"/>
              <a:t>}</a:t>
            </a:r>
          </a:p>
          <a:p>
            <a:endParaRPr lang="en-US" dirty="0"/>
          </a:p>
          <a:p>
            <a:r>
              <a:rPr lang="en-US" dirty="0"/>
              <a:t>=</a:t>
            </a:r>
          </a:p>
          <a:p>
            <a:endParaRPr lang="en-US" dirty="0"/>
          </a:p>
          <a:p>
            <a:r>
              <a:rPr lang="en-US" dirty="0"/>
              <a:t>\begin{</a:t>
            </a:r>
            <a:r>
              <a:rPr lang="en-US" dirty="0" err="1"/>
              <a:t>bmatrix</a:t>
            </a:r>
            <a:r>
              <a:rPr lang="en-US" dirty="0"/>
              <a:t>}</a:t>
            </a:r>
            <a:r>
              <a:rPr lang="en-US" dirty="0" err="1"/>
              <a:t>fx</a:t>
            </a:r>
            <a:endParaRPr lang="en-US" dirty="0"/>
          </a:p>
          <a:p>
            <a:r>
              <a:rPr lang="en-US" dirty="0"/>
              <a:t>\\ </a:t>
            </a:r>
            <a:r>
              <a:rPr lang="en-US" dirty="0" err="1"/>
              <a:t>fy</a:t>
            </a:r>
            <a:endParaRPr lang="en-US" dirty="0"/>
          </a:p>
          <a:p>
            <a:r>
              <a:rPr lang="en-US" dirty="0"/>
              <a:t>\\z</a:t>
            </a:r>
          </a:p>
          <a:p>
            <a:r>
              <a:rPr lang="en-US" dirty="0"/>
              <a:t>\end{</a:t>
            </a:r>
            <a:r>
              <a:rPr lang="en-US" dirty="0" err="1"/>
              <a:t>bmatrix</a:t>
            </a:r>
            <a:r>
              <a:rPr lang="en-US" dirty="0"/>
              <a:t>}</a:t>
            </a:r>
          </a:p>
          <a:p>
            <a:endParaRPr lang="en-US" dirty="0"/>
          </a:p>
          <a:p>
            <a:r>
              <a:rPr lang="en-US" dirty="0"/>
              <a:t>\</a:t>
            </a:r>
            <a:r>
              <a:rPr lang="en-US" dirty="0" err="1"/>
              <a:t>mapsto</a:t>
            </a:r>
            <a:r>
              <a:rPr lang="en-US" dirty="0"/>
              <a:t> </a:t>
            </a:r>
          </a:p>
          <a:p>
            <a:endParaRPr lang="en-US" dirty="0"/>
          </a:p>
          <a:p>
            <a:r>
              <a:rPr lang="en-US" dirty="0"/>
              <a:t>\begin{</a:t>
            </a:r>
            <a:r>
              <a:rPr lang="en-US" dirty="0" err="1"/>
              <a:t>bmatrix</a:t>
            </a:r>
            <a:r>
              <a:rPr lang="en-US" dirty="0"/>
              <a:t>}f\frac{x}{z}</a:t>
            </a:r>
          </a:p>
          <a:p>
            <a:r>
              <a:rPr lang="en-US" dirty="0"/>
              <a:t>\\ f\frac{y}{z}</a:t>
            </a:r>
          </a:p>
          <a:p>
            <a:r>
              <a:rPr lang="en-US" dirty="0"/>
              <a:t>\end{</a:t>
            </a:r>
            <a:r>
              <a:rPr lang="en-US" dirty="0" err="1"/>
              <a:t>bmatrix</a:t>
            </a:r>
            <a:r>
              <a:rPr lang="en-US" dirty="0"/>
              <a:t>}</a:t>
            </a:r>
          </a:p>
          <a:p>
            <a:endParaRPr lang="en-US" dirty="0"/>
          </a:p>
        </p:txBody>
      </p:sp>
      <p:sp>
        <p:nvSpPr>
          <p:cNvPr id="4" name="Slide Number Placeholder 3"/>
          <p:cNvSpPr>
            <a:spLocks noGrp="1"/>
          </p:cNvSpPr>
          <p:nvPr>
            <p:ph type="sldNum" sz="quarter" idx="5"/>
          </p:nvPr>
        </p:nvSpPr>
        <p:spPr/>
        <p:txBody>
          <a:bodyPr/>
          <a:lstStyle/>
          <a:p>
            <a:fld id="{52D509E6-240D-427B-9F3C-01CA969AA59D}" type="slidenum">
              <a:rPr lang="en-US" smtClean="0"/>
              <a:t>13</a:t>
            </a:fld>
            <a:endParaRPr lang="en-US"/>
          </a:p>
        </p:txBody>
      </p:sp>
    </p:spTree>
    <p:extLst>
      <p:ext uri="{BB962C8B-B14F-4D97-AF65-F5344CB8AC3E}">
        <p14:creationId xmlns:p14="http://schemas.microsoft.com/office/powerpoint/2010/main" val="1155684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 = </a:t>
            </a:r>
          </a:p>
          <a:p>
            <a:r>
              <a:rPr lang="en-US" dirty="0"/>
              <a:t>\begin{</a:t>
            </a:r>
            <a:r>
              <a:rPr lang="en-US" dirty="0" err="1"/>
              <a:t>bmatrix</a:t>
            </a:r>
            <a:r>
              <a:rPr lang="en-US" dirty="0"/>
              <a:t>}f &amp; 0&amp;0</a:t>
            </a:r>
          </a:p>
          <a:p>
            <a:r>
              <a:rPr lang="en-US" dirty="0"/>
              <a:t>\\ 0&amp;f &amp;0</a:t>
            </a:r>
          </a:p>
          <a:p>
            <a:r>
              <a:rPr lang="en-US" dirty="0"/>
              <a:t>\\0&amp;0&amp;1</a:t>
            </a:r>
          </a:p>
          <a:p>
            <a:r>
              <a:rPr lang="en-US" dirty="0"/>
              <a:t>\end{</a:t>
            </a:r>
            <a:r>
              <a:rPr lang="en-US" dirty="0" err="1"/>
              <a:t>bmatrix</a:t>
            </a:r>
            <a:r>
              <a:rPr lang="en-US" dirty="0"/>
              <a:t>}</a:t>
            </a:r>
          </a:p>
          <a:p>
            <a:endParaRPr lang="en-US" dirty="0"/>
          </a:p>
        </p:txBody>
      </p:sp>
      <p:sp>
        <p:nvSpPr>
          <p:cNvPr id="4" name="Slide Number Placeholder 3"/>
          <p:cNvSpPr>
            <a:spLocks noGrp="1"/>
          </p:cNvSpPr>
          <p:nvPr>
            <p:ph type="sldNum" sz="quarter" idx="10"/>
          </p:nvPr>
        </p:nvSpPr>
        <p:spPr/>
        <p:txBody>
          <a:bodyPr/>
          <a:lstStyle/>
          <a:p>
            <a:fld id="{52D509E6-240D-427B-9F3C-01CA969AA59D}" type="slidenum">
              <a:rPr lang="en-US" smtClean="0"/>
              <a:t>14</a:t>
            </a:fld>
            <a:endParaRPr lang="en-US"/>
          </a:p>
        </p:txBody>
      </p:sp>
    </p:spTree>
    <p:extLst>
      <p:ext uri="{BB962C8B-B14F-4D97-AF65-F5344CB8AC3E}">
        <p14:creationId xmlns:p14="http://schemas.microsoft.com/office/powerpoint/2010/main" val="600518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 = </a:t>
            </a:r>
          </a:p>
          <a:p>
            <a:r>
              <a:rPr lang="en-US" dirty="0"/>
              <a:t>\begin{</a:t>
            </a:r>
            <a:r>
              <a:rPr lang="en-US" dirty="0" err="1"/>
              <a:t>bmatrix</a:t>
            </a:r>
            <a:r>
              <a:rPr lang="en-US" dirty="0"/>
              <a:t>}</a:t>
            </a:r>
            <a:r>
              <a:rPr lang="en-US" dirty="0" err="1"/>
              <a:t>f_x</a:t>
            </a:r>
            <a:r>
              <a:rPr lang="en-US" dirty="0"/>
              <a:t> &amp; 0&amp;0</a:t>
            </a:r>
          </a:p>
          <a:p>
            <a:r>
              <a:rPr lang="en-US" dirty="0"/>
              <a:t>\\ 0&amp;f_y &amp;0</a:t>
            </a:r>
          </a:p>
          <a:p>
            <a:r>
              <a:rPr lang="en-US" dirty="0"/>
              <a:t>\\0&amp;0&amp;1</a:t>
            </a:r>
          </a:p>
          <a:p>
            <a:r>
              <a:rPr lang="en-US" dirty="0"/>
              <a:t>\end{</a:t>
            </a:r>
            <a:r>
              <a:rPr lang="en-US" dirty="0" err="1"/>
              <a:t>bmatrix</a:t>
            </a:r>
            <a:r>
              <a:rPr lang="en-US" dirty="0"/>
              <a:t>}</a:t>
            </a:r>
          </a:p>
          <a:p>
            <a:endParaRPr lang="en-US" dirty="0"/>
          </a:p>
        </p:txBody>
      </p:sp>
      <p:sp>
        <p:nvSpPr>
          <p:cNvPr id="4" name="Slide Number Placeholder 3"/>
          <p:cNvSpPr>
            <a:spLocks noGrp="1"/>
          </p:cNvSpPr>
          <p:nvPr>
            <p:ph type="sldNum" sz="quarter" idx="5"/>
          </p:nvPr>
        </p:nvSpPr>
        <p:spPr/>
        <p:txBody>
          <a:bodyPr/>
          <a:lstStyle/>
          <a:p>
            <a:fld id="{52D509E6-240D-427B-9F3C-01CA969AA59D}" type="slidenum">
              <a:rPr lang="en-US" smtClean="0"/>
              <a:t>15</a:t>
            </a:fld>
            <a:endParaRPr lang="en-US"/>
          </a:p>
        </p:txBody>
      </p:sp>
    </p:spTree>
    <p:extLst>
      <p:ext uri="{BB962C8B-B14F-4D97-AF65-F5344CB8AC3E}">
        <p14:creationId xmlns:p14="http://schemas.microsoft.com/office/powerpoint/2010/main" val="3341445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2800" y="1"/>
            <a:ext cx="10363200" cy="1219200"/>
          </a:xfrm>
        </p:spPr>
        <p:txBody>
          <a:bodyPr>
            <a:normAutofit/>
          </a:bodyPr>
          <a:lstStyle>
            <a:lvl1pPr>
              <a:defRPr sz="4400"/>
            </a:lvl1pPr>
          </a:lstStyle>
          <a:p>
            <a:r>
              <a:rPr lang="en-US" dirty="0"/>
              <a:t>Click to edit Master title style</a:t>
            </a:r>
          </a:p>
        </p:txBody>
      </p:sp>
      <p:sp>
        <p:nvSpPr>
          <p:cNvPr id="3" name="Subtitle 2"/>
          <p:cNvSpPr>
            <a:spLocks noGrp="1"/>
          </p:cNvSpPr>
          <p:nvPr>
            <p:ph type="subTitle" idx="1"/>
          </p:nvPr>
        </p:nvSpPr>
        <p:spPr>
          <a:xfrm>
            <a:off x="1828800" y="5105400"/>
            <a:ext cx="8534400" cy="1752600"/>
          </a:xfrm>
        </p:spPr>
        <p:txBody>
          <a:bodyPr/>
          <a:lstStyle>
            <a:lvl1pPr marL="0" indent="0" algn="ctr">
              <a:buNone/>
              <a:defRPr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p>
          <a:p>
            <a:r>
              <a:rPr lang="en-US" dirty="0"/>
              <a:t>subtitle style</a:t>
            </a:r>
          </a:p>
        </p:txBody>
      </p:sp>
    </p:spTree>
    <p:extLst>
      <p:ext uri="{BB962C8B-B14F-4D97-AF65-F5344CB8AC3E}">
        <p14:creationId xmlns:p14="http://schemas.microsoft.com/office/powerpoint/2010/main" val="1644489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30E4BE-DC49-4C06-9EAD-5C882F80E0B2}" type="datetimeFigureOut">
              <a:rPr lang="en-US" smtClean="0"/>
              <a:t>07-Dec-19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2428136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3"/>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3"/>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30E4BE-DC49-4C06-9EAD-5C882F80E0B2}" type="datetimeFigureOut">
              <a:rPr lang="en-US" smtClean="0"/>
              <a:t>07-Dec-19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2228109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r>
              <a:t>Title Text</a:t>
            </a:r>
          </a:p>
        </p:txBody>
      </p:sp>
      <p:sp>
        <p:nvSpPr>
          <p:cNvPr id="23" name="Shape 2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hape 24"/>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0192305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30E4BE-DC49-4C06-9EAD-5C882F80E0B2}" type="datetimeFigureOut">
              <a:rPr lang="en-US" smtClean="0"/>
              <a:t>07-Dec-19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28467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0E4BE-DC49-4C06-9EAD-5C882F80E0B2}" type="datetimeFigureOut">
              <a:rPr lang="en-US" smtClean="0"/>
              <a:t>07-Dec-19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3653948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30E4BE-DC49-4C06-9EAD-5C882F80E0B2}" type="datetimeFigureOut">
              <a:rPr lang="en-US" smtClean="0"/>
              <a:t>07-Dec-19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1674928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30E4BE-DC49-4C06-9EAD-5C882F80E0B2}" type="datetimeFigureOut">
              <a:rPr lang="en-US" smtClean="0"/>
              <a:t>07-Dec-19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4039866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30E4BE-DC49-4C06-9EAD-5C882F80E0B2}" type="datetimeFigureOut">
              <a:rPr lang="en-US" smtClean="0"/>
              <a:t>07-Dec-19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2679944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30E4BE-DC49-4C06-9EAD-5C882F80E0B2}" type="datetimeFigureOut">
              <a:rPr lang="en-US" smtClean="0"/>
              <a:t>07-Dec-19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713906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30E4BE-DC49-4C06-9EAD-5C882F80E0B2}" type="datetimeFigureOut">
              <a:rPr lang="en-US" smtClean="0"/>
              <a:t>07-Dec-19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3877591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30E4BE-DC49-4C06-9EAD-5C882F80E0B2}" type="datetimeFigureOut">
              <a:rPr lang="en-US" smtClean="0"/>
              <a:t>07-Dec-19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1920139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3200" y="0"/>
            <a:ext cx="11785600" cy="762000"/>
          </a:xfrm>
          <a:prstGeom prst="rect">
            <a:avLst/>
          </a:prstGeom>
        </p:spPr>
        <p:txBody>
          <a:bodyPr vert="horz" lIns="91440" tIns="45720" rIns="91440" bIns="45720" rtlCol="0" anchor="ctr">
            <a:normAutofit/>
          </a:bodyPr>
          <a:lstStyle/>
          <a:p>
            <a:r>
              <a:rPr lang="en-US" dirty="0"/>
              <a:t>edit Master title style</a:t>
            </a:r>
          </a:p>
        </p:txBody>
      </p:sp>
      <p:sp>
        <p:nvSpPr>
          <p:cNvPr id="3" name="Text Placeholder 2"/>
          <p:cNvSpPr>
            <a:spLocks noGrp="1"/>
          </p:cNvSpPr>
          <p:nvPr>
            <p:ph type="body" idx="1"/>
          </p:nvPr>
        </p:nvSpPr>
        <p:spPr>
          <a:xfrm>
            <a:off x="203200" y="762000"/>
            <a:ext cx="11785600" cy="5715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0" y="6492878"/>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0E4BE-DC49-4C06-9EAD-5C882F80E0B2}" type="datetimeFigureOut">
              <a:rPr lang="en-US" smtClean="0"/>
              <a:t>07-Dec-19</a:t>
            </a:fld>
            <a:endParaRPr lang="en-US"/>
          </a:p>
        </p:txBody>
      </p:sp>
      <p:sp>
        <p:nvSpPr>
          <p:cNvPr id="5" name="Footer Placeholder 4"/>
          <p:cNvSpPr>
            <a:spLocks noGrp="1"/>
          </p:cNvSpPr>
          <p:nvPr>
            <p:ph type="ftr" sz="quarter" idx="3"/>
          </p:nvPr>
        </p:nvSpPr>
        <p:spPr>
          <a:xfrm>
            <a:off x="4165600" y="6492878"/>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347200" y="6492878"/>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D64A00-8274-4697-A705-03B9B5C3FD0A}" type="slidenum">
              <a:rPr lang="en-US" smtClean="0"/>
              <a:t>‹#›</a:t>
            </a:fld>
            <a:endParaRPr lang="en-US"/>
          </a:p>
        </p:txBody>
      </p:sp>
    </p:spTree>
    <p:extLst>
      <p:ext uri="{BB962C8B-B14F-4D97-AF65-F5344CB8AC3E}">
        <p14:creationId xmlns:p14="http://schemas.microsoft.com/office/powerpoint/2010/main" val="2789509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36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gif"/><Relationship Id="rId3" Type="http://schemas.openxmlformats.org/officeDocument/2006/relationships/image" Target="../media/image11.png"/><Relationship Id="rId7" Type="http://schemas.openxmlformats.org/officeDocument/2006/relationships/image" Target="../media/image15.gi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16.gif"/><Relationship Id="rId3" Type="http://schemas.openxmlformats.org/officeDocument/2006/relationships/image" Target="../media/image18.png"/><Relationship Id="rId7" Type="http://schemas.openxmlformats.org/officeDocument/2006/relationships/image" Target="../media/image15.gi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21.gif"/><Relationship Id="rId4" Type="http://schemas.openxmlformats.org/officeDocument/2006/relationships/image" Target="../media/image12.png"/><Relationship Id="rId9" Type="http://schemas.openxmlformats.org/officeDocument/2006/relationships/image" Target="../media/image20.gif"/></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2.gif"/></Relationships>
</file>

<file path=ppt/slides/_rels/slide13.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4.gif"/></Relationships>
</file>

<file path=ppt/slides/_rels/slide1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5.gif"/></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7.gif"/></Relationships>
</file>

<file path=ppt/slides/_rels/slide18.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cs.cornell.edu/courses/cs5670/2019sp/lectures/lectures.html" TargetMode="External"/><Relationship Id="rId2" Type="http://schemas.openxmlformats.org/officeDocument/2006/relationships/hyperlink" Target="http://szeliski.org/Book/" TargetMode="External"/><Relationship Id="rId1" Type="http://schemas.openxmlformats.org/officeDocument/2006/relationships/slideLayout" Target="../slideLayouts/slideLayout2.xml"/><Relationship Id="rId4" Type="http://schemas.openxmlformats.org/officeDocument/2006/relationships/hyperlink" Target="http://www.cs.cmu.edu/~16385/"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1.png"/><Relationship Id="rId7" Type="http://schemas.openxmlformats.org/officeDocument/2006/relationships/image" Target="../media/image4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7.gif"/></Relationships>
</file>

<file path=ppt/slides/_rels/slide29.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5" Type="http://schemas.openxmlformats.org/officeDocument/2006/relationships/image" Target="../media/image49.png"/><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5" Type="http://schemas.openxmlformats.org/officeDocument/2006/relationships/image" Target="../media/image51.png"/><Relationship Id="rId4" Type="http://schemas.openxmlformats.org/officeDocument/2006/relationships/image" Target="../media/image50.png"/></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 Id="rId4" Type="http://schemas.openxmlformats.org/officeDocument/2006/relationships/image" Target="../media/image54.png"/></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6.gif"/><Relationship Id="rId4" Type="http://schemas.openxmlformats.org/officeDocument/2006/relationships/image" Target="../media/image55.gif"/></Relationships>
</file>

<file path=ppt/slides/_rels/slide3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hyperlink" Target="http://ksimek.github.io/2012/08/14/decompose/"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57.png"/></Relationships>
</file>

<file path=ppt/slides/_rels/slide4.xml.rels><?xml version="1.0" encoding="UTF-8" standalone="yes"?>
<Relationships xmlns="http://schemas.openxmlformats.org/package/2006/relationships"><Relationship Id="rId2" Type="http://schemas.openxmlformats.org/officeDocument/2006/relationships/hyperlink" Target="https://www.mathworks.com/help/vision/ug/camera-calibration.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developers.google.com/ar/develop/c/augmented-images" TargetMode="External"/><Relationship Id="rId2" Type="http://schemas.openxmlformats.org/officeDocument/2006/relationships/hyperlink" Target="https://www.youtube.com/watch?v=lIHcnwOVKng" TargetMode="Externa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notesSlide" Target="../notesSlides/notesSlide16.xml"/><Relationship Id="rId3" Type="http://schemas.openxmlformats.org/officeDocument/2006/relationships/tags" Target="../tags/tag4.xml"/><Relationship Id="rId7"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9" Type="http://schemas.openxmlformats.org/officeDocument/2006/relationships/image" Target="../media/image58.jpeg"/></Relationships>
</file>

<file path=ppt/slides/_rels/slide43.xml.rels><?xml version="1.0" encoding="UTF-8" standalone="yes"?>
<Relationships xmlns="http://schemas.openxmlformats.org/package/2006/relationships"><Relationship Id="rId8" Type="http://schemas.openxmlformats.org/officeDocument/2006/relationships/image" Target="../media/image60.jpeg"/><Relationship Id="rId3" Type="http://schemas.openxmlformats.org/officeDocument/2006/relationships/tags" Target="../tags/tag10.xml"/><Relationship Id="rId7" Type="http://schemas.openxmlformats.org/officeDocument/2006/relationships/image" Target="../media/image59.jpe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notesSlide" Target="../notesSlides/notesSlide17.xml"/><Relationship Id="rId5" Type="http://schemas.openxmlformats.org/officeDocument/2006/relationships/slideLayout" Target="../slideLayouts/slideLayout2.xml"/><Relationship Id="rId4" Type="http://schemas.openxmlformats.org/officeDocument/2006/relationships/tags" Target="../tags/tag11.xml"/></Relationships>
</file>

<file path=ppt/slides/_rels/slide44.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62.jpeg"/></Relationships>
</file>

<file path=ppt/slides/_rels/slide4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www.microsoft.com/en-us/research/wp-content/uploads/2016/02/tr98-71.pdf" TargetMode="External"/><Relationship Id="rId2" Type="http://schemas.openxmlformats.org/officeDocument/2006/relationships/slideLayout" Target="../slideLayouts/slideLayout7.xml"/><Relationship Id="rId1" Type="http://schemas.openxmlformats.org/officeDocument/2006/relationships/tags" Target="../tags/tag12.xml"/><Relationship Id="rId5" Type="http://schemas.openxmlformats.org/officeDocument/2006/relationships/image" Target="../media/image65.png"/><Relationship Id="rId4" Type="http://schemas.openxmlformats.org/officeDocument/2006/relationships/hyperlink" Target="http://www.vision.caltech.edu/bouguetj/calib_doc/htmls/example.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Camera calibration</a:t>
            </a:r>
          </a:p>
        </p:txBody>
      </p:sp>
      <p:sp>
        <p:nvSpPr>
          <p:cNvPr id="3" name="Subtitle 2"/>
          <p:cNvSpPr>
            <a:spLocks noGrp="1"/>
          </p:cNvSpPr>
          <p:nvPr>
            <p:ph type="subTitle" idx="1"/>
          </p:nvPr>
        </p:nvSpPr>
        <p:spPr/>
        <p:txBody>
          <a:bodyPr/>
          <a:lstStyle/>
          <a:p>
            <a:endParaRPr lang="en-US" dirty="0"/>
          </a:p>
        </p:txBody>
      </p:sp>
      <p:pic>
        <p:nvPicPr>
          <p:cNvPr id="5" name="Picture 4" descr="A view of a city&#10;&#10;Description automatically generated">
            <a:extLst>
              <a:ext uri="{FF2B5EF4-FFF2-40B4-BE49-F238E27FC236}">
                <a16:creationId xmlns:a16="http://schemas.microsoft.com/office/drawing/2014/main" id="{EDDF213C-3EFD-4058-9BDC-BA3150E228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5047" y="1219201"/>
            <a:ext cx="6601905" cy="4951429"/>
          </a:xfrm>
          <a:prstGeom prst="rect">
            <a:avLst/>
          </a:prstGeom>
        </p:spPr>
      </p:pic>
    </p:spTree>
    <p:extLst>
      <p:ext uri="{BB962C8B-B14F-4D97-AF65-F5344CB8AC3E}">
        <p14:creationId xmlns:p14="http://schemas.microsoft.com/office/powerpoint/2010/main" val="479834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allelogram 4"/>
          <p:cNvSpPr/>
          <p:nvPr/>
        </p:nvSpPr>
        <p:spPr>
          <a:xfrm rot="19253717">
            <a:off x="4190461" y="3738457"/>
            <a:ext cx="4564743" cy="1787156"/>
          </a:xfrm>
          <a:prstGeom prst="parallelogram">
            <a:avLst>
              <a:gd name="adj" fmla="val 79634"/>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67" name="Shape 667"/>
          <p:cNvSpPr>
            <a:spLocks noGrp="1"/>
          </p:cNvSpPr>
          <p:nvPr>
            <p:ph type="title"/>
          </p:nvPr>
        </p:nvSpPr>
        <p:spPr>
          <a:prstGeom prst="rect">
            <a:avLst/>
          </a:prstGeom>
        </p:spPr>
        <p:txBody>
          <a:bodyPr/>
          <a:lstStyle/>
          <a:p>
            <a:r>
              <a:rPr lang="en-US" dirty="0"/>
              <a:t>Recap: perspective projection</a:t>
            </a:r>
            <a:endParaRPr b="0" dirty="0"/>
          </a:p>
        </p:txBody>
      </p:sp>
      <p:sp>
        <p:nvSpPr>
          <p:cNvPr id="3" name="Content Placeholder 2"/>
          <p:cNvSpPr>
            <a:spLocks noGrp="1"/>
          </p:cNvSpPr>
          <p:nvPr>
            <p:ph idx="1"/>
          </p:nvPr>
        </p:nvSpPr>
        <p:spPr/>
        <p:txBody>
          <a:bodyPr/>
          <a:lstStyle/>
          <a:p>
            <a:r>
              <a:rPr lang="en-US" b="1" dirty="0"/>
              <a:t>Perspective projection </a:t>
            </a:r>
            <a:r>
              <a:rPr lang="en-US" dirty="0"/>
              <a:t>(also known as </a:t>
            </a:r>
            <a:r>
              <a:rPr lang="en-US" b="1" dirty="0"/>
              <a:t>perspective transformation</a:t>
            </a:r>
            <a:r>
              <a:rPr lang="en-US" dirty="0"/>
              <a:t>)</a:t>
            </a:r>
            <a:r>
              <a:rPr lang="en-US" b="1" dirty="0"/>
              <a:t> </a:t>
            </a:r>
            <a:r>
              <a:rPr lang="en-US" dirty="0"/>
              <a:t>is a linear projection where three dimensional objects are projected on the image plane.</a:t>
            </a:r>
          </a:p>
        </p:txBody>
      </p:sp>
      <p:grpSp>
        <p:nvGrpSpPr>
          <p:cNvPr id="2" name="Group 1">
            <a:extLst>
              <a:ext uri="{FF2B5EF4-FFF2-40B4-BE49-F238E27FC236}">
                <a16:creationId xmlns:a16="http://schemas.microsoft.com/office/drawing/2014/main" id="{157D4CA9-1631-42DC-B4E5-0FE09FF61A71}"/>
              </a:ext>
            </a:extLst>
          </p:cNvPr>
          <p:cNvGrpSpPr/>
          <p:nvPr/>
        </p:nvGrpSpPr>
        <p:grpSpPr>
          <a:xfrm>
            <a:off x="2529387" y="2209801"/>
            <a:ext cx="7133226" cy="3845217"/>
            <a:chOff x="1790606" y="1500385"/>
            <a:chExt cx="8773861" cy="3547209"/>
          </a:xfrm>
        </p:grpSpPr>
        <p:sp>
          <p:nvSpPr>
            <p:cNvPr id="136" name="Line">
              <a:extLst>
                <a:ext uri="{FF2B5EF4-FFF2-40B4-BE49-F238E27FC236}">
                  <a16:creationId xmlns:a16="http://schemas.microsoft.com/office/drawing/2014/main" id="{4053C74D-0C1E-4E37-B89B-C2E894620E4A}"/>
                </a:ext>
              </a:extLst>
            </p:cNvPr>
            <p:cNvSpPr/>
            <p:nvPr/>
          </p:nvSpPr>
          <p:spPr>
            <a:xfrm flipV="1">
              <a:off x="3494729" y="3796768"/>
              <a:ext cx="1651822" cy="3529"/>
            </a:xfrm>
            <a:prstGeom prst="line">
              <a:avLst/>
            </a:prstGeom>
            <a:ln w="12700">
              <a:solidFill>
                <a:srgbClr val="000000"/>
              </a:solidFill>
              <a:miter lim="400000"/>
            </a:ln>
          </p:spPr>
          <p:txBody>
            <a:bodyPr lIns="35719" tIns="35719" rIns="35719" bIns="35719" anchor="ctr"/>
            <a:lstStyle/>
            <a:p>
              <a:pPr>
                <a:defRPr sz="2400"/>
              </a:pPr>
              <a:endParaRPr sz="2400">
                <a:solidFill>
                  <a:prstClr val="black"/>
                </a:solidFill>
                <a:latin typeface="Calibri Light" panose="020F0302020204030204"/>
              </a:endParaRPr>
            </a:p>
          </p:txBody>
        </p:sp>
        <p:sp>
          <p:nvSpPr>
            <p:cNvPr id="137" name="Line">
              <a:extLst>
                <a:ext uri="{FF2B5EF4-FFF2-40B4-BE49-F238E27FC236}">
                  <a16:creationId xmlns:a16="http://schemas.microsoft.com/office/drawing/2014/main" id="{F098C4E3-7DC6-4D04-9185-2E87AF24C689}"/>
                </a:ext>
              </a:extLst>
            </p:cNvPr>
            <p:cNvSpPr/>
            <p:nvPr/>
          </p:nvSpPr>
          <p:spPr>
            <a:xfrm flipV="1">
              <a:off x="3513639" y="1745553"/>
              <a:ext cx="1" cy="2044763"/>
            </a:xfrm>
            <a:prstGeom prst="line">
              <a:avLst/>
            </a:prstGeom>
            <a:ln w="12700">
              <a:solidFill>
                <a:srgbClr val="000000"/>
              </a:solidFill>
              <a:miter lim="400000"/>
              <a:tailEnd type="stealth"/>
            </a:ln>
          </p:spPr>
          <p:txBody>
            <a:bodyPr lIns="35719" tIns="35719" rIns="35719" bIns="35719" anchor="ctr"/>
            <a:lstStyle/>
            <a:p>
              <a:pPr>
                <a:defRPr sz="2400"/>
              </a:pPr>
              <a:endParaRPr sz="2400">
                <a:solidFill>
                  <a:prstClr val="black"/>
                </a:solidFill>
                <a:latin typeface="Calibri Light" panose="020F0302020204030204"/>
              </a:endParaRPr>
            </a:p>
          </p:txBody>
        </p:sp>
        <p:sp>
          <p:nvSpPr>
            <p:cNvPr id="160" name="Line">
              <a:extLst>
                <a:ext uri="{FF2B5EF4-FFF2-40B4-BE49-F238E27FC236}">
                  <a16:creationId xmlns:a16="http://schemas.microsoft.com/office/drawing/2014/main" id="{C7D00097-9B7E-421A-915E-9E49FB994126}"/>
                </a:ext>
              </a:extLst>
            </p:cNvPr>
            <p:cNvSpPr/>
            <p:nvPr/>
          </p:nvSpPr>
          <p:spPr>
            <a:xfrm flipV="1">
              <a:off x="1790606" y="2799937"/>
              <a:ext cx="3453124" cy="1993662"/>
            </a:xfrm>
            <a:prstGeom prst="line">
              <a:avLst/>
            </a:prstGeom>
            <a:ln w="12700">
              <a:solidFill>
                <a:srgbClr val="000000"/>
              </a:solidFill>
              <a:miter lim="400000"/>
              <a:tailEnd type="stealth"/>
            </a:ln>
          </p:spPr>
          <p:txBody>
            <a:bodyPr lIns="35719" tIns="35719" rIns="35719" bIns="35719" anchor="ctr"/>
            <a:lstStyle/>
            <a:p>
              <a:pPr>
                <a:defRPr sz="2400"/>
              </a:pPr>
              <a:endParaRPr sz="2400">
                <a:solidFill>
                  <a:prstClr val="black"/>
                </a:solidFill>
                <a:latin typeface="Calibri Light" panose="020F0302020204030204"/>
              </a:endParaRPr>
            </a:p>
          </p:txBody>
        </p:sp>
        <p:sp>
          <p:nvSpPr>
            <p:cNvPr id="166" name="Line">
              <a:extLst>
                <a:ext uri="{FF2B5EF4-FFF2-40B4-BE49-F238E27FC236}">
                  <a16:creationId xmlns:a16="http://schemas.microsoft.com/office/drawing/2014/main" id="{563A18B1-D9A2-4459-8742-E0B3C57CAD93}"/>
                </a:ext>
              </a:extLst>
            </p:cNvPr>
            <p:cNvSpPr/>
            <p:nvPr/>
          </p:nvSpPr>
          <p:spPr>
            <a:xfrm>
              <a:off x="6606558" y="3800296"/>
              <a:ext cx="3239113" cy="1"/>
            </a:xfrm>
            <a:prstGeom prst="line">
              <a:avLst/>
            </a:prstGeom>
            <a:ln w="12700">
              <a:solidFill>
                <a:srgbClr val="000000"/>
              </a:solidFill>
              <a:miter lim="400000"/>
              <a:headEnd type="oval"/>
              <a:tailEnd type="stealth"/>
            </a:ln>
          </p:spPr>
          <p:txBody>
            <a:bodyPr lIns="35719" tIns="35719" rIns="35719" bIns="35719" anchor="ctr"/>
            <a:lstStyle/>
            <a:p>
              <a:pPr>
                <a:defRPr sz="2400"/>
              </a:pPr>
              <a:endParaRPr sz="2400">
                <a:solidFill>
                  <a:prstClr val="black"/>
                </a:solidFill>
                <a:latin typeface="Calibri Light" panose="020F0302020204030204"/>
              </a:endParaRPr>
            </a:p>
          </p:txBody>
        </p:sp>
        <p:sp>
          <p:nvSpPr>
            <p:cNvPr id="167" name="Line">
              <a:extLst>
                <a:ext uri="{FF2B5EF4-FFF2-40B4-BE49-F238E27FC236}">
                  <a16:creationId xmlns:a16="http://schemas.microsoft.com/office/drawing/2014/main" id="{F9AFD745-473A-4C83-BC0F-2D5FB10538F9}"/>
                </a:ext>
              </a:extLst>
            </p:cNvPr>
            <p:cNvSpPr/>
            <p:nvPr/>
          </p:nvSpPr>
          <p:spPr>
            <a:xfrm flipV="1">
              <a:off x="3517111" y="3434011"/>
              <a:ext cx="1849131" cy="358433"/>
            </a:xfrm>
            <a:prstGeom prst="line">
              <a:avLst/>
            </a:prstGeom>
            <a:ln w="25400">
              <a:solidFill>
                <a:srgbClr val="000000"/>
              </a:solidFill>
              <a:miter lim="400000"/>
              <a:headEnd type="oval"/>
            </a:ln>
          </p:spPr>
          <p:txBody>
            <a:bodyPr lIns="35719" tIns="35719" rIns="35719" bIns="35719" anchor="ctr"/>
            <a:lstStyle/>
            <a:p>
              <a:pPr>
                <a:defRPr sz="2400"/>
              </a:pPr>
              <a:endParaRPr sz="2400">
                <a:solidFill>
                  <a:prstClr val="black"/>
                </a:solidFill>
                <a:latin typeface="Calibri Light" panose="020F0302020204030204"/>
              </a:endParaRPr>
            </a:p>
          </p:txBody>
        </p:sp>
        <p:sp>
          <p:nvSpPr>
            <p:cNvPr id="168" name="Line">
              <a:extLst>
                <a:ext uri="{FF2B5EF4-FFF2-40B4-BE49-F238E27FC236}">
                  <a16:creationId xmlns:a16="http://schemas.microsoft.com/office/drawing/2014/main" id="{F8E5F405-8FDE-4994-8F2A-0036CAF4A41D}"/>
                </a:ext>
              </a:extLst>
            </p:cNvPr>
            <p:cNvSpPr/>
            <p:nvPr/>
          </p:nvSpPr>
          <p:spPr>
            <a:xfrm flipV="1">
              <a:off x="6047061" y="2537008"/>
              <a:ext cx="4345834" cy="789443"/>
            </a:xfrm>
            <a:prstGeom prst="line">
              <a:avLst/>
            </a:prstGeom>
            <a:ln w="25400">
              <a:solidFill>
                <a:srgbClr val="000000"/>
              </a:solidFill>
              <a:miter lim="400000"/>
              <a:headEnd type="oval"/>
              <a:tailEnd type="oval"/>
            </a:ln>
          </p:spPr>
          <p:txBody>
            <a:bodyPr lIns="35719" tIns="35719" rIns="35719" bIns="35719" anchor="ctr"/>
            <a:lstStyle/>
            <a:p>
              <a:pPr>
                <a:defRPr sz="2400"/>
              </a:pPr>
              <a:endParaRPr sz="2400">
                <a:solidFill>
                  <a:prstClr val="black"/>
                </a:solidFill>
                <a:latin typeface="Calibri Light" panose="020F0302020204030204"/>
              </a:endParaRPr>
            </a:p>
          </p:txBody>
        </p:sp>
        <p:sp>
          <p:nvSpPr>
            <p:cNvPr id="171" name="image plane">
              <a:extLst>
                <a:ext uri="{FF2B5EF4-FFF2-40B4-BE49-F238E27FC236}">
                  <a16:creationId xmlns:a16="http://schemas.microsoft.com/office/drawing/2014/main" id="{DFDEA389-4C61-4372-B9FB-D792FA69DF07}"/>
                </a:ext>
              </a:extLst>
            </p:cNvPr>
            <p:cNvSpPr txBox="1"/>
            <p:nvPr/>
          </p:nvSpPr>
          <p:spPr>
            <a:xfrm>
              <a:off x="6213702" y="1500385"/>
              <a:ext cx="1182955" cy="747962"/>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800"/>
              </a:lvl1pPr>
            </a:lstStyle>
            <a:p>
              <a:pPr algn="ctr">
                <a:defRPr/>
              </a:pPr>
              <a:r>
                <a:rPr sz="2400" dirty="0">
                  <a:solidFill>
                    <a:prstClr val="black"/>
                  </a:solidFill>
                  <a:latin typeface="Calibri Light" panose="020F0302020204030204"/>
                </a:rPr>
                <a:t>image plane</a:t>
              </a:r>
            </a:p>
          </p:txBody>
        </p:sp>
        <p:sp>
          <p:nvSpPr>
            <p:cNvPr id="173" name="principal axis">
              <a:extLst>
                <a:ext uri="{FF2B5EF4-FFF2-40B4-BE49-F238E27FC236}">
                  <a16:creationId xmlns:a16="http://schemas.microsoft.com/office/drawing/2014/main" id="{7FBA50D0-AB0D-4329-A2C7-46E876F4F4A6}"/>
                </a:ext>
              </a:extLst>
            </p:cNvPr>
            <p:cNvSpPr txBox="1"/>
            <p:nvPr/>
          </p:nvSpPr>
          <p:spPr>
            <a:xfrm>
              <a:off x="8740647" y="3857537"/>
              <a:ext cx="1823820" cy="747961"/>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r>
                <a:rPr sz="2400" dirty="0">
                  <a:solidFill>
                    <a:prstClr val="black"/>
                  </a:solidFill>
                  <a:latin typeface="Calibri Light" panose="020F0302020204030204"/>
                </a:rPr>
                <a:t>principal axis</a:t>
              </a:r>
            </a:p>
          </p:txBody>
        </p:sp>
        <p:pic>
          <p:nvPicPr>
            <p:cNvPr id="174" name="latex-image-8.pdf" descr="latex-image-8.pdf">
              <a:extLst>
                <a:ext uri="{FF2B5EF4-FFF2-40B4-BE49-F238E27FC236}">
                  <a16:creationId xmlns:a16="http://schemas.microsoft.com/office/drawing/2014/main" id="{D590A4FB-DBC0-4C98-9045-4FB7DDED54A1}"/>
                </a:ext>
              </a:extLst>
            </p:cNvPr>
            <p:cNvPicPr>
              <a:picLocks noChangeAspect="1"/>
            </p:cNvPicPr>
            <p:nvPr/>
          </p:nvPicPr>
          <p:blipFill>
            <a:blip r:embed="rId3"/>
            <a:stretch>
              <a:fillRect/>
            </a:stretch>
          </p:blipFill>
          <p:spPr>
            <a:xfrm>
              <a:off x="5281410" y="2692032"/>
              <a:ext cx="169665" cy="151805"/>
            </a:xfrm>
            <a:prstGeom prst="rect">
              <a:avLst/>
            </a:prstGeom>
            <a:ln w="12700">
              <a:miter lim="400000"/>
            </a:ln>
          </p:spPr>
        </p:pic>
        <p:pic>
          <p:nvPicPr>
            <p:cNvPr id="175" name="latex-image-9.pdf" descr="latex-image-9.pdf">
              <a:extLst>
                <a:ext uri="{FF2B5EF4-FFF2-40B4-BE49-F238E27FC236}">
                  <a16:creationId xmlns:a16="http://schemas.microsoft.com/office/drawing/2014/main" id="{33A88316-0D3B-44BC-9303-C5FAD7A98C66}"/>
                </a:ext>
              </a:extLst>
            </p:cNvPr>
            <p:cNvPicPr>
              <a:picLocks noChangeAspect="1"/>
            </p:cNvPicPr>
            <p:nvPr/>
          </p:nvPicPr>
          <p:blipFill>
            <a:blip r:embed="rId4"/>
            <a:stretch>
              <a:fillRect/>
            </a:stretch>
          </p:blipFill>
          <p:spPr>
            <a:xfrm>
              <a:off x="3571898" y="1660053"/>
              <a:ext cx="160735" cy="214313"/>
            </a:xfrm>
            <a:prstGeom prst="rect">
              <a:avLst/>
            </a:prstGeom>
            <a:ln w="12700">
              <a:miter lim="400000"/>
            </a:ln>
          </p:spPr>
        </p:pic>
        <p:pic>
          <p:nvPicPr>
            <p:cNvPr id="176" name="latex-image-10.pdf" descr="latex-image-10.pdf">
              <a:extLst>
                <a:ext uri="{FF2B5EF4-FFF2-40B4-BE49-F238E27FC236}">
                  <a16:creationId xmlns:a16="http://schemas.microsoft.com/office/drawing/2014/main" id="{FFD02BA7-E28C-4E1E-AE27-2B83AD402F79}"/>
                </a:ext>
              </a:extLst>
            </p:cNvPr>
            <p:cNvPicPr>
              <a:picLocks noChangeAspect="1"/>
            </p:cNvPicPr>
            <p:nvPr/>
          </p:nvPicPr>
          <p:blipFill>
            <a:blip r:embed="rId5"/>
            <a:stretch>
              <a:fillRect/>
            </a:stretch>
          </p:blipFill>
          <p:spPr>
            <a:xfrm>
              <a:off x="9920906" y="3756949"/>
              <a:ext cx="151805" cy="151805"/>
            </a:xfrm>
            <a:prstGeom prst="rect">
              <a:avLst/>
            </a:prstGeom>
            <a:ln w="12700">
              <a:miter lim="400000"/>
            </a:ln>
          </p:spPr>
        </p:pic>
        <p:pic>
          <p:nvPicPr>
            <p:cNvPr id="177" name="latex-image-11.pdf" descr="latex-image-11.pdf">
              <a:extLst>
                <a:ext uri="{FF2B5EF4-FFF2-40B4-BE49-F238E27FC236}">
                  <a16:creationId xmlns:a16="http://schemas.microsoft.com/office/drawing/2014/main" id="{7BFFBE6C-1CBF-443D-9735-2FF5E34CBDEB}"/>
                </a:ext>
              </a:extLst>
            </p:cNvPr>
            <p:cNvPicPr>
              <a:picLocks noChangeAspect="1"/>
            </p:cNvPicPr>
            <p:nvPr/>
          </p:nvPicPr>
          <p:blipFill>
            <a:blip r:embed="rId6"/>
            <a:stretch>
              <a:fillRect/>
            </a:stretch>
          </p:blipFill>
          <p:spPr>
            <a:xfrm>
              <a:off x="5260553" y="4793599"/>
              <a:ext cx="634985" cy="253995"/>
            </a:xfrm>
            <a:prstGeom prst="rect">
              <a:avLst/>
            </a:prstGeom>
            <a:ln w="12700">
              <a:miter lim="400000"/>
            </a:ln>
          </p:spPr>
        </p:pic>
      </p:grpSp>
      <p:pic>
        <p:nvPicPr>
          <p:cNvPr id="1026" name="Picture 2" descr="https://latex.codecogs.com/gif.latex?%5Cdpi%7B300%7D%20%5Cbegin%7Bbmatrix%7Dx%20%5C%5C%20y%20%5C%5C%20z%20%5Cend%7Bbmatrix%7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33696" y="2907268"/>
            <a:ext cx="295275" cy="8524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atex.codecogs.com/gif.latex?%5Cdpi%7B300%7D%20%5Cbegin%7Bbmatrix%7Du%20%5C%5C%20v%20%5Cend%7Bbmatrix%7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71586" y="4270330"/>
            <a:ext cx="310884" cy="66618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1" name="image coordinate system">
                <a:extLst>
                  <a:ext uri="{FF2B5EF4-FFF2-40B4-BE49-F238E27FC236}">
                    <a16:creationId xmlns:a16="http://schemas.microsoft.com/office/drawing/2014/main" id="{B1C9475A-CB0A-4867-B710-686ED1934745}"/>
                  </a:ext>
                </a:extLst>
              </p:cNvPr>
              <p:cNvSpPr txBox="1"/>
              <p:nvPr/>
            </p:nvSpPr>
            <p:spPr>
              <a:xfrm>
                <a:off x="3211292" y="4753073"/>
                <a:ext cx="2294088" cy="441468"/>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𝑐𝑎𝑚𝑒𝑟𝑎</m:t>
                          </m:r>
                        </m:sub>
                      </m:sSub>
                    </m:oMath>
                  </m:oMathPara>
                </a14:m>
                <a:endParaRPr sz="2400" dirty="0">
                  <a:solidFill>
                    <a:prstClr val="black"/>
                  </a:solidFill>
                  <a:latin typeface="Calibri Light" panose="020F0302020204030204"/>
                </a:endParaRPr>
              </a:p>
            </p:txBody>
          </p:sp>
        </mc:Choice>
        <mc:Fallback xmlns="">
          <p:sp>
            <p:nvSpPr>
              <p:cNvPr id="21"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3211292" y="4753073"/>
                <a:ext cx="2294088" cy="441468"/>
              </a:xfrm>
              <a:prstGeom prst="rect">
                <a:avLst/>
              </a:prstGeom>
              <a:blipFill>
                <a:blip r:embed="rId9"/>
                <a:stretch>
                  <a:fillRect/>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p:spTree>
    <p:extLst>
      <p:ext uri="{BB962C8B-B14F-4D97-AF65-F5344CB8AC3E}">
        <p14:creationId xmlns:p14="http://schemas.microsoft.com/office/powerpoint/2010/main" val="3561396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Shape 667"/>
          <p:cNvSpPr>
            <a:spLocks noGrp="1"/>
          </p:cNvSpPr>
          <p:nvPr>
            <p:ph type="title"/>
          </p:nvPr>
        </p:nvSpPr>
        <p:spPr>
          <a:prstGeom prst="rect">
            <a:avLst/>
          </a:prstGeom>
        </p:spPr>
        <p:txBody>
          <a:bodyPr>
            <a:normAutofit/>
          </a:bodyPr>
          <a:lstStyle/>
          <a:p>
            <a:r>
              <a:rPr lang="en-US" dirty="0"/>
              <a:t>Recap: perspective projection</a:t>
            </a:r>
            <a:endParaRPr dirty="0"/>
          </a:p>
        </p:txBody>
      </p:sp>
      <p:sp>
        <p:nvSpPr>
          <p:cNvPr id="21" name="Line">
            <a:extLst>
              <a:ext uri="{FF2B5EF4-FFF2-40B4-BE49-F238E27FC236}">
                <a16:creationId xmlns:a16="http://schemas.microsoft.com/office/drawing/2014/main" id="{57D7BD1A-7D73-4468-8A72-7DDA19D01D2D}"/>
              </a:ext>
            </a:extLst>
          </p:cNvPr>
          <p:cNvSpPr/>
          <p:nvPr/>
        </p:nvSpPr>
        <p:spPr>
          <a:xfrm>
            <a:off x="3139451" y="4836018"/>
            <a:ext cx="5797517" cy="1"/>
          </a:xfrm>
          <a:prstGeom prst="line">
            <a:avLst/>
          </a:prstGeom>
          <a:ln w="12700">
            <a:solidFill>
              <a:srgbClr val="000000"/>
            </a:solidFill>
            <a:miter lim="400000"/>
            <a:tailEnd type="stealth"/>
          </a:ln>
        </p:spPr>
        <p:txBody>
          <a:bodyPr lIns="35719" tIns="35719" rIns="35719" bIns="35719" anchor="ctr"/>
          <a:lstStyle/>
          <a:p>
            <a:pPr>
              <a:defRPr sz="2400"/>
            </a:pPr>
            <a:endParaRPr sz="1687">
              <a:solidFill>
                <a:prstClr val="black"/>
              </a:solidFill>
              <a:latin typeface="Calibri" panose="020F0502020204030204"/>
            </a:endParaRPr>
          </a:p>
        </p:txBody>
      </p:sp>
      <p:sp>
        <p:nvSpPr>
          <p:cNvPr id="22" name="Line">
            <a:extLst>
              <a:ext uri="{FF2B5EF4-FFF2-40B4-BE49-F238E27FC236}">
                <a16:creationId xmlns:a16="http://schemas.microsoft.com/office/drawing/2014/main" id="{20317909-EB33-49A9-BAC3-BC2B89BEF262}"/>
              </a:ext>
            </a:extLst>
          </p:cNvPr>
          <p:cNvSpPr/>
          <p:nvPr/>
        </p:nvSpPr>
        <p:spPr>
          <a:xfrm flipH="1" flipV="1">
            <a:off x="3139451" y="3195592"/>
            <a:ext cx="1304" cy="3129009"/>
          </a:xfrm>
          <a:prstGeom prst="line">
            <a:avLst/>
          </a:prstGeom>
          <a:ln w="12700">
            <a:solidFill>
              <a:srgbClr val="000000"/>
            </a:solidFill>
            <a:miter lim="400000"/>
            <a:tailEnd type="stealth"/>
          </a:ln>
        </p:spPr>
        <p:txBody>
          <a:bodyPr lIns="35719" tIns="35719" rIns="35719" bIns="35719" anchor="ctr"/>
          <a:lstStyle/>
          <a:p>
            <a:pPr>
              <a:defRPr sz="2400"/>
            </a:pPr>
            <a:endParaRPr sz="1687">
              <a:solidFill>
                <a:prstClr val="black"/>
              </a:solidFill>
              <a:latin typeface="Calibri" panose="020F0502020204030204"/>
            </a:endParaRPr>
          </a:p>
        </p:txBody>
      </p:sp>
      <p:sp>
        <p:nvSpPr>
          <p:cNvPr id="23" name="Line">
            <a:extLst>
              <a:ext uri="{FF2B5EF4-FFF2-40B4-BE49-F238E27FC236}">
                <a16:creationId xmlns:a16="http://schemas.microsoft.com/office/drawing/2014/main" id="{CFCE7F8A-2BB7-4E5E-84A5-CDC610A3E8F8}"/>
              </a:ext>
            </a:extLst>
          </p:cNvPr>
          <p:cNvSpPr/>
          <p:nvPr/>
        </p:nvSpPr>
        <p:spPr>
          <a:xfrm flipV="1">
            <a:off x="3150543" y="3583453"/>
            <a:ext cx="4455878" cy="1252564"/>
          </a:xfrm>
          <a:prstGeom prst="line">
            <a:avLst/>
          </a:prstGeom>
          <a:ln w="12700">
            <a:solidFill>
              <a:srgbClr val="000000"/>
            </a:solidFill>
            <a:miter lim="400000"/>
            <a:tailEnd type="oval"/>
          </a:ln>
        </p:spPr>
        <p:txBody>
          <a:bodyPr lIns="35719" tIns="35719" rIns="35719" bIns="35719" anchor="ctr"/>
          <a:lstStyle/>
          <a:p>
            <a:pPr>
              <a:defRPr sz="2400"/>
            </a:pPr>
            <a:endParaRPr sz="1687">
              <a:solidFill>
                <a:prstClr val="black"/>
              </a:solidFill>
              <a:latin typeface="Calibri" panose="020F0502020204030204"/>
            </a:endParaRPr>
          </a:p>
        </p:txBody>
      </p:sp>
      <p:sp>
        <p:nvSpPr>
          <p:cNvPr id="24" name="Line">
            <a:extLst>
              <a:ext uri="{FF2B5EF4-FFF2-40B4-BE49-F238E27FC236}">
                <a16:creationId xmlns:a16="http://schemas.microsoft.com/office/drawing/2014/main" id="{B2EA8254-F400-469F-9425-D669B614615E}"/>
              </a:ext>
            </a:extLst>
          </p:cNvPr>
          <p:cNvSpPr/>
          <p:nvPr/>
        </p:nvSpPr>
        <p:spPr>
          <a:xfrm flipV="1">
            <a:off x="6479855" y="3293648"/>
            <a:ext cx="1" cy="2598420"/>
          </a:xfrm>
          <a:prstGeom prst="line">
            <a:avLst/>
          </a:prstGeom>
          <a:ln w="50800">
            <a:solidFill>
              <a:srgbClr val="FF9300"/>
            </a:solidFill>
            <a:miter lim="400000"/>
          </a:ln>
        </p:spPr>
        <p:txBody>
          <a:bodyPr lIns="35719" tIns="35719" rIns="35719" bIns="35719" anchor="ctr"/>
          <a:lstStyle/>
          <a:p>
            <a:pPr>
              <a:defRPr sz="2400"/>
            </a:pPr>
            <a:endParaRPr sz="1687">
              <a:solidFill>
                <a:prstClr val="black"/>
              </a:solidFill>
              <a:latin typeface="Calibri" panose="020F0502020204030204"/>
            </a:endParaRPr>
          </a:p>
        </p:txBody>
      </p:sp>
      <p:sp>
        <p:nvSpPr>
          <p:cNvPr id="25" name="Line">
            <a:extLst>
              <a:ext uri="{FF2B5EF4-FFF2-40B4-BE49-F238E27FC236}">
                <a16:creationId xmlns:a16="http://schemas.microsoft.com/office/drawing/2014/main" id="{1E221104-E6C8-43EA-B19F-318C5FF76F76}"/>
              </a:ext>
            </a:extLst>
          </p:cNvPr>
          <p:cNvSpPr/>
          <p:nvPr/>
        </p:nvSpPr>
        <p:spPr>
          <a:xfrm>
            <a:off x="3230720" y="5598140"/>
            <a:ext cx="4305026" cy="1"/>
          </a:xfrm>
          <a:prstGeom prst="line">
            <a:avLst/>
          </a:prstGeom>
          <a:ln w="25400">
            <a:solidFill>
              <a:srgbClr val="000000"/>
            </a:solidFill>
            <a:miter lim="400000"/>
            <a:headEnd type="stealth"/>
            <a:tailEnd type="stealth"/>
          </a:ln>
        </p:spPr>
        <p:txBody>
          <a:bodyPr lIns="35719" tIns="35719" rIns="35719" bIns="35719" anchor="ctr"/>
          <a:lstStyle/>
          <a:p>
            <a:pPr>
              <a:defRPr sz="2400"/>
            </a:pPr>
            <a:endParaRPr sz="1687">
              <a:solidFill>
                <a:prstClr val="black"/>
              </a:solidFill>
              <a:latin typeface="Calibri" panose="020F0502020204030204"/>
            </a:endParaRPr>
          </a:p>
        </p:txBody>
      </p:sp>
      <p:pic>
        <p:nvPicPr>
          <p:cNvPr id="26" name="latex-image-16.pdf" descr="latex-image-16.pdf">
            <a:extLst>
              <a:ext uri="{FF2B5EF4-FFF2-40B4-BE49-F238E27FC236}">
                <a16:creationId xmlns:a16="http://schemas.microsoft.com/office/drawing/2014/main" id="{BDD6B143-6F87-4BB9-90AE-BF2A95B7D8C8}"/>
              </a:ext>
            </a:extLst>
          </p:cNvPr>
          <p:cNvPicPr>
            <a:picLocks noChangeAspect="1"/>
          </p:cNvPicPr>
          <p:nvPr/>
        </p:nvPicPr>
        <p:blipFill>
          <a:blip r:embed="rId3"/>
          <a:stretch>
            <a:fillRect/>
          </a:stretch>
        </p:blipFill>
        <p:spPr>
          <a:xfrm>
            <a:off x="4919231" y="5066226"/>
            <a:ext cx="110315" cy="263208"/>
          </a:xfrm>
          <a:prstGeom prst="rect">
            <a:avLst/>
          </a:prstGeom>
          <a:ln w="12700">
            <a:miter lim="400000"/>
          </a:ln>
        </p:spPr>
      </p:pic>
      <p:sp>
        <p:nvSpPr>
          <p:cNvPr id="27" name="Line">
            <a:extLst>
              <a:ext uri="{FF2B5EF4-FFF2-40B4-BE49-F238E27FC236}">
                <a16:creationId xmlns:a16="http://schemas.microsoft.com/office/drawing/2014/main" id="{C31570D2-58B3-4F94-B572-FFC32E679E3E}"/>
              </a:ext>
            </a:extLst>
          </p:cNvPr>
          <p:cNvSpPr/>
          <p:nvPr/>
        </p:nvSpPr>
        <p:spPr>
          <a:xfrm>
            <a:off x="3150148" y="3578771"/>
            <a:ext cx="4403609" cy="1"/>
          </a:xfrm>
          <a:prstGeom prst="line">
            <a:avLst/>
          </a:prstGeom>
          <a:ln w="12700">
            <a:solidFill>
              <a:srgbClr val="000000"/>
            </a:solidFill>
            <a:custDash>
              <a:ds d="200000" sp="200000"/>
            </a:custDash>
            <a:miter lim="400000"/>
          </a:ln>
        </p:spPr>
        <p:txBody>
          <a:bodyPr lIns="35719" tIns="35719" rIns="35719" bIns="35719" anchor="ctr"/>
          <a:lstStyle/>
          <a:p>
            <a:pPr>
              <a:defRPr sz="2400"/>
            </a:pPr>
            <a:endParaRPr sz="1687">
              <a:solidFill>
                <a:prstClr val="black"/>
              </a:solidFill>
              <a:latin typeface="Calibri" panose="020F0502020204030204"/>
            </a:endParaRPr>
          </a:p>
        </p:txBody>
      </p:sp>
      <p:sp>
        <p:nvSpPr>
          <p:cNvPr id="28" name="Line">
            <a:extLst>
              <a:ext uri="{FF2B5EF4-FFF2-40B4-BE49-F238E27FC236}">
                <a16:creationId xmlns:a16="http://schemas.microsoft.com/office/drawing/2014/main" id="{5618E265-A02B-4EE7-ABD5-AB30E10312EF}"/>
              </a:ext>
            </a:extLst>
          </p:cNvPr>
          <p:cNvSpPr/>
          <p:nvPr/>
        </p:nvSpPr>
        <p:spPr>
          <a:xfrm>
            <a:off x="7587490" y="3653719"/>
            <a:ext cx="1" cy="1146315"/>
          </a:xfrm>
          <a:prstGeom prst="line">
            <a:avLst/>
          </a:prstGeom>
          <a:ln w="12700">
            <a:solidFill>
              <a:srgbClr val="000000"/>
            </a:solidFill>
            <a:custDash>
              <a:ds d="200000" sp="200000"/>
            </a:custDash>
            <a:miter lim="400000"/>
          </a:ln>
        </p:spPr>
        <p:txBody>
          <a:bodyPr lIns="35719" tIns="35719" rIns="35719" bIns="35719" anchor="ctr"/>
          <a:lstStyle/>
          <a:p>
            <a:pPr>
              <a:defRPr sz="2400"/>
            </a:pPr>
            <a:endParaRPr sz="1687">
              <a:solidFill>
                <a:prstClr val="black"/>
              </a:solidFill>
              <a:latin typeface="Calibri" panose="020F0502020204030204"/>
            </a:endParaRPr>
          </a:p>
        </p:txBody>
      </p:sp>
      <p:pic>
        <p:nvPicPr>
          <p:cNvPr id="29" name="latex-image-9.pdf" descr="latex-image-9.pdf">
            <a:extLst>
              <a:ext uri="{FF2B5EF4-FFF2-40B4-BE49-F238E27FC236}">
                <a16:creationId xmlns:a16="http://schemas.microsoft.com/office/drawing/2014/main" id="{56934696-D087-469F-AE86-09C34957A015}"/>
              </a:ext>
            </a:extLst>
          </p:cNvPr>
          <p:cNvPicPr>
            <a:picLocks noChangeAspect="1"/>
          </p:cNvPicPr>
          <p:nvPr/>
        </p:nvPicPr>
        <p:blipFill>
          <a:blip r:embed="rId4"/>
          <a:stretch>
            <a:fillRect/>
          </a:stretch>
        </p:blipFill>
        <p:spPr>
          <a:xfrm>
            <a:off x="3285878" y="3097533"/>
            <a:ext cx="110315" cy="196116"/>
          </a:xfrm>
          <a:prstGeom prst="rect">
            <a:avLst/>
          </a:prstGeom>
          <a:ln w="12700">
            <a:miter lim="400000"/>
          </a:ln>
        </p:spPr>
      </p:pic>
      <p:pic>
        <p:nvPicPr>
          <p:cNvPr id="30" name="latex-image-10.pdf" descr="latex-image-10.pdf">
            <a:extLst>
              <a:ext uri="{FF2B5EF4-FFF2-40B4-BE49-F238E27FC236}">
                <a16:creationId xmlns:a16="http://schemas.microsoft.com/office/drawing/2014/main" id="{5EED9044-D51D-4B00-BB8F-73A2CE40C7B9}"/>
              </a:ext>
            </a:extLst>
          </p:cNvPr>
          <p:cNvPicPr>
            <a:picLocks noChangeAspect="1"/>
          </p:cNvPicPr>
          <p:nvPr/>
        </p:nvPicPr>
        <p:blipFill>
          <a:blip r:embed="rId5"/>
          <a:stretch>
            <a:fillRect/>
          </a:stretch>
        </p:blipFill>
        <p:spPr>
          <a:xfrm>
            <a:off x="8848554" y="4971293"/>
            <a:ext cx="110315" cy="147087"/>
          </a:xfrm>
          <a:prstGeom prst="rect">
            <a:avLst/>
          </a:prstGeom>
          <a:ln w="12700">
            <a:miter lim="400000"/>
          </a:ln>
        </p:spPr>
      </p:pic>
      <p:sp>
        <p:nvSpPr>
          <p:cNvPr id="35" name="Line">
            <a:extLst>
              <a:ext uri="{FF2B5EF4-FFF2-40B4-BE49-F238E27FC236}">
                <a16:creationId xmlns:a16="http://schemas.microsoft.com/office/drawing/2014/main" id="{D588B166-477A-486B-B434-ED26FD2F6882}"/>
              </a:ext>
            </a:extLst>
          </p:cNvPr>
          <p:cNvSpPr/>
          <p:nvPr/>
        </p:nvSpPr>
        <p:spPr>
          <a:xfrm>
            <a:off x="3199438" y="4964518"/>
            <a:ext cx="3221732" cy="1"/>
          </a:xfrm>
          <a:prstGeom prst="line">
            <a:avLst/>
          </a:prstGeom>
          <a:ln w="25400">
            <a:solidFill>
              <a:srgbClr val="000000"/>
            </a:solidFill>
            <a:miter lim="400000"/>
            <a:headEnd type="stealth"/>
            <a:tailEnd type="stealth"/>
          </a:ln>
        </p:spPr>
        <p:txBody>
          <a:bodyPr lIns="35719" tIns="35719" rIns="35719" bIns="35719" anchor="ctr"/>
          <a:lstStyle/>
          <a:p>
            <a:pPr>
              <a:defRPr sz="2400"/>
            </a:pPr>
            <a:endParaRPr sz="1687">
              <a:solidFill>
                <a:prstClr val="black"/>
              </a:solidFill>
              <a:latin typeface="Calibri" panose="020F0502020204030204"/>
            </a:endParaRPr>
          </a:p>
        </p:txBody>
      </p:sp>
      <p:pic>
        <p:nvPicPr>
          <p:cNvPr id="36" name="latex-image-19.pdf" descr="latex-image-19.pdf">
            <a:extLst>
              <a:ext uri="{FF2B5EF4-FFF2-40B4-BE49-F238E27FC236}">
                <a16:creationId xmlns:a16="http://schemas.microsoft.com/office/drawing/2014/main" id="{2BE79391-AD0C-4465-B935-129E942F843B}"/>
              </a:ext>
            </a:extLst>
          </p:cNvPr>
          <p:cNvPicPr>
            <a:picLocks noChangeAspect="1"/>
          </p:cNvPicPr>
          <p:nvPr/>
        </p:nvPicPr>
        <p:blipFill>
          <a:blip r:embed="rId6"/>
          <a:stretch>
            <a:fillRect/>
          </a:stretch>
        </p:blipFill>
        <p:spPr>
          <a:xfrm>
            <a:off x="5436437" y="5750488"/>
            <a:ext cx="167432" cy="223243"/>
          </a:xfrm>
          <a:prstGeom prst="rect">
            <a:avLst/>
          </a:prstGeom>
          <a:ln w="12700">
            <a:miter lim="400000"/>
          </a:ln>
        </p:spPr>
      </p:pic>
      <p:sp>
        <p:nvSpPr>
          <p:cNvPr id="37" name="image plane">
            <a:extLst>
              <a:ext uri="{FF2B5EF4-FFF2-40B4-BE49-F238E27FC236}">
                <a16:creationId xmlns:a16="http://schemas.microsoft.com/office/drawing/2014/main" id="{3AACB0FB-3B39-4658-B30D-ED97EE3A46A0}"/>
              </a:ext>
            </a:extLst>
          </p:cNvPr>
          <p:cNvSpPr txBox="1"/>
          <p:nvPr/>
        </p:nvSpPr>
        <p:spPr>
          <a:xfrm>
            <a:off x="5633615" y="2876799"/>
            <a:ext cx="1575111" cy="441468"/>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2400"/>
            </a:lvl1pPr>
          </a:lstStyle>
          <a:p>
            <a:pPr>
              <a:defRPr/>
            </a:pPr>
            <a:r>
              <a:rPr lang="en-US" dirty="0">
                <a:solidFill>
                  <a:prstClr val="black"/>
                </a:solidFill>
                <a:latin typeface="Calibri Light" panose="020F0302020204030204"/>
              </a:rPr>
              <a:t>image plane</a:t>
            </a:r>
            <a:endParaRPr dirty="0">
              <a:solidFill>
                <a:prstClr val="black"/>
              </a:solidFill>
              <a:latin typeface="Calibri Light" panose="020F0302020204030204"/>
            </a:endParaRPr>
          </a:p>
        </p:txBody>
      </p:sp>
      <p:sp>
        <p:nvSpPr>
          <p:cNvPr id="39" name="Line">
            <a:extLst>
              <a:ext uri="{FF2B5EF4-FFF2-40B4-BE49-F238E27FC236}">
                <a16:creationId xmlns:a16="http://schemas.microsoft.com/office/drawing/2014/main" id="{CBB16738-1D94-474D-9910-5CCE87D9618F}"/>
              </a:ext>
            </a:extLst>
          </p:cNvPr>
          <p:cNvSpPr/>
          <p:nvPr/>
        </p:nvSpPr>
        <p:spPr>
          <a:xfrm rot="5400000">
            <a:off x="6212849" y="4381684"/>
            <a:ext cx="836696" cy="0"/>
          </a:xfrm>
          <a:prstGeom prst="line">
            <a:avLst/>
          </a:prstGeom>
          <a:ln w="25400">
            <a:solidFill>
              <a:srgbClr val="000000"/>
            </a:solidFill>
            <a:miter lim="400000"/>
            <a:headEnd type="stealth"/>
            <a:tailEnd type="stealth"/>
          </a:ln>
        </p:spPr>
        <p:txBody>
          <a:bodyPr lIns="35719" tIns="35719" rIns="35719" bIns="35719" anchor="ctr"/>
          <a:lstStyle/>
          <a:p>
            <a:pPr>
              <a:defRPr sz="2400"/>
            </a:pPr>
            <a:endParaRPr sz="1687">
              <a:solidFill>
                <a:prstClr val="black"/>
              </a:solidFill>
              <a:latin typeface="Calibri" panose="020F0502020204030204"/>
            </a:endParaRPr>
          </a:p>
        </p:txBody>
      </p:sp>
      <p:sp>
        <p:nvSpPr>
          <p:cNvPr id="40" name="Line">
            <a:extLst>
              <a:ext uri="{FF2B5EF4-FFF2-40B4-BE49-F238E27FC236}">
                <a16:creationId xmlns:a16="http://schemas.microsoft.com/office/drawing/2014/main" id="{89360157-AF07-4DE0-BDA1-1F720EA662B4}"/>
              </a:ext>
            </a:extLst>
          </p:cNvPr>
          <p:cNvSpPr/>
          <p:nvPr/>
        </p:nvSpPr>
        <p:spPr>
          <a:xfrm>
            <a:off x="6479854" y="3906563"/>
            <a:ext cx="388373" cy="0"/>
          </a:xfrm>
          <a:prstGeom prst="line">
            <a:avLst/>
          </a:prstGeom>
          <a:ln w="12700">
            <a:solidFill>
              <a:srgbClr val="000000"/>
            </a:solidFill>
            <a:custDash>
              <a:ds d="200000" sp="200000"/>
            </a:custDash>
            <a:miter lim="400000"/>
          </a:ln>
        </p:spPr>
        <p:txBody>
          <a:bodyPr lIns="35719" tIns="35719" rIns="35719" bIns="35719" anchor="ctr"/>
          <a:lstStyle/>
          <a:p>
            <a:pPr>
              <a:defRPr sz="2400"/>
            </a:pPr>
            <a:endParaRPr sz="1687">
              <a:solidFill>
                <a:prstClr val="black"/>
              </a:solidFill>
              <a:latin typeface="Calibri" panose="020F0502020204030204"/>
            </a:endParaRPr>
          </a:p>
        </p:txBody>
      </p:sp>
      <p:pic>
        <p:nvPicPr>
          <p:cNvPr id="32" name="Picture 2" descr="https://latex.codecogs.com/gif.latex?%5Cdpi%7B300%7D%20%5Cbegin%7Bbmatrix%7Dx%20%5C%5C%20y%20%5C%5C%20z%20%5Cend%7Bbmatrix%7D"/>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7772401" y="3011754"/>
            <a:ext cx="331629" cy="95744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https://latex.codecogs.com/gif.latex?%5Cdpi%7B300%7D%20%5Cbegin%7Bbmatrix%7Du%20%5C%5C%20v%20%5Cend%7Bbmatrix%7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0285" y="3653719"/>
            <a:ext cx="310884" cy="666181"/>
          </a:xfrm>
          <a:prstGeom prst="rect">
            <a:avLst/>
          </a:prstGeom>
          <a:noFill/>
          <a:extLst>
            <a:ext uri="{909E8E84-426E-40DD-AFC4-6F175D3DCCD1}">
              <a14:hiddenFill xmlns:a14="http://schemas.microsoft.com/office/drawing/2010/main">
                <a:solidFill>
                  <a:srgbClr val="FFFFFF"/>
                </a:solidFill>
              </a14:hiddenFill>
            </a:ext>
          </a:extLst>
        </p:spPr>
      </p:pic>
      <p:pic>
        <p:nvPicPr>
          <p:cNvPr id="41" name="latex-image-9.pdf" descr="latex-image-9.pdf">
            <a:extLst>
              <a:ext uri="{FF2B5EF4-FFF2-40B4-BE49-F238E27FC236}">
                <a16:creationId xmlns:a16="http://schemas.microsoft.com/office/drawing/2014/main" id="{56934696-D087-469F-AE86-09C34957A015}"/>
              </a:ext>
            </a:extLst>
          </p:cNvPr>
          <p:cNvPicPr>
            <a:picLocks noChangeAspect="1"/>
          </p:cNvPicPr>
          <p:nvPr/>
        </p:nvPicPr>
        <p:blipFill>
          <a:blip r:embed="rId4"/>
          <a:stretch>
            <a:fillRect/>
          </a:stretch>
        </p:blipFill>
        <p:spPr>
          <a:xfrm>
            <a:off x="7772401" y="4226875"/>
            <a:ext cx="110315" cy="196116"/>
          </a:xfrm>
          <a:prstGeom prst="rect">
            <a:avLst/>
          </a:prstGeom>
          <a:ln w="12700">
            <a:miter lim="400000"/>
          </a:ln>
        </p:spPr>
      </p:pic>
      <p:pic>
        <p:nvPicPr>
          <p:cNvPr id="4098" name="Picture 2" descr="https://latex.codecogs.com/gif.latex?%5Cdpi%7B300%7D%20v"/>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01040" y="4300921"/>
            <a:ext cx="161526" cy="161526"/>
          </a:xfrm>
          <a:prstGeom prst="rect">
            <a:avLst/>
          </a:prstGeom>
          <a:noFill/>
          <a:extLst>
            <a:ext uri="{909E8E84-426E-40DD-AFC4-6F175D3DCCD1}">
              <a14:hiddenFill xmlns:a14="http://schemas.microsoft.com/office/drawing/2010/main">
                <a:solidFill>
                  <a:srgbClr val="FFFFFF"/>
                </a:solidFill>
              </a14:hiddenFill>
            </a:ext>
          </a:extLst>
        </p:spPr>
      </p:pic>
      <p:sp>
        <p:nvSpPr>
          <p:cNvPr id="42" name="Content Placeholder 2"/>
          <p:cNvSpPr txBox="1">
            <a:spLocks/>
          </p:cNvSpPr>
          <p:nvPr/>
        </p:nvSpPr>
        <p:spPr>
          <a:xfrm>
            <a:off x="203200" y="762000"/>
            <a:ext cx="11785600" cy="5715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Using triangle proportions (Thales’ theorem) we can easily conclude that: </a:t>
            </a:r>
          </a:p>
        </p:txBody>
      </p:sp>
      <p:pic>
        <p:nvPicPr>
          <p:cNvPr id="5122" name="Picture 2" descr="https://latex.codecogs.com/gif.latex?%5Cdpi%7B300%7D%20%5Cbegin%7Bbmatrix%7Dx%20%5C%5C%20y%20%5C%5C%20z%20%5Cend%7Bbmatrix%7D%20%5Cmapsto%20%5Cbegin%7Bbmatrix%7Du%20%5C%5C%20v%20%5Cend%7Bbmatrix%7D%20%3D%20%5Cbegin%7Bbmatrix%7Df%5Cfrac%7Bx%7D%7Bz%7D%20%5C%5C%20f%5Cfrac%7By%7D%7Bz%7D%20%5Cend%7Bbmatrix%7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20154" y="1371600"/>
            <a:ext cx="2962917" cy="132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087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806E-716B-4127-8FAD-9BE6143871BE}"/>
              </a:ext>
            </a:extLst>
          </p:cNvPr>
          <p:cNvSpPr>
            <a:spLocks noGrp="1"/>
          </p:cNvSpPr>
          <p:nvPr>
            <p:ph type="title"/>
          </p:nvPr>
        </p:nvSpPr>
        <p:spPr>
          <a:xfrm>
            <a:off x="1676400" y="0"/>
            <a:ext cx="8839200" cy="762000"/>
          </a:xfrm>
        </p:spPr>
        <p:txBody>
          <a:bodyPr/>
          <a:lstStyle/>
          <a:p>
            <a:r>
              <a:rPr lang="en-US" dirty="0"/>
              <a:t>Recap: perspective projection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B38623-BB64-452B-B8AF-A84D9DA18C6F}"/>
                  </a:ext>
                </a:extLst>
              </p:cNvPr>
              <p:cNvSpPr>
                <a:spLocks noGrp="1"/>
              </p:cNvSpPr>
              <p:nvPr>
                <p:ph idx="1"/>
              </p:nvPr>
            </p:nvSpPr>
            <p:spPr>
              <a:xfrm>
                <a:off x="245097" y="762000"/>
                <a:ext cx="10270503" cy="5715000"/>
              </a:xfrm>
            </p:spPr>
            <p:txBody>
              <a:bodyPr/>
              <a:lstStyle/>
              <a:p>
                <a:r>
                  <a:rPr lang="en-US" dirty="0"/>
                  <a:t>Let’s use the homogeneous coordinates:</a:t>
                </a:r>
              </a:p>
              <a:p>
                <a:endParaRPr lang="en-US" dirty="0"/>
              </a:p>
              <a:p>
                <a:endParaRPr lang="en-US" dirty="0"/>
              </a:p>
              <a:p>
                <a:endParaRPr lang="en-US" dirty="0"/>
              </a:p>
              <a:p>
                <a:endParaRPr lang="en-US" dirty="0"/>
              </a:p>
              <a:p>
                <a:endParaRPr lang="en-US" dirty="0"/>
              </a:p>
              <a:p>
                <a:pPr lvl="1"/>
                <a:r>
                  <a:rPr lang="en-US" dirty="0"/>
                  <a:t>Units of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𝑚</m:t>
                    </m:r>
                    <m:r>
                      <a:rPr lang="en-US" i="1" dirty="0"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02B38623-BB64-452B-B8AF-A84D9DA18C6F}"/>
                  </a:ext>
                </a:extLst>
              </p:cNvPr>
              <p:cNvSpPr>
                <a:spLocks noGrp="1" noRot="1" noChangeAspect="1" noMove="1" noResize="1" noEditPoints="1" noAdjustHandles="1" noChangeArrowheads="1" noChangeShapeType="1" noTextEdit="1"/>
              </p:cNvSpPr>
              <p:nvPr>
                <p:ph idx="1"/>
              </p:nvPr>
            </p:nvSpPr>
            <p:spPr>
              <a:xfrm>
                <a:off x="245097" y="762000"/>
                <a:ext cx="10270503" cy="5715000"/>
              </a:xfrm>
              <a:blipFill>
                <a:blip r:embed="rId3"/>
                <a:stretch>
                  <a:fillRect l="-1068" t="-959"/>
                </a:stretch>
              </a:blipFill>
            </p:spPr>
            <p:txBody>
              <a:bodyPr/>
              <a:lstStyle/>
              <a:p>
                <a:r>
                  <a:rPr lang="en-US">
                    <a:noFill/>
                  </a:rPr>
                  <a:t> </a:t>
                </a:r>
              </a:p>
            </p:txBody>
          </p:sp>
        </mc:Fallback>
      </mc:AlternateContent>
      <p:pic>
        <p:nvPicPr>
          <p:cNvPr id="1026" name="Picture 2" descr="https://latex.codecogs.com/gif.latex?%5Cdpi%7B300%7D%20%5Cbegin%7Bbmatrix%7Df%20%26%200%260%260%20%5C%5C%200%26f%20%260%260%20%5C%5C0%260%261%260%20%5Cend%7Bbmatrix%7D%20%5Cbegin%7Bbmatrix%7Dx%20%5C%5C%20y%20%5C%5Cz%20%5C%5C1%20%5Cend%7Bbmatrix%7D%20%3D%20%5Cbegin%7Bbmatrix%7Dfx%20%5C%5C%20fy%20%5C%5Cz%20%5Cend%7Bbmatrix%7D%20%5Cmapsto%20%5Cbegin%7Bbmatrix%7Df%5Cfrac%7Bx%7D%7Bz%7D%20%5C%5C%20f%5Cfrac%7By%7D%7Bz%7D%20%5Cend%7Bbmatrix%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1901" y="1447801"/>
            <a:ext cx="7153275"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600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FC4F-094F-41A7-858A-7CE33938451F}"/>
              </a:ext>
            </a:extLst>
          </p:cNvPr>
          <p:cNvSpPr>
            <a:spLocks noGrp="1"/>
          </p:cNvSpPr>
          <p:nvPr>
            <p:ph type="title"/>
          </p:nvPr>
        </p:nvSpPr>
        <p:spPr/>
        <p:txBody>
          <a:bodyPr/>
          <a:lstStyle/>
          <a:p>
            <a:r>
              <a:rPr lang="en-US" dirty="0"/>
              <a:t>Recap: perspective projection</a:t>
            </a:r>
          </a:p>
        </p:txBody>
      </p:sp>
      <p:sp>
        <p:nvSpPr>
          <p:cNvPr id="3" name="Content Placeholder 2">
            <a:extLst>
              <a:ext uri="{FF2B5EF4-FFF2-40B4-BE49-F238E27FC236}">
                <a16:creationId xmlns:a16="http://schemas.microsoft.com/office/drawing/2014/main" id="{74F2D7F0-21D8-4DEB-95F5-BA5D3D1DE7CA}"/>
              </a:ext>
            </a:extLst>
          </p:cNvPr>
          <p:cNvSpPr>
            <a:spLocks noGrp="1"/>
          </p:cNvSpPr>
          <p:nvPr>
            <p:ph idx="1"/>
          </p:nvPr>
        </p:nvSpPr>
        <p:spPr/>
        <p:txBody>
          <a:bodyPr/>
          <a:lstStyle/>
          <a:p>
            <a:r>
              <a:rPr lang="en-US" dirty="0"/>
              <a:t>Let’s split into 2 matrices and use 3D-&gt;2D homogenous coordinates:</a:t>
            </a:r>
          </a:p>
        </p:txBody>
      </p:sp>
      <p:sp>
        <p:nvSpPr>
          <p:cNvPr id="4" name="Left Brace 3">
            <a:extLst>
              <a:ext uri="{FF2B5EF4-FFF2-40B4-BE49-F238E27FC236}">
                <a16:creationId xmlns:a16="http://schemas.microsoft.com/office/drawing/2014/main" id="{5C3831E8-107A-4F59-84BC-EF2C3B2F5D85}"/>
              </a:ext>
            </a:extLst>
          </p:cNvPr>
          <p:cNvSpPr/>
          <p:nvPr/>
        </p:nvSpPr>
        <p:spPr>
          <a:xfrm rot="16200000">
            <a:off x="2286000" y="3886200"/>
            <a:ext cx="533400" cy="160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a:extLst>
              <a:ext uri="{FF2B5EF4-FFF2-40B4-BE49-F238E27FC236}">
                <a16:creationId xmlns:a16="http://schemas.microsoft.com/office/drawing/2014/main" id="{0CEFB6C2-9B44-4BC4-87CC-5F1E6374DA21}"/>
              </a:ext>
            </a:extLst>
          </p:cNvPr>
          <p:cNvSpPr/>
          <p:nvPr/>
        </p:nvSpPr>
        <p:spPr>
          <a:xfrm rot="16200000">
            <a:off x="4610100" y="3714935"/>
            <a:ext cx="533400" cy="1981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67391E26-DC38-4D60-8331-E7FC22F9AB1B}"/>
              </a:ext>
            </a:extLst>
          </p:cNvPr>
          <p:cNvSpPr txBox="1"/>
          <p:nvPr/>
        </p:nvSpPr>
        <p:spPr>
          <a:xfrm>
            <a:off x="1752601" y="4972236"/>
            <a:ext cx="1600201" cy="646331"/>
          </a:xfrm>
          <a:prstGeom prst="rect">
            <a:avLst/>
          </a:prstGeom>
          <a:noFill/>
        </p:spPr>
        <p:txBody>
          <a:bodyPr wrap="square" rtlCol="0">
            <a:spAutoFit/>
          </a:bodyPr>
          <a:lstStyle/>
          <a:p>
            <a:pPr algn="ctr"/>
            <a:r>
              <a:rPr lang="en-US" dirty="0"/>
              <a:t>Intrinsic camera matrix</a:t>
            </a:r>
          </a:p>
        </p:txBody>
      </p:sp>
      <p:sp>
        <p:nvSpPr>
          <p:cNvPr id="8" name="TextBox 7">
            <a:extLst>
              <a:ext uri="{FF2B5EF4-FFF2-40B4-BE49-F238E27FC236}">
                <a16:creationId xmlns:a16="http://schemas.microsoft.com/office/drawing/2014/main" id="{75DFCE4A-F52E-4888-A2AE-AA27B9D0D18F}"/>
              </a:ext>
            </a:extLst>
          </p:cNvPr>
          <p:cNvSpPr txBox="1"/>
          <p:nvPr/>
        </p:nvSpPr>
        <p:spPr>
          <a:xfrm>
            <a:off x="3886200" y="4953001"/>
            <a:ext cx="1981200" cy="646331"/>
          </a:xfrm>
          <a:prstGeom prst="rect">
            <a:avLst/>
          </a:prstGeom>
          <a:noFill/>
        </p:spPr>
        <p:txBody>
          <a:bodyPr wrap="square" rtlCol="0">
            <a:spAutoFit/>
          </a:bodyPr>
          <a:lstStyle/>
          <a:p>
            <a:pPr algn="ctr"/>
            <a:r>
              <a:rPr lang="en-US" dirty="0"/>
              <a:t>Perspective projection matrix</a:t>
            </a:r>
          </a:p>
        </p:txBody>
      </p:sp>
      <p:pic>
        <p:nvPicPr>
          <p:cNvPr id="1028" name="Picture 4">
            <a:extLst>
              <a:ext uri="{FF2B5EF4-FFF2-40B4-BE49-F238E27FC236}">
                <a16:creationId xmlns:a16="http://schemas.microsoft.com/office/drawing/2014/main" id="{69EAF67A-A04D-4B2A-9816-87A3AACFE3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553032"/>
            <a:ext cx="8458200" cy="2058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147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Intrinsic camera matrix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intrinsic matrix </a:t>
                </a:r>
                <a14:m>
                  <m:oMath xmlns:m="http://schemas.openxmlformats.org/officeDocument/2006/math">
                    <m:r>
                      <a:rPr lang="en-US" b="1" i="1" dirty="0" smtClean="0">
                        <a:latin typeface="Cambria Math"/>
                      </a:rPr>
                      <m:t>𝑲</m:t>
                    </m:r>
                  </m:oMath>
                </a14:m>
                <a:r>
                  <a:rPr lang="en-US" dirty="0"/>
                  <a:t> contains 5 intrinsic parameters. These parameters encompass: </a:t>
                </a:r>
              </a:p>
              <a:p>
                <a:pPr lvl="1"/>
                <a:r>
                  <a:rPr lang="en-US" dirty="0"/>
                  <a:t>Scaled x &amp; y focal length.</a:t>
                </a:r>
              </a:p>
              <a:p>
                <a:pPr lvl="1"/>
                <a:r>
                  <a:rPr lang="en-US" dirty="0"/>
                  <a:t> Sensor skew.</a:t>
                </a:r>
              </a:p>
              <a:p>
                <a:pPr lvl="1"/>
                <a:r>
                  <a:rPr lang="en-US" dirty="0"/>
                  <a:t> Principal point.</a:t>
                </a:r>
              </a:p>
              <a:p>
                <a:r>
                  <a:rPr lang="en-US" dirty="0"/>
                  <a:t>The intrinsic camera matrix transforms a point in general image plane 2D space to the camera specific image space.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31" t="-959"/>
                </a:stretch>
              </a:blipFill>
            </p:spPr>
            <p:txBody>
              <a:bodyPr/>
              <a:lstStyle/>
              <a:p>
                <a:r>
                  <a:rPr lang="en-US">
                    <a:noFill/>
                  </a:rPr>
                  <a:t> </a:t>
                </a:r>
              </a:p>
            </p:txBody>
          </p:sp>
        </mc:Fallback>
      </mc:AlternateContent>
      <p:pic>
        <p:nvPicPr>
          <p:cNvPr id="2050" name="Picture 2" descr="https://latex.codecogs.com/gif.latex?%5Cdpi%7B300%7D%20K%20%3D%20%5Cbegin%7Bbmatrix%7Df%20%26%200%260%20%5C%5C%200%26f%20%260%20%5C%5C0%260%261%20%5Cend%7Bbmatrix%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8188" y="4800600"/>
            <a:ext cx="3095625" cy="170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587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83F5E-01D2-4984-9AB7-4A078BB540A6}"/>
              </a:ext>
            </a:extLst>
          </p:cNvPr>
          <p:cNvSpPr>
            <a:spLocks noGrp="1"/>
          </p:cNvSpPr>
          <p:nvPr>
            <p:ph type="title"/>
          </p:nvPr>
        </p:nvSpPr>
        <p:spPr/>
        <p:txBody>
          <a:bodyPr/>
          <a:lstStyle/>
          <a:p>
            <a:r>
              <a:rPr lang="en-US" dirty="0"/>
              <a:t>Intrinsic camera matrix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221B64-F9ED-4EB4-97FC-EB8CE243081B}"/>
                  </a:ext>
                </a:extLst>
              </p:cNvPr>
              <p:cNvSpPr>
                <a:spLocks noGrp="1"/>
              </p:cNvSpPr>
              <p:nvPr>
                <p:ph idx="1"/>
              </p:nvPr>
            </p:nvSpPr>
            <p:spPr/>
            <p:txBody>
              <a:bodyPr/>
              <a:lstStyle/>
              <a:p>
                <a:r>
                  <a:rPr lang="en-US" dirty="0"/>
                  <a:t>Transforming to units of pixels in image space:</a:t>
                </a:r>
              </a:p>
              <a:p>
                <a:pPr lvl="1"/>
                <a:r>
                  <a:rPr lang="en-US" dirty="0"/>
                  <a:t> Pixel size in x dimension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𝑥</m:t>
                        </m:r>
                      </m:sub>
                    </m:sSub>
                  </m:oMath>
                </a14:m>
                <a:r>
                  <a:rPr lang="en-US" dirty="0"/>
                  <a:t> and Pixel size in y dimension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𝑦</m:t>
                        </m:r>
                      </m:sub>
                    </m:sSub>
                    <m:r>
                      <a:rPr lang="en-US" b="0" i="0" smtClean="0">
                        <a:latin typeface="Cambria Math" panose="02040503050406030204" pitchFamily="18" charset="0"/>
                      </a:rPr>
                      <m:t>.</m:t>
                    </m:r>
                  </m:oMath>
                </a14:m>
                <a:endParaRPr lang="en-US" b="0" dirty="0"/>
              </a:p>
              <a:p>
                <a:pPr marL="45720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𝑥</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𝑓</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𝑥</m:t>
                              </m:r>
                            </m:sub>
                          </m:sSub>
                        </m:den>
                      </m:f>
                      <m:r>
                        <a:rPr lang="en-US" b="0" i="1" smtClean="0">
                          <a:latin typeface="Cambria Math" panose="02040503050406030204" pitchFamily="18" charset="0"/>
                        </a:rPr>
                        <m:t> &amp;</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𝑓</m:t>
                          </m:r>
                        </m:e>
                        <m:sub>
                          <m:r>
                            <a:rPr lang="en-US" b="0" i="1" smtClean="0">
                              <a:latin typeface="Cambria Math" panose="02040503050406030204" pitchFamily="18" charset="0"/>
                            </a:rPr>
                            <m:t>𝑦</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𝑓</m:t>
                          </m:r>
                        </m:num>
                        <m:den>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𝑦</m:t>
                              </m:r>
                            </m:sub>
                          </m:sSub>
                        </m:den>
                      </m:f>
                    </m:oMath>
                  </m:oMathPara>
                </a14:m>
                <a:endParaRPr lang="en-US" dirty="0"/>
              </a:p>
            </p:txBody>
          </p:sp>
        </mc:Choice>
        <mc:Fallback xmlns="">
          <p:sp>
            <p:nvSpPr>
              <p:cNvPr id="3" name="Content Placeholder 2">
                <a:extLst>
                  <a:ext uri="{FF2B5EF4-FFF2-40B4-BE49-F238E27FC236}">
                    <a16:creationId xmlns:a16="http://schemas.microsoft.com/office/drawing/2014/main" id="{8E221B64-F9ED-4EB4-97FC-EB8CE243081B}"/>
                  </a:ext>
                </a:extLst>
              </p:cNvPr>
              <p:cNvSpPr>
                <a:spLocks noGrp="1" noRot="1" noChangeAspect="1" noMove="1" noResize="1" noEditPoints="1" noAdjustHandles="1" noChangeArrowheads="1" noChangeShapeType="1" noTextEdit="1"/>
              </p:cNvSpPr>
              <p:nvPr>
                <p:ph idx="1"/>
              </p:nvPr>
            </p:nvSpPr>
            <p:spPr>
              <a:blipFill>
                <a:blip r:embed="rId3"/>
                <a:stretch>
                  <a:fillRect l="-1241" t="-959"/>
                </a:stretch>
              </a:blipFill>
            </p:spPr>
            <p:txBody>
              <a:bodyPr/>
              <a:lstStyle/>
              <a:p>
                <a:r>
                  <a:rPr lang="en-US">
                    <a:noFill/>
                  </a:rPr>
                  <a:t> </a:t>
                </a:r>
              </a:p>
            </p:txBody>
          </p:sp>
        </mc:Fallback>
      </mc:AlternateContent>
      <p:pic>
        <p:nvPicPr>
          <p:cNvPr id="1028" name="Picture 4" descr="https://latex.codecogs.com/gif.latex?%5Cdpi%7B300%7D%20K%20%3D%20%5Cbegin%7Bbmatrix%7Df_x%20%26%200%260%20%5C%5C%200%26f_y%20%260%20%5C%5C0%260%261%20%5Cend%7Bbmatrix%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5788" y="3276600"/>
            <a:ext cx="3400425" cy="170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9309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Intrinsic camera matrix</a:t>
            </a:r>
          </a:p>
        </p:txBody>
      </p:sp>
      <p:sp>
        <p:nvSpPr>
          <p:cNvPr id="3" name="Content Placeholder 2"/>
          <p:cNvSpPr>
            <a:spLocks noGrp="1"/>
          </p:cNvSpPr>
          <p:nvPr>
            <p:ph idx="1"/>
          </p:nvPr>
        </p:nvSpPr>
        <p:spPr/>
        <p:txBody>
          <a:bodyPr/>
          <a:lstStyle/>
          <a:p>
            <a:r>
              <a:rPr lang="en-US" dirty="0"/>
              <a:t>Let’s add the </a:t>
            </a:r>
            <a:r>
              <a:rPr lang="en-US" b="1" dirty="0"/>
              <a:t>principle point</a:t>
            </a:r>
            <a:r>
              <a:rPr lang="en-US" dirty="0"/>
              <a:t>: </a:t>
            </a:r>
            <a:r>
              <a:rPr lang="en-US" dirty="0">
                <a:solidFill>
                  <a:prstClr val="black"/>
                </a:solidFill>
              </a:rPr>
              <a:t>the offset vector between the projected camera coordinates to the image coordinate [units of pixels].</a:t>
            </a:r>
          </a:p>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a:p>
            <a:pPr marL="0" indent="0">
              <a:buNone/>
            </a:pPr>
            <a:endParaRPr lang="en-US" dirty="0">
              <a:solidFill>
                <a:prstClr val="black"/>
              </a:solidFill>
            </a:endParaRPr>
          </a:p>
          <a:p>
            <a:pPr marL="0" indent="0">
              <a:buNone/>
            </a:pPr>
            <a:endParaRPr lang="en-US" dirty="0">
              <a:solidFill>
                <a:prstClr val="black"/>
              </a:solidFill>
            </a:endParaRPr>
          </a:p>
          <a:p>
            <a:r>
              <a:rPr lang="en-US" dirty="0">
                <a:solidFill>
                  <a:prstClr val="black"/>
                </a:solidFill>
                <a:highlight>
                  <a:srgbClr val="FFFF00"/>
                </a:highlight>
              </a:rPr>
              <a:t>How to add this to the intrinsic matrix?</a:t>
            </a:r>
          </a:p>
        </p:txBody>
      </p:sp>
      <p:sp>
        <p:nvSpPr>
          <p:cNvPr id="4" name="Rectangle">
            <a:extLst>
              <a:ext uri="{FF2B5EF4-FFF2-40B4-BE49-F238E27FC236}">
                <a16:creationId xmlns:a16="http://schemas.microsoft.com/office/drawing/2014/main" id="{EF771DA6-7328-45EC-9A17-1A766F258E10}"/>
              </a:ext>
            </a:extLst>
          </p:cNvPr>
          <p:cNvSpPr/>
          <p:nvPr/>
        </p:nvSpPr>
        <p:spPr>
          <a:xfrm>
            <a:off x="4879829" y="2212232"/>
            <a:ext cx="2424410" cy="2206086"/>
          </a:xfrm>
          <a:prstGeom prst="rect">
            <a:avLst/>
          </a:prstGeom>
          <a:solidFill>
            <a:srgbClr val="FFFF00"/>
          </a:solidFill>
          <a:ln w="25400">
            <a:solidFill>
              <a:srgbClr val="85888D"/>
            </a:solidFill>
            <a:miter lim="400000"/>
          </a:ln>
        </p:spPr>
        <p:txBody>
          <a:bodyPr lIns="35719" tIns="35719" rIns="35719" bIns="35719" anchor="ctr"/>
          <a:lstStyle/>
          <a:p>
            <a:pPr>
              <a:defRPr sz="2400"/>
            </a:pPr>
            <a:endParaRPr sz="2400">
              <a:solidFill>
                <a:prstClr val="black"/>
              </a:solidFill>
              <a:latin typeface="Calibri Light" panose="020F0302020204030204"/>
            </a:endParaRPr>
          </a:p>
        </p:txBody>
      </p:sp>
      <p:sp>
        <p:nvSpPr>
          <p:cNvPr id="5" name="Line">
            <a:extLst>
              <a:ext uri="{FF2B5EF4-FFF2-40B4-BE49-F238E27FC236}">
                <a16:creationId xmlns:a16="http://schemas.microsoft.com/office/drawing/2014/main" id="{E7E042AF-FB5A-4EE1-A300-E2E509BEC9CE}"/>
              </a:ext>
            </a:extLst>
          </p:cNvPr>
          <p:cNvSpPr/>
          <p:nvPr/>
        </p:nvSpPr>
        <p:spPr>
          <a:xfrm>
            <a:off x="6051851" y="3324205"/>
            <a:ext cx="1101723" cy="0"/>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p:sp>
        <p:nvSpPr>
          <p:cNvPr id="6" name="Line">
            <a:extLst>
              <a:ext uri="{FF2B5EF4-FFF2-40B4-BE49-F238E27FC236}">
                <a16:creationId xmlns:a16="http://schemas.microsoft.com/office/drawing/2014/main" id="{587F99AC-DCB9-4139-BC72-4316F6369602}"/>
              </a:ext>
            </a:extLst>
          </p:cNvPr>
          <p:cNvSpPr/>
          <p:nvPr/>
        </p:nvSpPr>
        <p:spPr>
          <a:xfrm flipV="1">
            <a:off x="6058548" y="2397278"/>
            <a:ext cx="1" cy="935859"/>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p:sp>
        <p:nvSpPr>
          <p:cNvPr id="7" name="Line">
            <a:extLst>
              <a:ext uri="{FF2B5EF4-FFF2-40B4-BE49-F238E27FC236}">
                <a16:creationId xmlns:a16="http://schemas.microsoft.com/office/drawing/2014/main" id="{F5789BAC-A4A7-41F3-B15E-A66F471D65A3}"/>
              </a:ext>
            </a:extLst>
          </p:cNvPr>
          <p:cNvSpPr/>
          <p:nvPr/>
        </p:nvSpPr>
        <p:spPr>
          <a:xfrm>
            <a:off x="4873131" y="4422558"/>
            <a:ext cx="1070742" cy="1"/>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p:sp>
        <p:nvSpPr>
          <p:cNvPr id="8" name="Line">
            <a:extLst>
              <a:ext uri="{FF2B5EF4-FFF2-40B4-BE49-F238E27FC236}">
                <a16:creationId xmlns:a16="http://schemas.microsoft.com/office/drawing/2014/main" id="{CCF7F079-294F-40E7-8105-0B2B11FCADE2}"/>
              </a:ext>
            </a:extLst>
          </p:cNvPr>
          <p:cNvSpPr/>
          <p:nvPr/>
        </p:nvSpPr>
        <p:spPr>
          <a:xfrm flipV="1">
            <a:off x="4879830" y="3495630"/>
            <a:ext cx="1" cy="935859"/>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mc:AlternateContent xmlns:mc="http://schemas.openxmlformats.org/markup-compatibility/2006" xmlns:a14="http://schemas.microsoft.com/office/drawing/2010/main">
        <mc:Choice Requires="a14">
          <p:sp>
            <p:nvSpPr>
              <p:cNvPr id="10" name="image coordinate system">
                <a:extLst>
                  <a:ext uri="{FF2B5EF4-FFF2-40B4-BE49-F238E27FC236}">
                    <a16:creationId xmlns:a16="http://schemas.microsoft.com/office/drawing/2014/main" id="{B1C9475A-CB0A-4867-B710-686ED1934745}"/>
                  </a:ext>
                </a:extLst>
              </p:cNvPr>
              <p:cNvSpPr txBox="1"/>
              <p:nvPr/>
            </p:nvSpPr>
            <p:spPr>
              <a:xfrm>
                <a:off x="4106712" y="4419600"/>
                <a:ext cx="2294088" cy="471540"/>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𝑖𝑚𝑎𝑔𝑒</m:t>
                          </m:r>
                        </m:sub>
                      </m:sSub>
                    </m:oMath>
                  </m:oMathPara>
                </a14:m>
                <a:endParaRPr sz="2400" dirty="0">
                  <a:solidFill>
                    <a:prstClr val="black"/>
                  </a:solidFill>
                  <a:latin typeface="Calibri Light" panose="020F0302020204030204"/>
                </a:endParaRPr>
              </a:p>
            </p:txBody>
          </p:sp>
        </mc:Choice>
        <mc:Fallback xmlns="">
          <p:sp>
            <p:nvSpPr>
              <p:cNvPr id="10"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4106712" y="4419600"/>
                <a:ext cx="2294088" cy="471540"/>
              </a:xfrm>
              <a:prstGeom prst="rect">
                <a:avLst/>
              </a:prstGeom>
              <a:blipFill>
                <a:blip r:embed="rId2"/>
                <a:stretch>
                  <a:fillRect b="-15584"/>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p:sp>
        <p:nvSpPr>
          <p:cNvPr id="11" name="CCD array">
            <a:extLst>
              <a:ext uri="{FF2B5EF4-FFF2-40B4-BE49-F238E27FC236}">
                <a16:creationId xmlns:a16="http://schemas.microsoft.com/office/drawing/2014/main" id="{ED6D98F1-265E-4456-9603-250BCCF28542}"/>
              </a:ext>
            </a:extLst>
          </p:cNvPr>
          <p:cNvSpPr txBox="1"/>
          <p:nvPr/>
        </p:nvSpPr>
        <p:spPr>
          <a:xfrm>
            <a:off x="4879829" y="2191630"/>
            <a:ext cx="918157" cy="810799"/>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r>
              <a:rPr lang="en-US" sz="2400" dirty="0">
                <a:solidFill>
                  <a:prstClr val="black"/>
                </a:solidFill>
                <a:latin typeface="Calibri Light" panose="020F0302020204030204"/>
              </a:rPr>
              <a:t>image plane</a:t>
            </a:r>
            <a:endParaRPr sz="2400" dirty="0">
              <a:solidFill>
                <a:prstClr val="black"/>
              </a:solidFill>
              <a:latin typeface="Calibri Light" panose="020F0302020204030204"/>
            </a:endParaRPr>
          </a:p>
        </p:txBody>
      </p:sp>
      <p:sp>
        <p:nvSpPr>
          <p:cNvPr id="12" name="Line">
            <a:extLst>
              <a:ext uri="{FF2B5EF4-FFF2-40B4-BE49-F238E27FC236}">
                <a16:creationId xmlns:a16="http://schemas.microsoft.com/office/drawing/2014/main" id="{F1572784-636B-407E-98E2-EC5144DFD233}"/>
              </a:ext>
            </a:extLst>
          </p:cNvPr>
          <p:cNvSpPr/>
          <p:nvPr/>
        </p:nvSpPr>
        <p:spPr>
          <a:xfrm flipH="1">
            <a:off x="4947957" y="3365768"/>
            <a:ext cx="1070345" cy="969849"/>
          </a:xfrm>
          <a:prstGeom prst="line">
            <a:avLst/>
          </a:prstGeom>
          <a:ln w="12700">
            <a:solidFill>
              <a:srgbClr val="000000"/>
            </a:solidFill>
            <a:custDash>
              <a:ds d="200000" sp="200000"/>
            </a:custDash>
            <a:miter lim="400000"/>
            <a:tailEnd type="stealth"/>
          </a:ln>
        </p:spPr>
        <p:txBody>
          <a:bodyPr lIns="35719" tIns="35719" rIns="35719" bIns="35719" anchor="ctr"/>
          <a:lstStyle/>
          <a:p>
            <a:pPr>
              <a:defRPr sz="2400"/>
            </a:pPr>
            <a:endParaRPr sz="2400">
              <a:solidFill>
                <a:prstClr val="black"/>
              </a:solidFill>
              <a:latin typeface="Calibri Light" panose="020F0302020204030204"/>
            </a:endParaRPr>
          </a:p>
        </p:txBody>
      </p:sp>
      <p:pic>
        <p:nvPicPr>
          <p:cNvPr id="13" name="pasted-image.pdf" descr="pasted-image.pdf">
            <a:extLst>
              <a:ext uri="{FF2B5EF4-FFF2-40B4-BE49-F238E27FC236}">
                <a16:creationId xmlns:a16="http://schemas.microsoft.com/office/drawing/2014/main" id="{FF15D042-0452-40DD-84A2-C3632B25CDBD}"/>
              </a:ext>
            </a:extLst>
          </p:cNvPr>
          <p:cNvPicPr>
            <a:picLocks noChangeAspect="1"/>
          </p:cNvPicPr>
          <p:nvPr/>
        </p:nvPicPr>
        <p:blipFill>
          <a:blip r:embed="rId3"/>
          <a:stretch>
            <a:fillRect/>
          </a:stretch>
        </p:blipFill>
        <p:spPr>
          <a:xfrm>
            <a:off x="5407050" y="3515968"/>
            <a:ext cx="154038" cy="214313"/>
          </a:xfrm>
          <a:prstGeom prst="rect">
            <a:avLst/>
          </a:prstGeom>
          <a:ln w="12700">
            <a:miter lim="400000"/>
          </a:ln>
        </p:spPr>
      </p:pic>
      <mc:AlternateContent xmlns:mc="http://schemas.openxmlformats.org/markup-compatibility/2006" xmlns:a14="http://schemas.microsoft.com/office/drawing/2010/main">
        <mc:Choice Requires="a14">
          <p:sp>
            <p:nvSpPr>
              <p:cNvPr id="15" name="image coordinate system">
                <a:extLst>
                  <a:ext uri="{FF2B5EF4-FFF2-40B4-BE49-F238E27FC236}">
                    <a16:creationId xmlns:a16="http://schemas.microsoft.com/office/drawing/2014/main" id="{B1C9475A-CB0A-4867-B710-686ED1934745}"/>
                  </a:ext>
                </a:extLst>
              </p:cNvPr>
              <p:cNvSpPr txBox="1"/>
              <p:nvPr/>
            </p:nvSpPr>
            <p:spPr>
              <a:xfrm>
                <a:off x="5486400" y="3242114"/>
                <a:ext cx="2294088" cy="644087"/>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eqArr>
                            <m:eqArrPr>
                              <m:ctrlPr>
                                <a:rPr lang="en-US" sz="2400" i="1">
                                  <a:solidFill>
                                    <a:prstClr val="black"/>
                                  </a:solidFill>
                                  <a:latin typeface="Cambria Math" panose="02040503050406030204" pitchFamily="18" charset="0"/>
                                </a:rPr>
                              </m:ctrlPr>
                            </m:eqArrPr>
                            <m:e>
                              <m:r>
                                <a:rPr lang="en-US" sz="2400" i="1">
                                  <a:solidFill>
                                    <a:prstClr val="black"/>
                                  </a:solidFill>
                                  <a:latin typeface="Cambria Math"/>
                                </a:rPr>
                                <m:t>𝑐𝑎𝑚𝑒𝑟𝑎</m:t>
                              </m:r>
                              <m:r>
                                <a:rPr lang="en-US" sz="2400" i="1">
                                  <a:solidFill>
                                    <a:prstClr val="black"/>
                                  </a:solidFill>
                                  <a:latin typeface="Cambria Math"/>
                                </a:rPr>
                                <m:t> </m:t>
                              </m:r>
                            </m:e>
                            <m:e>
                              <m:r>
                                <a:rPr lang="en-US" sz="2400" i="1">
                                  <a:solidFill>
                                    <a:prstClr val="black"/>
                                  </a:solidFill>
                                  <a:latin typeface="Cambria Math"/>
                                </a:rPr>
                                <m:t>(</m:t>
                              </m:r>
                              <m:r>
                                <a:rPr lang="en-US" sz="2400" i="1">
                                  <a:solidFill>
                                    <a:prstClr val="black"/>
                                  </a:solidFill>
                                  <a:latin typeface="Cambria Math"/>
                                </a:rPr>
                                <m:t>𝑝𝑟𝑜𝑗</m:t>
                              </m:r>
                              <m:r>
                                <a:rPr lang="en-US" sz="2400" i="1">
                                  <a:solidFill>
                                    <a:prstClr val="black"/>
                                  </a:solidFill>
                                  <a:latin typeface="Cambria Math"/>
                                </a:rPr>
                                <m:t>.)</m:t>
                              </m:r>
                            </m:e>
                          </m:eqArr>
                        </m:sub>
                      </m:sSub>
                    </m:oMath>
                  </m:oMathPara>
                </a14:m>
                <a:endParaRPr sz="2400" dirty="0">
                  <a:solidFill>
                    <a:prstClr val="black"/>
                  </a:solidFill>
                  <a:latin typeface="Calibri Light" panose="020F0302020204030204"/>
                </a:endParaRPr>
              </a:p>
            </p:txBody>
          </p:sp>
        </mc:Choice>
        <mc:Fallback xmlns="">
          <p:sp>
            <p:nvSpPr>
              <p:cNvPr id="15"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5486400" y="3242114"/>
                <a:ext cx="2294088" cy="644087"/>
              </a:xfrm>
              <a:prstGeom prst="rect">
                <a:avLst/>
              </a:prstGeom>
              <a:blipFill>
                <a:blip r:embed="rId4"/>
                <a:stretch>
                  <a:fillRect b="-10377"/>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p:spTree>
    <p:extLst>
      <p:ext uri="{BB962C8B-B14F-4D97-AF65-F5344CB8AC3E}">
        <p14:creationId xmlns:p14="http://schemas.microsoft.com/office/powerpoint/2010/main" val="2247877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Intrinsic camera matrix</a:t>
            </a:r>
          </a:p>
        </p:txBody>
      </p:sp>
      <p:sp>
        <p:nvSpPr>
          <p:cNvPr id="3" name="Content Placeholder 2"/>
          <p:cNvSpPr>
            <a:spLocks noGrp="1"/>
          </p:cNvSpPr>
          <p:nvPr>
            <p:ph idx="1"/>
          </p:nvPr>
        </p:nvSpPr>
        <p:spPr/>
        <p:txBody>
          <a:bodyPr/>
          <a:lstStyle/>
          <a:p>
            <a:r>
              <a:rPr lang="en-US" dirty="0"/>
              <a:t>Let’s add the </a:t>
            </a:r>
            <a:r>
              <a:rPr lang="en-US" b="1" dirty="0"/>
              <a:t>principle point</a:t>
            </a:r>
            <a:r>
              <a:rPr lang="en-US" dirty="0"/>
              <a:t>: </a:t>
            </a:r>
            <a:r>
              <a:rPr lang="en-US" dirty="0">
                <a:solidFill>
                  <a:prstClr val="black"/>
                </a:solidFill>
              </a:rPr>
              <a:t>the offset vector between the projected camera coordinates to the image coordinate [units of pixels].</a:t>
            </a:r>
          </a:p>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a:p>
            <a:pPr marL="0" indent="0">
              <a:buNone/>
            </a:pPr>
            <a:endParaRPr lang="en-US" dirty="0">
              <a:solidFill>
                <a:prstClr val="black"/>
              </a:solidFill>
            </a:endParaRPr>
          </a:p>
          <a:p>
            <a:pPr marL="0" indent="0">
              <a:buNone/>
            </a:pPr>
            <a:endParaRPr lang="en-US" dirty="0">
              <a:solidFill>
                <a:prstClr val="black"/>
              </a:solidFill>
            </a:endParaRPr>
          </a:p>
          <a:p>
            <a:r>
              <a:rPr lang="en-US" dirty="0">
                <a:solidFill>
                  <a:prstClr val="black"/>
                </a:solidFill>
              </a:rPr>
              <a:t>How to add this to the intrinsic matrix?</a:t>
            </a:r>
          </a:p>
        </p:txBody>
      </p:sp>
      <p:sp>
        <p:nvSpPr>
          <p:cNvPr id="4" name="Rectangle">
            <a:extLst>
              <a:ext uri="{FF2B5EF4-FFF2-40B4-BE49-F238E27FC236}">
                <a16:creationId xmlns:a16="http://schemas.microsoft.com/office/drawing/2014/main" id="{EF771DA6-7328-45EC-9A17-1A766F258E10}"/>
              </a:ext>
            </a:extLst>
          </p:cNvPr>
          <p:cNvSpPr/>
          <p:nvPr/>
        </p:nvSpPr>
        <p:spPr>
          <a:xfrm>
            <a:off x="4879829" y="2212232"/>
            <a:ext cx="2424410" cy="2206086"/>
          </a:xfrm>
          <a:prstGeom prst="rect">
            <a:avLst/>
          </a:prstGeom>
          <a:solidFill>
            <a:srgbClr val="FFFF00"/>
          </a:solidFill>
          <a:ln w="25400">
            <a:solidFill>
              <a:srgbClr val="85888D"/>
            </a:solidFill>
            <a:miter lim="400000"/>
          </a:ln>
        </p:spPr>
        <p:txBody>
          <a:bodyPr lIns="35719" tIns="35719" rIns="35719" bIns="35719" anchor="ctr"/>
          <a:lstStyle/>
          <a:p>
            <a:pPr>
              <a:defRPr sz="2400"/>
            </a:pPr>
            <a:endParaRPr sz="2400">
              <a:solidFill>
                <a:prstClr val="black"/>
              </a:solidFill>
              <a:latin typeface="Calibri Light" panose="020F0302020204030204"/>
            </a:endParaRPr>
          </a:p>
        </p:txBody>
      </p:sp>
      <p:sp>
        <p:nvSpPr>
          <p:cNvPr id="5" name="Line">
            <a:extLst>
              <a:ext uri="{FF2B5EF4-FFF2-40B4-BE49-F238E27FC236}">
                <a16:creationId xmlns:a16="http://schemas.microsoft.com/office/drawing/2014/main" id="{E7E042AF-FB5A-4EE1-A300-E2E509BEC9CE}"/>
              </a:ext>
            </a:extLst>
          </p:cNvPr>
          <p:cNvSpPr/>
          <p:nvPr/>
        </p:nvSpPr>
        <p:spPr>
          <a:xfrm>
            <a:off x="6051851" y="3324205"/>
            <a:ext cx="1101723" cy="0"/>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p:sp>
        <p:nvSpPr>
          <p:cNvPr id="6" name="Line">
            <a:extLst>
              <a:ext uri="{FF2B5EF4-FFF2-40B4-BE49-F238E27FC236}">
                <a16:creationId xmlns:a16="http://schemas.microsoft.com/office/drawing/2014/main" id="{587F99AC-DCB9-4139-BC72-4316F6369602}"/>
              </a:ext>
            </a:extLst>
          </p:cNvPr>
          <p:cNvSpPr/>
          <p:nvPr/>
        </p:nvSpPr>
        <p:spPr>
          <a:xfrm flipV="1">
            <a:off x="6058548" y="2397278"/>
            <a:ext cx="1" cy="935859"/>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p:sp>
        <p:nvSpPr>
          <p:cNvPr id="7" name="Line">
            <a:extLst>
              <a:ext uri="{FF2B5EF4-FFF2-40B4-BE49-F238E27FC236}">
                <a16:creationId xmlns:a16="http://schemas.microsoft.com/office/drawing/2014/main" id="{F5789BAC-A4A7-41F3-B15E-A66F471D65A3}"/>
              </a:ext>
            </a:extLst>
          </p:cNvPr>
          <p:cNvSpPr/>
          <p:nvPr/>
        </p:nvSpPr>
        <p:spPr>
          <a:xfrm>
            <a:off x="4873131" y="4422558"/>
            <a:ext cx="1070742" cy="1"/>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p:sp>
        <p:nvSpPr>
          <p:cNvPr id="8" name="Line">
            <a:extLst>
              <a:ext uri="{FF2B5EF4-FFF2-40B4-BE49-F238E27FC236}">
                <a16:creationId xmlns:a16="http://schemas.microsoft.com/office/drawing/2014/main" id="{CCF7F079-294F-40E7-8105-0B2B11FCADE2}"/>
              </a:ext>
            </a:extLst>
          </p:cNvPr>
          <p:cNvSpPr/>
          <p:nvPr/>
        </p:nvSpPr>
        <p:spPr>
          <a:xfrm flipV="1">
            <a:off x="4879830" y="3495630"/>
            <a:ext cx="1" cy="935859"/>
          </a:xfrm>
          <a:prstGeom prst="line">
            <a:avLst/>
          </a:prstGeom>
          <a:ln w="25400">
            <a:solidFill>
              <a:srgbClr val="000000"/>
            </a:solidFill>
            <a:miter lim="400000"/>
            <a:headEnd type="oval"/>
            <a:tailEnd type="triangle"/>
          </a:ln>
        </p:spPr>
        <p:txBody>
          <a:bodyPr lIns="35719" tIns="35719" rIns="35719" bIns="35719" anchor="ctr"/>
          <a:lstStyle/>
          <a:p>
            <a:pPr>
              <a:defRPr sz="2400"/>
            </a:pPr>
            <a:endParaRPr sz="2400">
              <a:solidFill>
                <a:prstClr val="black"/>
              </a:solidFill>
              <a:latin typeface="Calibri Light" panose="020F0302020204030204"/>
            </a:endParaRPr>
          </a:p>
        </p:txBody>
      </p:sp>
      <mc:AlternateContent xmlns:mc="http://schemas.openxmlformats.org/markup-compatibility/2006" xmlns:a14="http://schemas.microsoft.com/office/drawing/2010/main">
        <mc:Choice Requires="a14">
          <p:sp>
            <p:nvSpPr>
              <p:cNvPr id="10" name="image coordinate system">
                <a:extLst>
                  <a:ext uri="{FF2B5EF4-FFF2-40B4-BE49-F238E27FC236}">
                    <a16:creationId xmlns:a16="http://schemas.microsoft.com/office/drawing/2014/main" id="{B1C9475A-CB0A-4867-B710-686ED1934745}"/>
                  </a:ext>
                </a:extLst>
              </p:cNvPr>
              <p:cNvSpPr txBox="1"/>
              <p:nvPr/>
            </p:nvSpPr>
            <p:spPr>
              <a:xfrm>
                <a:off x="4106712" y="4419600"/>
                <a:ext cx="2294088" cy="471540"/>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𝑖𝑚𝑎𝑔𝑒</m:t>
                          </m:r>
                        </m:sub>
                      </m:sSub>
                    </m:oMath>
                  </m:oMathPara>
                </a14:m>
                <a:endParaRPr sz="2400" dirty="0">
                  <a:solidFill>
                    <a:prstClr val="black"/>
                  </a:solidFill>
                  <a:latin typeface="Calibri Light" panose="020F0302020204030204"/>
                </a:endParaRPr>
              </a:p>
            </p:txBody>
          </p:sp>
        </mc:Choice>
        <mc:Fallback xmlns="">
          <p:sp>
            <p:nvSpPr>
              <p:cNvPr id="10"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4106712" y="4419600"/>
                <a:ext cx="2294088" cy="471540"/>
              </a:xfrm>
              <a:prstGeom prst="rect">
                <a:avLst/>
              </a:prstGeom>
              <a:blipFill>
                <a:blip r:embed="rId2"/>
                <a:stretch>
                  <a:fillRect b="-15584"/>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p:sp>
        <p:nvSpPr>
          <p:cNvPr id="11" name="CCD array">
            <a:extLst>
              <a:ext uri="{FF2B5EF4-FFF2-40B4-BE49-F238E27FC236}">
                <a16:creationId xmlns:a16="http://schemas.microsoft.com/office/drawing/2014/main" id="{ED6D98F1-265E-4456-9603-250BCCF28542}"/>
              </a:ext>
            </a:extLst>
          </p:cNvPr>
          <p:cNvSpPr txBox="1"/>
          <p:nvPr/>
        </p:nvSpPr>
        <p:spPr>
          <a:xfrm>
            <a:off x="4879829" y="2191630"/>
            <a:ext cx="918157" cy="810799"/>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r>
              <a:rPr lang="en-US" sz="2400" dirty="0">
                <a:solidFill>
                  <a:prstClr val="black"/>
                </a:solidFill>
                <a:latin typeface="Calibri Light" panose="020F0302020204030204"/>
              </a:rPr>
              <a:t>image plane</a:t>
            </a:r>
            <a:endParaRPr sz="2400" dirty="0">
              <a:solidFill>
                <a:prstClr val="black"/>
              </a:solidFill>
              <a:latin typeface="Calibri Light" panose="020F0302020204030204"/>
            </a:endParaRPr>
          </a:p>
        </p:txBody>
      </p:sp>
      <p:sp>
        <p:nvSpPr>
          <p:cNvPr id="12" name="Line">
            <a:extLst>
              <a:ext uri="{FF2B5EF4-FFF2-40B4-BE49-F238E27FC236}">
                <a16:creationId xmlns:a16="http://schemas.microsoft.com/office/drawing/2014/main" id="{F1572784-636B-407E-98E2-EC5144DFD233}"/>
              </a:ext>
            </a:extLst>
          </p:cNvPr>
          <p:cNvSpPr/>
          <p:nvPr/>
        </p:nvSpPr>
        <p:spPr>
          <a:xfrm flipH="1">
            <a:off x="4947957" y="3365768"/>
            <a:ext cx="1070345" cy="969849"/>
          </a:xfrm>
          <a:prstGeom prst="line">
            <a:avLst/>
          </a:prstGeom>
          <a:ln w="12700">
            <a:solidFill>
              <a:srgbClr val="000000"/>
            </a:solidFill>
            <a:custDash>
              <a:ds d="200000" sp="200000"/>
            </a:custDash>
            <a:miter lim="400000"/>
            <a:tailEnd type="stealth"/>
          </a:ln>
        </p:spPr>
        <p:txBody>
          <a:bodyPr lIns="35719" tIns="35719" rIns="35719" bIns="35719" anchor="ctr"/>
          <a:lstStyle/>
          <a:p>
            <a:pPr>
              <a:defRPr sz="2400"/>
            </a:pPr>
            <a:endParaRPr sz="2400">
              <a:solidFill>
                <a:prstClr val="black"/>
              </a:solidFill>
              <a:latin typeface="Calibri Light" panose="020F0302020204030204"/>
            </a:endParaRPr>
          </a:p>
        </p:txBody>
      </p:sp>
      <p:pic>
        <p:nvPicPr>
          <p:cNvPr id="13" name="pasted-image.pdf" descr="pasted-image.pdf">
            <a:extLst>
              <a:ext uri="{FF2B5EF4-FFF2-40B4-BE49-F238E27FC236}">
                <a16:creationId xmlns:a16="http://schemas.microsoft.com/office/drawing/2014/main" id="{FF15D042-0452-40DD-84A2-C3632B25CDBD}"/>
              </a:ext>
            </a:extLst>
          </p:cNvPr>
          <p:cNvPicPr>
            <a:picLocks noChangeAspect="1"/>
          </p:cNvPicPr>
          <p:nvPr/>
        </p:nvPicPr>
        <p:blipFill>
          <a:blip r:embed="rId3"/>
          <a:stretch>
            <a:fillRect/>
          </a:stretch>
        </p:blipFill>
        <p:spPr>
          <a:xfrm>
            <a:off x="5407050" y="3515968"/>
            <a:ext cx="154038" cy="214313"/>
          </a:xfrm>
          <a:prstGeom prst="rect">
            <a:avLst/>
          </a:prstGeom>
          <a:ln w="12700">
            <a:miter lim="400000"/>
          </a:ln>
        </p:spPr>
      </p:pic>
      <p:pic>
        <p:nvPicPr>
          <p:cNvPr id="14" name="Picture 2" descr="https://latex.codecogs.com/gif.latex?%5Cdpi%7B300%7D%20K%20%3D%20%5Cbegin%7Bbmatrix%7Df_x%20%26%200%26p_x%20%5C%5C%200%26f_y%20%26p_y%20%5C%5C0%260%261%20%5Cend%7Bbmatrix%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1" y="5105400"/>
            <a:ext cx="3609975" cy="170497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5" name="image coordinate system">
                <a:extLst>
                  <a:ext uri="{FF2B5EF4-FFF2-40B4-BE49-F238E27FC236}">
                    <a16:creationId xmlns:a16="http://schemas.microsoft.com/office/drawing/2014/main" id="{B1C9475A-CB0A-4867-B710-686ED1934745}"/>
                  </a:ext>
                </a:extLst>
              </p:cNvPr>
              <p:cNvSpPr txBox="1"/>
              <p:nvPr/>
            </p:nvSpPr>
            <p:spPr>
              <a:xfrm>
                <a:off x="5486400" y="3242114"/>
                <a:ext cx="2294088" cy="644087"/>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eqArr>
                            <m:eqArrPr>
                              <m:ctrlPr>
                                <a:rPr lang="en-US" sz="2400" i="1">
                                  <a:solidFill>
                                    <a:prstClr val="black"/>
                                  </a:solidFill>
                                  <a:latin typeface="Cambria Math" panose="02040503050406030204" pitchFamily="18" charset="0"/>
                                </a:rPr>
                              </m:ctrlPr>
                            </m:eqArrPr>
                            <m:e>
                              <m:r>
                                <a:rPr lang="en-US" sz="2400" i="1">
                                  <a:solidFill>
                                    <a:prstClr val="black"/>
                                  </a:solidFill>
                                  <a:latin typeface="Cambria Math"/>
                                </a:rPr>
                                <m:t>𝑐𝑎𝑚𝑒𝑟𝑎</m:t>
                              </m:r>
                              <m:r>
                                <a:rPr lang="en-US" sz="2400" i="1">
                                  <a:solidFill>
                                    <a:prstClr val="black"/>
                                  </a:solidFill>
                                  <a:latin typeface="Cambria Math"/>
                                </a:rPr>
                                <m:t> </m:t>
                              </m:r>
                            </m:e>
                            <m:e>
                              <m:r>
                                <a:rPr lang="en-US" sz="2400" i="1">
                                  <a:solidFill>
                                    <a:prstClr val="black"/>
                                  </a:solidFill>
                                  <a:latin typeface="Cambria Math"/>
                                </a:rPr>
                                <m:t>(</m:t>
                              </m:r>
                              <m:r>
                                <a:rPr lang="en-US" sz="2400" i="1">
                                  <a:solidFill>
                                    <a:prstClr val="black"/>
                                  </a:solidFill>
                                  <a:latin typeface="Cambria Math"/>
                                </a:rPr>
                                <m:t>𝑝𝑟𝑜𝑗</m:t>
                              </m:r>
                              <m:r>
                                <a:rPr lang="en-US" sz="2400" i="1">
                                  <a:solidFill>
                                    <a:prstClr val="black"/>
                                  </a:solidFill>
                                  <a:latin typeface="Cambria Math"/>
                                </a:rPr>
                                <m:t>.)</m:t>
                              </m:r>
                            </m:e>
                          </m:eqArr>
                        </m:sub>
                      </m:sSub>
                    </m:oMath>
                  </m:oMathPara>
                </a14:m>
                <a:endParaRPr sz="2400" dirty="0">
                  <a:solidFill>
                    <a:prstClr val="black"/>
                  </a:solidFill>
                  <a:latin typeface="Calibri Light" panose="020F0302020204030204"/>
                </a:endParaRPr>
              </a:p>
            </p:txBody>
          </p:sp>
        </mc:Choice>
        <mc:Fallback xmlns="">
          <p:sp>
            <p:nvSpPr>
              <p:cNvPr id="15"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5486400" y="3242114"/>
                <a:ext cx="2294088" cy="644087"/>
              </a:xfrm>
              <a:prstGeom prst="rect">
                <a:avLst/>
              </a:prstGeom>
              <a:blipFill>
                <a:blip r:embed="rId5"/>
                <a:stretch>
                  <a:fillRect b="-10377"/>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p:spTree>
    <p:extLst>
      <p:ext uri="{BB962C8B-B14F-4D97-AF65-F5344CB8AC3E}">
        <p14:creationId xmlns:p14="http://schemas.microsoft.com/office/powerpoint/2010/main" val="2948259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Intrinsic camera matrix</a:t>
            </a:r>
          </a:p>
        </p:txBody>
      </p:sp>
      <p:sp>
        <p:nvSpPr>
          <p:cNvPr id="3" name="Content Placeholder 2"/>
          <p:cNvSpPr>
            <a:spLocks noGrp="1"/>
          </p:cNvSpPr>
          <p:nvPr>
            <p:ph idx="1"/>
          </p:nvPr>
        </p:nvSpPr>
        <p:spPr/>
        <p:txBody>
          <a:bodyPr/>
          <a:lstStyle/>
          <a:p>
            <a:r>
              <a:rPr lang="en-US" dirty="0"/>
              <a:t>In some camera sensors exist a very small skew which makes the sensor a parallelogram.</a:t>
            </a:r>
          </a:p>
          <a:p>
            <a:endParaRPr lang="en-US" dirty="0"/>
          </a:p>
        </p:txBody>
      </p:sp>
      <p:sp>
        <p:nvSpPr>
          <p:cNvPr id="4" name="Rounded Rectangle 3"/>
          <p:cNvSpPr/>
          <p:nvPr/>
        </p:nvSpPr>
        <p:spPr>
          <a:xfrm>
            <a:off x="3733800" y="2057400"/>
            <a:ext cx="4876800" cy="23622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https://latex.codecogs.com/gif.latex?%5Cdpi%7B300%7D%20K%20%3D%20%5Cbegin%7Bbmatrix%7Df_x%20%26%20s%26p_x%20%5C%5C%200%26f_y%20%26p_y%20%5C%5C0%260%261%20%5Cend%7Bbmatrix%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1013" y="2455985"/>
            <a:ext cx="3609975" cy="170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076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781F-CC71-4E67-8BB3-360B1E695B1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B5EA0CAE-A067-4025-846B-8D11836FE5FC}"/>
              </a:ext>
            </a:extLst>
          </p:cNvPr>
          <p:cNvSpPr>
            <a:spLocks noGrp="1"/>
          </p:cNvSpPr>
          <p:nvPr>
            <p:ph idx="1"/>
          </p:nvPr>
        </p:nvSpPr>
        <p:spPr/>
        <p:txBody>
          <a:bodyPr/>
          <a:lstStyle/>
          <a:p>
            <a:r>
              <a:rPr lang="en-US" dirty="0"/>
              <a:t>What is camera calibration?</a:t>
            </a:r>
          </a:p>
          <a:p>
            <a:r>
              <a:rPr lang="en-US" dirty="0"/>
              <a:t>Camera </a:t>
            </a:r>
            <a:r>
              <a:rPr lang="en-US" dirty="0" err="1"/>
              <a:t>intrinsics</a:t>
            </a:r>
            <a:endParaRPr lang="en-US" dirty="0"/>
          </a:p>
          <a:p>
            <a:r>
              <a:rPr lang="en-US" b="1" dirty="0"/>
              <a:t>Camera </a:t>
            </a:r>
            <a:r>
              <a:rPr lang="en-US" b="1" dirty="0" err="1"/>
              <a:t>extrinsics</a:t>
            </a:r>
            <a:endParaRPr lang="en-US" b="1" dirty="0"/>
          </a:p>
          <a:p>
            <a:r>
              <a:rPr lang="en-US" dirty="0"/>
              <a:t>Full camera matrix</a:t>
            </a:r>
          </a:p>
          <a:p>
            <a:r>
              <a:rPr lang="en-US" dirty="0"/>
              <a:t>Calibration methods and distortions</a:t>
            </a:r>
          </a:p>
          <a:p>
            <a:endParaRPr lang="en-US" dirty="0"/>
          </a:p>
        </p:txBody>
      </p:sp>
    </p:spTree>
    <p:extLst>
      <p:ext uri="{BB962C8B-B14F-4D97-AF65-F5344CB8AC3E}">
        <p14:creationId xmlns:p14="http://schemas.microsoft.com/office/powerpoint/2010/main" val="2995763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rPr>
              <a:t>http://szeliski.org/Book/</a:t>
            </a:r>
            <a:endParaRPr lang="en-US" dirty="0"/>
          </a:p>
          <a:p>
            <a:r>
              <a:rPr lang="en-US" dirty="0">
                <a:hlinkClick r:id="rId3"/>
              </a:rPr>
              <a:t>http://www.cs.cornell.edu/courses/cs5670/2019sp/lectures/lectures.html</a:t>
            </a:r>
            <a:endParaRPr lang="en-US" dirty="0"/>
          </a:p>
          <a:p>
            <a:r>
              <a:rPr lang="en-US" dirty="0">
                <a:hlinkClick r:id="rId4"/>
              </a:rPr>
              <a:t>http://www.cs.cmu.edu/~16385/</a:t>
            </a:r>
            <a:endParaRPr lang="en-US" dirty="0"/>
          </a:p>
        </p:txBody>
      </p:sp>
    </p:spTree>
    <p:extLst>
      <p:ext uri="{BB962C8B-B14F-4D97-AF65-F5344CB8AC3E}">
        <p14:creationId xmlns:p14="http://schemas.microsoft.com/office/powerpoint/2010/main" val="786292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extrinsic camera matrix is a concatenation of a rotation and translation matrix from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a:rPr>
                          <m:t>𝑤𝑜𝑟𝑙𝑑</m:t>
                        </m:r>
                      </m:sub>
                    </m:sSub>
                  </m:oMath>
                </a14:m>
                <a:r>
                  <a:rPr lang="en-US" dirty="0"/>
                  <a:t> 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a:rPr>
                          <m:t>𝑐𝑎𝑚𝑒𝑟𝑎</m:t>
                        </m:r>
                      </m:sub>
                    </m:sSub>
                  </m:oMath>
                </a14:m>
                <a:endParaRPr lang="en-US" dirty="0"/>
              </a:p>
              <a:p>
                <a:r>
                  <a:rPr lang="en-US" dirty="0"/>
                  <a:t>We need the world coordinate system when we are talking about multiple camera setup and the relations between one another.</a:t>
                </a:r>
              </a:p>
              <a:p>
                <a:r>
                  <a:rPr lang="en-US" dirty="0"/>
                  <a:t>We are given a point in world coordinates and we transform it to the camera coordinate system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72" t="-959"/>
                </a:stretch>
              </a:blipFill>
            </p:spPr>
            <p:txBody>
              <a:bodyPr/>
              <a:lstStyle/>
              <a:p>
                <a:r>
                  <a:rPr lang="en-US">
                    <a:noFill/>
                  </a:rPr>
                  <a:t> </a:t>
                </a:r>
              </a:p>
            </p:txBody>
          </p:sp>
        </mc:Fallback>
      </mc:AlternateContent>
    </p:spTree>
    <p:extLst>
      <p:ext uri="{BB962C8B-B14F-4D97-AF65-F5344CB8AC3E}">
        <p14:creationId xmlns:p14="http://schemas.microsoft.com/office/powerpoint/2010/main" val="3706087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p:sp>
        <p:nvSpPr>
          <p:cNvPr id="3" name="Content Placeholder 2"/>
          <p:cNvSpPr>
            <a:spLocks noGrp="1"/>
          </p:cNvSpPr>
          <p:nvPr>
            <p:ph idx="1"/>
          </p:nvPr>
        </p:nvSpPr>
        <p:spPr/>
        <p:txBody>
          <a:bodyPr/>
          <a:lstStyle/>
          <a:p>
            <a:r>
              <a:rPr lang="en-US" dirty="0"/>
              <a:t>We are given a point in world coordinates and we transform it to the camera coordinate system:</a:t>
            </a:r>
          </a:p>
        </p:txBody>
      </p:sp>
    </p:spTree>
    <p:extLst>
      <p:ext uri="{BB962C8B-B14F-4D97-AF65-F5344CB8AC3E}">
        <p14:creationId xmlns:p14="http://schemas.microsoft.com/office/powerpoint/2010/main" val="1768872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p:sp>
        <p:nvSpPr>
          <p:cNvPr id="4" name="Content Placeholder 3"/>
          <p:cNvSpPr>
            <a:spLocks noGrp="1"/>
          </p:cNvSpPr>
          <p:nvPr>
            <p:ph idx="1"/>
          </p:nvPr>
        </p:nvSpPr>
        <p:spPr/>
        <p:txBody>
          <a:bodyPr/>
          <a:lstStyle/>
          <a:p>
            <a:endParaRPr lang="en-US"/>
          </a:p>
        </p:txBody>
      </p:sp>
      <p:sp>
        <p:nvSpPr>
          <p:cNvPr id="5" name="Line">
            <a:extLst>
              <a:ext uri="{FF2B5EF4-FFF2-40B4-BE49-F238E27FC236}">
                <a16:creationId xmlns:a16="http://schemas.microsoft.com/office/drawing/2014/main" id="{12DBDBC3-6357-4475-9896-3DCE8AD752D2}"/>
              </a:ext>
            </a:extLst>
          </p:cNvPr>
          <p:cNvSpPr/>
          <p:nvPr/>
        </p:nvSpPr>
        <p:spPr>
          <a:xfrm>
            <a:off x="4538031" y="3355770"/>
            <a:ext cx="699266" cy="1"/>
          </a:xfrm>
          <a:prstGeom prst="line">
            <a:avLst/>
          </a:prstGeom>
          <a:ln w="12700">
            <a:solidFill>
              <a:srgbClr val="000000"/>
            </a:solidFill>
            <a:miter lim="400000"/>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6" name="Line">
            <a:extLst>
              <a:ext uri="{FF2B5EF4-FFF2-40B4-BE49-F238E27FC236}">
                <a16:creationId xmlns:a16="http://schemas.microsoft.com/office/drawing/2014/main" id="{5CB283C4-2B30-4EAF-A4DD-16FBF22443E9}"/>
              </a:ext>
            </a:extLst>
          </p:cNvPr>
          <p:cNvSpPr/>
          <p:nvPr/>
        </p:nvSpPr>
        <p:spPr>
          <a:xfrm flipV="1">
            <a:off x="4544236" y="2456888"/>
            <a:ext cx="1" cy="894514"/>
          </a:xfrm>
          <a:prstGeom prst="line">
            <a:avLst/>
          </a:prstGeom>
          <a:ln w="127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7" name="Line">
            <a:extLst>
              <a:ext uri="{FF2B5EF4-FFF2-40B4-BE49-F238E27FC236}">
                <a16:creationId xmlns:a16="http://schemas.microsoft.com/office/drawing/2014/main" id="{1939293B-C9F6-469C-B1CA-2F0558BA1324}"/>
              </a:ext>
            </a:extLst>
          </p:cNvPr>
          <p:cNvSpPr/>
          <p:nvPr/>
        </p:nvSpPr>
        <p:spPr>
          <a:xfrm flipV="1">
            <a:off x="3978909" y="2918147"/>
            <a:ext cx="1132968" cy="872159"/>
          </a:xfrm>
          <a:prstGeom prst="line">
            <a:avLst/>
          </a:prstGeom>
          <a:ln w="127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8" name="Shape">
            <a:extLst>
              <a:ext uri="{FF2B5EF4-FFF2-40B4-BE49-F238E27FC236}">
                <a16:creationId xmlns:a16="http://schemas.microsoft.com/office/drawing/2014/main" id="{2121B408-A2EA-4B21-8150-951E036073E2}"/>
              </a:ext>
            </a:extLst>
          </p:cNvPr>
          <p:cNvSpPr/>
          <p:nvPr/>
        </p:nvSpPr>
        <p:spPr>
          <a:xfrm rot="1801580">
            <a:off x="5190916" y="2486232"/>
            <a:ext cx="687668" cy="157317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FF9300"/>
          </a:solidFill>
          <a:ln w="12700">
            <a:solidFill>
              <a:srgbClr val="000000"/>
            </a:solidFill>
            <a:miter lim="400000"/>
          </a:ln>
          <a:effectLst>
            <a:outerShdw blurRad="38100" dist="25400" dir="5400000" rotWithShape="0">
              <a:srgbClr val="000000">
                <a:alpha val="50000"/>
              </a:srgbClr>
            </a:outerShdw>
          </a:effectLst>
        </p:spPr>
        <p:txBody>
          <a:bodyPr lIns="35719" tIns="35719" rIns="35719" bIns="35719" anchor="ctr"/>
          <a:lstStyle/>
          <a:p>
            <a:pPr algn="ctr" defTabSz="410751" hangingPunct="0">
              <a:defRPr sz="2400">
                <a:solidFill>
                  <a:srgbClr val="FFFFFF"/>
                </a:solidFill>
              </a:defRPr>
            </a:pPr>
            <a:endParaRPr sz="1687" kern="0">
              <a:solidFill>
                <a:srgbClr val="FFFFFF"/>
              </a:solidFill>
              <a:latin typeface="Helvetica Light"/>
              <a:sym typeface="Helvetica Light"/>
            </a:endParaRPr>
          </a:p>
        </p:txBody>
      </p:sp>
      <p:sp>
        <p:nvSpPr>
          <p:cNvPr id="9" name="Line">
            <a:extLst>
              <a:ext uri="{FF2B5EF4-FFF2-40B4-BE49-F238E27FC236}">
                <a16:creationId xmlns:a16="http://schemas.microsoft.com/office/drawing/2014/main" id="{8B195B13-D92E-4B00-A2E4-44EF0FA225D9}"/>
              </a:ext>
            </a:extLst>
          </p:cNvPr>
          <p:cNvSpPr/>
          <p:nvPr/>
        </p:nvSpPr>
        <p:spPr>
          <a:xfrm>
            <a:off x="5559138" y="3355770"/>
            <a:ext cx="553461" cy="1"/>
          </a:xfrm>
          <a:prstGeom prst="line">
            <a:avLst/>
          </a:prstGeom>
          <a:ln w="12700">
            <a:solidFill>
              <a:srgbClr val="000000"/>
            </a:solidFill>
            <a:miter lim="400000"/>
            <a:headEnd type="oval"/>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0" name="Line">
            <a:extLst>
              <a:ext uri="{FF2B5EF4-FFF2-40B4-BE49-F238E27FC236}">
                <a16:creationId xmlns:a16="http://schemas.microsoft.com/office/drawing/2014/main" id="{C812ECF9-69CB-4289-B9C2-0B9C45FDC3F4}"/>
              </a:ext>
            </a:extLst>
          </p:cNvPr>
          <p:cNvSpPr/>
          <p:nvPr/>
        </p:nvSpPr>
        <p:spPr>
          <a:xfrm>
            <a:off x="7514539" y="4157373"/>
            <a:ext cx="988219" cy="1"/>
          </a:xfrm>
          <a:prstGeom prst="line">
            <a:avLst/>
          </a:prstGeom>
          <a:ln w="12700">
            <a:solidFill>
              <a:schemeClr val="accent1"/>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1" name="Line">
            <a:extLst>
              <a:ext uri="{FF2B5EF4-FFF2-40B4-BE49-F238E27FC236}">
                <a16:creationId xmlns:a16="http://schemas.microsoft.com/office/drawing/2014/main" id="{DC12E0A4-76B6-4635-A872-45C2809D2D69}"/>
              </a:ext>
            </a:extLst>
          </p:cNvPr>
          <p:cNvSpPr/>
          <p:nvPr/>
        </p:nvSpPr>
        <p:spPr>
          <a:xfrm flipV="1">
            <a:off x="7523306" y="2887054"/>
            <a:ext cx="1" cy="1264148"/>
          </a:xfrm>
          <a:prstGeom prst="line">
            <a:avLst/>
          </a:prstGeom>
          <a:ln w="12700">
            <a:solidFill>
              <a:schemeClr val="accent1"/>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2" name="Line">
            <a:extLst>
              <a:ext uri="{FF2B5EF4-FFF2-40B4-BE49-F238E27FC236}">
                <a16:creationId xmlns:a16="http://schemas.microsoft.com/office/drawing/2014/main" id="{CC4EE56A-E01A-4524-854B-837E5E0F5826}"/>
              </a:ext>
            </a:extLst>
          </p:cNvPr>
          <p:cNvSpPr/>
          <p:nvPr/>
        </p:nvSpPr>
        <p:spPr>
          <a:xfrm flipV="1">
            <a:off x="7315200" y="3437979"/>
            <a:ext cx="381001" cy="1743620"/>
          </a:xfrm>
          <a:prstGeom prst="line">
            <a:avLst/>
          </a:prstGeom>
          <a:ln w="12700">
            <a:solidFill>
              <a:schemeClr val="accent1"/>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pic>
        <p:nvPicPr>
          <p:cNvPr id="13" name="Image" descr="Image">
            <a:extLst>
              <a:ext uri="{FF2B5EF4-FFF2-40B4-BE49-F238E27FC236}">
                <a16:creationId xmlns:a16="http://schemas.microsoft.com/office/drawing/2014/main" id="{6B9B8C04-4848-4306-8863-6C29CC37B468}"/>
              </a:ext>
            </a:extLst>
          </p:cNvPr>
          <p:cNvPicPr>
            <a:picLocks noChangeAspect="1"/>
          </p:cNvPicPr>
          <p:nvPr/>
        </p:nvPicPr>
        <p:blipFill>
          <a:blip r:embed="rId2"/>
          <a:stretch>
            <a:fillRect/>
          </a:stretch>
        </p:blipFill>
        <p:spPr>
          <a:xfrm>
            <a:off x="5039252" y="2703883"/>
            <a:ext cx="182585" cy="162299"/>
          </a:xfrm>
          <a:prstGeom prst="rect">
            <a:avLst/>
          </a:prstGeom>
          <a:ln w="12700">
            <a:miter lim="400000"/>
          </a:ln>
        </p:spPr>
      </p:pic>
      <p:pic>
        <p:nvPicPr>
          <p:cNvPr id="14" name="Image" descr="Image">
            <a:extLst>
              <a:ext uri="{FF2B5EF4-FFF2-40B4-BE49-F238E27FC236}">
                <a16:creationId xmlns:a16="http://schemas.microsoft.com/office/drawing/2014/main" id="{4E22469F-27EA-4559-99AD-98CE3A5F215D}"/>
              </a:ext>
            </a:extLst>
          </p:cNvPr>
          <p:cNvPicPr>
            <a:picLocks noChangeAspect="1"/>
          </p:cNvPicPr>
          <p:nvPr/>
        </p:nvPicPr>
        <p:blipFill>
          <a:blip r:embed="rId3"/>
          <a:stretch>
            <a:fillRect/>
          </a:stretch>
        </p:blipFill>
        <p:spPr>
          <a:xfrm>
            <a:off x="4461242" y="2239121"/>
            <a:ext cx="165987" cy="177053"/>
          </a:xfrm>
          <a:prstGeom prst="rect">
            <a:avLst/>
          </a:prstGeom>
          <a:ln w="12700">
            <a:miter lim="400000"/>
          </a:ln>
        </p:spPr>
      </p:pic>
      <p:pic>
        <p:nvPicPr>
          <p:cNvPr id="15" name="Image" descr="Image">
            <a:extLst>
              <a:ext uri="{FF2B5EF4-FFF2-40B4-BE49-F238E27FC236}">
                <a16:creationId xmlns:a16="http://schemas.microsoft.com/office/drawing/2014/main" id="{CC7B1327-6AC6-4A01-90BB-7288E0EBFCE1}"/>
              </a:ext>
            </a:extLst>
          </p:cNvPr>
          <p:cNvPicPr>
            <a:picLocks noChangeAspect="1"/>
          </p:cNvPicPr>
          <p:nvPr/>
        </p:nvPicPr>
        <p:blipFill>
          <a:blip r:embed="rId4"/>
          <a:stretch>
            <a:fillRect/>
          </a:stretch>
        </p:blipFill>
        <p:spPr>
          <a:xfrm>
            <a:off x="6073899" y="3437980"/>
            <a:ext cx="160454" cy="162299"/>
          </a:xfrm>
          <a:prstGeom prst="rect">
            <a:avLst/>
          </a:prstGeom>
          <a:ln w="12700">
            <a:miter lim="400000"/>
          </a:ln>
        </p:spPr>
      </p:pic>
      <p:pic>
        <p:nvPicPr>
          <p:cNvPr id="16" name="Image" descr="Image">
            <a:extLst>
              <a:ext uri="{FF2B5EF4-FFF2-40B4-BE49-F238E27FC236}">
                <a16:creationId xmlns:a16="http://schemas.microsoft.com/office/drawing/2014/main" id="{7CA70C4B-7EA4-4BAB-82EA-A669D0A42975}"/>
              </a:ext>
            </a:extLst>
          </p:cNvPr>
          <p:cNvPicPr>
            <a:picLocks noChangeAspect="1"/>
          </p:cNvPicPr>
          <p:nvPr/>
        </p:nvPicPr>
        <p:blipFill>
          <a:blip r:embed="rId5"/>
          <a:stretch>
            <a:fillRect/>
          </a:stretch>
        </p:blipFill>
        <p:spPr>
          <a:xfrm>
            <a:off x="8445895" y="4238334"/>
            <a:ext cx="199184" cy="162299"/>
          </a:xfrm>
          <a:prstGeom prst="rect">
            <a:avLst/>
          </a:prstGeom>
          <a:ln w="12700">
            <a:miter lim="400000"/>
          </a:ln>
        </p:spPr>
      </p:pic>
      <p:pic>
        <p:nvPicPr>
          <p:cNvPr id="17" name="Image" descr="Image">
            <a:extLst>
              <a:ext uri="{FF2B5EF4-FFF2-40B4-BE49-F238E27FC236}">
                <a16:creationId xmlns:a16="http://schemas.microsoft.com/office/drawing/2014/main" id="{66C55112-AEB0-4069-A7B7-3044F9BC0634}"/>
              </a:ext>
            </a:extLst>
          </p:cNvPr>
          <p:cNvPicPr>
            <a:picLocks noChangeAspect="1"/>
          </p:cNvPicPr>
          <p:nvPr/>
        </p:nvPicPr>
        <p:blipFill>
          <a:blip r:embed="rId6"/>
          <a:stretch>
            <a:fillRect/>
          </a:stretch>
        </p:blipFill>
        <p:spPr>
          <a:xfrm>
            <a:off x="7625665" y="3257170"/>
            <a:ext cx="221316" cy="162299"/>
          </a:xfrm>
          <a:prstGeom prst="rect">
            <a:avLst/>
          </a:prstGeom>
          <a:ln w="12700">
            <a:miter lim="400000"/>
          </a:ln>
        </p:spPr>
      </p:pic>
      <p:pic>
        <p:nvPicPr>
          <p:cNvPr id="18" name="Image" descr="Image">
            <a:extLst>
              <a:ext uri="{FF2B5EF4-FFF2-40B4-BE49-F238E27FC236}">
                <a16:creationId xmlns:a16="http://schemas.microsoft.com/office/drawing/2014/main" id="{870462C1-3006-44FA-B299-C56385625723}"/>
              </a:ext>
            </a:extLst>
          </p:cNvPr>
          <p:cNvPicPr>
            <a:picLocks noChangeAspect="1"/>
          </p:cNvPicPr>
          <p:nvPr/>
        </p:nvPicPr>
        <p:blipFill>
          <a:blip r:embed="rId7"/>
          <a:stretch>
            <a:fillRect/>
          </a:stretch>
        </p:blipFill>
        <p:spPr>
          <a:xfrm>
            <a:off x="7420947" y="2696506"/>
            <a:ext cx="204718" cy="177053"/>
          </a:xfrm>
          <a:prstGeom prst="rect">
            <a:avLst/>
          </a:prstGeom>
          <a:ln w="12700">
            <a:miter lim="400000"/>
          </a:ln>
        </p:spPr>
      </p:pic>
      <p:sp>
        <p:nvSpPr>
          <p:cNvPr id="19" name="World coordinate system">
            <a:extLst>
              <a:ext uri="{FF2B5EF4-FFF2-40B4-BE49-F238E27FC236}">
                <a16:creationId xmlns:a16="http://schemas.microsoft.com/office/drawing/2014/main" id="{80C36F78-4F64-4B7F-B2B7-28714D6FAA02}"/>
              </a:ext>
            </a:extLst>
          </p:cNvPr>
          <p:cNvSpPr txBox="1"/>
          <p:nvPr/>
        </p:nvSpPr>
        <p:spPr>
          <a:xfrm>
            <a:off x="7547149" y="4196641"/>
            <a:ext cx="922996" cy="656526"/>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lgn="l">
              <a:defRPr sz="1800">
                <a:solidFill>
                  <a:schemeClr val="accent1"/>
                </a:solidFill>
              </a:defRPr>
            </a:lvl1pPr>
          </a:lstStyle>
          <a:p>
            <a:pPr defTabSz="410751" hangingPunct="0">
              <a:defRPr/>
            </a:pPr>
            <a:r>
              <a:rPr sz="1266" kern="0">
                <a:solidFill>
                  <a:srgbClr val="0365C0"/>
                </a:solidFill>
                <a:latin typeface="Helvetica Light"/>
                <a:sym typeface="Helvetica Light"/>
              </a:rPr>
              <a:t>World coordinate system</a:t>
            </a:r>
          </a:p>
        </p:txBody>
      </p:sp>
      <p:sp>
        <p:nvSpPr>
          <p:cNvPr id="20" name="Camera coordinate system">
            <a:extLst>
              <a:ext uri="{FF2B5EF4-FFF2-40B4-BE49-F238E27FC236}">
                <a16:creationId xmlns:a16="http://schemas.microsoft.com/office/drawing/2014/main" id="{9F0C68AE-DDB2-477D-A69E-10FE9916C3B6}"/>
              </a:ext>
            </a:extLst>
          </p:cNvPr>
          <p:cNvSpPr txBox="1"/>
          <p:nvPr/>
        </p:nvSpPr>
        <p:spPr>
          <a:xfrm>
            <a:off x="3600501" y="2702176"/>
            <a:ext cx="922996" cy="656526"/>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lgn="r">
              <a:defRPr sz="1800"/>
            </a:lvl1pPr>
          </a:lstStyle>
          <a:p>
            <a:pPr defTabSz="410751" hangingPunct="0">
              <a:defRPr/>
            </a:pPr>
            <a:r>
              <a:rPr sz="1266" kern="0">
                <a:solidFill>
                  <a:srgbClr val="000000"/>
                </a:solidFill>
                <a:latin typeface="Helvetica Light"/>
                <a:sym typeface="Helvetica Light"/>
              </a:rPr>
              <a:t>Camera coordinate system</a:t>
            </a:r>
          </a:p>
        </p:txBody>
      </p:sp>
      <p:sp>
        <p:nvSpPr>
          <p:cNvPr id="21" name="Line">
            <a:extLst>
              <a:ext uri="{FF2B5EF4-FFF2-40B4-BE49-F238E27FC236}">
                <a16:creationId xmlns:a16="http://schemas.microsoft.com/office/drawing/2014/main" id="{B4D19C32-9215-4C66-A46F-0FF68B40B0DF}"/>
              </a:ext>
            </a:extLst>
          </p:cNvPr>
          <p:cNvSpPr/>
          <p:nvPr/>
        </p:nvSpPr>
        <p:spPr>
          <a:xfrm flipV="1">
            <a:off x="7514073" y="2049777"/>
            <a:ext cx="1150229" cy="2098268"/>
          </a:xfrm>
          <a:prstGeom prst="line">
            <a:avLst/>
          </a:prstGeom>
          <a:ln w="12700">
            <a:solidFill>
              <a:schemeClr val="accent1"/>
            </a:solidFill>
            <a:custDash>
              <a:ds d="200000" sp="200000"/>
            </a:custDash>
            <a:miter lim="400000"/>
            <a:tailEnd type="triangle"/>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22" name="Line">
            <a:extLst>
              <a:ext uri="{FF2B5EF4-FFF2-40B4-BE49-F238E27FC236}">
                <a16:creationId xmlns:a16="http://schemas.microsoft.com/office/drawing/2014/main" id="{6D161CC0-53E3-40B1-8006-1DFD207157D4}"/>
              </a:ext>
            </a:extLst>
          </p:cNvPr>
          <p:cNvSpPr/>
          <p:nvPr/>
        </p:nvSpPr>
        <p:spPr>
          <a:xfrm flipV="1">
            <a:off x="8691238" y="1964531"/>
            <a:ext cx="1" cy="17860"/>
          </a:xfrm>
          <a:prstGeom prst="line">
            <a:avLst/>
          </a:prstGeom>
          <a:ln w="25400">
            <a:solidFill>
              <a:srgbClr val="000000"/>
            </a:solidFill>
            <a:miter lim="400000"/>
            <a:headEnd type="oval"/>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CFD2C28-B4CE-4D37-97EB-A1CD190564DC}"/>
                  </a:ext>
                </a:extLst>
              </p:cNvPr>
              <p:cNvSpPr txBox="1"/>
              <p:nvPr/>
            </p:nvSpPr>
            <p:spPr>
              <a:xfrm>
                <a:off x="8757426" y="2078386"/>
                <a:ext cx="471218" cy="369332"/>
              </a:xfrm>
              <a:prstGeom prst="rect">
                <a:avLst/>
              </a:prstGeom>
              <a:noFill/>
            </p:spPr>
            <p:txBody>
              <a:bodyPr wrap="none" lIns="0" tIns="0" rIns="0" bIns="0"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𝑋</m:t>
                          </m:r>
                        </m:e>
                        <m:sub>
                          <m:r>
                            <a:rPr lang="en-US" sz="2400" i="1">
                              <a:solidFill>
                                <a:prstClr val="black"/>
                              </a:solidFill>
                              <a:latin typeface="Cambria Math"/>
                            </a:rPr>
                            <m:t>𝑤</m:t>
                          </m:r>
                        </m:sub>
                      </m:sSub>
                    </m:oMath>
                  </m:oMathPara>
                </a14:m>
                <a:endParaRPr lang="en-US" sz="2400" dirty="0">
                  <a:solidFill>
                    <a:prstClr val="black"/>
                  </a:solidFill>
                  <a:latin typeface="Calibri" panose="020F0502020204030204"/>
                </a:endParaRPr>
              </a:p>
            </p:txBody>
          </p:sp>
        </mc:Choice>
        <mc:Fallback xmlns="">
          <p:sp>
            <p:nvSpPr>
              <p:cNvPr id="23" name="TextBox 22">
                <a:extLst>
                  <a:ext uri="{FF2B5EF4-FFF2-40B4-BE49-F238E27FC236}">
                    <a16:creationId xmlns:a16="http://schemas.microsoft.com/office/drawing/2014/main" id="{3CFD2C28-B4CE-4D37-97EB-A1CD190564DC}"/>
                  </a:ext>
                </a:extLst>
              </p:cNvPr>
              <p:cNvSpPr txBox="1">
                <a:spLocks noRot="1" noChangeAspect="1" noMove="1" noResize="1" noEditPoints="1" noAdjustHandles="1" noChangeArrowheads="1" noChangeShapeType="1" noTextEdit="1"/>
              </p:cNvSpPr>
              <p:nvPr/>
            </p:nvSpPr>
            <p:spPr>
              <a:xfrm>
                <a:off x="8757426" y="2078386"/>
                <a:ext cx="471218" cy="369332"/>
              </a:xfrm>
              <a:prstGeom prst="rect">
                <a:avLst/>
              </a:prstGeom>
              <a:blipFill>
                <a:blip r:embed="rId8"/>
                <a:stretch>
                  <a:fillRect l="-14286" b="-8197"/>
                </a:stretch>
              </a:blipFill>
            </p:spPr>
            <p:txBody>
              <a:bodyPr/>
              <a:lstStyle/>
              <a:p>
                <a:r>
                  <a:rPr lang="en-US">
                    <a:noFill/>
                  </a:rPr>
                  <a:t> </a:t>
                </a:r>
              </a:p>
            </p:txBody>
          </p:sp>
        </mc:Fallback>
      </mc:AlternateContent>
    </p:spTree>
    <p:extLst>
      <p:ext uri="{BB962C8B-B14F-4D97-AF65-F5344CB8AC3E}">
        <p14:creationId xmlns:p14="http://schemas.microsoft.com/office/powerpoint/2010/main" val="864710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p:sp>
        <p:nvSpPr>
          <p:cNvPr id="4" name="Content Placeholder 3"/>
          <p:cNvSpPr>
            <a:spLocks noGrp="1"/>
          </p:cNvSpPr>
          <p:nvPr>
            <p:ph idx="1"/>
          </p:nvPr>
        </p:nvSpPr>
        <p:spPr/>
        <p:txBody>
          <a:bodyPr/>
          <a:lstStyle/>
          <a:p>
            <a:endParaRPr lang="en-US" dirty="0"/>
          </a:p>
        </p:txBody>
      </p:sp>
      <p:sp>
        <p:nvSpPr>
          <p:cNvPr id="23" name="Line">
            <a:extLst>
              <a:ext uri="{FF2B5EF4-FFF2-40B4-BE49-F238E27FC236}">
                <a16:creationId xmlns:a16="http://schemas.microsoft.com/office/drawing/2014/main" id="{DB6A4E6F-505D-4973-8F8A-AB8DF68C0CFA}"/>
              </a:ext>
            </a:extLst>
          </p:cNvPr>
          <p:cNvSpPr/>
          <p:nvPr/>
        </p:nvSpPr>
        <p:spPr>
          <a:xfrm flipH="1" flipV="1">
            <a:off x="4545394" y="3351402"/>
            <a:ext cx="2982513" cy="800214"/>
          </a:xfrm>
          <a:prstGeom prst="line">
            <a:avLst/>
          </a:prstGeom>
          <a:ln w="12700">
            <a:solidFill>
              <a:schemeClr val="accent1"/>
            </a:solidFill>
            <a:custDash>
              <a:ds d="200000" sp="200000"/>
            </a:custDash>
            <a:miter lim="400000"/>
            <a:tailEnd type="triangle"/>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43" name="Line">
            <a:extLst>
              <a:ext uri="{FF2B5EF4-FFF2-40B4-BE49-F238E27FC236}">
                <a16:creationId xmlns:a16="http://schemas.microsoft.com/office/drawing/2014/main" id="{36914EDB-D14A-4ED3-84EA-C119B8135472}"/>
              </a:ext>
            </a:extLst>
          </p:cNvPr>
          <p:cNvSpPr/>
          <p:nvPr/>
        </p:nvSpPr>
        <p:spPr>
          <a:xfrm>
            <a:off x="4538031" y="3355770"/>
            <a:ext cx="699266" cy="1"/>
          </a:xfrm>
          <a:prstGeom prst="line">
            <a:avLst/>
          </a:prstGeom>
          <a:ln w="12700">
            <a:solidFill>
              <a:srgbClr val="000000"/>
            </a:solidFill>
            <a:miter lim="400000"/>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44" name="Line">
            <a:extLst>
              <a:ext uri="{FF2B5EF4-FFF2-40B4-BE49-F238E27FC236}">
                <a16:creationId xmlns:a16="http://schemas.microsoft.com/office/drawing/2014/main" id="{4397A77B-1575-419C-9432-129E144EC5DA}"/>
              </a:ext>
            </a:extLst>
          </p:cNvPr>
          <p:cNvSpPr/>
          <p:nvPr/>
        </p:nvSpPr>
        <p:spPr>
          <a:xfrm flipV="1">
            <a:off x="4544236" y="2456888"/>
            <a:ext cx="1" cy="894514"/>
          </a:xfrm>
          <a:prstGeom prst="line">
            <a:avLst/>
          </a:prstGeom>
          <a:ln w="127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45" name="Line">
            <a:extLst>
              <a:ext uri="{FF2B5EF4-FFF2-40B4-BE49-F238E27FC236}">
                <a16:creationId xmlns:a16="http://schemas.microsoft.com/office/drawing/2014/main" id="{C2BC6DDC-9542-4EE0-8813-EB3E76430BA9}"/>
              </a:ext>
            </a:extLst>
          </p:cNvPr>
          <p:cNvSpPr/>
          <p:nvPr/>
        </p:nvSpPr>
        <p:spPr>
          <a:xfrm flipV="1">
            <a:off x="3978909" y="2918147"/>
            <a:ext cx="1132968" cy="872159"/>
          </a:xfrm>
          <a:prstGeom prst="line">
            <a:avLst/>
          </a:prstGeom>
          <a:ln w="127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46" name="Shape">
            <a:extLst>
              <a:ext uri="{FF2B5EF4-FFF2-40B4-BE49-F238E27FC236}">
                <a16:creationId xmlns:a16="http://schemas.microsoft.com/office/drawing/2014/main" id="{08E6DF4C-6503-4D5F-A22B-0657F3E7F23B}"/>
              </a:ext>
            </a:extLst>
          </p:cNvPr>
          <p:cNvSpPr/>
          <p:nvPr/>
        </p:nvSpPr>
        <p:spPr>
          <a:xfrm rot="1801580">
            <a:off x="5190916" y="2486232"/>
            <a:ext cx="687668" cy="157317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FF9300"/>
          </a:solidFill>
          <a:ln w="12700">
            <a:solidFill>
              <a:srgbClr val="000000"/>
            </a:solidFill>
            <a:miter lim="400000"/>
          </a:ln>
          <a:effectLst>
            <a:outerShdw blurRad="38100" dist="25400" dir="5400000" rotWithShape="0">
              <a:srgbClr val="000000">
                <a:alpha val="50000"/>
              </a:srgbClr>
            </a:outerShdw>
          </a:effectLst>
        </p:spPr>
        <p:txBody>
          <a:bodyPr lIns="35719" tIns="35719" rIns="35719" bIns="35719" anchor="ctr"/>
          <a:lstStyle/>
          <a:p>
            <a:pPr algn="ctr" defTabSz="410751" hangingPunct="0">
              <a:defRPr sz="2400">
                <a:solidFill>
                  <a:srgbClr val="FFFFFF"/>
                </a:solidFill>
              </a:defRPr>
            </a:pPr>
            <a:endParaRPr sz="1687" kern="0">
              <a:solidFill>
                <a:srgbClr val="FFFFFF"/>
              </a:solidFill>
              <a:latin typeface="Helvetica Light"/>
              <a:sym typeface="Helvetica Light"/>
            </a:endParaRPr>
          </a:p>
        </p:txBody>
      </p:sp>
      <p:sp>
        <p:nvSpPr>
          <p:cNvPr id="47" name="Line">
            <a:extLst>
              <a:ext uri="{FF2B5EF4-FFF2-40B4-BE49-F238E27FC236}">
                <a16:creationId xmlns:a16="http://schemas.microsoft.com/office/drawing/2014/main" id="{231C20B6-9DA6-4076-987B-AE4638095237}"/>
              </a:ext>
            </a:extLst>
          </p:cNvPr>
          <p:cNvSpPr/>
          <p:nvPr/>
        </p:nvSpPr>
        <p:spPr>
          <a:xfrm>
            <a:off x="5559138" y="3355770"/>
            <a:ext cx="553461" cy="1"/>
          </a:xfrm>
          <a:prstGeom prst="line">
            <a:avLst/>
          </a:prstGeom>
          <a:ln w="12700">
            <a:solidFill>
              <a:srgbClr val="000000"/>
            </a:solidFill>
            <a:miter lim="400000"/>
            <a:headEnd type="oval"/>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48" name="Line">
            <a:extLst>
              <a:ext uri="{FF2B5EF4-FFF2-40B4-BE49-F238E27FC236}">
                <a16:creationId xmlns:a16="http://schemas.microsoft.com/office/drawing/2014/main" id="{EBFF5C78-CE9B-4482-A8F4-D7DDD7DD2933}"/>
              </a:ext>
            </a:extLst>
          </p:cNvPr>
          <p:cNvSpPr/>
          <p:nvPr/>
        </p:nvSpPr>
        <p:spPr>
          <a:xfrm>
            <a:off x="7514539" y="4157373"/>
            <a:ext cx="988219" cy="1"/>
          </a:xfrm>
          <a:prstGeom prst="line">
            <a:avLst/>
          </a:prstGeom>
          <a:ln w="12700">
            <a:solidFill>
              <a:schemeClr val="accent1"/>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49" name="Line">
            <a:extLst>
              <a:ext uri="{FF2B5EF4-FFF2-40B4-BE49-F238E27FC236}">
                <a16:creationId xmlns:a16="http://schemas.microsoft.com/office/drawing/2014/main" id="{E07CBEE4-12F5-4050-915A-295249BF63BF}"/>
              </a:ext>
            </a:extLst>
          </p:cNvPr>
          <p:cNvSpPr/>
          <p:nvPr/>
        </p:nvSpPr>
        <p:spPr>
          <a:xfrm flipV="1">
            <a:off x="7523306" y="2887054"/>
            <a:ext cx="1" cy="1264148"/>
          </a:xfrm>
          <a:prstGeom prst="line">
            <a:avLst/>
          </a:prstGeom>
          <a:ln w="12700">
            <a:solidFill>
              <a:schemeClr val="accent1"/>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pic>
        <p:nvPicPr>
          <p:cNvPr id="50" name="Image" descr="Image">
            <a:extLst>
              <a:ext uri="{FF2B5EF4-FFF2-40B4-BE49-F238E27FC236}">
                <a16:creationId xmlns:a16="http://schemas.microsoft.com/office/drawing/2014/main" id="{057D4E42-6EFD-431D-87F9-18A3BE400AAA}"/>
              </a:ext>
            </a:extLst>
          </p:cNvPr>
          <p:cNvPicPr>
            <a:picLocks noChangeAspect="1"/>
          </p:cNvPicPr>
          <p:nvPr/>
        </p:nvPicPr>
        <p:blipFill>
          <a:blip r:embed="rId2"/>
          <a:stretch>
            <a:fillRect/>
          </a:stretch>
        </p:blipFill>
        <p:spPr>
          <a:xfrm>
            <a:off x="5039252" y="2703883"/>
            <a:ext cx="182585" cy="162299"/>
          </a:xfrm>
          <a:prstGeom prst="rect">
            <a:avLst/>
          </a:prstGeom>
          <a:ln w="12700">
            <a:miter lim="400000"/>
          </a:ln>
        </p:spPr>
      </p:pic>
      <p:pic>
        <p:nvPicPr>
          <p:cNvPr id="51" name="Image" descr="Image">
            <a:extLst>
              <a:ext uri="{FF2B5EF4-FFF2-40B4-BE49-F238E27FC236}">
                <a16:creationId xmlns:a16="http://schemas.microsoft.com/office/drawing/2014/main" id="{6057A7BC-8825-489E-8EC1-407A59509225}"/>
              </a:ext>
            </a:extLst>
          </p:cNvPr>
          <p:cNvPicPr>
            <a:picLocks noChangeAspect="1"/>
          </p:cNvPicPr>
          <p:nvPr/>
        </p:nvPicPr>
        <p:blipFill>
          <a:blip r:embed="rId3"/>
          <a:stretch>
            <a:fillRect/>
          </a:stretch>
        </p:blipFill>
        <p:spPr>
          <a:xfrm>
            <a:off x="4461242" y="2239121"/>
            <a:ext cx="165987" cy="177053"/>
          </a:xfrm>
          <a:prstGeom prst="rect">
            <a:avLst/>
          </a:prstGeom>
          <a:ln w="12700">
            <a:miter lim="400000"/>
          </a:ln>
        </p:spPr>
      </p:pic>
      <p:pic>
        <p:nvPicPr>
          <p:cNvPr id="52" name="Image" descr="Image">
            <a:extLst>
              <a:ext uri="{FF2B5EF4-FFF2-40B4-BE49-F238E27FC236}">
                <a16:creationId xmlns:a16="http://schemas.microsoft.com/office/drawing/2014/main" id="{CB38C764-F3D1-4773-A8AA-BA8A6015FC5C}"/>
              </a:ext>
            </a:extLst>
          </p:cNvPr>
          <p:cNvPicPr>
            <a:picLocks noChangeAspect="1"/>
          </p:cNvPicPr>
          <p:nvPr/>
        </p:nvPicPr>
        <p:blipFill>
          <a:blip r:embed="rId4"/>
          <a:stretch>
            <a:fillRect/>
          </a:stretch>
        </p:blipFill>
        <p:spPr>
          <a:xfrm>
            <a:off x="6073899" y="3437980"/>
            <a:ext cx="160454" cy="162299"/>
          </a:xfrm>
          <a:prstGeom prst="rect">
            <a:avLst/>
          </a:prstGeom>
          <a:ln w="12700">
            <a:miter lim="400000"/>
          </a:ln>
        </p:spPr>
      </p:pic>
      <p:pic>
        <p:nvPicPr>
          <p:cNvPr id="53" name="Image" descr="Image">
            <a:extLst>
              <a:ext uri="{FF2B5EF4-FFF2-40B4-BE49-F238E27FC236}">
                <a16:creationId xmlns:a16="http://schemas.microsoft.com/office/drawing/2014/main" id="{020804C9-E99B-4738-BEFA-9FB16117E776}"/>
              </a:ext>
            </a:extLst>
          </p:cNvPr>
          <p:cNvPicPr>
            <a:picLocks noChangeAspect="1"/>
          </p:cNvPicPr>
          <p:nvPr/>
        </p:nvPicPr>
        <p:blipFill>
          <a:blip r:embed="rId5"/>
          <a:stretch>
            <a:fillRect/>
          </a:stretch>
        </p:blipFill>
        <p:spPr>
          <a:xfrm>
            <a:off x="8445895" y="4238334"/>
            <a:ext cx="199184" cy="162299"/>
          </a:xfrm>
          <a:prstGeom prst="rect">
            <a:avLst/>
          </a:prstGeom>
          <a:ln w="12700">
            <a:miter lim="400000"/>
          </a:ln>
        </p:spPr>
      </p:pic>
      <p:pic>
        <p:nvPicPr>
          <p:cNvPr id="54" name="Image" descr="Image">
            <a:extLst>
              <a:ext uri="{FF2B5EF4-FFF2-40B4-BE49-F238E27FC236}">
                <a16:creationId xmlns:a16="http://schemas.microsoft.com/office/drawing/2014/main" id="{76AB4347-14DC-4104-9873-CC1E20FBF3FF}"/>
              </a:ext>
            </a:extLst>
          </p:cNvPr>
          <p:cNvPicPr>
            <a:picLocks noChangeAspect="1"/>
          </p:cNvPicPr>
          <p:nvPr/>
        </p:nvPicPr>
        <p:blipFill>
          <a:blip r:embed="rId6"/>
          <a:stretch>
            <a:fillRect/>
          </a:stretch>
        </p:blipFill>
        <p:spPr>
          <a:xfrm>
            <a:off x="7420947" y="2696506"/>
            <a:ext cx="204718" cy="177053"/>
          </a:xfrm>
          <a:prstGeom prst="rect">
            <a:avLst/>
          </a:prstGeom>
          <a:ln w="12700">
            <a:miter lim="400000"/>
          </a:ln>
        </p:spPr>
      </p:pic>
      <p:sp>
        <p:nvSpPr>
          <p:cNvPr id="55" name="World coordinate system">
            <a:extLst>
              <a:ext uri="{FF2B5EF4-FFF2-40B4-BE49-F238E27FC236}">
                <a16:creationId xmlns:a16="http://schemas.microsoft.com/office/drawing/2014/main" id="{5039B5A1-DD9E-4B5B-A318-62B106BD1083}"/>
              </a:ext>
            </a:extLst>
          </p:cNvPr>
          <p:cNvSpPr txBox="1"/>
          <p:nvPr/>
        </p:nvSpPr>
        <p:spPr>
          <a:xfrm>
            <a:off x="7547149" y="4196641"/>
            <a:ext cx="922996" cy="656526"/>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lgn="l">
              <a:defRPr sz="1800">
                <a:solidFill>
                  <a:schemeClr val="accent1"/>
                </a:solidFill>
              </a:defRPr>
            </a:lvl1pPr>
          </a:lstStyle>
          <a:p>
            <a:pPr defTabSz="410751" hangingPunct="0">
              <a:defRPr/>
            </a:pPr>
            <a:r>
              <a:rPr sz="1266" kern="0">
                <a:solidFill>
                  <a:srgbClr val="0365C0"/>
                </a:solidFill>
                <a:latin typeface="Helvetica Light"/>
                <a:sym typeface="Helvetica Light"/>
              </a:rPr>
              <a:t>World coordinate system</a:t>
            </a:r>
          </a:p>
        </p:txBody>
      </p:sp>
      <p:sp>
        <p:nvSpPr>
          <p:cNvPr id="56" name="Camera coordinate system">
            <a:extLst>
              <a:ext uri="{FF2B5EF4-FFF2-40B4-BE49-F238E27FC236}">
                <a16:creationId xmlns:a16="http://schemas.microsoft.com/office/drawing/2014/main" id="{CBCDCB58-A096-452A-8D01-1F8EAA472562}"/>
              </a:ext>
            </a:extLst>
          </p:cNvPr>
          <p:cNvSpPr txBox="1"/>
          <p:nvPr/>
        </p:nvSpPr>
        <p:spPr>
          <a:xfrm>
            <a:off x="3600501" y="2702176"/>
            <a:ext cx="922996" cy="656526"/>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lgn="r">
              <a:defRPr sz="1800"/>
            </a:lvl1pPr>
          </a:lstStyle>
          <a:p>
            <a:pPr defTabSz="410751" hangingPunct="0">
              <a:defRPr/>
            </a:pPr>
            <a:r>
              <a:rPr sz="1266" kern="0">
                <a:solidFill>
                  <a:srgbClr val="000000"/>
                </a:solidFill>
                <a:latin typeface="Helvetica Light"/>
                <a:sym typeface="Helvetica Light"/>
              </a:rPr>
              <a:t>Camera coordinate system</a:t>
            </a:r>
          </a:p>
        </p:txBody>
      </p:sp>
      <p:sp>
        <p:nvSpPr>
          <p:cNvPr id="57" name="Line">
            <a:extLst>
              <a:ext uri="{FF2B5EF4-FFF2-40B4-BE49-F238E27FC236}">
                <a16:creationId xmlns:a16="http://schemas.microsoft.com/office/drawing/2014/main" id="{EC8C4926-46A1-411B-A192-48333B34C8C1}"/>
              </a:ext>
            </a:extLst>
          </p:cNvPr>
          <p:cNvSpPr/>
          <p:nvPr/>
        </p:nvSpPr>
        <p:spPr>
          <a:xfrm flipV="1">
            <a:off x="7514073" y="2049777"/>
            <a:ext cx="1150229" cy="2098268"/>
          </a:xfrm>
          <a:prstGeom prst="line">
            <a:avLst/>
          </a:prstGeom>
          <a:ln w="12700">
            <a:solidFill>
              <a:schemeClr val="accent1"/>
            </a:solidFill>
            <a:custDash>
              <a:ds d="200000" sp="200000"/>
            </a:custDash>
            <a:miter lim="400000"/>
            <a:tailEnd type="triangle"/>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58" name="Line">
            <a:extLst>
              <a:ext uri="{FF2B5EF4-FFF2-40B4-BE49-F238E27FC236}">
                <a16:creationId xmlns:a16="http://schemas.microsoft.com/office/drawing/2014/main" id="{08842965-0F5F-4061-BF1B-6BB2FD248678}"/>
              </a:ext>
            </a:extLst>
          </p:cNvPr>
          <p:cNvSpPr/>
          <p:nvPr/>
        </p:nvSpPr>
        <p:spPr>
          <a:xfrm flipV="1">
            <a:off x="8691238" y="1964531"/>
            <a:ext cx="1" cy="17860"/>
          </a:xfrm>
          <a:prstGeom prst="line">
            <a:avLst/>
          </a:prstGeom>
          <a:ln w="25400">
            <a:solidFill>
              <a:srgbClr val="000000"/>
            </a:solidFill>
            <a:miter lim="400000"/>
            <a:headEnd type="oval"/>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59" name="Coordinate of the camera center in the world coordinate frame">
            <a:extLst>
              <a:ext uri="{FF2B5EF4-FFF2-40B4-BE49-F238E27FC236}">
                <a16:creationId xmlns:a16="http://schemas.microsoft.com/office/drawing/2014/main" id="{96AF81BE-49B5-4969-A0B6-C199F361E639}"/>
              </a:ext>
            </a:extLst>
          </p:cNvPr>
          <p:cNvSpPr txBox="1"/>
          <p:nvPr/>
        </p:nvSpPr>
        <p:spPr>
          <a:xfrm>
            <a:off x="5283638" y="4072369"/>
            <a:ext cx="1346854" cy="656526"/>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800"/>
            </a:lvl1pPr>
          </a:lstStyle>
          <a:p>
            <a:pPr algn="ctr" defTabSz="410751" hangingPunct="0">
              <a:defRPr/>
            </a:pPr>
            <a:r>
              <a:rPr lang="en-US" sz="1266" kern="0" dirty="0">
                <a:solidFill>
                  <a:srgbClr val="000000"/>
                </a:solidFill>
                <a:latin typeface="Helvetica Light"/>
                <a:sym typeface="Helvetica Light"/>
              </a:rPr>
              <a:t>Translation vector from world to camera</a:t>
            </a:r>
            <a:endParaRPr sz="1266" kern="0" dirty="0">
              <a:solidFill>
                <a:srgbClr val="000000"/>
              </a:solidFill>
              <a:latin typeface="Helvetica Light"/>
              <a:sym typeface="Helvetica Light"/>
            </a:endParaRPr>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133D01A1-FFED-49BD-9F83-4C3559023E83}"/>
                  </a:ext>
                </a:extLst>
              </p:cNvPr>
              <p:cNvSpPr txBox="1"/>
              <p:nvPr/>
            </p:nvSpPr>
            <p:spPr>
              <a:xfrm>
                <a:off x="5847872" y="3744957"/>
                <a:ext cx="266803" cy="369332"/>
              </a:xfrm>
              <a:prstGeom prst="rect">
                <a:avLst/>
              </a:prstGeom>
              <a:noFill/>
            </p:spPr>
            <p:txBody>
              <a:bodyPr wrap="none" lIns="0" tIns="0" rIns="0" bIns="0" rtlCol="0">
                <a:spAutoFit/>
              </a:bodyPr>
              <a:lstStyle/>
              <a:p>
                <a:pPr>
                  <a:defRPr/>
                </a:pPr>
                <a14:m>
                  <m:oMathPara xmlns:m="http://schemas.openxmlformats.org/officeDocument/2006/math">
                    <m:oMathParaPr>
                      <m:jc m:val="centerGroup"/>
                    </m:oMathParaPr>
                    <m:oMath xmlns:m="http://schemas.openxmlformats.org/officeDocument/2006/math">
                      <m:r>
                        <a:rPr lang="en-US" sz="2400" i="1">
                          <a:solidFill>
                            <a:prstClr val="black"/>
                          </a:solidFill>
                          <a:latin typeface="Cambria Math"/>
                        </a:rPr>
                        <m:t>𝐶</m:t>
                      </m:r>
                    </m:oMath>
                  </m:oMathPara>
                </a14:m>
                <a:endParaRPr lang="en-US" sz="2400" dirty="0">
                  <a:solidFill>
                    <a:prstClr val="black"/>
                  </a:solidFill>
                  <a:latin typeface="Calibri" panose="020F0502020204030204"/>
                </a:endParaRPr>
              </a:p>
            </p:txBody>
          </p:sp>
        </mc:Choice>
        <mc:Fallback xmlns="">
          <p:sp>
            <p:nvSpPr>
              <p:cNvPr id="60" name="TextBox 59">
                <a:extLst>
                  <a:ext uri="{FF2B5EF4-FFF2-40B4-BE49-F238E27FC236}">
                    <a16:creationId xmlns:a16="http://schemas.microsoft.com/office/drawing/2014/main" id="{133D01A1-FFED-49BD-9F83-4C3559023E83}"/>
                  </a:ext>
                </a:extLst>
              </p:cNvPr>
              <p:cNvSpPr txBox="1">
                <a:spLocks noRot="1" noChangeAspect="1" noMove="1" noResize="1" noEditPoints="1" noAdjustHandles="1" noChangeArrowheads="1" noChangeShapeType="1" noTextEdit="1"/>
              </p:cNvSpPr>
              <p:nvPr/>
            </p:nvSpPr>
            <p:spPr>
              <a:xfrm>
                <a:off x="5847872" y="3744957"/>
                <a:ext cx="266803" cy="369332"/>
              </a:xfrm>
              <a:prstGeom prst="rect">
                <a:avLst/>
              </a:prstGeom>
              <a:blipFill>
                <a:blip r:embed="rId7"/>
                <a:stretch>
                  <a:fillRect l="-25000" r="-22727" b="-6557"/>
                </a:stretch>
              </a:blipFill>
            </p:spPr>
            <p:txBody>
              <a:bodyPr/>
              <a:lstStyle/>
              <a:p>
                <a:r>
                  <a:rPr lang="en-US">
                    <a:noFill/>
                  </a:rPr>
                  <a:t> </a:t>
                </a:r>
              </a:p>
            </p:txBody>
          </p:sp>
        </mc:Fallback>
      </mc:AlternateContent>
      <p:sp>
        <p:nvSpPr>
          <p:cNvPr id="61" name="Line">
            <a:extLst>
              <a:ext uri="{FF2B5EF4-FFF2-40B4-BE49-F238E27FC236}">
                <a16:creationId xmlns:a16="http://schemas.microsoft.com/office/drawing/2014/main" id="{CC4EE56A-E01A-4524-854B-837E5E0F5826}"/>
              </a:ext>
            </a:extLst>
          </p:cNvPr>
          <p:cNvSpPr/>
          <p:nvPr/>
        </p:nvSpPr>
        <p:spPr>
          <a:xfrm flipV="1">
            <a:off x="7315200" y="3437979"/>
            <a:ext cx="381001" cy="1743620"/>
          </a:xfrm>
          <a:prstGeom prst="line">
            <a:avLst/>
          </a:prstGeom>
          <a:ln w="12700">
            <a:solidFill>
              <a:schemeClr val="accent1"/>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pic>
        <p:nvPicPr>
          <p:cNvPr id="62" name="Image" descr="Image">
            <a:extLst>
              <a:ext uri="{FF2B5EF4-FFF2-40B4-BE49-F238E27FC236}">
                <a16:creationId xmlns:a16="http://schemas.microsoft.com/office/drawing/2014/main" id="{66C55112-AEB0-4069-A7B7-3044F9BC0634}"/>
              </a:ext>
            </a:extLst>
          </p:cNvPr>
          <p:cNvPicPr>
            <a:picLocks noChangeAspect="1"/>
          </p:cNvPicPr>
          <p:nvPr/>
        </p:nvPicPr>
        <p:blipFill>
          <a:blip r:embed="rId8"/>
          <a:stretch>
            <a:fillRect/>
          </a:stretch>
        </p:blipFill>
        <p:spPr>
          <a:xfrm>
            <a:off x="7625665" y="3257170"/>
            <a:ext cx="221316" cy="162299"/>
          </a:xfrm>
          <a:prstGeom prst="rect">
            <a:avLst/>
          </a:prstGeom>
          <a:ln w="12700">
            <a:miter lim="400000"/>
          </a:ln>
        </p:spPr>
      </p:pic>
    </p:spTree>
    <p:extLst>
      <p:ext uri="{BB962C8B-B14F-4D97-AF65-F5344CB8AC3E}">
        <p14:creationId xmlns:p14="http://schemas.microsoft.com/office/powerpoint/2010/main" val="1337898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p:sp>
        <p:nvSpPr>
          <p:cNvPr id="4" name="Content Placeholder 3"/>
          <p:cNvSpPr>
            <a:spLocks noGrp="1"/>
          </p:cNvSpPr>
          <p:nvPr>
            <p:ph idx="1"/>
          </p:nvPr>
        </p:nvSpPr>
        <p:spPr/>
        <p:txBody>
          <a:bodyPr/>
          <a:lstStyle/>
          <a:p>
            <a:endParaRPr lang="en-US" dirty="0"/>
          </a:p>
        </p:txBody>
      </p:sp>
      <p:sp>
        <p:nvSpPr>
          <p:cNvPr id="5" name="Line">
            <a:extLst>
              <a:ext uri="{FF2B5EF4-FFF2-40B4-BE49-F238E27FC236}">
                <a16:creationId xmlns:a16="http://schemas.microsoft.com/office/drawing/2014/main" id="{8A6861F5-28D5-40F7-86A3-B93686C6106A}"/>
              </a:ext>
            </a:extLst>
          </p:cNvPr>
          <p:cNvSpPr/>
          <p:nvPr/>
        </p:nvSpPr>
        <p:spPr>
          <a:xfrm>
            <a:off x="4538031" y="3355770"/>
            <a:ext cx="699266" cy="1"/>
          </a:xfrm>
          <a:prstGeom prst="line">
            <a:avLst/>
          </a:prstGeom>
          <a:ln w="12700">
            <a:solidFill>
              <a:srgbClr val="000000"/>
            </a:solidFill>
            <a:miter lim="400000"/>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6" name="Line">
            <a:extLst>
              <a:ext uri="{FF2B5EF4-FFF2-40B4-BE49-F238E27FC236}">
                <a16:creationId xmlns:a16="http://schemas.microsoft.com/office/drawing/2014/main" id="{8F79DE15-3B8D-4AB7-B932-14B916F73533}"/>
              </a:ext>
            </a:extLst>
          </p:cNvPr>
          <p:cNvSpPr/>
          <p:nvPr/>
        </p:nvSpPr>
        <p:spPr>
          <a:xfrm flipV="1">
            <a:off x="4544236" y="2456888"/>
            <a:ext cx="1" cy="894514"/>
          </a:xfrm>
          <a:prstGeom prst="line">
            <a:avLst/>
          </a:prstGeom>
          <a:ln w="127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7" name="Line">
            <a:extLst>
              <a:ext uri="{FF2B5EF4-FFF2-40B4-BE49-F238E27FC236}">
                <a16:creationId xmlns:a16="http://schemas.microsoft.com/office/drawing/2014/main" id="{2A6580E5-9A65-46B6-83E2-BAE2ACD0831A}"/>
              </a:ext>
            </a:extLst>
          </p:cNvPr>
          <p:cNvSpPr/>
          <p:nvPr/>
        </p:nvSpPr>
        <p:spPr>
          <a:xfrm flipV="1">
            <a:off x="3978909" y="2918147"/>
            <a:ext cx="1132968" cy="872159"/>
          </a:xfrm>
          <a:prstGeom prst="line">
            <a:avLst/>
          </a:prstGeom>
          <a:ln w="127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8" name="Shape">
            <a:extLst>
              <a:ext uri="{FF2B5EF4-FFF2-40B4-BE49-F238E27FC236}">
                <a16:creationId xmlns:a16="http://schemas.microsoft.com/office/drawing/2014/main" id="{D14AA1C6-2C6B-4247-9C6F-BBE9760D6A81}"/>
              </a:ext>
            </a:extLst>
          </p:cNvPr>
          <p:cNvSpPr/>
          <p:nvPr/>
        </p:nvSpPr>
        <p:spPr>
          <a:xfrm rot="1801580">
            <a:off x="5190916" y="2486232"/>
            <a:ext cx="687668" cy="157317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FF9300"/>
          </a:solidFill>
          <a:ln w="12700">
            <a:solidFill>
              <a:srgbClr val="000000"/>
            </a:solidFill>
            <a:miter lim="400000"/>
          </a:ln>
          <a:effectLst>
            <a:outerShdw blurRad="38100" dist="25400" dir="5400000" rotWithShape="0">
              <a:srgbClr val="000000">
                <a:alpha val="50000"/>
              </a:srgbClr>
            </a:outerShdw>
          </a:effectLst>
        </p:spPr>
        <p:txBody>
          <a:bodyPr lIns="35719" tIns="35719" rIns="35719" bIns="35719" anchor="ctr"/>
          <a:lstStyle/>
          <a:p>
            <a:pPr algn="ctr" defTabSz="410751" hangingPunct="0">
              <a:defRPr sz="2400">
                <a:solidFill>
                  <a:srgbClr val="FFFFFF"/>
                </a:solidFill>
              </a:defRPr>
            </a:pPr>
            <a:endParaRPr sz="1687" kern="0">
              <a:solidFill>
                <a:srgbClr val="FFFFFF"/>
              </a:solidFill>
              <a:latin typeface="Helvetica Light"/>
              <a:sym typeface="Helvetica Light"/>
            </a:endParaRPr>
          </a:p>
        </p:txBody>
      </p:sp>
      <p:sp>
        <p:nvSpPr>
          <p:cNvPr id="9" name="Line">
            <a:extLst>
              <a:ext uri="{FF2B5EF4-FFF2-40B4-BE49-F238E27FC236}">
                <a16:creationId xmlns:a16="http://schemas.microsoft.com/office/drawing/2014/main" id="{06F78644-1AF7-473A-818B-46BD42FB682C}"/>
              </a:ext>
            </a:extLst>
          </p:cNvPr>
          <p:cNvSpPr/>
          <p:nvPr/>
        </p:nvSpPr>
        <p:spPr>
          <a:xfrm>
            <a:off x="5559138" y="3355770"/>
            <a:ext cx="553461" cy="1"/>
          </a:xfrm>
          <a:prstGeom prst="line">
            <a:avLst/>
          </a:prstGeom>
          <a:ln w="12700">
            <a:solidFill>
              <a:srgbClr val="000000"/>
            </a:solidFill>
            <a:miter lim="400000"/>
            <a:headEnd type="oval"/>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pic>
        <p:nvPicPr>
          <p:cNvPr id="10" name="Image" descr="Image">
            <a:extLst>
              <a:ext uri="{FF2B5EF4-FFF2-40B4-BE49-F238E27FC236}">
                <a16:creationId xmlns:a16="http://schemas.microsoft.com/office/drawing/2014/main" id="{B384376C-4B22-4B6B-95AE-B171BABFD4DE}"/>
              </a:ext>
            </a:extLst>
          </p:cNvPr>
          <p:cNvPicPr>
            <a:picLocks noChangeAspect="1"/>
          </p:cNvPicPr>
          <p:nvPr/>
        </p:nvPicPr>
        <p:blipFill>
          <a:blip r:embed="rId2"/>
          <a:stretch>
            <a:fillRect/>
          </a:stretch>
        </p:blipFill>
        <p:spPr>
          <a:xfrm>
            <a:off x="5039252" y="2703883"/>
            <a:ext cx="182585" cy="162299"/>
          </a:xfrm>
          <a:prstGeom prst="rect">
            <a:avLst/>
          </a:prstGeom>
          <a:ln w="12700">
            <a:miter lim="400000"/>
          </a:ln>
        </p:spPr>
      </p:pic>
      <p:pic>
        <p:nvPicPr>
          <p:cNvPr id="11" name="Image" descr="Image">
            <a:extLst>
              <a:ext uri="{FF2B5EF4-FFF2-40B4-BE49-F238E27FC236}">
                <a16:creationId xmlns:a16="http://schemas.microsoft.com/office/drawing/2014/main" id="{62B53655-373F-4A81-A574-F226D5F645F1}"/>
              </a:ext>
            </a:extLst>
          </p:cNvPr>
          <p:cNvPicPr>
            <a:picLocks noChangeAspect="1"/>
          </p:cNvPicPr>
          <p:nvPr/>
        </p:nvPicPr>
        <p:blipFill>
          <a:blip r:embed="rId3"/>
          <a:stretch>
            <a:fillRect/>
          </a:stretch>
        </p:blipFill>
        <p:spPr>
          <a:xfrm>
            <a:off x="4461242" y="2239121"/>
            <a:ext cx="165987" cy="177053"/>
          </a:xfrm>
          <a:prstGeom prst="rect">
            <a:avLst/>
          </a:prstGeom>
          <a:ln w="12700">
            <a:miter lim="400000"/>
          </a:ln>
        </p:spPr>
      </p:pic>
      <p:pic>
        <p:nvPicPr>
          <p:cNvPr id="12" name="Image" descr="Image">
            <a:extLst>
              <a:ext uri="{FF2B5EF4-FFF2-40B4-BE49-F238E27FC236}">
                <a16:creationId xmlns:a16="http://schemas.microsoft.com/office/drawing/2014/main" id="{00B45154-B1DB-4A0D-9F54-98F39F5A27C6}"/>
              </a:ext>
            </a:extLst>
          </p:cNvPr>
          <p:cNvPicPr>
            <a:picLocks noChangeAspect="1"/>
          </p:cNvPicPr>
          <p:nvPr/>
        </p:nvPicPr>
        <p:blipFill>
          <a:blip r:embed="rId4"/>
          <a:stretch>
            <a:fillRect/>
          </a:stretch>
        </p:blipFill>
        <p:spPr>
          <a:xfrm>
            <a:off x="6073899" y="3437980"/>
            <a:ext cx="160454" cy="162299"/>
          </a:xfrm>
          <a:prstGeom prst="rect">
            <a:avLst/>
          </a:prstGeom>
          <a:ln w="12700">
            <a:miter lim="400000"/>
          </a:ln>
        </p:spPr>
      </p:pic>
      <p:sp>
        <p:nvSpPr>
          <p:cNvPr id="13" name="Line">
            <a:extLst>
              <a:ext uri="{FF2B5EF4-FFF2-40B4-BE49-F238E27FC236}">
                <a16:creationId xmlns:a16="http://schemas.microsoft.com/office/drawing/2014/main" id="{D0153C34-7F5C-4F73-A421-33D4634125D0}"/>
              </a:ext>
            </a:extLst>
          </p:cNvPr>
          <p:cNvSpPr/>
          <p:nvPr/>
        </p:nvSpPr>
        <p:spPr>
          <a:xfrm flipV="1">
            <a:off x="8691238" y="1964531"/>
            <a:ext cx="1" cy="17860"/>
          </a:xfrm>
          <a:prstGeom prst="line">
            <a:avLst/>
          </a:prstGeom>
          <a:ln w="25400">
            <a:solidFill>
              <a:srgbClr val="000000"/>
            </a:solidFill>
            <a:miter lim="400000"/>
            <a:headEnd type="oval"/>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4" name="Line">
            <a:extLst>
              <a:ext uri="{FF2B5EF4-FFF2-40B4-BE49-F238E27FC236}">
                <a16:creationId xmlns:a16="http://schemas.microsoft.com/office/drawing/2014/main" id="{C4C19EC7-ED5C-4F82-942E-08D85265B625}"/>
              </a:ext>
            </a:extLst>
          </p:cNvPr>
          <p:cNvSpPr/>
          <p:nvPr/>
        </p:nvSpPr>
        <p:spPr>
          <a:xfrm flipV="1">
            <a:off x="4540735" y="1592420"/>
            <a:ext cx="3969752" cy="1767118"/>
          </a:xfrm>
          <a:prstGeom prst="line">
            <a:avLst/>
          </a:prstGeom>
          <a:ln w="12700">
            <a:solidFill>
              <a:srgbClr val="000000"/>
            </a:solidFill>
            <a:custDash>
              <a:ds d="200000" sp="200000"/>
            </a:custDash>
            <a:miter lim="400000"/>
            <a:tailEnd type="triangle"/>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5" name="Line">
            <a:extLst>
              <a:ext uri="{FF2B5EF4-FFF2-40B4-BE49-F238E27FC236}">
                <a16:creationId xmlns:a16="http://schemas.microsoft.com/office/drawing/2014/main" id="{F316A582-1037-4D61-8383-F92059EF8ECE}"/>
              </a:ext>
            </a:extLst>
          </p:cNvPr>
          <p:cNvSpPr/>
          <p:nvPr/>
        </p:nvSpPr>
        <p:spPr>
          <a:xfrm flipV="1">
            <a:off x="8553454" y="1552098"/>
            <a:ext cx="1" cy="17860"/>
          </a:xfrm>
          <a:prstGeom prst="line">
            <a:avLst/>
          </a:prstGeom>
          <a:ln w="25400">
            <a:solidFill>
              <a:srgbClr val="000000"/>
            </a:solidFill>
            <a:miter lim="400000"/>
            <a:headEnd type="oval"/>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D594E66-D58D-41A1-9652-7AD521C05F70}"/>
                  </a:ext>
                </a:extLst>
              </p:cNvPr>
              <p:cNvSpPr txBox="1"/>
              <p:nvPr/>
            </p:nvSpPr>
            <p:spPr>
              <a:xfrm>
                <a:off x="6255355" y="1426534"/>
                <a:ext cx="1716624" cy="492443"/>
              </a:xfrm>
              <a:prstGeom prst="rect">
                <a:avLst/>
              </a:prstGeom>
              <a:noFill/>
            </p:spPr>
            <p:txBody>
              <a:bodyPr wrap="none" lIns="0" tIns="0" rIns="0" bIns="0" rtlCol="0">
                <a:spAutoFit/>
              </a:bodyPr>
              <a:lstStyle/>
              <a:p>
                <a:pPr>
                  <a:defRPr/>
                </a:pPr>
                <a14:m>
                  <m:oMathPara xmlns:m="http://schemas.openxmlformats.org/officeDocument/2006/math">
                    <m:oMathParaPr>
                      <m:jc m:val="right"/>
                    </m:oMathParaPr>
                    <m:oMath xmlns:m="http://schemas.openxmlformats.org/officeDocument/2006/math">
                      <m:d>
                        <m:dPr>
                          <m:ctrlPr>
                            <a:rPr lang="en-US" sz="3200" i="1">
                              <a:solidFill>
                                <a:prstClr val="black"/>
                              </a:solidFill>
                              <a:latin typeface="Cambria Math" panose="02040503050406030204" pitchFamily="18" charset="0"/>
                            </a:rPr>
                          </m:ctrlPr>
                        </m:dPr>
                        <m:e>
                          <m:sSub>
                            <m:sSubPr>
                              <m:ctrlPr>
                                <a:rPr lang="en-US" sz="3200" i="1">
                                  <a:solidFill>
                                    <a:prstClr val="black"/>
                                  </a:solidFill>
                                  <a:latin typeface="Cambria Math" panose="02040503050406030204" pitchFamily="18" charset="0"/>
                                </a:rPr>
                              </m:ctrlPr>
                            </m:sSubPr>
                            <m:e>
                              <m:r>
                                <a:rPr lang="en-US" sz="3200" i="1">
                                  <a:solidFill>
                                    <a:prstClr val="black"/>
                                  </a:solidFill>
                                  <a:latin typeface="Cambria Math"/>
                                </a:rPr>
                                <m:t>𝑋</m:t>
                              </m:r>
                            </m:e>
                            <m:sub>
                              <m:r>
                                <a:rPr lang="en-US" sz="3200" i="1">
                                  <a:solidFill>
                                    <a:prstClr val="black"/>
                                  </a:solidFill>
                                  <a:latin typeface="Cambria Math"/>
                                </a:rPr>
                                <m:t>𝑤</m:t>
                              </m:r>
                            </m:sub>
                          </m:sSub>
                          <m:r>
                            <a:rPr lang="en-US" sz="3200" i="1">
                              <a:solidFill>
                                <a:prstClr val="black"/>
                              </a:solidFill>
                              <a:latin typeface="Cambria Math"/>
                            </a:rPr>
                            <m:t>−</m:t>
                          </m:r>
                          <m:r>
                            <a:rPr lang="en-US" sz="3200" i="1">
                              <a:solidFill>
                                <a:prstClr val="black"/>
                              </a:solidFill>
                              <a:latin typeface="Cambria Math"/>
                            </a:rPr>
                            <m:t>𝐶</m:t>
                          </m:r>
                        </m:e>
                      </m:d>
                    </m:oMath>
                  </m:oMathPara>
                </a14:m>
                <a:endParaRPr lang="en-US" sz="3200" dirty="0">
                  <a:solidFill>
                    <a:prstClr val="black"/>
                  </a:solidFill>
                  <a:latin typeface="Calibri" panose="020F0502020204030204"/>
                </a:endParaRPr>
              </a:p>
            </p:txBody>
          </p:sp>
        </mc:Choice>
        <mc:Fallback xmlns="">
          <p:sp>
            <p:nvSpPr>
              <p:cNvPr id="16" name="TextBox 15">
                <a:extLst>
                  <a:ext uri="{FF2B5EF4-FFF2-40B4-BE49-F238E27FC236}">
                    <a16:creationId xmlns:a16="http://schemas.microsoft.com/office/drawing/2014/main" id="{8D594E66-D58D-41A1-9652-7AD521C05F70}"/>
                  </a:ext>
                </a:extLst>
              </p:cNvPr>
              <p:cNvSpPr txBox="1">
                <a:spLocks noRot="1" noChangeAspect="1" noMove="1" noResize="1" noEditPoints="1" noAdjustHandles="1" noChangeArrowheads="1" noChangeShapeType="1" noTextEdit="1"/>
              </p:cNvSpPr>
              <p:nvPr/>
            </p:nvSpPr>
            <p:spPr>
              <a:xfrm>
                <a:off x="6255355" y="1426534"/>
                <a:ext cx="1716624" cy="492443"/>
              </a:xfrm>
              <a:prstGeom prst="rect">
                <a:avLst/>
              </a:prstGeom>
              <a:blipFill>
                <a:blip r:embed="rId5"/>
                <a:stretch>
                  <a:fillRect/>
                </a:stretch>
              </a:blipFill>
            </p:spPr>
            <p:txBody>
              <a:bodyPr/>
              <a:lstStyle/>
              <a:p>
                <a:r>
                  <a:rPr lang="en-US">
                    <a:noFill/>
                  </a:rPr>
                  <a:t> </a:t>
                </a:r>
              </a:p>
            </p:txBody>
          </p:sp>
        </mc:Fallback>
      </mc:AlternateContent>
      <p:sp>
        <p:nvSpPr>
          <p:cNvPr id="17" name="Line">
            <a:extLst>
              <a:ext uri="{FF2B5EF4-FFF2-40B4-BE49-F238E27FC236}">
                <a16:creationId xmlns:a16="http://schemas.microsoft.com/office/drawing/2014/main" id="{EBFF5C78-CE9B-4482-A8F4-D7DDD7DD2933}"/>
              </a:ext>
            </a:extLst>
          </p:cNvPr>
          <p:cNvSpPr/>
          <p:nvPr/>
        </p:nvSpPr>
        <p:spPr>
          <a:xfrm>
            <a:off x="4537328" y="3353758"/>
            <a:ext cx="988219" cy="1"/>
          </a:xfrm>
          <a:prstGeom prst="line">
            <a:avLst/>
          </a:prstGeom>
          <a:ln w="12700">
            <a:solidFill>
              <a:schemeClr val="accent1"/>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8" name="Line">
            <a:extLst>
              <a:ext uri="{FF2B5EF4-FFF2-40B4-BE49-F238E27FC236}">
                <a16:creationId xmlns:a16="http://schemas.microsoft.com/office/drawing/2014/main" id="{E07CBEE4-12F5-4050-915A-295249BF63BF}"/>
              </a:ext>
            </a:extLst>
          </p:cNvPr>
          <p:cNvSpPr/>
          <p:nvPr/>
        </p:nvSpPr>
        <p:spPr>
          <a:xfrm flipV="1">
            <a:off x="4546095" y="2083439"/>
            <a:ext cx="1" cy="1264148"/>
          </a:xfrm>
          <a:prstGeom prst="line">
            <a:avLst/>
          </a:prstGeom>
          <a:ln w="12700">
            <a:solidFill>
              <a:schemeClr val="accent1"/>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9" name="Line">
            <a:extLst>
              <a:ext uri="{FF2B5EF4-FFF2-40B4-BE49-F238E27FC236}">
                <a16:creationId xmlns:a16="http://schemas.microsoft.com/office/drawing/2014/main" id="{CC4EE56A-E01A-4524-854B-837E5E0F5826}"/>
              </a:ext>
            </a:extLst>
          </p:cNvPr>
          <p:cNvSpPr/>
          <p:nvPr/>
        </p:nvSpPr>
        <p:spPr>
          <a:xfrm flipV="1">
            <a:off x="4337989" y="2634364"/>
            <a:ext cx="381001" cy="1743620"/>
          </a:xfrm>
          <a:prstGeom prst="line">
            <a:avLst/>
          </a:prstGeom>
          <a:ln w="12700">
            <a:solidFill>
              <a:schemeClr val="accent1"/>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Tree>
    <p:extLst>
      <p:ext uri="{BB962C8B-B14F-4D97-AF65-F5344CB8AC3E}">
        <p14:creationId xmlns:p14="http://schemas.microsoft.com/office/powerpoint/2010/main" val="1180084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p:sp>
        <p:nvSpPr>
          <p:cNvPr id="4" name="Content Placeholder 3"/>
          <p:cNvSpPr>
            <a:spLocks noGrp="1"/>
          </p:cNvSpPr>
          <p:nvPr>
            <p:ph idx="1"/>
          </p:nvPr>
        </p:nvSpPr>
        <p:spPr/>
        <p:txBody>
          <a:bodyPr/>
          <a:lstStyle/>
          <a:p>
            <a:endParaRPr lang="en-US" dirty="0"/>
          </a:p>
        </p:txBody>
      </p:sp>
      <p:sp>
        <p:nvSpPr>
          <p:cNvPr id="5" name="Line">
            <a:extLst>
              <a:ext uri="{FF2B5EF4-FFF2-40B4-BE49-F238E27FC236}">
                <a16:creationId xmlns:a16="http://schemas.microsoft.com/office/drawing/2014/main" id="{8A6861F5-28D5-40F7-86A3-B93686C6106A}"/>
              </a:ext>
            </a:extLst>
          </p:cNvPr>
          <p:cNvSpPr/>
          <p:nvPr/>
        </p:nvSpPr>
        <p:spPr>
          <a:xfrm>
            <a:off x="4538031" y="3355770"/>
            <a:ext cx="699266" cy="1"/>
          </a:xfrm>
          <a:prstGeom prst="line">
            <a:avLst/>
          </a:prstGeom>
          <a:ln w="12700">
            <a:solidFill>
              <a:srgbClr val="000000"/>
            </a:solidFill>
            <a:miter lim="400000"/>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6" name="Line">
            <a:extLst>
              <a:ext uri="{FF2B5EF4-FFF2-40B4-BE49-F238E27FC236}">
                <a16:creationId xmlns:a16="http://schemas.microsoft.com/office/drawing/2014/main" id="{8F79DE15-3B8D-4AB7-B932-14B916F73533}"/>
              </a:ext>
            </a:extLst>
          </p:cNvPr>
          <p:cNvSpPr/>
          <p:nvPr/>
        </p:nvSpPr>
        <p:spPr>
          <a:xfrm flipV="1">
            <a:off x="4544236" y="2456888"/>
            <a:ext cx="1" cy="894514"/>
          </a:xfrm>
          <a:prstGeom prst="line">
            <a:avLst/>
          </a:prstGeom>
          <a:ln w="127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7" name="Line">
            <a:extLst>
              <a:ext uri="{FF2B5EF4-FFF2-40B4-BE49-F238E27FC236}">
                <a16:creationId xmlns:a16="http://schemas.microsoft.com/office/drawing/2014/main" id="{2A6580E5-9A65-46B6-83E2-BAE2ACD0831A}"/>
              </a:ext>
            </a:extLst>
          </p:cNvPr>
          <p:cNvSpPr/>
          <p:nvPr/>
        </p:nvSpPr>
        <p:spPr>
          <a:xfrm flipV="1">
            <a:off x="3978909" y="2918147"/>
            <a:ext cx="1132968" cy="872159"/>
          </a:xfrm>
          <a:prstGeom prst="line">
            <a:avLst/>
          </a:prstGeom>
          <a:ln w="12700">
            <a:solidFill>
              <a:srgbClr val="000000"/>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8" name="Shape">
            <a:extLst>
              <a:ext uri="{FF2B5EF4-FFF2-40B4-BE49-F238E27FC236}">
                <a16:creationId xmlns:a16="http://schemas.microsoft.com/office/drawing/2014/main" id="{D14AA1C6-2C6B-4247-9C6F-BBE9760D6A81}"/>
              </a:ext>
            </a:extLst>
          </p:cNvPr>
          <p:cNvSpPr/>
          <p:nvPr/>
        </p:nvSpPr>
        <p:spPr>
          <a:xfrm rot="1801580">
            <a:off x="5190916" y="2486232"/>
            <a:ext cx="687668" cy="157317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FF9300"/>
          </a:solidFill>
          <a:ln w="12700">
            <a:solidFill>
              <a:srgbClr val="000000"/>
            </a:solidFill>
            <a:miter lim="400000"/>
          </a:ln>
          <a:effectLst>
            <a:outerShdw blurRad="38100" dist="25400" dir="5400000" rotWithShape="0">
              <a:srgbClr val="000000">
                <a:alpha val="50000"/>
              </a:srgbClr>
            </a:outerShdw>
          </a:effectLst>
        </p:spPr>
        <p:txBody>
          <a:bodyPr lIns="35719" tIns="35719" rIns="35719" bIns="35719" anchor="ctr"/>
          <a:lstStyle/>
          <a:p>
            <a:pPr algn="ctr" defTabSz="410751" hangingPunct="0">
              <a:defRPr sz="2400">
                <a:solidFill>
                  <a:srgbClr val="FFFFFF"/>
                </a:solidFill>
              </a:defRPr>
            </a:pPr>
            <a:endParaRPr sz="1687" kern="0">
              <a:solidFill>
                <a:srgbClr val="FFFFFF"/>
              </a:solidFill>
              <a:latin typeface="Helvetica Light"/>
              <a:sym typeface="Helvetica Light"/>
            </a:endParaRPr>
          </a:p>
        </p:txBody>
      </p:sp>
      <p:sp>
        <p:nvSpPr>
          <p:cNvPr id="9" name="Line">
            <a:extLst>
              <a:ext uri="{FF2B5EF4-FFF2-40B4-BE49-F238E27FC236}">
                <a16:creationId xmlns:a16="http://schemas.microsoft.com/office/drawing/2014/main" id="{06F78644-1AF7-473A-818B-46BD42FB682C}"/>
              </a:ext>
            </a:extLst>
          </p:cNvPr>
          <p:cNvSpPr/>
          <p:nvPr/>
        </p:nvSpPr>
        <p:spPr>
          <a:xfrm>
            <a:off x="5559138" y="3355770"/>
            <a:ext cx="553461" cy="1"/>
          </a:xfrm>
          <a:prstGeom prst="line">
            <a:avLst/>
          </a:prstGeom>
          <a:ln w="12700">
            <a:solidFill>
              <a:srgbClr val="000000"/>
            </a:solidFill>
            <a:miter lim="400000"/>
            <a:headEnd type="oval"/>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pic>
        <p:nvPicPr>
          <p:cNvPr id="10" name="Image" descr="Image">
            <a:extLst>
              <a:ext uri="{FF2B5EF4-FFF2-40B4-BE49-F238E27FC236}">
                <a16:creationId xmlns:a16="http://schemas.microsoft.com/office/drawing/2014/main" id="{B384376C-4B22-4B6B-95AE-B171BABFD4DE}"/>
              </a:ext>
            </a:extLst>
          </p:cNvPr>
          <p:cNvPicPr>
            <a:picLocks noChangeAspect="1"/>
          </p:cNvPicPr>
          <p:nvPr/>
        </p:nvPicPr>
        <p:blipFill>
          <a:blip r:embed="rId2"/>
          <a:stretch>
            <a:fillRect/>
          </a:stretch>
        </p:blipFill>
        <p:spPr>
          <a:xfrm>
            <a:off x="5039252" y="2703883"/>
            <a:ext cx="182585" cy="162299"/>
          </a:xfrm>
          <a:prstGeom prst="rect">
            <a:avLst/>
          </a:prstGeom>
          <a:ln w="12700">
            <a:miter lim="400000"/>
          </a:ln>
        </p:spPr>
      </p:pic>
      <p:pic>
        <p:nvPicPr>
          <p:cNvPr id="11" name="Image" descr="Image">
            <a:extLst>
              <a:ext uri="{FF2B5EF4-FFF2-40B4-BE49-F238E27FC236}">
                <a16:creationId xmlns:a16="http://schemas.microsoft.com/office/drawing/2014/main" id="{62B53655-373F-4A81-A574-F226D5F645F1}"/>
              </a:ext>
            </a:extLst>
          </p:cNvPr>
          <p:cNvPicPr>
            <a:picLocks noChangeAspect="1"/>
          </p:cNvPicPr>
          <p:nvPr/>
        </p:nvPicPr>
        <p:blipFill>
          <a:blip r:embed="rId3"/>
          <a:stretch>
            <a:fillRect/>
          </a:stretch>
        </p:blipFill>
        <p:spPr>
          <a:xfrm>
            <a:off x="4461242" y="2239121"/>
            <a:ext cx="165987" cy="177053"/>
          </a:xfrm>
          <a:prstGeom prst="rect">
            <a:avLst/>
          </a:prstGeom>
          <a:ln w="12700">
            <a:miter lim="400000"/>
          </a:ln>
        </p:spPr>
      </p:pic>
      <p:pic>
        <p:nvPicPr>
          <p:cNvPr id="12" name="Image" descr="Image">
            <a:extLst>
              <a:ext uri="{FF2B5EF4-FFF2-40B4-BE49-F238E27FC236}">
                <a16:creationId xmlns:a16="http://schemas.microsoft.com/office/drawing/2014/main" id="{00B45154-B1DB-4A0D-9F54-98F39F5A27C6}"/>
              </a:ext>
            </a:extLst>
          </p:cNvPr>
          <p:cNvPicPr>
            <a:picLocks noChangeAspect="1"/>
          </p:cNvPicPr>
          <p:nvPr/>
        </p:nvPicPr>
        <p:blipFill>
          <a:blip r:embed="rId4"/>
          <a:stretch>
            <a:fillRect/>
          </a:stretch>
        </p:blipFill>
        <p:spPr>
          <a:xfrm>
            <a:off x="6073899" y="3437980"/>
            <a:ext cx="160454" cy="162299"/>
          </a:xfrm>
          <a:prstGeom prst="rect">
            <a:avLst/>
          </a:prstGeom>
          <a:ln w="12700">
            <a:miter lim="400000"/>
          </a:ln>
        </p:spPr>
      </p:pic>
      <p:sp>
        <p:nvSpPr>
          <p:cNvPr id="13" name="Line">
            <a:extLst>
              <a:ext uri="{FF2B5EF4-FFF2-40B4-BE49-F238E27FC236}">
                <a16:creationId xmlns:a16="http://schemas.microsoft.com/office/drawing/2014/main" id="{D0153C34-7F5C-4F73-A421-33D4634125D0}"/>
              </a:ext>
            </a:extLst>
          </p:cNvPr>
          <p:cNvSpPr/>
          <p:nvPr/>
        </p:nvSpPr>
        <p:spPr>
          <a:xfrm flipV="1">
            <a:off x="8691238" y="1964531"/>
            <a:ext cx="1" cy="17860"/>
          </a:xfrm>
          <a:prstGeom prst="line">
            <a:avLst/>
          </a:prstGeom>
          <a:ln w="25400">
            <a:solidFill>
              <a:srgbClr val="000000"/>
            </a:solidFill>
            <a:miter lim="400000"/>
            <a:headEnd type="oval"/>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4" name="Line">
            <a:extLst>
              <a:ext uri="{FF2B5EF4-FFF2-40B4-BE49-F238E27FC236}">
                <a16:creationId xmlns:a16="http://schemas.microsoft.com/office/drawing/2014/main" id="{C4C19EC7-ED5C-4F82-942E-08D85265B625}"/>
              </a:ext>
            </a:extLst>
          </p:cNvPr>
          <p:cNvSpPr/>
          <p:nvPr/>
        </p:nvSpPr>
        <p:spPr>
          <a:xfrm flipV="1">
            <a:off x="4540735" y="1982391"/>
            <a:ext cx="4150502" cy="1377147"/>
          </a:xfrm>
          <a:prstGeom prst="line">
            <a:avLst/>
          </a:prstGeom>
          <a:ln w="12700">
            <a:solidFill>
              <a:srgbClr val="000000"/>
            </a:solidFill>
            <a:custDash>
              <a:ds d="200000" sp="200000"/>
            </a:custDash>
            <a:miter lim="400000"/>
            <a:tailEnd type="triangle"/>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5" name="Line">
            <a:extLst>
              <a:ext uri="{FF2B5EF4-FFF2-40B4-BE49-F238E27FC236}">
                <a16:creationId xmlns:a16="http://schemas.microsoft.com/office/drawing/2014/main" id="{EBFF5C78-CE9B-4482-A8F4-D7DDD7DD2933}"/>
              </a:ext>
            </a:extLst>
          </p:cNvPr>
          <p:cNvSpPr/>
          <p:nvPr/>
        </p:nvSpPr>
        <p:spPr>
          <a:xfrm>
            <a:off x="4537328" y="3353758"/>
            <a:ext cx="988219" cy="1"/>
          </a:xfrm>
          <a:prstGeom prst="line">
            <a:avLst/>
          </a:prstGeom>
          <a:ln w="12700">
            <a:solidFill>
              <a:schemeClr val="accent1"/>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6" name="Line">
            <a:extLst>
              <a:ext uri="{FF2B5EF4-FFF2-40B4-BE49-F238E27FC236}">
                <a16:creationId xmlns:a16="http://schemas.microsoft.com/office/drawing/2014/main" id="{E07CBEE4-12F5-4050-915A-295249BF63BF}"/>
              </a:ext>
            </a:extLst>
          </p:cNvPr>
          <p:cNvSpPr/>
          <p:nvPr/>
        </p:nvSpPr>
        <p:spPr>
          <a:xfrm flipV="1">
            <a:off x="4546095" y="2083439"/>
            <a:ext cx="1" cy="1264148"/>
          </a:xfrm>
          <a:prstGeom prst="line">
            <a:avLst/>
          </a:prstGeom>
          <a:ln w="12700">
            <a:solidFill>
              <a:schemeClr val="accent1"/>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7" name="Line">
            <a:extLst>
              <a:ext uri="{FF2B5EF4-FFF2-40B4-BE49-F238E27FC236}">
                <a16:creationId xmlns:a16="http://schemas.microsoft.com/office/drawing/2014/main" id="{CC4EE56A-E01A-4524-854B-837E5E0F5826}"/>
              </a:ext>
            </a:extLst>
          </p:cNvPr>
          <p:cNvSpPr/>
          <p:nvPr/>
        </p:nvSpPr>
        <p:spPr>
          <a:xfrm flipV="1">
            <a:off x="4337989" y="2634364"/>
            <a:ext cx="381001" cy="1743620"/>
          </a:xfrm>
          <a:prstGeom prst="line">
            <a:avLst/>
          </a:prstGeom>
          <a:ln w="12700">
            <a:solidFill>
              <a:schemeClr val="accent1"/>
            </a:solidFill>
            <a:prstDash val="sysDot"/>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8" name="Line">
            <a:extLst>
              <a:ext uri="{FF2B5EF4-FFF2-40B4-BE49-F238E27FC236}">
                <a16:creationId xmlns:a16="http://schemas.microsoft.com/office/drawing/2014/main" id="{CC4EE56A-E01A-4524-854B-837E5E0F5826}"/>
              </a:ext>
            </a:extLst>
          </p:cNvPr>
          <p:cNvSpPr/>
          <p:nvPr/>
        </p:nvSpPr>
        <p:spPr>
          <a:xfrm flipV="1">
            <a:off x="4114800" y="3048000"/>
            <a:ext cx="838200" cy="626892"/>
          </a:xfrm>
          <a:prstGeom prst="line">
            <a:avLst/>
          </a:prstGeom>
          <a:ln w="12700">
            <a:solidFill>
              <a:schemeClr val="accent1"/>
            </a:solidFill>
            <a:miter lim="400000"/>
            <a:tailEnd type="stealth"/>
          </a:ln>
        </p:spPr>
        <p:txBody>
          <a:bodyPr lIns="35719" tIns="35719" rIns="35719" bIns="35719" anchor="ctr"/>
          <a:lstStyle/>
          <a:p>
            <a:pPr algn="ctr" defTabSz="410751" hangingPunct="0">
              <a:defRPr sz="2400"/>
            </a:pPr>
            <a:endParaRPr sz="1687" kern="0">
              <a:solidFill>
                <a:srgbClr val="000000"/>
              </a:solidFill>
              <a:latin typeface="Helvetica Light"/>
              <a:sym typeface="Helvetica Light"/>
            </a:endParaRPr>
          </a:p>
        </p:txBody>
      </p:sp>
      <p:sp>
        <p:nvSpPr>
          <p:cNvPr id="19" name="Arc 18"/>
          <p:cNvSpPr/>
          <p:nvPr/>
        </p:nvSpPr>
        <p:spPr>
          <a:xfrm>
            <a:off x="4528489" y="3048000"/>
            <a:ext cx="272112" cy="228600"/>
          </a:xfrm>
          <a:prstGeom prst="arc">
            <a:avLst>
              <a:gd name="adj1" fmla="val 15343129"/>
              <a:gd name="adj2" fmla="val 93930"/>
            </a:avLst>
          </a:prstGeom>
          <a:ln w="190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47D3E0F-0F0B-4A50-BD65-45CC7909E5A7}"/>
                  </a:ext>
                </a:extLst>
              </p:cNvPr>
              <p:cNvSpPr txBox="1"/>
              <p:nvPr/>
            </p:nvSpPr>
            <p:spPr>
              <a:xfrm>
                <a:off x="5471396" y="1424302"/>
                <a:ext cx="3444004" cy="508024"/>
              </a:xfrm>
              <a:prstGeom prst="rect">
                <a:avLst/>
              </a:prstGeom>
              <a:noFill/>
            </p:spPr>
            <p:txBody>
              <a:bodyPr wrap="square" lIns="0" tIns="0" rIns="0" bIns="0" rtlCol="0">
                <a:spAutoFit/>
              </a:bodyPr>
              <a:lstStyle/>
              <a:p>
                <a:pPr lvl="0">
                  <a:defRPr/>
                </a:pPr>
                <a14:m>
                  <m:oMathPara xmlns:m="http://schemas.openxmlformats.org/officeDocument/2006/math">
                    <m:oMathParaPr>
                      <m:jc m:val="centerGroup"/>
                    </m:oMathParaPr>
                    <m:oMath xmlns:m="http://schemas.openxmlformats.org/officeDocument/2006/math">
                      <m:sSub>
                        <m:sSubPr>
                          <m:ctrlPr>
                            <a:rPr lang="en-US" sz="3200" i="1" dirty="0">
                              <a:solidFill>
                                <a:prstClr val="black"/>
                              </a:solidFill>
                              <a:latin typeface="Cambria Math" panose="02040503050406030204" pitchFamily="18" charset="0"/>
                            </a:rPr>
                          </m:ctrlPr>
                        </m:sSubPr>
                        <m:e>
                          <m:r>
                            <a:rPr lang="en-US" sz="3200" i="1" dirty="0">
                              <a:solidFill>
                                <a:prstClr val="black"/>
                              </a:solidFill>
                              <a:latin typeface="Cambria Math"/>
                            </a:rPr>
                            <m:t>𝑋</m:t>
                          </m:r>
                        </m:e>
                        <m:sub>
                          <m:r>
                            <a:rPr lang="en-US" sz="3200" i="1" dirty="0">
                              <a:solidFill>
                                <a:prstClr val="black"/>
                              </a:solidFill>
                              <a:latin typeface="Cambria Math"/>
                            </a:rPr>
                            <m:t>𝑐</m:t>
                          </m:r>
                        </m:sub>
                      </m:sSub>
                      <m:r>
                        <a:rPr lang="en-US" sz="3200" i="1" dirty="0">
                          <a:solidFill>
                            <a:prstClr val="black"/>
                          </a:solidFill>
                          <a:latin typeface="Cambria Math"/>
                        </a:rPr>
                        <m:t>=</m:t>
                      </m:r>
                      <m:r>
                        <a:rPr lang="en-US" sz="3200" i="1" dirty="0">
                          <a:solidFill>
                            <a:prstClr val="black"/>
                          </a:solidFill>
                          <a:latin typeface="Cambria Math"/>
                        </a:rPr>
                        <m:t>𝑅</m:t>
                      </m:r>
                      <m:r>
                        <a:rPr lang="en-US" sz="3200" i="1" dirty="0">
                          <a:solidFill>
                            <a:prstClr val="black"/>
                          </a:solidFill>
                          <a:latin typeface="Cambria Math"/>
                        </a:rPr>
                        <m:t>(</m:t>
                      </m:r>
                      <m:sSub>
                        <m:sSubPr>
                          <m:ctrlPr>
                            <a:rPr lang="en-US" sz="3200" i="1" dirty="0">
                              <a:solidFill>
                                <a:prstClr val="black"/>
                              </a:solidFill>
                              <a:latin typeface="Cambria Math" panose="02040503050406030204" pitchFamily="18" charset="0"/>
                            </a:rPr>
                          </m:ctrlPr>
                        </m:sSubPr>
                        <m:e>
                          <m:r>
                            <a:rPr lang="en-US" sz="3200" i="1" dirty="0">
                              <a:solidFill>
                                <a:prstClr val="black"/>
                              </a:solidFill>
                              <a:latin typeface="Cambria Math"/>
                            </a:rPr>
                            <m:t>𝑋</m:t>
                          </m:r>
                        </m:e>
                        <m:sub>
                          <m:r>
                            <a:rPr lang="en-US" sz="3200" i="1" dirty="0">
                              <a:solidFill>
                                <a:prstClr val="black"/>
                              </a:solidFill>
                              <a:latin typeface="Cambria Math"/>
                            </a:rPr>
                            <m:t>𝑤</m:t>
                          </m:r>
                        </m:sub>
                      </m:sSub>
                      <m:r>
                        <a:rPr lang="en-US" sz="3200" i="1" dirty="0">
                          <a:solidFill>
                            <a:prstClr val="black"/>
                          </a:solidFill>
                          <a:latin typeface="Cambria Math"/>
                        </a:rPr>
                        <m:t>−</m:t>
                      </m:r>
                      <m:r>
                        <a:rPr lang="en-US" sz="3200" i="1" dirty="0">
                          <a:solidFill>
                            <a:prstClr val="black"/>
                          </a:solidFill>
                          <a:latin typeface="Cambria Math"/>
                        </a:rPr>
                        <m:t>𝐶</m:t>
                      </m:r>
                      <m:r>
                        <a:rPr lang="en-US" sz="3200" i="1" dirty="0">
                          <a:solidFill>
                            <a:prstClr val="black"/>
                          </a:solidFill>
                          <a:latin typeface="Cambria Math"/>
                        </a:rPr>
                        <m:t>)</m:t>
                      </m:r>
                    </m:oMath>
                  </m:oMathPara>
                </a14:m>
                <a:endParaRPr lang="en-US" sz="3200" dirty="0">
                  <a:solidFill>
                    <a:prstClr val="black"/>
                  </a:solidFill>
                  <a:latin typeface="Calibri" panose="020F0502020204030204"/>
                </a:endParaRPr>
              </a:p>
            </p:txBody>
          </p:sp>
        </mc:Choice>
        <mc:Fallback xmlns="">
          <p:sp>
            <p:nvSpPr>
              <p:cNvPr id="20" name="TextBox 19">
                <a:extLst>
                  <a:ext uri="{FF2B5EF4-FFF2-40B4-BE49-F238E27FC236}">
                    <a16:creationId xmlns:a16="http://schemas.microsoft.com/office/drawing/2014/main" id="{A47D3E0F-0F0B-4A50-BD65-45CC7909E5A7}"/>
                  </a:ext>
                </a:extLst>
              </p:cNvPr>
              <p:cNvSpPr txBox="1">
                <a:spLocks noRot="1" noChangeAspect="1" noMove="1" noResize="1" noEditPoints="1" noAdjustHandles="1" noChangeArrowheads="1" noChangeShapeType="1" noTextEdit="1"/>
              </p:cNvSpPr>
              <p:nvPr/>
            </p:nvSpPr>
            <p:spPr>
              <a:xfrm>
                <a:off x="5471396" y="1424302"/>
                <a:ext cx="3444004" cy="508024"/>
              </a:xfrm>
              <a:prstGeom prst="rect">
                <a:avLst/>
              </a:prstGeom>
              <a:blipFill>
                <a:blip r:embed="rId5"/>
                <a:stretch>
                  <a:fillRect/>
                </a:stretch>
              </a:blipFill>
            </p:spPr>
            <p:txBody>
              <a:bodyPr/>
              <a:lstStyle/>
              <a:p>
                <a:r>
                  <a:rPr lang="en-US">
                    <a:noFill/>
                  </a:rPr>
                  <a:t> </a:t>
                </a:r>
              </a:p>
            </p:txBody>
          </p:sp>
        </mc:Fallback>
      </mc:AlternateContent>
      <p:sp>
        <p:nvSpPr>
          <p:cNvPr id="21" name="Coordinate of the camera center in the world coordinate frame">
            <a:extLst>
              <a:ext uri="{FF2B5EF4-FFF2-40B4-BE49-F238E27FC236}">
                <a16:creationId xmlns:a16="http://schemas.microsoft.com/office/drawing/2014/main" id="{96AF81BE-49B5-4969-A0B6-C199F361E639}"/>
              </a:ext>
            </a:extLst>
          </p:cNvPr>
          <p:cNvSpPr txBox="1"/>
          <p:nvPr/>
        </p:nvSpPr>
        <p:spPr>
          <a:xfrm>
            <a:off x="2662535" y="2862602"/>
            <a:ext cx="1346854" cy="656526"/>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800"/>
            </a:lvl1pPr>
          </a:lstStyle>
          <a:p>
            <a:pPr algn="ctr" defTabSz="410751" hangingPunct="0">
              <a:defRPr/>
            </a:pPr>
            <a:r>
              <a:rPr lang="en-US" sz="1266" kern="0" dirty="0">
                <a:solidFill>
                  <a:srgbClr val="000000"/>
                </a:solidFill>
                <a:latin typeface="Helvetica Light"/>
                <a:sym typeface="Helvetica Light"/>
              </a:rPr>
              <a:t>Rotation matrix from world to camera</a:t>
            </a:r>
            <a:endParaRPr sz="1266" kern="0" dirty="0">
              <a:solidFill>
                <a:srgbClr val="000000"/>
              </a:solidFill>
              <a:latin typeface="Helvetica Light"/>
              <a:sym typeface="Helvetica Light"/>
            </a:endParaRPr>
          </a:p>
        </p:txBody>
      </p:sp>
      <mc:AlternateContent xmlns:mc="http://schemas.openxmlformats.org/markup-compatibility/2006" xmlns:a14="http://schemas.microsoft.com/office/drawing/2010/main">
        <mc:Choice Requires="a14">
          <p:sp>
            <p:nvSpPr>
              <p:cNvPr id="22" name="Rectangle 21"/>
              <p:cNvSpPr/>
              <p:nvPr/>
            </p:nvSpPr>
            <p:spPr>
              <a:xfrm>
                <a:off x="3124200" y="2504569"/>
                <a:ext cx="46839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a:solidFill>
                            <a:prstClr val="black"/>
                          </a:solidFill>
                          <a:latin typeface="Cambria Math"/>
                        </a:rPr>
                        <m:t>𝑅</m:t>
                      </m:r>
                    </m:oMath>
                  </m:oMathPara>
                </a14:m>
                <a:endParaRPr lang="en-US" sz="2400" dirty="0"/>
              </a:p>
            </p:txBody>
          </p:sp>
        </mc:Choice>
        <mc:Fallback xmlns="">
          <p:sp>
            <p:nvSpPr>
              <p:cNvPr id="22" name="Rectangle 21"/>
              <p:cNvSpPr>
                <a:spLocks noRot="1" noChangeAspect="1" noMove="1" noResize="1" noEditPoints="1" noAdjustHandles="1" noChangeArrowheads="1" noChangeShapeType="1" noTextEdit="1"/>
              </p:cNvSpPr>
              <p:nvPr/>
            </p:nvSpPr>
            <p:spPr>
              <a:xfrm>
                <a:off x="3124200" y="2504569"/>
                <a:ext cx="468398" cy="46166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96920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22">
            <a:extLst>
              <a:ext uri="{FF2B5EF4-FFF2-40B4-BE49-F238E27FC236}">
                <a16:creationId xmlns:a16="http://schemas.microsoft.com/office/drawing/2014/main" id="{4FB4CBAD-131D-4EA7-B124-5EF953338E5D}"/>
              </a:ext>
            </a:extLst>
          </p:cNvPr>
          <p:cNvSpPr/>
          <p:nvPr/>
        </p:nvSpPr>
        <p:spPr>
          <a:xfrm>
            <a:off x="4767308" y="5684670"/>
            <a:ext cx="2654423" cy="93807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4079141" y="1711173"/>
            <a:ext cx="4191000" cy="1067539"/>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Extrinsic camera matrix</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203200" y="762000"/>
                <a:ext cx="11785600" cy="6096000"/>
              </a:xfrm>
            </p:spPr>
            <p:txBody>
              <a:bodyPr>
                <a:normAutofit/>
              </a:bodyPr>
              <a:lstStyle/>
              <a:p>
                <a:pPr lvl="0">
                  <a:defRPr/>
                </a:pPr>
                <a14:m>
                  <m:oMath xmlns:m="http://schemas.openxmlformats.org/officeDocument/2006/math">
                    <m:sSub>
                      <m:sSubPr>
                        <m:ctrlPr>
                          <a:rPr lang="en-US" i="1" dirty="0" smtClean="0">
                            <a:solidFill>
                              <a:prstClr val="black"/>
                            </a:solidFill>
                            <a:latin typeface="Cambria Math" panose="02040503050406030204" pitchFamily="18" charset="0"/>
                          </a:rPr>
                        </m:ctrlPr>
                      </m:sSubPr>
                      <m:e>
                        <m:r>
                          <a:rPr lang="en-US" b="0" i="1" dirty="0">
                            <a:solidFill>
                              <a:prstClr val="black"/>
                            </a:solidFill>
                            <a:latin typeface="Cambria Math"/>
                          </a:rPr>
                          <m:t>𝑋</m:t>
                        </m:r>
                      </m:e>
                      <m:sub>
                        <m:r>
                          <a:rPr lang="en-US" b="0" i="1" dirty="0">
                            <a:solidFill>
                              <a:prstClr val="black"/>
                            </a:solidFill>
                            <a:latin typeface="Cambria Math"/>
                          </a:rPr>
                          <m:t>𝑐</m:t>
                        </m:r>
                      </m:sub>
                    </m:sSub>
                    <m:r>
                      <a:rPr lang="en-US" b="0" i="1" dirty="0">
                        <a:solidFill>
                          <a:prstClr val="black"/>
                        </a:solidFill>
                        <a:latin typeface="Cambria Math"/>
                      </a:rPr>
                      <m:t>=</m:t>
                    </m:r>
                    <m:r>
                      <a:rPr lang="en-US" b="0" i="1" dirty="0">
                        <a:solidFill>
                          <a:prstClr val="black"/>
                        </a:solidFill>
                        <a:latin typeface="Cambria Math"/>
                      </a:rPr>
                      <m:t>𝑅</m:t>
                    </m:r>
                    <m:r>
                      <a:rPr lang="en-US" b="0" i="1" dirty="0">
                        <a:solidFill>
                          <a:prstClr val="black"/>
                        </a:solidFill>
                        <a:latin typeface="Cambria Math"/>
                      </a:rPr>
                      <m:t>(</m:t>
                    </m:r>
                    <m:sSub>
                      <m:sSubPr>
                        <m:ctrlPr>
                          <a:rPr lang="en-US" i="1" dirty="0">
                            <a:solidFill>
                              <a:prstClr val="black"/>
                            </a:solidFill>
                            <a:latin typeface="Cambria Math" panose="02040503050406030204" pitchFamily="18" charset="0"/>
                          </a:rPr>
                        </m:ctrlPr>
                      </m:sSubPr>
                      <m:e>
                        <m:r>
                          <a:rPr lang="en-US" b="0" i="1" dirty="0">
                            <a:solidFill>
                              <a:prstClr val="black"/>
                            </a:solidFill>
                            <a:latin typeface="Cambria Math"/>
                          </a:rPr>
                          <m:t>𝑋</m:t>
                        </m:r>
                      </m:e>
                      <m:sub>
                        <m:r>
                          <a:rPr lang="en-US" b="0" i="1" dirty="0">
                            <a:solidFill>
                              <a:prstClr val="black"/>
                            </a:solidFill>
                            <a:latin typeface="Cambria Math"/>
                          </a:rPr>
                          <m:t>𝑤</m:t>
                        </m:r>
                      </m:sub>
                    </m:sSub>
                    <m:r>
                      <a:rPr lang="en-US" b="0" i="1" dirty="0">
                        <a:solidFill>
                          <a:prstClr val="black"/>
                        </a:solidFill>
                        <a:latin typeface="Cambria Math"/>
                      </a:rPr>
                      <m:t>−</m:t>
                    </m:r>
                    <m:r>
                      <a:rPr lang="en-US" b="0" i="1" dirty="0">
                        <a:solidFill>
                          <a:prstClr val="black"/>
                        </a:solidFill>
                        <a:latin typeface="Cambria Math"/>
                      </a:rPr>
                      <m:t>𝐶</m:t>
                    </m:r>
                    <m:r>
                      <a:rPr lang="en-US" b="0" i="1" dirty="0">
                        <a:solidFill>
                          <a:prstClr val="black"/>
                        </a:solidFill>
                        <a:latin typeface="Cambria Math"/>
                      </a:rPr>
                      <m:t>)</m:t>
                    </m:r>
                  </m:oMath>
                </a14:m>
                <a:endParaRPr lang="en-US" dirty="0">
                  <a:solidFill>
                    <a:prstClr val="black"/>
                  </a:solidFill>
                </a:endParaRPr>
              </a:p>
              <a:p>
                <a:r>
                  <a:rPr lang="en-US" dirty="0"/>
                  <a:t>Transform to homogenous coordinate notation:</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𝑋</m:t>
                          </m:r>
                        </m:e>
                        <m:sub>
                          <m:r>
                            <a:rPr lang="en-US" b="0" i="1" smtClean="0">
                              <a:latin typeface="Cambria Math"/>
                            </a:rPr>
                            <m:t>𝑐</m:t>
                          </m:r>
                        </m:sub>
                      </m:sSub>
                      <m:r>
                        <a:rPr lang="en-US" b="0" i="1" smtClean="0">
                          <a:latin typeface="Cambria Math"/>
                        </a:rPr>
                        <m:t>=</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a:rPr>
                                      <m:t>𝑅</m:t>
                                    </m:r>
                                  </m:e>
                                  <m:sub>
                                    <m:r>
                                      <m:rPr>
                                        <m:brk m:alnAt="7"/>
                                      </m:rPr>
                                      <a:rPr lang="en-US" b="0" i="1" smtClean="0">
                                        <a:latin typeface="Cambria Math"/>
                                      </a:rPr>
                                      <m:t>3</m:t>
                                    </m:r>
                                    <m:r>
                                      <a:rPr lang="en-US" b="0" i="1" smtClean="0">
                                        <a:latin typeface="Cambria Math"/>
                                      </a:rPr>
                                      <m:t>𝑋</m:t>
                                    </m:r>
                                    <m:r>
                                      <a:rPr lang="en-US" b="0" i="1" smtClean="0">
                                        <a:latin typeface="Cambria Math"/>
                                      </a:rPr>
                                      <m:t>3</m:t>
                                    </m:r>
                                  </m:sub>
                                </m:sSub>
                              </m:e>
                              <m:e>
                                <m:r>
                                  <a:rPr lang="en-US" b="0" i="1" smtClean="0">
                                    <a:latin typeface="Cambria Math"/>
                                  </a:rPr>
                                  <m:t>−</m:t>
                                </m:r>
                                <m:r>
                                  <a:rPr lang="en-US" b="0" i="1" smtClean="0">
                                    <a:latin typeface="Cambria Math"/>
                                  </a:rPr>
                                  <m:t>𝑅</m:t>
                                </m:r>
                                <m:sSub>
                                  <m:sSubPr>
                                    <m:ctrlPr>
                                      <a:rPr lang="en-US" b="0" i="1" smtClean="0">
                                        <a:latin typeface="Cambria Math" panose="02040503050406030204" pitchFamily="18" charset="0"/>
                                      </a:rPr>
                                    </m:ctrlPr>
                                  </m:sSubPr>
                                  <m:e>
                                    <m:r>
                                      <a:rPr lang="en-US" b="0" i="1" smtClean="0">
                                        <a:latin typeface="Cambria Math"/>
                                      </a:rPr>
                                      <m:t>𝐶</m:t>
                                    </m:r>
                                  </m:e>
                                  <m:sub>
                                    <m:r>
                                      <a:rPr lang="en-US" b="0" i="1" smtClean="0">
                                        <a:latin typeface="Cambria Math"/>
                                      </a:rPr>
                                      <m:t>3</m:t>
                                    </m:r>
                                    <m:r>
                                      <a:rPr lang="en-US" b="0" i="1" smtClean="0">
                                        <a:latin typeface="Cambria Math"/>
                                      </a:rPr>
                                      <m:t>𝑋</m:t>
                                    </m:r>
                                    <m:r>
                                      <a:rPr lang="en-US" b="0" i="1" smtClean="0">
                                        <a:latin typeface="Cambria Math"/>
                                      </a:rPr>
                                      <m:t>1</m:t>
                                    </m:r>
                                  </m:sub>
                                </m:sSub>
                              </m:e>
                            </m:mr>
                            <m:mr>
                              <m:e>
                                <m:sSub>
                                  <m:sSubPr>
                                    <m:ctrlPr>
                                      <a:rPr lang="en-US" b="0" i="1" smtClean="0">
                                        <a:latin typeface="Cambria Math" panose="02040503050406030204" pitchFamily="18" charset="0"/>
                                      </a:rPr>
                                    </m:ctrlPr>
                                  </m:sSubPr>
                                  <m:e>
                                    <m:r>
                                      <a:rPr lang="en-US" b="0" i="1" smtClean="0">
                                        <a:latin typeface="Cambria Math"/>
                                      </a:rPr>
                                      <m:t>0</m:t>
                                    </m:r>
                                  </m:e>
                                  <m:sub>
                                    <m:r>
                                      <a:rPr lang="en-US" b="0" i="1" smtClean="0">
                                        <a:latin typeface="Cambria Math"/>
                                      </a:rPr>
                                      <m:t>1</m:t>
                                    </m:r>
                                    <m:r>
                                      <a:rPr lang="en-US" b="0" i="1" smtClean="0">
                                        <a:latin typeface="Cambria Math"/>
                                      </a:rPr>
                                      <m:t>𝑋</m:t>
                                    </m:r>
                                    <m:r>
                                      <a:rPr lang="en-US" b="0" i="1" smtClean="0">
                                        <a:latin typeface="Cambria Math"/>
                                      </a:rPr>
                                      <m:t>3</m:t>
                                    </m:r>
                                  </m:sub>
                                </m:sSub>
                              </m:e>
                              <m:e>
                                <m:r>
                                  <a:rPr lang="en-US" b="0" i="1" smtClean="0">
                                    <a:latin typeface="Cambria Math"/>
                                  </a:rPr>
                                  <m:t>1</m:t>
                                </m:r>
                              </m:e>
                            </m:mr>
                          </m:m>
                        </m:e>
                      </m:d>
                      <m:sSub>
                        <m:sSubPr>
                          <m:ctrlPr>
                            <a:rPr lang="en-US" b="0" i="1" smtClean="0">
                              <a:latin typeface="Cambria Math" panose="02040503050406030204" pitchFamily="18" charset="0"/>
                            </a:rPr>
                          </m:ctrlPr>
                        </m:sSubPr>
                        <m:e>
                          <m:r>
                            <a:rPr lang="en-US" b="0" i="1" smtClean="0">
                              <a:latin typeface="Cambria Math"/>
                            </a:rPr>
                            <m:t>𝑋</m:t>
                          </m:r>
                        </m:e>
                        <m:sub>
                          <m:r>
                            <a:rPr lang="en-US" b="0" i="1" smtClean="0">
                              <a:latin typeface="Cambria Math"/>
                            </a:rPr>
                            <m:t>𝑤</m:t>
                          </m:r>
                        </m:sub>
                      </m:sSub>
                    </m:oMath>
                  </m:oMathPara>
                </a14:m>
                <a:endParaRPr lang="en-US" dirty="0"/>
              </a:p>
              <a:p>
                <a:pPr marL="0" indent="0">
                  <a:buNone/>
                </a:pPr>
                <a:endParaRPr lang="en-US" dirty="0"/>
              </a:p>
              <a:p>
                <a:r>
                  <a:rPr lang="en-US" dirty="0"/>
                  <a:t>Translation part: 3 DOFs.</a:t>
                </a:r>
              </a:p>
              <a:p>
                <a:r>
                  <a:rPr lang="en-US" dirty="0"/>
                  <a:t>Rotation part: 3 DOFs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𝑥</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𝜃</m:t>
                        </m:r>
                      </m:e>
                      <m:sub>
                        <m:r>
                          <a:rPr lang="en-US" b="0" i="1" smtClean="0">
                            <a:latin typeface="Cambria Math"/>
                          </a:rPr>
                          <m:t>𝑦</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𝜃</m:t>
                        </m:r>
                      </m:e>
                      <m:sub>
                        <m:r>
                          <a:rPr lang="en-US" b="0" i="1" smtClean="0">
                            <a:latin typeface="Cambria Math"/>
                          </a:rPr>
                          <m:t>𝑧</m:t>
                        </m:r>
                      </m:sub>
                    </m:sSub>
                  </m:oMath>
                </a14:m>
                <a:r>
                  <a:rPr lang="en-US" dirty="0"/>
                  <a:t>).</a:t>
                </a:r>
              </a:p>
              <a:p>
                <a:r>
                  <a:rPr lang="en-US" dirty="0"/>
                  <a:t>In OpenCV they do a different transformation that first does a rotation and then translation: </a:t>
                </a: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𝑋</m:t>
                          </m:r>
                        </m:e>
                        <m:sub>
                          <m:r>
                            <a:rPr lang="en-US" i="1">
                              <a:latin typeface="Cambria Math"/>
                            </a:rPr>
                            <m:t>𝑐</m:t>
                          </m:r>
                        </m:sub>
                      </m:sSub>
                      <m:r>
                        <a:rPr lang="en-US" i="1">
                          <a:latin typeface="Cambria Math"/>
                        </a:rPr>
                        <m:t>=</m:t>
                      </m:r>
                      <m:r>
                        <a:rPr lang="en-US" b="0" i="1" smtClean="0">
                          <a:latin typeface="Cambria Math" panose="02040503050406030204" pitchFamily="18" charset="0"/>
                        </a:rPr>
                        <m:t>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𝑤</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groupChr>
                        <m:groupChrPr>
                          <m:chr m:val="↔"/>
                          <m:vertJc m:val="bot"/>
                          <m:ctrlPr>
                            <a:rPr lang="en-US" b="0" i="1" smtClean="0">
                              <a:latin typeface="Cambria Math" panose="02040503050406030204" pitchFamily="18" charset="0"/>
                            </a:rPr>
                          </m:ctrlPr>
                        </m:groupChrPr>
                        <m:e/>
                      </m:groupCh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𝑅𝐶</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𝑋</m:t>
                          </m:r>
                        </m:e>
                        <m:sub>
                          <m:r>
                            <a:rPr lang="en-US" i="1">
                              <a:latin typeface="Cambria Math"/>
                            </a:rPr>
                            <m:t>𝑐</m:t>
                          </m:r>
                        </m:sub>
                      </m:sSub>
                      <m:r>
                        <a:rPr lang="en-US" i="1">
                          <a:latin typeface="Cambria Math"/>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a:rPr lang="en-US" b="0" i="1" smtClean="0">
                                    <a:latin typeface="Cambria Math" panose="02040503050406030204" pitchFamily="18" charset="0"/>
                                  </a:rPr>
                                  <m:t>𝑅</m:t>
                                </m:r>
                              </m:e>
                              <m:e>
                                <m:r>
                                  <a:rPr lang="en-US" b="0" i="1" smtClean="0">
                                    <a:latin typeface="Cambria Math" panose="02040503050406030204" pitchFamily="18" charset="0"/>
                                  </a:rPr>
                                  <m:t>𝑡</m:t>
                                </m:r>
                              </m:e>
                            </m:mr>
                            <m:mr>
                              <m:e>
                                <m:r>
                                  <a:rPr lang="en-US" b="0" i="1" smtClean="0">
                                    <a:latin typeface="Cambria Math" panose="02040503050406030204" pitchFamily="18" charset="0"/>
                                  </a:rPr>
                                  <m:t>0</m:t>
                                </m:r>
                              </m:e>
                              <m:e>
                                <m:r>
                                  <a:rPr lang="en-US" i="1">
                                    <a:latin typeface="Cambria Math"/>
                                  </a:rPr>
                                  <m:t>1</m:t>
                                </m:r>
                              </m:e>
                            </m:mr>
                          </m:m>
                        </m:e>
                      </m:d>
                      <m:sSub>
                        <m:sSubPr>
                          <m:ctrlPr>
                            <a:rPr lang="en-US" i="1">
                              <a:latin typeface="Cambria Math" panose="02040503050406030204" pitchFamily="18" charset="0"/>
                            </a:rPr>
                          </m:ctrlPr>
                        </m:sSubPr>
                        <m:e>
                          <m:r>
                            <a:rPr lang="en-US" i="1">
                              <a:latin typeface="Cambria Math"/>
                            </a:rPr>
                            <m:t>𝑋</m:t>
                          </m:r>
                        </m:e>
                        <m:sub>
                          <m:r>
                            <a:rPr lang="en-US" i="1">
                              <a:latin typeface="Cambria Math"/>
                            </a:rPr>
                            <m:t>𝑤</m:t>
                          </m:r>
                        </m:sub>
                      </m:sSub>
                    </m:oMath>
                  </m:oMathPara>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203200" y="762000"/>
                <a:ext cx="11785600" cy="6096000"/>
              </a:xfrm>
              <a:blipFill>
                <a:blip r:embed="rId2"/>
                <a:stretch>
                  <a:fillRect l="-931"/>
                </a:stretch>
              </a:blipFill>
            </p:spPr>
            <p:txBody>
              <a:bodyPr/>
              <a:lstStyle/>
              <a:p>
                <a:r>
                  <a:rPr lang="en-US">
                    <a:noFill/>
                  </a:rPr>
                  <a:t> </a:t>
                </a:r>
              </a:p>
            </p:txBody>
          </p:sp>
        </mc:Fallback>
      </mc:AlternateContent>
    </p:spTree>
    <p:extLst>
      <p:ext uri="{BB962C8B-B14F-4D97-AF65-F5344CB8AC3E}">
        <p14:creationId xmlns:p14="http://schemas.microsoft.com/office/powerpoint/2010/main" val="2989313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781F-CC71-4E67-8BB3-360B1E695B1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B5EA0CAE-A067-4025-846B-8D11836FE5FC}"/>
              </a:ext>
            </a:extLst>
          </p:cNvPr>
          <p:cNvSpPr>
            <a:spLocks noGrp="1"/>
          </p:cNvSpPr>
          <p:nvPr>
            <p:ph idx="1"/>
          </p:nvPr>
        </p:nvSpPr>
        <p:spPr/>
        <p:txBody>
          <a:bodyPr/>
          <a:lstStyle/>
          <a:p>
            <a:r>
              <a:rPr lang="en-US" dirty="0"/>
              <a:t>What is camera calibration?</a:t>
            </a:r>
          </a:p>
          <a:p>
            <a:r>
              <a:rPr lang="en-US" dirty="0"/>
              <a:t>Camera </a:t>
            </a:r>
            <a:r>
              <a:rPr lang="en-US" dirty="0" err="1"/>
              <a:t>intrinsics</a:t>
            </a:r>
            <a:endParaRPr lang="en-US" dirty="0"/>
          </a:p>
          <a:p>
            <a:r>
              <a:rPr lang="en-US" dirty="0"/>
              <a:t>Camera </a:t>
            </a:r>
            <a:r>
              <a:rPr lang="en-US" dirty="0" err="1"/>
              <a:t>extrinsics</a:t>
            </a:r>
            <a:endParaRPr lang="en-US" dirty="0"/>
          </a:p>
          <a:p>
            <a:r>
              <a:rPr lang="en-US" b="1" dirty="0"/>
              <a:t>Full camera matrix</a:t>
            </a:r>
          </a:p>
          <a:p>
            <a:r>
              <a:rPr lang="en-US" dirty="0"/>
              <a:t>Calibration methods and distortions</a:t>
            </a:r>
          </a:p>
          <a:p>
            <a:endParaRPr lang="en-US" dirty="0"/>
          </a:p>
        </p:txBody>
      </p:sp>
    </p:spTree>
    <p:extLst>
      <p:ext uri="{BB962C8B-B14F-4D97-AF65-F5344CB8AC3E}">
        <p14:creationId xmlns:p14="http://schemas.microsoft.com/office/powerpoint/2010/main" val="24289574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752600" y="1371600"/>
            <a:ext cx="8763000" cy="18288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Full camera matrix</a:t>
            </a:r>
          </a:p>
        </p:txBody>
      </p:sp>
      <p:sp>
        <p:nvSpPr>
          <p:cNvPr id="3" name="Content Placeholder 2"/>
          <p:cNvSpPr>
            <a:spLocks noGrp="1"/>
          </p:cNvSpPr>
          <p:nvPr>
            <p:ph idx="1"/>
          </p:nvPr>
        </p:nvSpPr>
        <p:spPr/>
        <p:txBody>
          <a:bodyPr/>
          <a:lstStyle/>
          <a:p>
            <a:endParaRPr lang="en-US" dirty="0"/>
          </a:p>
        </p:txBody>
      </p:sp>
      <p:pic>
        <p:nvPicPr>
          <p:cNvPr id="1028" name="Picture 4" descr="https://latex.codecogs.com/gif.latex?%5Cdpi%7B300%7D%20P%20%3D%20%5Cbegin%7Bbmatrix%7Df_x%20%26%20s%26p_x%20%5C%5C%200%26f_y%20%26p_y%20%5C%5C0%260%261%20%5Cend%7Bbmatrix%7D%20%5Cbegin%7Bbmatrix%7D1%20%26%200%260%260%20%5C%5C%200%261%20%260%260%20%5C%5C0%260%261%260%20%5Cend%7Bbmatrix%7D%20%5Cbegin%7Bbmatrix%7DR_%7B3X3%7D%20%26%20-RC_%7B3X1%7D%20%5C%5C%200_%7B1X3%7D%261%20%5Cend%7Bbmatrix%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8813" y="1600201"/>
            <a:ext cx="8334375" cy="14047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atex.codecogs.com/gif.latex?%5Cdpi%7B300%7D%20%5Cbegin%7Bbmatrix%7Du%20%5C%5C%20v%20%5C%5Cw%20%5Cend%7Bbmatrix%7D%20%3D%20%5Cbegin%7Bbmatrix%7Df_x%20%26%20s%26p_x%20%5C%5C%200%26f_y%20%26p_y%20%5C%5C0%260%261%20%5Cend%7Bbmatrix%7D%20%5Cbegin%7Bbmatrix%7D1%20%26%200%260%260%20%5C%5C%200%261%20%260%260%20%5C%5C0%260%261%260%20%5Cend%7Bbmatrix%7D%20%5Cbegin%7Bbmatrix%7DR_%7B3X3%7D%20%26%20-RC_%7B3X1%7D%20%5C%5C%200_%7B1X3%7D%261%20%5Cend%7Bbmatrix%7D%20%5Cbegin%7Bbmatrix%7Dx%20%5C%5C%20y%20%5C%5Cz%20%5C%5C1%20%5Cend%7Bbmatrix%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812" y="3914264"/>
            <a:ext cx="8334375" cy="1644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2574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1618-246F-49C2-8BA2-713F06150B9B}"/>
              </a:ext>
            </a:extLst>
          </p:cNvPr>
          <p:cNvSpPr>
            <a:spLocks noGrp="1"/>
          </p:cNvSpPr>
          <p:nvPr>
            <p:ph type="title"/>
          </p:nvPr>
        </p:nvSpPr>
        <p:spPr/>
        <p:txBody>
          <a:bodyPr/>
          <a:lstStyle/>
          <a:p>
            <a:r>
              <a:rPr lang="en-US" dirty="0"/>
              <a:t>Side note: </a:t>
            </a:r>
            <a:r>
              <a:rPr lang="en-US"/>
              <a:t>normalized image </a:t>
            </a:r>
            <a:r>
              <a:rPr lang="en-US" dirty="0"/>
              <a:t>coordinates</a:t>
            </a:r>
          </a:p>
        </p:txBody>
      </p:sp>
      <p:sp>
        <p:nvSpPr>
          <p:cNvPr id="3" name="Content Placeholder 2">
            <a:extLst>
              <a:ext uri="{FF2B5EF4-FFF2-40B4-BE49-F238E27FC236}">
                <a16:creationId xmlns:a16="http://schemas.microsoft.com/office/drawing/2014/main" id="{77FD0BEC-B6C4-4F63-AD1B-520E1DE856B3}"/>
              </a:ext>
            </a:extLst>
          </p:cNvPr>
          <p:cNvSpPr>
            <a:spLocks noGrp="1"/>
          </p:cNvSpPr>
          <p:nvPr>
            <p:ph idx="1"/>
          </p:nvPr>
        </p:nvSpPr>
        <p:spPr/>
        <p:txBody>
          <a:bodyPr/>
          <a:lstStyle/>
          <a:p>
            <a:r>
              <a:rPr lang="en-US" dirty="0"/>
              <a:t>A projection into 2D where the intrinsic matrix is already embedded at the coordinate given</a:t>
            </a:r>
          </a:p>
          <a:p>
            <a:r>
              <a:rPr lang="en-US" dirty="0"/>
              <a:t>We will use it when we already know the intrinsic of the camera and just interested in the extrinsic:</a:t>
            </a:r>
          </a:p>
          <a:p>
            <a:endParaRPr lang="en-US" dirty="0"/>
          </a:p>
        </p:txBody>
      </p:sp>
      <p:pic>
        <p:nvPicPr>
          <p:cNvPr id="1030" name="Picture 6">
            <a:extLst>
              <a:ext uri="{FF2B5EF4-FFF2-40B4-BE49-F238E27FC236}">
                <a16:creationId xmlns:a16="http://schemas.microsoft.com/office/drawing/2014/main" id="{8A141A4F-7C17-48A5-906D-55BEA35DEC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670329"/>
            <a:ext cx="12039600"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7337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781F-CC71-4E67-8BB3-360B1E695B1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B5EA0CAE-A067-4025-846B-8D11836FE5FC}"/>
              </a:ext>
            </a:extLst>
          </p:cNvPr>
          <p:cNvSpPr>
            <a:spLocks noGrp="1"/>
          </p:cNvSpPr>
          <p:nvPr>
            <p:ph idx="1"/>
          </p:nvPr>
        </p:nvSpPr>
        <p:spPr/>
        <p:txBody>
          <a:bodyPr/>
          <a:lstStyle/>
          <a:p>
            <a:r>
              <a:rPr lang="en-US" b="1" dirty="0"/>
              <a:t>What is camera calibration?</a:t>
            </a:r>
          </a:p>
          <a:p>
            <a:r>
              <a:rPr lang="en-US" dirty="0"/>
              <a:t>Camera </a:t>
            </a:r>
            <a:r>
              <a:rPr lang="en-US" dirty="0" err="1"/>
              <a:t>intrinsics</a:t>
            </a:r>
            <a:endParaRPr lang="en-US" dirty="0"/>
          </a:p>
          <a:p>
            <a:r>
              <a:rPr lang="en-US" dirty="0"/>
              <a:t>Camera </a:t>
            </a:r>
            <a:r>
              <a:rPr lang="en-US" dirty="0" err="1"/>
              <a:t>extrinsics</a:t>
            </a:r>
            <a:endParaRPr lang="en-US" dirty="0"/>
          </a:p>
          <a:p>
            <a:r>
              <a:rPr lang="en-US" dirty="0"/>
              <a:t>Full camera matrix</a:t>
            </a:r>
          </a:p>
          <a:p>
            <a:r>
              <a:rPr lang="en-US" dirty="0"/>
              <a:t>Calibration methods and distortions</a:t>
            </a:r>
          </a:p>
          <a:p>
            <a:endParaRPr lang="en-US" dirty="0"/>
          </a:p>
        </p:txBody>
      </p:sp>
    </p:spTree>
    <p:extLst>
      <p:ext uri="{BB962C8B-B14F-4D97-AF65-F5344CB8AC3E}">
        <p14:creationId xmlns:p14="http://schemas.microsoft.com/office/powerpoint/2010/main" val="2114819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 name="latex-image-2.pdf" descr="latex-image-2.pdf"/>
          <p:cNvPicPr>
            <a:picLocks noChangeAspect="1"/>
          </p:cNvPicPr>
          <p:nvPr/>
        </p:nvPicPr>
        <p:blipFill>
          <a:blip r:embed="rId2"/>
          <a:stretch>
            <a:fillRect/>
          </a:stretch>
        </p:blipFill>
        <p:spPr>
          <a:xfrm>
            <a:off x="4332736" y="3276601"/>
            <a:ext cx="3526529" cy="1307803"/>
          </a:xfrm>
          <a:prstGeom prst="rect">
            <a:avLst/>
          </a:prstGeom>
          <a:ln w="12700">
            <a:miter lim="400000"/>
          </a:ln>
        </p:spPr>
      </p:pic>
      <p:sp>
        <p:nvSpPr>
          <p:cNvPr id="5"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Full camera matrix</a:t>
            </a:r>
          </a:p>
        </p:txBody>
      </p:sp>
      <p:sp>
        <p:nvSpPr>
          <p:cNvPr id="6" name="Content Placeholder 3"/>
          <p:cNvSpPr txBox="1">
            <a:spLocks/>
          </p:cNvSpPr>
          <p:nvPr/>
        </p:nvSpPr>
        <p:spPr>
          <a:xfrm>
            <a:off x="226243" y="762000"/>
            <a:ext cx="11651530"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Assuming we are given an imaged points and their corresponding 3D points in the real world, </a:t>
            </a:r>
            <a:r>
              <a:rPr lang="en-US" b="1" dirty="0"/>
              <a:t>camera calibration </a:t>
            </a:r>
            <a:r>
              <a:rPr lang="en-US" dirty="0"/>
              <a:t>is the process to find the camera parameters.</a:t>
            </a:r>
          </a:p>
          <a:p>
            <a:pPr lvl="1"/>
            <a:r>
              <a:rPr lang="en-US" dirty="0"/>
              <a:t>We will return to this assumption later.</a:t>
            </a:r>
          </a:p>
        </p:txBody>
      </p:sp>
    </p:spTree>
    <p:extLst>
      <p:ext uri="{BB962C8B-B14F-4D97-AF65-F5344CB8AC3E}">
        <p14:creationId xmlns:p14="http://schemas.microsoft.com/office/powerpoint/2010/main" val="2528522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 name="latex-image-2.pdf" descr="latex-image-2.pdf"/>
          <p:cNvPicPr>
            <a:picLocks noChangeAspect="1"/>
          </p:cNvPicPr>
          <p:nvPr/>
        </p:nvPicPr>
        <p:blipFill>
          <a:blip r:embed="rId2"/>
          <a:stretch>
            <a:fillRect/>
          </a:stretch>
        </p:blipFill>
        <p:spPr>
          <a:xfrm>
            <a:off x="4490882" y="807568"/>
            <a:ext cx="3526529" cy="1307803"/>
          </a:xfrm>
          <a:prstGeom prst="rect">
            <a:avLst/>
          </a:prstGeom>
          <a:ln w="12700">
            <a:miter lim="400000"/>
          </a:ln>
        </p:spPr>
      </p:pic>
      <p:pic>
        <p:nvPicPr>
          <p:cNvPr id="227" name="latex-image-3.pdf" descr="latex-image-3.pdf"/>
          <p:cNvPicPr>
            <a:picLocks noChangeAspect="1"/>
          </p:cNvPicPr>
          <p:nvPr/>
        </p:nvPicPr>
        <p:blipFill>
          <a:blip r:embed="rId3"/>
          <a:stretch>
            <a:fillRect/>
          </a:stretch>
        </p:blipFill>
        <p:spPr>
          <a:xfrm>
            <a:off x="4746882" y="4862459"/>
            <a:ext cx="1105049" cy="812602"/>
          </a:xfrm>
          <a:prstGeom prst="rect">
            <a:avLst/>
          </a:prstGeom>
          <a:ln w="12700">
            <a:miter lim="400000"/>
          </a:ln>
        </p:spPr>
      </p:pic>
      <p:pic>
        <p:nvPicPr>
          <p:cNvPr id="228" name="latex-image-4.pdf" descr="latex-image-4.pdf"/>
          <p:cNvPicPr>
            <a:picLocks noChangeAspect="1"/>
          </p:cNvPicPr>
          <p:nvPr/>
        </p:nvPicPr>
        <p:blipFill>
          <a:blip r:embed="rId4"/>
          <a:stretch>
            <a:fillRect/>
          </a:stretch>
        </p:blipFill>
        <p:spPr>
          <a:xfrm>
            <a:off x="6353466" y="4862459"/>
            <a:ext cx="1091655" cy="812602"/>
          </a:xfrm>
          <a:prstGeom prst="rect">
            <a:avLst/>
          </a:prstGeom>
          <a:ln w="12700">
            <a:miter lim="400000"/>
          </a:ln>
        </p:spPr>
      </p:pic>
      <p:sp>
        <p:nvSpPr>
          <p:cNvPr id="229" name="Inhomogeneous coordinates"/>
          <p:cNvSpPr txBox="1"/>
          <p:nvPr/>
        </p:nvSpPr>
        <p:spPr>
          <a:xfrm>
            <a:off x="4167961" y="4094487"/>
            <a:ext cx="4065216"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ctr" defTabSz="410751" hangingPunct="0">
              <a:defRPr/>
            </a:pPr>
            <a:r>
              <a:rPr lang="en-US" sz="2531" kern="0" dirty="0">
                <a:solidFill>
                  <a:srgbClr val="000000"/>
                </a:solidFill>
                <a:latin typeface="Helvetica Light"/>
                <a:sym typeface="Helvetica Light"/>
              </a:rPr>
              <a:t>Heterogeneous</a:t>
            </a:r>
            <a:r>
              <a:rPr sz="2531" kern="0" dirty="0">
                <a:solidFill>
                  <a:srgbClr val="000000"/>
                </a:solidFill>
                <a:latin typeface="Helvetica Light"/>
                <a:sym typeface="Helvetica Light"/>
              </a:rPr>
              <a:t> coordinates</a:t>
            </a:r>
          </a:p>
        </p:txBody>
      </p:sp>
      <p:sp>
        <p:nvSpPr>
          <p:cNvPr id="230" name="(non-linear correlation between coordinates)"/>
          <p:cNvSpPr txBox="1"/>
          <p:nvPr/>
        </p:nvSpPr>
        <p:spPr>
          <a:xfrm>
            <a:off x="3863388" y="5904101"/>
            <a:ext cx="4674358"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algn="ctr" defTabSz="410751" hangingPunct="0">
              <a:defRPr/>
            </a:pPr>
            <a:r>
              <a:rPr sz="1969" kern="0" dirty="0">
                <a:solidFill>
                  <a:srgbClr val="000000"/>
                </a:solidFill>
                <a:latin typeface="Helvetica Light"/>
                <a:sym typeface="Helvetica Light"/>
              </a:rPr>
              <a:t>(non-linear relation between coordinates)</a:t>
            </a:r>
          </a:p>
        </p:txBody>
      </p:sp>
      <p:pic>
        <p:nvPicPr>
          <p:cNvPr id="233" name="latex-image-8.pdf" descr="latex-image-8.pdf"/>
          <p:cNvPicPr>
            <a:picLocks noChangeAspect="1"/>
          </p:cNvPicPr>
          <p:nvPr/>
        </p:nvPicPr>
        <p:blipFill>
          <a:blip r:embed="rId5"/>
          <a:stretch>
            <a:fillRect/>
          </a:stretch>
        </p:blipFill>
        <p:spPr>
          <a:xfrm>
            <a:off x="4486067" y="2722954"/>
            <a:ext cx="3219869" cy="1065158"/>
          </a:xfrm>
          <a:prstGeom prst="rect">
            <a:avLst/>
          </a:prstGeom>
          <a:ln w="12700">
            <a:miter lim="400000"/>
          </a:ln>
        </p:spPr>
      </p:pic>
      <p:sp>
        <p:nvSpPr>
          <p:cNvPr id="10"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Full camera matrix</a:t>
            </a:r>
          </a:p>
        </p:txBody>
      </p:sp>
    </p:spTree>
    <p:extLst>
      <p:ext uri="{BB962C8B-B14F-4D97-AF65-F5344CB8AC3E}">
        <p14:creationId xmlns:p14="http://schemas.microsoft.com/office/powerpoint/2010/main" val="188357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6" name="latex-image-3.pdf" descr="latex-image-3.pdf"/>
          <p:cNvPicPr>
            <a:picLocks noChangeAspect="1"/>
          </p:cNvPicPr>
          <p:nvPr/>
        </p:nvPicPr>
        <p:blipFill>
          <a:blip r:embed="rId2"/>
          <a:stretch>
            <a:fillRect/>
          </a:stretch>
        </p:blipFill>
        <p:spPr>
          <a:xfrm>
            <a:off x="4642316" y="1103061"/>
            <a:ext cx="1105049" cy="812602"/>
          </a:xfrm>
          <a:prstGeom prst="rect">
            <a:avLst/>
          </a:prstGeom>
          <a:ln w="12700">
            <a:miter lim="400000"/>
          </a:ln>
        </p:spPr>
      </p:pic>
      <p:pic>
        <p:nvPicPr>
          <p:cNvPr id="237" name="latex-image-4.pdf" descr="latex-image-4.pdf"/>
          <p:cNvPicPr>
            <a:picLocks noChangeAspect="1"/>
          </p:cNvPicPr>
          <p:nvPr/>
        </p:nvPicPr>
        <p:blipFill>
          <a:blip r:embed="rId3"/>
          <a:stretch>
            <a:fillRect/>
          </a:stretch>
        </p:blipFill>
        <p:spPr>
          <a:xfrm>
            <a:off x="6248900" y="1103061"/>
            <a:ext cx="1091655" cy="812602"/>
          </a:xfrm>
          <a:prstGeom prst="rect">
            <a:avLst/>
          </a:prstGeom>
          <a:ln w="12700">
            <a:miter lim="400000"/>
          </a:ln>
        </p:spPr>
      </p:pic>
      <p:pic>
        <p:nvPicPr>
          <p:cNvPr id="238" name="latex-image-6.pdf" descr="latex-image-6.pdf"/>
          <p:cNvPicPr>
            <a:picLocks noChangeAspect="1"/>
          </p:cNvPicPr>
          <p:nvPr/>
        </p:nvPicPr>
        <p:blipFill>
          <a:blip r:embed="rId4"/>
          <a:stretch>
            <a:fillRect/>
          </a:stretch>
        </p:blipFill>
        <p:spPr>
          <a:xfrm>
            <a:off x="5081366" y="3449495"/>
            <a:ext cx="2029271" cy="383977"/>
          </a:xfrm>
          <a:prstGeom prst="rect">
            <a:avLst/>
          </a:prstGeom>
          <a:ln w="12700">
            <a:miter lim="400000"/>
          </a:ln>
        </p:spPr>
      </p:pic>
      <p:pic>
        <p:nvPicPr>
          <p:cNvPr id="239" name="latex-image-7.pdf" descr="latex-image-7.pdf"/>
          <p:cNvPicPr>
            <a:picLocks noChangeAspect="1"/>
          </p:cNvPicPr>
          <p:nvPr/>
        </p:nvPicPr>
        <p:blipFill>
          <a:blip r:embed="rId5"/>
          <a:stretch>
            <a:fillRect/>
          </a:stretch>
        </p:blipFill>
        <p:spPr>
          <a:xfrm>
            <a:off x="5074668" y="4179654"/>
            <a:ext cx="2042666" cy="383977"/>
          </a:xfrm>
          <a:prstGeom prst="rect">
            <a:avLst/>
          </a:prstGeom>
          <a:ln w="12700">
            <a:miter lim="400000"/>
          </a:ln>
        </p:spPr>
      </p:pic>
      <p:sp>
        <p:nvSpPr>
          <p:cNvPr id="240" name="Make them linear with algebraic manipulation…"/>
          <p:cNvSpPr txBox="1"/>
          <p:nvPr/>
        </p:nvSpPr>
        <p:spPr>
          <a:xfrm>
            <a:off x="2646338" y="2656808"/>
            <a:ext cx="6899326"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ctr" defTabSz="410751" hangingPunct="0">
              <a:defRPr/>
            </a:pPr>
            <a:r>
              <a:rPr sz="2531" kern="0">
                <a:solidFill>
                  <a:srgbClr val="000000"/>
                </a:solidFill>
                <a:latin typeface="Helvetica Light"/>
                <a:sym typeface="Helvetica Light"/>
              </a:rPr>
              <a:t>Make them linear with algebraic manipulation…</a:t>
            </a:r>
          </a:p>
        </p:txBody>
      </p:sp>
      <p:sp>
        <p:nvSpPr>
          <p:cNvPr id="241" name="Now you can setup a system of linear equations with multiple point correspondences…"/>
          <p:cNvSpPr txBox="1"/>
          <p:nvPr/>
        </p:nvSpPr>
        <p:spPr>
          <a:xfrm>
            <a:off x="3400413" y="5028321"/>
            <a:ext cx="5391176" cy="1240532"/>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p>
            <a:pPr algn="ctr" defTabSz="410751" hangingPunct="0">
              <a:defRPr/>
            </a:pPr>
            <a:r>
              <a:rPr sz="2531" kern="0" dirty="0">
                <a:solidFill>
                  <a:srgbClr val="000000"/>
                </a:solidFill>
                <a:latin typeface="Helvetica Light"/>
                <a:sym typeface="Helvetica Light"/>
              </a:rPr>
              <a:t>Now </a:t>
            </a:r>
            <a:r>
              <a:rPr lang="en-US" sz="2531" kern="0" dirty="0">
                <a:solidFill>
                  <a:srgbClr val="000000"/>
                </a:solidFill>
                <a:latin typeface="Helvetica Light"/>
                <a:sym typeface="Helvetica Light"/>
              </a:rPr>
              <a:t>we</a:t>
            </a:r>
            <a:r>
              <a:rPr sz="2531" kern="0" dirty="0">
                <a:solidFill>
                  <a:srgbClr val="000000"/>
                </a:solidFill>
                <a:latin typeface="Helvetica Light"/>
                <a:sym typeface="Helvetica Light"/>
              </a:rPr>
              <a:t> can setup a system of linear equations with multiple point correspondences</a:t>
            </a:r>
            <a:endParaRPr sz="1969" kern="0" dirty="0">
              <a:solidFill>
                <a:srgbClr val="000000"/>
              </a:solidFill>
              <a:latin typeface="Helvetica Light"/>
              <a:sym typeface="Helvetica Light"/>
            </a:endParaRPr>
          </a:p>
        </p:txBody>
      </p:sp>
      <p:sp>
        <p:nvSpPr>
          <p:cNvPr id="9"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Full camera matrix</a:t>
            </a:r>
          </a:p>
        </p:txBody>
      </p:sp>
    </p:spTree>
    <p:extLst>
      <p:ext uri="{BB962C8B-B14F-4D97-AF65-F5344CB8AC3E}">
        <p14:creationId xmlns:p14="http://schemas.microsoft.com/office/powerpoint/2010/main" val="10344622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latex-image-6.pdf" descr="latex-image-6.pdf"/>
          <p:cNvPicPr>
            <a:picLocks noChangeAspect="1"/>
          </p:cNvPicPr>
          <p:nvPr/>
        </p:nvPicPr>
        <p:blipFill>
          <a:blip r:embed="rId2"/>
          <a:stretch>
            <a:fillRect/>
          </a:stretch>
        </p:blipFill>
        <p:spPr>
          <a:xfrm>
            <a:off x="5081366" y="618784"/>
            <a:ext cx="2029271" cy="383977"/>
          </a:xfrm>
          <a:prstGeom prst="rect">
            <a:avLst/>
          </a:prstGeom>
          <a:ln w="12700">
            <a:miter lim="400000"/>
          </a:ln>
        </p:spPr>
      </p:pic>
      <p:pic>
        <p:nvPicPr>
          <p:cNvPr id="245" name="latex-image-7.pdf" descr="latex-image-7.pdf"/>
          <p:cNvPicPr>
            <a:picLocks noChangeAspect="1"/>
          </p:cNvPicPr>
          <p:nvPr/>
        </p:nvPicPr>
        <p:blipFill>
          <a:blip r:embed="rId3"/>
          <a:stretch>
            <a:fillRect/>
          </a:stretch>
        </p:blipFill>
        <p:spPr>
          <a:xfrm>
            <a:off x="5074668" y="1348943"/>
            <a:ext cx="2042666" cy="383977"/>
          </a:xfrm>
          <a:prstGeom prst="rect">
            <a:avLst/>
          </a:prstGeom>
          <a:ln w="12700">
            <a:miter lim="400000"/>
          </a:ln>
        </p:spPr>
      </p:pic>
      <p:sp>
        <p:nvSpPr>
          <p:cNvPr id="246" name="In matrix form …"/>
          <p:cNvSpPr txBox="1"/>
          <p:nvPr/>
        </p:nvSpPr>
        <p:spPr>
          <a:xfrm>
            <a:off x="2612740" y="2667991"/>
            <a:ext cx="2468626"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ctr" defTabSz="410751" hangingPunct="0">
              <a:defRPr/>
            </a:pPr>
            <a:r>
              <a:rPr sz="2531" kern="0">
                <a:solidFill>
                  <a:srgbClr val="000000"/>
                </a:solidFill>
                <a:latin typeface="Helvetica Light"/>
                <a:sym typeface="Helvetica Light"/>
              </a:rPr>
              <a:t>In matrix form …</a:t>
            </a:r>
          </a:p>
        </p:txBody>
      </p:sp>
      <p:pic>
        <p:nvPicPr>
          <p:cNvPr id="247" name="latex-image-9.pdf" descr="latex-image-9.pdf"/>
          <p:cNvPicPr>
            <a:picLocks noChangeAspect="1"/>
          </p:cNvPicPr>
          <p:nvPr/>
        </p:nvPicPr>
        <p:blipFill>
          <a:blip r:embed="rId4"/>
          <a:stretch>
            <a:fillRect/>
          </a:stretch>
        </p:blipFill>
        <p:spPr>
          <a:xfrm>
            <a:off x="5208614" y="2318362"/>
            <a:ext cx="3837533" cy="1160860"/>
          </a:xfrm>
          <a:prstGeom prst="rect">
            <a:avLst/>
          </a:prstGeom>
          <a:ln w="12700">
            <a:miter lim="400000"/>
          </a:ln>
        </p:spPr>
      </p:pic>
      <p:cxnSp>
        <p:nvCxnSpPr>
          <p:cNvPr id="3" name="Straight Arrow Connector 2"/>
          <p:cNvCxnSpPr/>
          <p:nvPr/>
        </p:nvCxnSpPr>
        <p:spPr>
          <a:xfrm flipH="1">
            <a:off x="8610600" y="1732920"/>
            <a:ext cx="304800" cy="4768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8915400" y="1010917"/>
            <a:ext cx="1143000" cy="646331"/>
          </a:xfrm>
          <a:prstGeom prst="rect">
            <a:avLst/>
          </a:prstGeom>
          <a:noFill/>
        </p:spPr>
        <p:txBody>
          <a:bodyPr wrap="square" rtlCol="0">
            <a:spAutoFit/>
          </a:bodyPr>
          <a:lstStyle/>
          <a:p>
            <a:r>
              <a:rPr lang="en-US" dirty="0"/>
              <a:t>Vector of 1X12</a:t>
            </a:r>
          </a:p>
        </p:txBody>
      </p:sp>
      <p:sp>
        <p:nvSpPr>
          <p:cNvPr id="10"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Full camera matrix</a:t>
            </a:r>
          </a:p>
        </p:txBody>
      </p:sp>
    </p:spTree>
    <p:extLst>
      <p:ext uri="{BB962C8B-B14F-4D97-AF65-F5344CB8AC3E}">
        <p14:creationId xmlns:p14="http://schemas.microsoft.com/office/powerpoint/2010/main" val="38929163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latex-image-6.pdf" descr="latex-image-6.pdf"/>
          <p:cNvPicPr>
            <a:picLocks noChangeAspect="1"/>
          </p:cNvPicPr>
          <p:nvPr/>
        </p:nvPicPr>
        <p:blipFill>
          <a:blip r:embed="rId2"/>
          <a:stretch>
            <a:fillRect/>
          </a:stretch>
        </p:blipFill>
        <p:spPr>
          <a:xfrm>
            <a:off x="5081366" y="618784"/>
            <a:ext cx="2029271" cy="383977"/>
          </a:xfrm>
          <a:prstGeom prst="rect">
            <a:avLst/>
          </a:prstGeom>
          <a:ln w="12700">
            <a:miter lim="400000"/>
          </a:ln>
        </p:spPr>
      </p:pic>
      <p:pic>
        <p:nvPicPr>
          <p:cNvPr id="245" name="latex-image-7.pdf" descr="latex-image-7.pdf"/>
          <p:cNvPicPr>
            <a:picLocks noChangeAspect="1"/>
          </p:cNvPicPr>
          <p:nvPr/>
        </p:nvPicPr>
        <p:blipFill>
          <a:blip r:embed="rId3"/>
          <a:stretch>
            <a:fillRect/>
          </a:stretch>
        </p:blipFill>
        <p:spPr>
          <a:xfrm>
            <a:off x="5074668" y="1348943"/>
            <a:ext cx="2042666" cy="383977"/>
          </a:xfrm>
          <a:prstGeom prst="rect">
            <a:avLst/>
          </a:prstGeom>
          <a:ln w="12700">
            <a:miter lim="400000"/>
          </a:ln>
        </p:spPr>
      </p:pic>
      <p:pic>
        <p:nvPicPr>
          <p:cNvPr id="247" name="latex-image-9.pdf" descr="latex-image-9.pdf"/>
          <p:cNvPicPr>
            <a:picLocks noChangeAspect="1"/>
          </p:cNvPicPr>
          <p:nvPr/>
        </p:nvPicPr>
        <p:blipFill>
          <a:blip r:embed="rId4"/>
          <a:stretch>
            <a:fillRect/>
          </a:stretch>
        </p:blipFill>
        <p:spPr>
          <a:xfrm>
            <a:off x="5208614" y="2318362"/>
            <a:ext cx="3837533" cy="1160860"/>
          </a:xfrm>
          <a:prstGeom prst="rect">
            <a:avLst/>
          </a:prstGeom>
          <a:ln w="12700">
            <a:miter lim="400000"/>
          </a:ln>
        </p:spPr>
      </p:pic>
      <p:sp>
        <p:nvSpPr>
          <p:cNvPr id="248" name="For N points …"/>
          <p:cNvSpPr txBox="1"/>
          <p:nvPr/>
        </p:nvSpPr>
        <p:spPr>
          <a:xfrm>
            <a:off x="2890848" y="4043714"/>
            <a:ext cx="2253823"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ctr" defTabSz="410751" hangingPunct="0">
              <a:defRPr/>
            </a:pPr>
            <a:r>
              <a:rPr sz="2531" kern="0">
                <a:solidFill>
                  <a:srgbClr val="000000"/>
                </a:solidFill>
                <a:latin typeface="Helvetica Light"/>
                <a:sym typeface="Helvetica Light"/>
              </a:rPr>
              <a:t>For N points …</a:t>
            </a:r>
          </a:p>
        </p:txBody>
      </p:sp>
      <p:pic>
        <p:nvPicPr>
          <p:cNvPr id="249" name="latex-image-10.pdf" descr="latex-image-10.pdf"/>
          <p:cNvPicPr>
            <a:picLocks noChangeAspect="1"/>
          </p:cNvPicPr>
          <p:nvPr/>
        </p:nvPicPr>
        <p:blipFill>
          <a:blip r:embed="rId5"/>
          <a:stretch>
            <a:fillRect/>
          </a:stretch>
        </p:blipFill>
        <p:spPr>
          <a:xfrm>
            <a:off x="5226874" y="4170969"/>
            <a:ext cx="3944690" cy="2214563"/>
          </a:xfrm>
          <a:prstGeom prst="rect">
            <a:avLst/>
          </a:prstGeom>
          <a:ln w="12700">
            <a:miter lim="400000"/>
          </a:ln>
        </p:spPr>
      </p:pic>
      <p:sp>
        <p:nvSpPr>
          <p:cNvPr id="8" name="How can we make these relations linear?">
            <a:extLst>
              <a:ext uri="{FF2B5EF4-FFF2-40B4-BE49-F238E27FC236}">
                <a16:creationId xmlns:a16="http://schemas.microsoft.com/office/drawing/2014/main" id="{52EE6C8F-4A70-4C1A-82EC-97BC5027BC40}"/>
              </a:ext>
            </a:extLst>
          </p:cNvPr>
          <p:cNvSpPr txBox="1"/>
          <p:nvPr/>
        </p:nvSpPr>
        <p:spPr>
          <a:xfrm>
            <a:off x="8873920" y="5719622"/>
            <a:ext cx="1702640" cy="981231"/>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2800" i="1">
                <a:solidFill>
                  <a:schemeClr val="accent1"/>
                </a:solidFill>
                <a:latin typeface="Helvetica"/>
                <a:ea typeface="Helvetica"/>
                <a:cs typeface="Helvetica"/>
                <a:sym typeface="Helvetica"/>
              </a:defRPr>
            </a:lvl1pPr>
          </a:lstStyle>
          <a:p>
            <a:pPr algn="ctr" defTabSz="410751" hangingPunct="0">
              <a:defRPr/>
            </a:pPr>
            <a:r>
              <a:rPr lang="en-US" sz="1969" kern="0" dirty="0">
                <a:solidFill>
                  <a:schemeClr val="tx1"/>
                </a:solidFill>
              </a:rPr>
              <a:t>How do we solve this system?</a:t>
            </a:r>
            <a:endParaRPr sz="1969" kern="0" dirty="0">
              <a:solidFill>
                <a:schemeClr val="tx1"/>
              </a:solidFill>
            </a:endParaRPr>
          </a:p>
        </p:txBody>
      </p:sp>
      <p:sp>
        <p:nvSpPr>
          <p:cNvPr id="9"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Full camera matrix</a:t>
            </a:r>
          </a:p>
        </p:txBody>
      </p:sp>
      <p:sp>
        <p:nvSpPr>
          <p:cNvPr id="10" name="How can we make these relations linear?">
            <a:extLst>
              <a:ext uri="{FF2B5EF4-FFF2-40B4-BE49-F238E27FC236}">
                <a16:creationId xmlns:a16="http://schemas.microsoft.com/office/drawing/2014/main" id="{52EE6C8F-4A70-4C1A-82EC-97BC5027BC40}"/>
              </a:ext>
            </a:extLst>
          </p:cNvPr>
          <p:cNvSpPr txBox="1"/>
          <p:nvPr/>
        </p:nvSpPr>
        <p:spPr>
          <a:xfrm>
            <a:off x="2133600" y="5486400"/>
            <a:ext cx="1702640" cy="1284262"/>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2800" i="1">
                <a:solidFill>
                  <a:schemeClr val="accent1"/>
                </a:solidFill>
                <a:latin typeface="Helvetica"/>
                <a:ea typeface="Helvetica"/>
                <a:cs typeface="Helvetica"/>
                <a:sym typeface="Helvetica"/>
              </a:defRPr>
            </a:lvl1pPr>
          </a:lstStyle>
          <a:p>
            <a:pPr algn="ctr" defTabSz="410751" hangingPunct="0">
              <a:defRPr/>
            </a:pPr>
            <a:r>
              <a:rPr lang="en-US" sz="1969" kern="0" dirty="0">
                <a:solidFill>
                  <a:schemeClr val="tx1"/>
                </a:solidFill>
              </a:rPr>
              <a:t>How many points do we need to solve this problem?</a:t>
            </a:r>
            <a:endParaRPr sz="1969" kern="0" dirty="0">
              <a:solidFill>
                <a:schemeClr val="tx1"/>
              </a:solidFill>
            </a:endParaRPr>
          </a:p>
        </p:txBody>
      </p:sp>
      <p:sp>
        <p:nvSpPr>
          <p:cNvPr id="11" name="In matrix form …">
            <a:extLst>
              <a:ext uri="{FF2B5EF4-FFF2-40B4-BE49-F238E27FC236}">
                <a16:creationId xmlns:a16="http://schemas.microsoft.com/office/drawing/2014/main" id="{69E947AB-0710-44E7-8393-2C21CAFB3235}"/>
              </a:ext>
            </a:extLst>
          </p:cNvPr>
          <p:cNvSpPr txBox="1"/>
          <p:nvPr/>
        </p:nvSpPr>
        <p:spPr>
          <a:xfrm>
            <a:off x="2612740" y="2667991"/>
            <a:ext cx="2468626"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ctr" defTabSz="410751" hangingPunct="0">
              <a:defRPr/>
            </a:pPr>
            <a:r>
              <a:rPr sz="2531" kern="0">
                <a:solidFill>
                  <a:srgbClr val="000000"/>
                </a:solidFill>
                <a:latin typeface="Helvetica Light"/>
                <a:sym typeface="Helvetica Light"/>
              </a:rPr>
              <a:t>In matrix form …</a:t>
            </a:r>
          </a:p>
        </p:txBody>
      </p:sp>
    </p:spTree>
    <p:extLst>
      <p:ext uri="{BB962C8B-B14F-4D97-AF65-F5344CB8AC3E}">
        <p14:creationId xmlns:p14="http://schemas.microsoft.com/office/powerpoint/2010/main" val="26150481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 name="latex-image-11.pdf" descr="latex-image-11.pdf"/>
          <p:cNvPicPr>
            <a:picLocks noChangeAspect="1"/>
          </p:cNvPicPr>
          <p:nvPr/>
        </p:nvPicPr>
        <p:blipFill>
          <a:blip r:embed="rId2"/>
          <a:stretch>
            <a:fillRect/>
          </a:stretch>
        </p:blipFill>
        <p:spPr>
          <a:xfrm>
            <a:off x="3454035" y="914401"/>
            <a:ext cx="5025939" cy="671209"/>
          </a:xfrm>
          <a:prstGeom prst="rect">
            <a:avLst/>
          </a:prstGeom>
          <a:ln w="12700">
            <a:miter lim="400000"/>
          </a:ln>
        </p:spPr>
      </p:pic>
      <p:pic>
        <p:nvPicPr>
          <p:cNvPr id="253" name="latex-image-12.pdf" descr="latex-image-12.pdf"/>
          <p:cNvPicPr>
            <a:picLocks noChangeAspect="1"/>
          </p:cNvPicPr>
          <p:nvPr/>
        </p:nvPicPr>
        <p:blipFill>
          <a:blip r:embed="rId3"/>
          <a:stretch>
            <a:fillRect/>
          </a:stretch>
        </p:blipFill>
        <p:spPr>
          <a:xfrm>
            <a:off x="3354937" y="1752601"/>
            <a:ext cx="3167807" cy="2214563"/>
          </a:xfrm>
          <a:prstGeom prst="rect">
            <a:avLst/>
          </a:prstGeom>
          <a:ln w="12700">
            <a:miter lim="400000"/>
          </a:ln>
        </p:spPr>
      </p:pic>
      <p:pic>
        <p:nvPicPr>
          <p:cNvPr id="254" name="latex-image-13.pdf" descr="latex-image-13.pdf"/>
          <p:cNvPicPr>
            <a:picLocks noChangeAspect="1"/>
          </p:cNvPicPr>
          <p:nvPr/>
        </p:nvPicPr>
        <p:blipFill>
          <a:blip r:embed="rId4"/>
          <a:stretch>
            <a:fillRect/>
          </a:stretch>
        </p:blipFill>
        <p:spPr>
          <a:xfrm>
            <a:off x="7430299" y="2209800"/>
            <a:ext cx="1212206" cy="1160860"/>
          </a:xfrm>
          <a:prstGeom prst="rect">
            <a:avLst/>
          </a:prstGeom>
          <a:ln w="12700">
            <a:miter lim="400000"/>
          </a:ln>
        </p:spPr>
      </p:pic>
      <p:sp>
        <p:nvSpPr>
          <p:cNvPr id="7"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Full camera matrix</a:t>
            </a:r>
          </a:p>
        </p:txBody>
      </p:sp>
      <p:sp>
        <p:nvSpPr>
          <p:cNvPr id="8" name="Content Placeholder 2"/>
          <p:cNvSpPr txBox="1">
            <a:spLocks/>
          </p:cNvSpPr>
          <p:nvPr/>
        </p:nvSpPr>
        <p:spPr>
          <a:xfrm>
            <a:off x="179109" y="762000"/>
            <a:ext cx="11717518"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We’ve already seen this minimization problem in the curve fitting class- linear TLS.</a:t>
            </a:r>
          </a:p>
          <a:p>
            <a:r>
              <a:rPr lang="en-US" dirty="0"/>
              <a:t>6 points will give us 12 equations- enough for 11 parameters.</a:t>
            </a:r>
          </a:p>
        </p:txBody>
      </p:sp>
    </p:spTree>
    <p:extLst>
      <p:ext uri="{BB962C8B-B14F-4D97-AF65-F5344CB8AC3E}">
        <p14:creationId xmlns:p14="http://schemas.microsoft.com/office/powerpoint/2010/main" val="35301671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46864-E961-4342-92DB-4BCE710C4368}"/>
              </a:ext>
            </a:extLst>
          </p:cNvPr>
          <p:cNvSpPr>
            <a:spLocks noGrp="1"/>
          </p:cNvSpPr>
          <p:nvPr>
            <p:ph type="title"/>
          </p:nvPr>
        </p:nvSpPr>
        <p:spPr/>
        <p:txBody>
          <a:bodyPr/>
          <a:lstStyle/>
          <a:p>
            <a:r>
              <a:rPr lang="en-US" dirty="0"/>
              <a:t>Linear TLS -the minimization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4E5D91-E707-4634-B507-529A02CF6FD8}"/>
                  </a:ext>
                </a:extLst>
              </p:cNvPr>
              <p:cNvSpPr>
                <a:spLocks noGrp="1"/>
              </p:cNvSpPr>
              <p:nvPr>
                <p:ph idx="1"/>
              </p:nvPr>
            </p:nvSpPr>
            <p:spPr/>
            <p:txBody>
              <a:bodyPr>
                <a:normAutofit lnSpcReduction="10000"/>
              </a:bodyPr>
              <a:lstStyle/>
              <a:p>
                <a:r>
                  <a:rPr lang="en-US" dirty="0"/>
                  <a:t>The minimization problem is:</a:t>
                </a:r>
              </a:p>
              <a:p>
                <a:endParaRPr lang="en-US" dirty="0"/>
              </a:p>
              <a:p>
                <a:pPr marL="457200" lvl="1" indent="0">
                  <a:buNone/>
                </a:pPr>
                <a:endParaRPr lang="en-US" dirty="0"/>
              </a:p>
              <a:p>
                <a:pPr marL="457200" lvl="1" indent="0">
                  <a:buNone/>
                </a:pPr>
                <a:endParaRPr lang="en-US" dirty="0"/>
              </a:p>
              <a:p>
                <a:r>
                  <a:rPr lang="en-US" dirty="0"/>
                  <a:t>Recall </a:t>
                </a:r>
                <a:r>
                  <a:rPr lang="en-US" dirty="0" err="1"/>
                  <a:t>eigendecomposition</a:t>
                </a:r>
                <a:r>
                  <a:rPr lang="en-US" dirty="0"/>
                  <a:t>: </a:t>
                </a:r>
              </a:p>
              <a:p>
                <a:pPr lvl="1"/>
                <a:r>
                  <a:rPr lang="en-US" dirty="0"/>
                  <a:t>Also recall that each eigenvector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 </m:t>
                    </m:r>
                  </m:oMath>
                </a14:m>
                <a:r>
                  <a:rPr lang="en-US" dirty="0"/>
                  <a:t>is normalized</a:t>
                </a:r>
              </a:p>
              <a:p>
                <a:pPr marL="457200" lvl="1" indent="0">
                  <a:buNone/>
                </a:pPr>
                <a:r>
                  <a:rPr lang="en-US" dirty="0"/>
                  <a:t> (</a:t>
                </a:r>
                <a14:m>
                  <m:oMath xmlns:m="http://schemas.openxmlformats.org/officeDocument/2006/math">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𝑣</m:t>
                            </m:r>
                          </m:e>
                        </m:d>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𝑇</m:t>
                        </m:r>
                      </m:sup>
                    </m:sSup>
                    <m:r>
                      <a:rPr lang="en-US" b="0" i="1" smtClean="0">
                        <a:latin typeface="Cambria Math" panose="02040503050406030204" pitchFamily="18" charset="0"/>
                      </a:rPr>
                      <m:t>𝑣</m:t>
                    </m:r>
                    <m:r>
                      <a:rPr lang="en-US" b="0" i="1" smtClean="0">
                        <a:latin typeface="Cambria Math" panose="02040503050406030204" pitchFamily="18" charset="0"/>
                      </a:rPr>
                      <m:t>=1</m:t>
                    </m:r>
                  </m:oMath>
                </a14:m>
                <a:r>
                  <a:rPr lang="en-US" dirty="0"/>
                  <a:t>).</a:t>
                </a:r>
              </a:p>
              <a:p>
                <a:r>
                  <a:rPr lang="en-US" dirty="0"/>
                  <a:t>The solution to the minimization problem above is the eigenvector corresponding to smallest eigenvalue of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b="0" i="1" smtClean="0">
                        <a:latin typeface="Cambria Math" panose="02040503050406030204" pitchFamily="18" charset="0"/>
                      </a:rPr>
                      <m:t>𝑋</m:t>
                    </m:r>
                  </m:oMath>
                </a14:m>
                <a:r>
                  <a:rPr lang="en-US" dirty="0"/>
                  <a:t>.</a:t>
                </a:r>
              </a:p>
              <a:p>
                <a:endParaRPr lang="en-US" dirty="0"/>
              </a:p>
              <a:p>
                <a:r>
                  <a:rPr lang="en-US" b="1" dirty="0"/>
                  <a:t>Watch out: </a:t>
                </a:r>
                <a:r>
                  <a:rPr lang="en-US" dirty="0"/>
                  <a:t>trying to minimize the problem above without the constraint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𝑇</m:t>
                        </m:r>
                      </m:sup>
                    </m:sSup>
                    <m:r>
                      <a:rPr lang="en-US" b="0" i="1" smtClean="0">
                        <a:latin typeface="Cambria Math" panose="02040503050406030204" pitchFamily="18" charset="0"/>
                      </a:rPr>
                      <m:t>𝛽</m:t>
                    </m:r>
                    <m:r>
                      <a:rPr lang="en-US" i="1">
                        <a:latin typeface="Cambria Math" panose="02040503050406030204" pitchFamily="18" charset="0"/>
                      </a:rPr>
                      <m:t>=1</m:t>
                    </m:r>
                  </m:oMath>
                </a14:m>
                <a:r>
                  <a:rPr lang="en-US" dirty="0"/>
                  <a:t> will result with the trivial solution of </a:t>
                </a:r>
                <a14:m>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=0</m:t>
                    </m:r>
                    <m:r>
                      <a:rPr lang="en-US" b="0" i="0" smtClean="0">
                        <a:latin typeface="Cambria Math" panose="02040503050406030204" pitchFamily="18" charset="0"/>
                      </a:rPr>
                      <m:t>.</m:t>
                    </m:r>
                  </m:oMath>
                </a14:m>
                <a:r>
                  <a:rPr lang="en-US" dirty="0"/>
                  <a:t> </a:t>
                </a:r>
              </a:p>
            </p:txBody>
          </p:sp>
        </mc:Choice>
        <mc:Fallback xmlns="">
          <p:sp>
            <p:nvSpPr>
              <p:cNvPr id="3" name="Content Placeholder 2">
                <a:extLst>
                  <a:ext uri="{FF2B5EF4-FFF2-40B4-BE49-F238E27FC236}">
                    <a16:creationId xmlns:a16="http://schemas.microsoft.com/office/drawing/2014/main" id="{F44E5D91-E707-4634-B507-529A02CF6FD8}"/>
                  </a:ext>
                </a:extLst>
              </p:cNvPr>
              <p:cNvSpPr>
                <a:spLocks noGrp="1" noRot="1" noChangeAspect="1" noMove="1" noResize="1" noEditPoints="1" noAdjustHandles="1" noChangeArrowheads="1" noChangeShapeType="1" noTextEdit="1"/>
              </p:cNvSpPr>
              <p:nvPr>
                <p:ph idx="1"/>
              </p:nvPr>
            </p:nvSpPr>
            <p:spPr>
              <a:blipFill>
                <a:blip r:embed="rId3"/>
                <a:stretch>
                  <a:fillRect l="-931" t="-1706"/>
                </a:stretch>
              </a:blipFill>
            </p:spPr>
            <p:txBody>
              <a:bodyPr/>
              <a:lstStyle/>
              <a:p>
                <a:r>
                  <a:rPr lang="en-US">
                    <a:noFill/>
                  </a:rPr>
                  <a:t> </a:t>
                </a:r>
              </a:p>
            </p:txBody>
          </p:sp>
        </mc:Fallback>
      </mc:AlternateContent>
      <p:pic>
        <p:nvPicPr>
          <p:cNvPr id="8194" name="Picture 2">
            <a:extLst>
              <a:ext uri="{FF2B5EF4-FFF2-40B4-BE49-F238E27FC236}">
                <a16:creationId xmlns:a16="http://schemas.microsoft.com/office/drawing/2014/main" id="{DDC37157-3197-4764-9EC0-6D73D58FD5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563" y="1248621"/>
            <a:ext cx="3137825" cy="1028795"/>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BA35F0CC-3AE7-4C89-A1E8-46AEEC5635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2999" y="2390776"/>
            <a:ext cx="3321844" cy="4286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89656513-9083-47D3-8D44-E43743BD2C33}"/>
              </a:ext>
            </a:extLst>
          </p:cNvPr>
          <p:cNvSpPr/>
          <p:nvPr/>
        </p:nvSpPr>
        <p:spPr>
          <a:xfrm>
            <a:off x="520831" y="3971188"/>
            <a:ext cx="10018336" cy="9539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53361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Full camera matrix</a:t>
            </a:r>
          </a:p>
        </p:txBody>
      </p:sp>
      <mc:AlternateContent xmlns:mc="http://schemas.openxmlformats.org/markup-compatibility/2006" xmlns:a14="http://schemas.microsoft.com/office/drawing/2010/main">
        <mc:Choice Requires="a14">
          <p:sp>
            <p:nvSpPr>
              <p:cNvPr id="8" name="Content Placeholder 2"/>
              <p:cNvSpPr txBox="1">
                <a:spLocks/>
              </p:cNvSpPr>
              <p:nvPr/>
            </p:nvSpPr>
            <p:spPr>
              <a:xfrm>
                <a:off x="160256" y="762000"/>
                <a:ext cx="11698664"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The second part is to decompose the resulted </a:t>
                </a:r>
                <a14:m>
                  <m:oMath xmlns:m="http://schemas.openxmlformats.org/officeDocument/2006/math">
                    <m:r>
                      <a:rPr lang="en-US" i="1">
                        <a:latin typeface="Cambria Math"/>
                      </a:rPr>
                      <m:t>𝑃</m:t>
                    </m:r>
                    <m:r>
                      <a:rPr lang="en-US" i="1">
                        <a:latin typeface="Cambria Math"/>
                      </a:rPr>
                      <m:t> </m:t>
                    </m:r>
                  </m:oMath>
                </a14:m>
                <a:r>
                  <a:rPr lang="en-US" dirty="0"/>
                  <a:t>matrix into </a:t>
                </a:r>
                <a14:m>
                  <m:oMath xmlns:m="http://schemas.openxmlformats.org/officeDocument/2006/math">
                    <m:r>
                      <a:rPr lang="en-US" i="1" dirty="0">
                        <a:latin typeface="Cambria Math"/>
                      </a:rPr>
                      <m:t>𝐾</m:t>
                    </m:r>
                    <m:r>
                      <a:rPr lang="en-US" i="1" dirty="0">
                        <a:latin typeface="Cambria Math"/>
                      </a:rPr>
                      <m:t>, </m:t>
                    </m:r>
                    <m:r>
                      <a:rPr lang="en-US" i="1" dirty="0">
                        <a:latin typeface="Cambria Math"/>
                      </a:rPr>
                      <m:t>𝑅</m:t>
                    </m:r>
                    <m:r>
                      <a:rPr lang="en-US" i="1" dirty="0">
                        <a:latin typeface="Cambria Math"/>
                      </a:rPr>
                      <m:t> </m:t>
                    </m:r>
                  </m:oMath>
                </a14:m>
                <a:r>
                  <a:rPr lang="en-US" dirty="0">
                    <a:latin typeface="+mj-lt"/>
                  </a:rPr>
                  <a:t>and</a:t>
                </a:r>
                <a14:m>
                  <m:oMath xmlns:m="http://schemas.openxmlformats.org/officeDocument/2006/math">
                    <m:r>
                      <a:rPr lang="en-US" i="1" dirty="0">
                        <a:latin typeface="Cambria Math"/>
                      </a:rPr>
                      <m:t> </m:t>
                    </m:r>
                    <m:r>
                      <a:rPr lang="en-US" i="1" dirty="0">
                        <a:latin typeface="Cambria Math"/>
                      </a:rPr>
                      <m:t>𝐶</m:t>
                    </m:r>
                  </m:oMath>
                </a14:m>
                <a:r>
                  <a:rPr lang="en-US" dirty="0"/>
                  <a:t>.</a:t>
                </a:r>
              </a:p>
              <a:p>
                <a:r>
                  <a:rPr lang="en-US" dirty="0"/>
                  <a:t>We can look at the resulted matrix as follows:</a:t>
                </a:r>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𝑃</m:t>
                      </m:r>
                      <m:r>
                        <a:rPr lang="en-US" i="1">
                          <a:latin typeface="Cambria Math"/>
                        </a:rPr>
                        <m:t>=</m:t>
                      </m:r>
                      <m:r>
                        <a:rPr lang="en-US" i="1">
                          <a:latin typeface="Cambria Math"/>
                        </a:rPr>
                        <m:t>𝐾</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𝑅</m:t>
                              </m:r>
                            </m:e>
                            <m:sub>
                              <m:r>
                                <a:rPr lang="en-US" i="1">
                                  <a:latin typeface="Cambria Math"/>
                                </a:rPr>
                                <m:t>3</m:t>
                              </m:r>
                              <m:r>
                                <a:rPr lang="en-US" i="1">
                                  <a:latin typeface="Cambria Math"/>
                                </a:rPr>
                                <m:t>𝑋</m:t>
                              </m:r>
                              <m:r>
                                <a:rPr lang="en-US" i="1">
                                  <a:latin typeface="Cambria Math"/>
                                </a:rPr>
                                <m:t>3</m:t>
                              </m:r>
                            </m:sub>
                          </m:sSub>
                        </m:e>
                      </m:d>
                      <m:r>
                        <a:rPr lang="en-US" i="1">
                          <a:latin typeface="Cambria Math"/>
                        </a:rPr>
                        <m:t>−</m:t>
                      </m:r>
                      <m:r>
                        <a:rPr lang="en-US" i="1">
                          <a:latin typeface="Cambria Math"/>
                        </a:rPr>
                        <m:t>𝑅</m:t>
                      </m:r>
                      <m:sSub>
                        <m:sSubPr>
                          <m:ctrlPr>
                            <a:rPr lang="en-US" i="1">
                              <a:latin typeface="Cambria Math" panose="02040503050406030204" pitchFamily="18" charset="0"/>
                            </a:rPr>
                          </m:ctrlPr>
                        </m:sSubPr>
                        <m:e>
                          <m:r>
                            <a:rPr lang="en-US" i="1">
                              <a:latin typeface="Cambria Math"/>
                            </a:rPr>
                            <m:t>𝐶</m:t>
                          </m:r>
                        </m:e>
                        <m:sub>
                          <m:r>
                            <a:rPr lang="en-US" i="1">
                              <a:latin typeface="Cambria Math"/>
                            </a:rPr>
                            <m:t>3</m:t>
                          </m:r>
                          <m:r>
                            <a:rPr lang="en-US" i="1">
                              <a:latin typeface="Cambria Math"/>
                            </a:rPr>
                            <m:t>𝑋</m:t>
                          </m:r>
                          <m:r>
                            <a:rPr lang="en-US" i="1">
                              <a:latin typeface="Cambria Math"/>
                            </a:rPr>
                            <m:t>1</m:t>
                          </m:r>
                        </m:sub>
                      </m:sSub>
                      <m:r>
                        <a:rPr lang="en-US" i="1">
                          <a:latin typeface="Cambria Math"/>
                        </a:rPr>
                        <m:t>]=[</m:t>
                      </m:r>
                      <m:r>
                        <a:rPr lang="en-US" i="1">
                          <a:latin typeface="Cambria Math"/>
                        </a:rPr>
                        <m:t>𝑀</m:t>
                      </m:r>
                      <m:r>
                        <a:rPr lang="en-US" i="1">
                          <a:latin typeface="Cambria Math"/>
                        </a:rPr>
                        <m:t>|−</m:t>
                      </m:r>
                      <m:r>
                        <a:rPr lang="en-US" i="1">
                          <a:latin typeface="Cambria Math"/>
                        </a:rPr>
                        <m:t>𝑀𝐶</m:t>
                      </m:r>
                      <m:r>
                        <a:rPr lang="en-US" i="1">
                          <a:latin typeface="Cambria Math"/>
                        </a:rPr>
                        <m:t>]</m:t>
                      </m:r>
                    </m:oMath>
                  </m:oMathPara>
                </a14:m>
                <a:endParaRPr lang="en-US" dirty="0"/>
              </a:p>
              <a:p>
                <a:r>
                  <a:rPr lang="en-US" b="1" dirty="0"/>
                  <a:t>Finding </a:t>
                </a:r>
                <a14:m>
                  <m:oMath xmlns:m="http://schemas.openxmlformats.org/officeDocument/2006/math">
                    <m:r>
                      <a:rPr lang="en-US" b="1" i="1">
                        <a:latin typeface="Cambria Math"/>
                      </a:rPr>
                      <m:t>𝑪</m:t>
                    </m:r>
                  </m:oMath>
                </a14:m>
                <a:r>
                  <a:rPr lang="en-US" b="1" dirty="0"/>
                  <a:t>: </a:t>
                </a:r>
                <a:r>
                  <a:rPr lang="en-US" dirty="0"/>
                  <a:t>take only the rightmost column of </a:t>
                </a:r>
                <a14:m>
                  <m:oMath xmlns:m="http://schemas.openxmlformats.org/officeDocument/2006/math">
                    <m:r>
                      <a:rPr lang="en-US" i="1">
                        <a:latin typeface="Cambria Math"/>
                      </a:rPr>
                      <m:t>𝑃</m:t>
                    </m:r>
                  </m:oMath>
                </a14:m>
                <a:r>
                  <a:rPr lang="en-US" dirty="0"/>
                  <a:t> and multiply it from the left by </a:t>
                </a:r>
                <a14:m>
                  <m:oMath xmlns:m="http://schemas.openxmlformats.org/officeDocument/2006/math">
                    <m:r>
                      <a:rPr lang="en-US" i="1">
                        <a:latin typeface="Cambria Math"/>
                      </a:rPr>
                      <m:t>−</m:t>
                    </m:r>
                    <m:sSup>
                      <m:sSupPr>
                        <m:ctrlPr>
                          <a:rPr lang="en-US" i="1">
                            <a:latin typeface="Cambria Math" panose="02040503050406030204" pitchFamily="18" charset="0"/>
                          </a:rPr>
                        </m:ctrlPr>
                      </m:sSupPr>
                      <m:e>
                        <m:r>
                          <a:rPr lang="en-US" i="1">
                            <a:latin typeface="Cambria Math"/>
                          </a:rPr>
                          <m:t>𝑀</m:t>
                        </m:r>
                      </m:e>
                      <m:sup>
                        <m:r>
                          <a:rPr lang="en-US" i="1">
                            <a:latin typeface="Cambria Math"/>
                          </a:rPr>
                          <m:t>−1</m:t>
                        </m:r>
                      </m:sup>
                    </m:sSup>
                  </m:oMath>
                </a14:m>
                <a:r>
                  <a:rPr lang="en-US" dirty="0"/>
                  <a:t>.</a:t>
                </a:r>
              </a:p>
              <a:p>
                <a:r>
                  <a:rPr lang="en-US" b="1" dirty="0"/>
                  <a:t>Finding K &amp; R: </a:t>
                </a:r>
                <a:r>
                  <a:rPr lang="en-US" dirty="0"/>
                  <a:t>RQ decomposition of </a:t>
                </a:r>
                <a14:m>
                  <m:oMath xmlns:m="http://schemas.openxmlformats.org/officeDocument/2006/math">
                    <m:r>
                      <a:rPr lang="en-US" i="1">
                        <a:latin typeface="Cambria Math"/>
                      </a:rPr>
                      <m:t>𝑀</m:t>
                    </m:r>
                  </m:oMath>
                </a14:m>
                <a:r>
                  <a:rPr lang="en-US" dirty="0"/>
                  <a:t> to upper triangular matrix and orthogonal matrix. </a:t>
                </a:r>
              </a:p>
              <a:p>
                <a:pPr lvl="1"/>
                <a:r>
                  <a:rPr lang="en-US" dirty="0"/>
                  <a:t>The exact definition is out of scope. Read more about it here: </a:t>
                </a:r>
                <a:r>
                  <a:rPr lang="en-US" dirty="0">
                    <a:hlinkClick r:id="rId2"/>
                  </a:rPr>
                  <a:t>http://ksimek.github.io/2012/08/14/decompose/</a:t>
                </a:r>
                <a:endParaRPr lang="en-US" dirty="0"/>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160256" y="762000"/>
                <a:ext cx="11698664" cy="5715000"/>
              </a:xfrm>
              <a:prstGeom prst="rect">
                <a:avLst/>
              </a:prstGeom>
              <a:blipFill>
                <a:blip r:embed="rId3"/>
                <a:stretch>
                  <a:fillRect l="-938" t="-959"/>
                </a:stretch>
              </a:blipFill>
            </p:spPr>
            <p:txBody>
              <a:bodyPr/>
              <a:lstStyle/>
              <a:p>
                <a:r>
                  <a:rPr lang="en-US">
                    <a:noFill/>
                  </a:rPr>
                  <a:t> </a:t>
                </a:r>
              </a:p>
            </p:txBody>
          </p:sp>
        </mc:Fallback>
      </mc:AlternateContent>
    </p:spTree>
    <p:extLst>
      <p:ext uri="{BB962C8B-B14F-4D97-AF65-F5344CB8AC3E}">
        <p14:creationId xmlns:p14="http://schemas.microsoft.com/office/powerpoint/2010/main" val="16027313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781F-CC71-4E67-8BB3-360B1E695B1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B5EA0CAE-A067-4025-846B-8D11836FE5FC}"/>
              </a:ext>
            </a:extLst>
          </p:cNvPr>
          <p:cNvSpPr>
            <a:spLocks noGrp="1"/>
          </p:cNvSpPr>
          <p:nvPr>
            <p:ph idx="1"/>
          </p:nvPr>
        </p:nvSpPr>
        <p:spPr/>
        <p:txBody>
          <a:bodyPr/>
          <a:lstStyle/>
          <a:p>
            <a:r>
              <a:rPr lang="en-US" dirty="0"/>
              <a:t>What is camera calibration?</a:t>
            </a:r>
          </a:p>
          <a:p>
            <a:r>
              <a:rPr lang="en-US" dirty="0"/>
              <a:t>Camera </a:t>
            </a:r>
            <a:r>
              <a:rPr lang="en-US" dirty="0" err="1"/>
              <a:t>intrinsics</a:t>
            </a:r>
            <a:endParaRPr lang="en-US" dirty="0"/>
          </a:p>
          <a:p>
            <a:r>
              <a:rPr lang="en-US" dirty="0"/>
              <a:t>Camera </a:t>
            </a:r>
            <a:r>
              <a:rPr lang="en-US" dirty="0" err="1"/>
              <a:t>extrinsics</a:t>
            </a:r>
            <a:endParaRPr lang="en-US" dirty="0"/>
          </a:p>
          <a:p>
            <a:r>
              <a:rPr lang="en-US" dirty="0"/>
              <a:t>Full camera matrix</a:t>
            </a:r>
          </a:p>
          <a:p>
            <a:r>
              <a:rPr lang="en-US" b="1" dirty="0"/>
              <a:t>Calibration methods and distortions</a:t>
            </a:r>
          </a:p>
          <a:p>
            <a:endParaRPr lang="en-US" dirty="0"/>
          </a:p>
        </p:txBody>
      </p:sp>
    </p:spTree>
    <p:extLst>
      <p:ext uri="{BB962C8B-B14F-4D97-AF65-F5344CB8AC3E}">
        <p14:creationId xmlns:p14="http://schemas.microsoft.com/office/powerpoint/2010/main" val="1002077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44" name="Picture 4" descr="CalCube"/>
          <p:cNvPicPr>
            <a:picLocks noChangeAspect="1" noChangeArrowheads="1"/>
          </p:cNvPicPr>
          <p:nvPr>
            <p:custDataLst>
              <p:tags r:id="rId1"/>
            </p:custDataLst>
          </p:nvPr>
        </p:nvPicPr>
        <p:blipFill>
          <a:blip r:embed="rId4" cstate="print"/>
          <a:srcRect/>
          <a:stretch>
            <a:fillRect/>
          </a:stretch>
        </p:blipFill>
        <p:spPr bwMode="auto">
          <a:xfrm>
            <a:off x="7162801" y="3581401"/>
            <a:ext cx="2888207" cy="3173819"/>
          </a:xfrm>
          <a:prstGeom prst="rect">
            <a:avLst/>
          </a:prstGeom>
          <a:noFill/>
        </p:spPr>
      </p:pic>
      <p:sp>
        <p:nvSpPr>
          <p:cNvPr id="7" name="Content Placeholder 2">
            <a:extLst>
              <a:ext uri="{FF2B5EF4-FFF2-40B4-BE49-F238E27FC236}">
                <a16:creationId xmlns:a16="http://schemas.microsoft.com/office/drawing/2014/main" id="{EEE5BFA6-C449-4AEE-BD7A-245F2217D522}"/>
              </a:ext>
            </a:extLst>
          </p:cNvPr>
          <p:cNvSpPr txBox="1">
            <a:spLocks/>
          </p:cNvSpPr>
          <p:nvPr/>
        </p:nvSpPr>
        <p:spPr>
          <a:xfrm>
            <a:off x="273377" y="762000"/>
            <a:ext cx="10242223"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eaLnBrk="0" fontAlgn="base" hangingPunct="0">
              <a:lnSpc>
                <a:spcPct val="90000"/>
              </a:lnSpc>
              <a:spcAft>
                <a:spcPct val="0"/>
              </a:spcAft>
              <a:buNone/>
              <a:defRPr/>
            </a:pPr>
            <a:r>
              <a:rPr lang="en-US" dirty="0">
                <a:solidFill>
                  <a:srgbClr val="000000"/>
                </a:solidFill>
              </a:rPr>
              <a:t>Place a known object in the scene:</a:t>
            </a:r>
          </a:p>
          <a:p>
            <a:pPr marL="800100" lvl="1" indent="-342900" eaLnBrk="0" fontAlgn="base" hangingPunct="0">
              <a:lnSpc>
                <a:spcPct val="90000"/>
              </a:lnSpc>
              <a:spcAft>
                <a:spcPct val="0"/>
              </a:spcAft>
              <a:buFont typeface="Arial" panose="020B0604020202020204" pitchFamily="34" charset="0"/>
              <a:buChar char="•"/>
              <a:defRPr/>
            </a:pPr>
            <a:r>
              <a:rPr lang="en-US" sz="2800" dirty="0">
                <a:solidFill>
                  <a:srgbClr val="000000"/>
                </a:solidFill>
              </a:rPr>
              <a:t>identify correspondences between image and scene</a:t>
            </a:r>
          </a:p>
          <a:p>
            <a:pPr marL="800100" lvl="1" indent="-342900" eaLnBrk="0" fontAlgn="base" hangingPunct="0">
              <a:lnSpc>
                <a:spcPct val="90000"/>
              </a:lnSpc>
              <a:spcAft>
                <a:spcPct val="0"/>
              </a:spcAft>
              <a:buFont typeface="Arial" panose="020B0604020202020204" pitchFamily="34" charset="0"/>
              <a:buChar char="•"/>
              <a:defRPr/>
            </a:pPr>
            <a:r>
              <a:rPr lang="en-US" sz="2800" dirty="0">
                <a:solidFill>
                  <a:srgbClr val="000000"/>
                </a:solidFill>
              </a:rPr>
              <a:t>compute mapping from scene to image</a:t>
            </a:r>
          </a:p>
          <a:p>
            <a:pPr lvl="0" eaLnBrk="0" fontAlgn="base" hangingPunct="0">
              <a:lnSpc>
                <a:spcPct val="90000"/>
              </a:lnSpc>
              <a:spcAft>
                <a:spcPct val="0"/>
              </a:spcAft>
              <a:buNone/>
              <a:defRPr/>
            </a:pPr>
            <a:r>
              <a:rPr lang="en-US" dirty="0">
                <a:solidFill>
                  <a:srgbClr val="000000"/>
                </a:solidFill>
              </a:rPr>
              <a:t>Issues:</a:t>
            </a:r>
          </a:p>
          <a:p>
            <a:pPr marL="800100" lvl="1" indent="-342900" eaLnBrk="0" fontAlgn="base" hangingPunct="0">
              <a:lnSpc>
                <a:spcPct val="90000"/>
              </a:lnSpc>
              <a:spcAft>
                <a:spcPct val="0"/>
              </a:spcAft>
              <a:buFont typeface="Arial" panose="020B0604020202020204" pitchFamily="34" charset="0"/>
              <a:buChar char="•"/>
              <a:defRPr/>
            </a:pPr>
            <a:r>
              <a:rPr lang="en-US" sz="2800" dirty="0">
                <a:solidFill>
                  <a:srgbClr val="000000"/>
                </a:solidFill>
              </a:rPr>
              <a:t>must know geometry very accurately</a:t>
            </a:r>
          </a:p>
          <a:p>
            <a:pPr marL="800100" lvl="1" indent="-342900" eaLnBrk="0" fontAlgn="base" hangingPunct="0">
              <a:lnSpc>
                <a:spcPct val="90000"/>
              </a:lnSpc>
              <a:spcAft>
                <a:spcPct val="0"/>
              </a:spcAft>
              <a:buFont typeface="Arial" panose="020B0604020202020204" pitchFamily="34" charset="0"/>
              <a:buChar char="•"/>
              <a:defRPr/>
            </a:pPr>
            <a:r>
              <a:rPr lang="en-US" sz="2800" dirty="0">
                <a:solidFill>
                  <a:srgbClr val="000000"/>
                </a:solidFill>
              </a:rPr>
              <a:t>must know 3D-&gt;2D correspondence</a:t>
            </a:r>
          </a:p>
          <a:p>
            <a:pPr lvl="1" eaLnBrk="0" fontAlgn="base" hangingPunct="0">
              <a:lnSpc>
                <a:spcPct val="90000"/>
              </a:lnSpc>
              <a:spcAft>
                <a:spcPct val="0"/>
              </a:spcAft>
              <a:buFontTx/>
              <a:buChar char="•"/>
              <a:defRPr/>
            </a:pPr>
            <a:endParaRPr lang="en-US" sz="2800" dirty="0">
              <a:solidFill>
                <a:srgbClr val="000000"/>
              </a:solidFill>
            </a:endParaRPr>
          </a:p>
          <a:p>
            <a:pPr marL="400050" eaLnBrk="0" fontAlgn="base" hangingPunct="0">
              <a:lnSpc>
                <a:spcPct val="90000"/>
              </a:lnSpc>
              <a:spcAft>
                <a:spcPct val="0"/>
              </a:spcAft>
              <a:defRPr/>
            </a:pPr>
            <a:endParaRPr lang="en-US" dirty="0">
              <a:solidFill>
                <a:srgbClr val="000000"/>
              </a:solidFill>
            </a:endParaRPr>
          </a:p>
          <a:p>
            <a:endParaRPr lang="en-US" dirty="0"/>
          </a:p>
        </p:txBody>
      </p:sp>
      <p:sp>
        <p:nvSpPr>
          <p:cNvPr id="3" name="Title 2">
            <a:extLst>
              <a:ext uri="{FF2B5EF4-FFF2-40B4-BE49-F238E27FC236}">
                <a16:creationId xmlns:a16="http://schemas.microsoft.com/office/drawing/2014/main" id="{EFAEB104-A243-4DD2-B5B1-34770925C82A}"/>
              </a:ext>
            </a:extLst>
          </p:cNvPr>
          <p:cNvSpPr>
            <a:spLocks noGrp="1"/>
          </p:cNvSpPr>
          <p:nvPr>
            <p:ph type="title"/>
          </p:nvPr>
        </p:nvSpPr>
        <p:spPr/>
        <p:txBody>
          <a:bodyPr/>
          <a:lstStyle/>
          <a:p>
            <a:r>
              <a:rPr lang="en-US" dirty="0"/>
              <a:t>Geometric calibration</a:t>
            </a:r>
          </a:p>
        </p:txBody>
      </p:sp>
    </p:spTree>
    <p:extLst>
      <p:ext uri="{BB962C8B-B14F-4D97-AF65-F5344CB8AC3E}">
        <p14:creationId xmlns:p14="http://schemas.microsoft.com/office/powerpoint/2010/main" val="1588421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camera calibration</a:t>
            </a:r>
          </a:p>
        </p:txBody>
      </p:sp>
      <p:sp>
        <p:nvSpPr>
          <p:cNvPr id="3" name="Content Placeholder 2"/>
          <p:cNvSpPr>
            <a:spLocks noGrp="1"/>
          </p:cNvSpPr>
          <p:nvPr>
            <p:ph idx="1"/>
          </p:nvPr>
        </p:nvSpPr>
        <p:spPr/>
        <p:txBody>
          <a:bodyPr>
            <a:normAutofit/>
          </a:bodyPr>
          <a:lstStyle/>
          <a:p>
            <a:r>
              <a:rPr lang="en-US" b="1" dirty="0"/>
              <a:t>Geometric camera calibration</a:t>
            </a:r>
            <a:r>
              <a:rPr lang="en-US" dirty="0"/>
              <a:t>, also referred to as </a:t>
            </a:r>
            <a:r>
              <a:rPr lang="en-US" b="1" dirty="0"/>
              <a:t>camera </a:t>
            </a:r>
            <a:r>
              <a:rPr lang="en-US" b="1" dirty="0" err="1"/>
              <a:t>resectioning</a:t>
            </a:r>
            <a:r>
              <a:rPr lang="en-US" dirty="0"/>
              <a:t>, estimates the parameters of a lens, image sensor, position and view direction of a perspective camera.</a:t>
            </a:r>
          </a:p>
          <a:p>
            <a:r>
              <a:rPr lang="en-US" dirty="0"/>
              <a:t>You can use these parameters to correct for lens distortion, measure the size of an object in world units, or determine the location of the camera in the scene. These tasks are used in applications such as machine vision to detect and measure objects. They are also used in robotics, for navigation systems, and 3-D scene reconstruction. </a:t>
            </a:r>
          </a:p>
          <a:p>
            <a:r>
              <a:rPr lang="en-US" dirty="0"/>
              <a:t>[from: </a:t>
            </a:r>
            <a:r>
              <a:rPr lang="en-US" dirty="0">
                <a:hlinkClick r:id="rId2"/>
              </a:rPr>
              <a:t>https://www.mathworks.com/help/vision/ug/camera-calibration.html</a:t>
            </a:r>
            <a:r>
              <a:rPr lang="en-US" dirty="0"/>
              <a:t>]</a:t>
            </a:r>
          </a:p>
        </p:txBody>
      </p:sp>
    </p:spTree>
    <p:extLst>
      <p:ext uri="{BB962C8B-B14F-4D97-AF65-F5344CB8AC3E}">
        <p14:creationId xmlns:p14="http://schemas.microsoft.com/office/powerpoint/2010/main" val="10042532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EEE5BFA6-C449-4AEE-BD7A-245F2217D522}"/>
              </a:ext>
            </a:extLst>
          </p:cNvPr>
          <p:cNvSpPr txBox="1">
            <a:spLocks/>
          </p:cNvSpPr>
          <p:nvPr/>
        </p:nvSpPr>
        <p:spPr>
          <a:xfrm>
            <a:off x="203200" y="762000"/>
            <a:ext cx="10312400"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0" fontAlgn="base" hangingPunct="0">
              <a:lnSpc>
                <a:spcPct val="90000"/>
              </a:lnSpc>
              <a:spcAft>
                <a:spcPct val="0"/>
              </a:spcAft>
              <a:defRPr/>
            </a:pPr>
            <a:r>
              <a:rPr lang="en-US" dirty="0">
                <a:solidFill>
                  <a:srgbClr val="000000"/>
                </a:solidFill>
              </a:rPr>
              <a:t>Advantages:</a:t>
            </a:r>
          </a:p>
          <a:p>
            <a:pPr marL="914400" lvl="1" indent="-457200" eaLnBrk="0" fontAlgn="base" hangingPunct="0">
              <a:lnSpc>
                <a:spcPct val="90000"/>
              </a:lnSpc>
              <a:spcAft>
                <a:spcPct val="0"/>
              </a:spcAft>
              <a:defRPr/>
            </a:pPr>
            <a:r>
              <a:rPr lang="en-US" sz="2800" dirty="0">
                <a:solidFill>
                  <a:srgbClr val="000000"/>
                </a:solidFill>
              </a:rPr>
              <a:t>Very simple to formulate.</a:t>
            </a:r>
          </a:p>
          <a:p>
            <a:pPr marL="914400" lvl="1" indent="-457200" eaLnBrk="0" fontAlgn="base" hangingPunct="0">
              <a:lnSpc>
                <a:spcPct val="90000"/>
              </a:lnSpc>
              <a:spcAft>
                <a:spcPct val="0"/>
              </a:spcAft>
              <a:defRPr/>
            </a:pPr>
            <a:r>
              <a:rPr lang="en-US" sz="2800" dirty="0">
                <a:solidFill>
                  <a:srgbClr val="000000"/>
                </a:solidFill>
              </a:rPr>
              <a:t>Analytical solution.</a:t>
            </a:r>
          </a:p>
          <a:p>
            <a:pPr eaLnBrk="0" fontAlgn="base" hangingPunct="0">
              <a:lnSpc>
                <a:spcPct val="90000"/>
              </a:lnSpc>
              <a:spcAft>
                <a:spcPct val="0"/>
              </a:spcAft>
              <a:defRPr/>
            </a:pPr>
            <a:r>
              <a:rPr lang="en-US" dirty="0">
                <a:solidFill>
                  <a:srgbClr val="000000"/>
                </a:solidFill>
              </a:rPr>
              <a:t>Disadvantages:</a:t>
            </a:r>
          </a:p>
          <a:p>
            <a:pPr lvl="1" eaLnBrk="0" fontAlgn="base" hangingPunct="0">
              <a:lnSpc>
                <a:spcPct val="90000"/>
              </a:lnSpc>
              <a:spcAft>
                <a:spcPct val="0"/>
              </a:spcAft>
              <a:defRPr/>
            </a:pPr>
            <a:r>
              <a:rPr lang="en-US" dirty="0">
                <a:solidFill>
                  <a:srgbClr val="000000"/>
                </a:solidFill>
              </a:rPr>
              <a:t>Doesn’t model radial/ tangential distortion.</a:t>
            </a:r>
            <a:endParaRPr lang="en-US" sz="2800" dirty="0">
              <a:solidFill>
                <a:srgbClr val="000000"/>
              </a:solidFill>
            </a:endParaRPr>
          </a:p>
          <a:p>
            <a:pPr eaLnBrk="0" fontAlgn="base" hangingPunct="0">
              <a:lnSpc>
                <a:spcPct val="120000"/>
              </a:lnSpc>
              <a:spcAft>
                <a:spcPct val="0"/>
              </a:spcAft>
              <a:defRPr/>
            </a:pPr>
            <a:r>
              <a:rPr lang="en-US" dirty="0">
                <a:solidFill>
                  <a:srgbClr val="000000"/>
                </a:solidFill>
              </a:rPr>
              <a:t>For these reasons, </a:t>
            </a:r>
            <a:r>
              <a:rPr lang="en-US" i="1" dirty="0">
                <a:solidFill>
                  <a:srgbClr val="000000"/>
                </a:solidFill>
              </a:rPr>
              <a:t>nonlinear methods</a:t>
            </a:r>
            <a:r>
              <a:rPr lang="en-US" dirty="0">
                <a:solidFill>
                  <a:srgbClr val="000000"/>
                </a:solidFill>
              </a:rPr>
              <a:t> are preferred.</a:t>
            </a:r>
          </a:p>
          <a:p>
            <a:pPr marL="914400" lvl="1" indent="-457200" eaLnBrk="0" fontAlgn="base" hangingPunct="0">
              <a:lnSpc>
                <a:spcPct val="120000"/>
              </a:lnSpc>
              <a:spcAft>
                <a:spcPct val="0"/>
              </a:spcAft>
              <a:defRPr/>
            </a:pPr>
            <a:r>
              <a:rPr lang="en-US" sz="2800" dirty="0">
                <a:solidFill>
                  <a:srgbClr val="000000"/>
                </a:solidFill>
              </a:rPr>
              <a:t>Define error function E between projected 3D points and image points.</a:t>
            </a:r>
          </a:p>
          <a:p>
            <a:pPr marL="914400" lvl="1" indent="-457200" eaLnBrk="0" fontAlgn="base" hangingPunct="0">
              <a:lnSpc>
                <a:spcPct val="120000"/>
              </a:lnSpc>
              <a:spcAft>
                <a:spcPct val="0"/>
              </a:spcAft>
              <a:defRPr/>
            </a:pPr>
            <a:r>
              <a:rPr lang="en-US" sz="2800" dirty="0">
                <a:solidFill>
                  <a:srgbClr val="000000"/>
                </a:solidFill>
              </a:rPr>
              <a:t>E encompass </a:t>
            </a:r>
            <a:r>
              <a:rPr lang="en-US" sz="2800" dirty="0" err="1">
                <a:solidFill>
                  <a:srgbClr val="000000"/>
                </a:solidFill>
              </a:rPr>
              <a:t>intrinsics</a:t>
            </a:r>
            <a:r>
              <a:rPr lang="en-US" sz="2800" dirty="0">
                <a:solidFill>
                  <a:srgbClr val="000000"/>
                </a:solidFill>
              </a:rPr>
              <a:t>, </a:t>
            </a:r>
            <a:r>
              <a:rPr lang="en-US" sz="2800" dirty="0" err="1">
                <a:solidFill>
                  <a:srgbClr val="000000"/>
                </a:solidFill>
              </a:rPr>
              <a:t>extrinsics</a:t>
            </a:r>
            <a:r>
              <a:rPr lang="en-US" sz="2800" dirty="0">
                <a:solidFill>
                  <a:srgbClr val="000000"/>
                </a:solidFill>
              </a:rPr>
              <a:t>, radial distortion and tangential distortion.</a:t>
            </a:r>
          </a:p>
          <a:p>
            <a:pPr marL="914400" lvl="1" indent="-457200" eaLnBrk="0" fontAlgn="base" hangingPunct="0">
              <a:lnSpc>
                <a:spcPct val="120000"/>
              </a:lnSpc>
              <a:spcAft>
                <a:spcPct val="0"/>
              </a:spcAft>
              <a:defRPr/>
            </a:pPr>
            <a:r>
              <a:rPr lang="en-US" sz="2800" dirty="0">
                <a:solidFill>
                  <a:srgbClr val="000000"/>
                </a:solidFill>
              </a:rPr>
              <a:t>Minimize E using nonlinear optimization techniques.</a:t>
            </a:r>
          </a:p>
          <a:p>
            <a:pPr marL="800100" lvl="1" indent="-342900" eaLnBrk="0" fontAlgn="base" hangingPunct="0">
              <a:lnSpc>
                <a:spcPct val="90000"/>
              </a:lnSpc>
              <a:spcAft>
                <a:spcPct val="0"/>
              </a:spcAft>
              <a:buFont typeface="Arial" panose="020B0604020202020204" pitchFamily="34" charset="0"/>
              <a:buChar char="•"/>
              <a:defRPr/>
            </a:pPr>
            <a:endParaRPr lang="en-US" sz="2800" dirty="0">
              <a:solidFill>
                <a:srgbClr val="000000"/>
              </a:solidFill>
            </a:endParaRPr>
          </a:p>
          <a:p>
            <a:pPr lvl="1" eaLnBrk="0" fontAlgn="base" hangingPunct="0">
              <a:lnSpc>
                <a:spcPct val="90000"/>
              </a:lnSpc>
              <a:spcAft>
                <a:spcPct val="0"/>
              </a:spcAft>
              <a:buFontTx/>
              <a:buChar char="•"/>
              <a:defRPr/>
            </a:pPr>
            <a:endParaRPr lang="en-US" sz="2800" dirty="0">
              <a:solidFill>
                <a:srgbClr val="000000"/>
              </a:solidFill>
            </a:endParaRPr>
          </a:p>
        </p:txBody>
      </p:sp>
      <p:sp>
        <p:nvSpPr>
          <p:cNvPr id="3" name="Title 2">
            <a:extLst>
              <a:ext uri="{FF2B5EF4-FFF2-40B4-BE49-F238E27FC236}">
                <a16:creationId xmlns:a16="http://schemas.microsoft.com/office/drawing/2014/main" id="{EFAEB104-A243-4DD2-B5B1-34770925C82A}"/>
              </a:ext>
            </a:extLst>
          </p:cNvPr>
          <p:cNvSpPr>
            <a:spLocks noGrp="1"/>
          </p:cNvSpPr>
          <p:nvPr>
            <p:ph type="title"/>
          </p:nvPr>
        </p:nvSpPr>
        <p:spPr/>
        <p:txBody>
          <a:bodyPr/>
          <a:lstStyle/>
          <a:p>
            <a:r>
              <a:rPr lang="en-US" dirty="0"/>
              <a:t>Geometric calibration</a:t>
            </a:r>
          </a:p>
        </p:txBody>
      </p:sp>
    </p:spTree>
    <p:extLst>
      <p:ext uri="{BB962C8B-B14F-4D97-AF65-F5344CB8AC3E}">
        <p14:creationId xmlns:p14="http://schemas.microsoft.com/office/powerpoint/2010/main" val="4064945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AR using markers</a:t>
            </a:r>
          </a:p>
        </p:txBody>
      </p:sp>
      <p:sp>
        <p:nvSpPr>
          <p:cNvPr id="3" name="Content Placeholder 2"/>
          <p:cNvSpPr txBox="1">
            <a:spLocks/>
          </p:cNvSpPr>
          <p:nvPr/>
        </p:nvSpPr>
        <p:spPr>
          <a:xfrm>
            <a:off x="1676400" y="762000"/>
            <a:ext cx="8839200"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Compute point correspondents of known marker.</a:t>
            </a:r>
          </a:p>
          <a:p>
            <a:r>
              <a:rPr lang="en-US" kern="0" dirty="0">
                <a:solidFill>
                  <a:srgbClr val="000000"/>
                </a:solidFill>
                <a:sym typeface="Helvetica Light"/>
              </a:rPr>
              <a:t>Estimate the pose of the camera. </a:t>
            </a:r>
            <a:endParaRPr lang="en-US" b="1" kern="0" dirty="0">
              <a:solidFill>
                <a:srgbClr val="000000"/>
              </a:solidFill>
              <a:ea typeface="Helvetica"/>
              <a:cs typeface="Helvetica"/>
              <a:sym typeface="Helvetica"/>
            </a:endParaRPr>
          </a:p>
          <a:p>
            <a:r>
              <a:rPr lang="en-US" kern="0" dirty="0">
                <a:solidFill>
                  <a:srgbClr val="000000"/>
                </a:solidFill>
                <a:sym typeface="Helvetica Light"/>
              </a:rPr>
              <a:t>Project 3D content to image plane using </a:t>
            </a:r>
            <a:r>
              <a:rPr lang="en-US" kern="0" dirty="0">
                <a:solidFill>
                  <a:srgbClr val="000000"/>
                </a:solidFill>
                <a:ea typeface="Helvetica"/>
                <a:cs typeface="Helvetica"/>
                <a:sym typeface="Helvetica"/>
              </a:rPr>
              <a:t>known places of camera and marker.</a:t>
            </a:r>
          </a:p>
          <a:p>
            <a:r>
              <a:rPr lang="en-US" dirty="0"/>
              <a:t>Examples:</a:t>
            </a:r>
          </a:p>
          <a:p>
            <a:pPr lvl="1"/>
            <a:r>
              <a:rPr lang="en-US" dirty="0">
                <a:hlinkClick r:id="rId2"/>
              </a:rPr>
              <a:t>https://www.youtube.com/watch?v=lIHcnwOVKng</a:t>
            </a:r>
            <a:endParaRPr lang="en-US" dirty="0"/>
          </a:p>
          <a:p>
            <a:pPr lvl="1"/>
            <a:r>
              <a:rPr lang="en-US" dirty="0">
                <a:hlinkClick r:id="rId3"/>
              </a:rPr>
              <a:t>https://developers.google.com/ar/develop/c/augmented-images</a:t>
            </a:r>
            <a:endParaRPr lang="en-US" dirty="0"/>
          </a:p>
        </p:txBody>
      </p:sp>
    </p:spTree>
    <p:extLst>
      <p:ext uri="{BB962C8B-B14F-4D97-AF65-F5344CB8AC3E}">
        <p14:creationId xmlns:p14="http://schemas.microsoft.com/office/powerpoint/2010/main" val="18805691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custDataLst>
              <p:tags r:id="rId1"/>
            </p:custDataLst>
          </p:nvPr>
        </p:nvSpPr>
        <p:spPr/>
        <p:txBody>
          <a:bodyPr/>
          <a:lstStyle/>
          <a:p>
            <a:r>
              <a:rPr lang="en-US" dirty="0"/>
              <a:t>Radial distortion</a:t>
            </a:r>
          </a:p>
        </p:txBody>
      </p:sp>
      <p:sp>
        <p:nvSpPr>
          <p:cNvPr id="25603" name="Rectangle 3"/>
          <p:cNvSpPr>
            <a:spLocks noGrp="1" noChangeArrowheads="1"/>
          </p:cNvSpPr>
          <p:nvPr>
            <p:ph type="body" idx="1"/>
            <p:custDataLst>
              <p:tags r:id="rId2"/>
            </p:custDataLst>
          </p:nvPr>
        </p:nvSpPr>
        <p:spPr>
          <a:xfrm>
            <a:off x="2209800" y="4343400"/>
            <a:ext cx="7772400" cy="1981200"/>
          </a:xfrm>
        </p:spPr>
        <p:txBody>
          <a:bodyPr>
            <a:normAutofit/>
          </a:bodyPr>
          <a:lstStyle/>
          <a:p>
            <a:r>
              <a:rPr lang="en-US" dirty="0"/>
              <a:t>Radial distortion of the image</a:t>
            </a:r>
          </a:p>
          <a:p>
            <a:pPr lvl="1"/>
            <a:r>
              <a:rPr lang="en-US" dirty="0"/>
              <a:t>Caused by imperfect lenses</a:t>
            </a:r>
          </a:p>
          <a:p>
            <a:pPr lvl="1"/>
            <a:r>
              <a:rPr lang="en-US" dirty="0"/>
              <a:t>Deviations are most noticeable for rays that pass through the edge of the lens</a:t>
            </a:r>
          </a:p>
        </p:txBody>
      </p:sp>
      <p:pic>
        <p:nvPicPr>
          <p:cNvPr id="25604" name="Picture 4" descr="hecht-231-a"/>
          <p:cNvPicPr>
            <a:picLocks noChangeAspect="1" noChangeArrowheads="1"/>
          </p:cNvPicPr>
          <p:nvPr>
            <p:custDataLst>
              <p:tags r:id="rId3"/>
            </p:custDataLst>
          </p:nvPr>
        </p:nvPicPr>
        <p:blipFill>
          <a:blip r:embed="rId9" cstate="print">
            <a:lum bright="-26000" contrast="40000"/>
          </a:blip>
          <a:srcRect/>
          <a:stretch>
            <a:fillRect/>
          </a:stretch>
        </p:blipFill>
        <p:spPr bwMode="auto">
          <a:xfrm>
            <a:off x="3186114" y="1447801"/>
            <a:ext cx="5576887" cy="2255837"/>
          </a:xfrm>
          <a:prstGeom prst="rect">
            <a:avLst/>
          </a:prstGeom>
          <a:noFill/>
          <a:ln w="9525">
            <a:noFill/>
            <a:miter lim="800000"/>
            <a:headEnd/>
            <a:tailEnd/>
          </a:ln>
        </p:spPr>
      </p:pic>
      <p:sp>
        <p:nvSpPr>
          <p:cNvPr id="25605" name="Text Box 5"/>
          <p:cNvSpPr txBox="1">
            <a:spLocks noChangeArrowheads="1"/>
          </p:cNvSpPr>
          <p:nvPr>
            <p:custDataLst>
              <p:tags r:id="rId4"/>
            </p:custDataLst>
          </p:nvPr>
        </p:nvSpPr>
        <p:spPr bwMode="auto">
          <a:xfrm>
            <a:off x="3429000" y="3668713"/>
            <a:ext cx="1466850" cy="339725"/>
          </a:xfrm>
          <a:prstGeom prst="rect">
            <a:avLst/>
          </a:prstGeom>
          <a:noFill/>
          <a:ln w="9525">
            <a:noFill/>
            <a:miter lim="800000"/>
            <a:headEnd/>
            <a:tailEnd/>
          </a:ln>
        </p:spPr>
        <p:txBody>
          <a:bodyPr wrap="none">
            <a:spAutoFit/>
          </a:bodyPr>
          <a:lstStyle/>
          <a:p>
            <a:pPr>
              <a:lnSpc>
                <a:spcPct val="90000"/>
              </a:lnSpc>
              <a:spcBef>
                <a:spcPct val="50000"/>
              </a:spcBef>
              <a:spcAft>
                <a:spcPct val="50000"/>
              </a:spcAft>
            </a:pPr>
            <a:r>
              <a:rPr lang="en-US">
                <a:latin typeface="Arial" charset="0"/>
              </a:rPr>
              <a:t>No distortion</a:t>
            </a:r>
          </a:p>
        </p:txBody>
      </p:sp>
      <p:sp>
        <p:nvSpPr>
          <p:cNvPr id="25606" name="Text Box 6"/>
          <p:cNvSpPr txBox="1">
            <a:spLocks noChangeArrowheads="1"/>
          </p:cNvSpPr>
          <p:nvPr>
            <p:custDataLst>
              <p:tags r:id="rId5"/>
            </p:custDataLst>
          </p:nvPr>
        </p:nvSpPr>
        <p:spPr bwMode="auto">
          <a:xfrm>
            <a:off x="5340350" y="3668713"/>
            <a:ext cx="1365250" cy="339725"/>
          </a:xfrm>
          <a:prstGeom prst="rect">
            <a:avLst/>
          </a:prstGeom>
          <a:noFill/>
          <a:ln w="9525">
            <a:noFill/>
            <a:miter lim="800000"/>
            <a:headEnd/>
            <a:tailEnd/>
          </a:ln>
        </p:spPr>
        <p:txBody>
          <a:bodyPr wrap="none">
            <a:spAutoFit/>
          </a:bodyPr>
          <a:lstStyle/>
          <a:p>
            <a:pPr>
              <a:lnSpc>
                <a:spcPct val="90000"/>
              </a:lnSpc>
              <a:spcBef>
                <a:spcPct val="50000"/>
              </a:spcBef>
              <a:spcAft>
                <a:spcPct val="50000"/>
              </a:spcAft>
            </a:pPr>
            <a:r>
              <a:rPr lang="en-US">
                <a:latin typeface="Arial" charset="0"/>
              </a:rPr>
              <a:t>Pin cushion</a:t>
            </a:r>
          </a:p>
        </p:txBody>
      </p:sp>
      <p:sp>
        <p:nvSpPr>
          <p:cNvPr id="25607" name="Text Box 7"/>
          <p:cNvSpPr txBox="1">
            <a:spLocks noChangeArrowheads="1"/>
          </p:cNvSpPr>
          <p:nvPr>
            <p:custDataLst>
              <p:tags r:id="rId6"/>
            </p:custDataLst>
          </p:nvPr>
        </p:nvSpPr>
        <p:spPr bwMode="auto">
          <a:xfrm>
            <a:off x="7588250" y="3668713"/>
            <a:ext cx="793750" cy="339725"/>
          </a:xfrm>
          <a:prstGeom prst="rect">
            <a:avLst/>
          </a:prstGeom>
          <a:noFill/>
          <a:ln w="9525">
            <a:noFill/>
            <a:miter lim="800000"/>
            <a:headEnd/>
            <a:tailEnd/>
          </a:ln>
        </p:spPr>
        <p:txBody>
          <a:bodyPr wrap="none">
            <a:spAutoFit/>
          </a:bodyPr>
          <a:lstStyle/>
          <a:p>
            <a:pPr>
              <a:lnSpc>
                <a:spcPct val="90000"/>
              </a:lnSpc>
              <a:spcBef>
                <a:spcPct val="50000"/>
              </a:spcBef>
              <a:spcAft>
                <a:spcPct val="50000"/>
              </a:spcAft>
            </a:pPr>
            <a:r>
              <a:rPr lang="en-US">
                <a:latin typeface="Arial" charset="0"/>
              </a:rPr>
              <a:t>Barrel</a:t>
            </a:r>
          </a:p>
        </p:txBody>
      </p:sp>
    </p:spTree>
    <p:extLst>
      <p:ext uri="{BB962C8B-B14F-4D97-AF65-F5344CB8AC3E}">
        <p14:creationId xmlns:p14="http://schemas.microsoft.com/office/powerpoint/2010/main" val="19427828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custDataLst>
              <p:tags r:id="rId1"/>
            </p:custDataLst>
          </p:nvPr>
        </p:nvSpPr>
        <p:spPr/>
        <p:txBody>
          <a:bodyPr/>
          <a:lstStyle/>
          <a:p>
            <a:endParaRPr lang="en-US" dirty="0"/>
          </a:p>
        </p:txBody>
      </p:sp>
      <p:pic>
        <p:nvPicPr>
          <p:cNvPr id="26628" name="Picture 5" descr="fish"/>
          <p:cNvPicPr>
            <a:picLocks noChangeAspect="1" noChangeArrowheads="1"/>
          </p:cNvPicPr>
          <p:nvPr>
            <p:custDataLst>
              <p:tags r:id="rId2"/>
            </p:custDataLst>
          </p:nvPr>
        </p:nvPicPr>
        <p:blipFill>
          <a:blip r:embed="rId7" cstate="print"/>
          <a:srcRect/>
          <a:stretch>
            <a:fillRect/>
          </a:stretch>
        </p:blipFill>
        <p:spPr bwMode="auto">
          <a:xfrm>
            <a:off x="4364038" y="1066800"/>
            <a:ext cx="3636962" cy="2427288"/>
          </a:xfrm>
          <a:prstGeom prst="rect">
            <a:avLst/>
          </a:prstGeom>
          <a:noFill/>
          <a:ln w="9525">
            <a:noFill/>
            <a:miter lim="800000"/>
            <a:headEnd/>
            <a:tailEnd/>
          </a:ln>
        </p:spPr>
      </p:pic>
      <p:pic>
        <p:nvPicPr>
          <p:cNvPr id="26629" name="Picture 7" descr="rect"/>
          <p:cNvPicPr>
            <a:picLocks noChangeAspect="1" noChangeArrowheads="1"/>
          </p:cNvPicPr>
          <p:nvPr>
            <p:custDataLst>
              <p:tags r:id="rId3"/>
            </p:custDataLst>
          </p:nvPr>
        </p:nvPicPr>
        <p:blipFill>
          <a:blip r:embed="rId8" cstate="print"/>
          <a:srcRect/>
          <a:stretch>
            <a:fillRect/>
          </a:stretch>
        </p:blipFill>
        <p:spPr bwMode="auto">
          <a:xfrm>
            <a:off x="3525838" y="3657601"/>
            <a:ext cx="5237162" cy="2409825"/>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US" dirty="0"/>
              <a:t>Radial distortion</a:t>
            </a:r>
          </a:p>
        </p:txBody>
      </p:sp>
      <p:sp>
        <p:nvSpPr>
          <p:cNvPr id="9" name="Rectangle 2"/>
          <p:cNvSpPr txBox="1">
            <a:spLocks noChangeArrowheads="1"/>
          </p:cNvSpPr>
          <p:nvPr>
            <p:custDataLst>
              <p:tags r:id="rId4"/>
            </p:custDataLst>
          </p:nvPr>
        </p:nvSpPr>
        <p:spPr>
          <a:xfrm>
            <a:off x="1676400" y="0"/>
            <a:ext cx="8839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16185572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5C8FDDB-7F3B-495B-9769-7188EED5DEED}"/>
              </a:ext>
            </a:extLst>
          </p:cNvPr>
          <p:cNvGrpSpPr/>
          <p:nvPr/>
        </p:nvGrpSpPr>
        <p:grpSpPr>
          <a:xfrm>
            <a:off x="1617686" y="1554163"/>
            <a:ext cx="8956631" cy="4393967"/>
            <a:chOff x="384862" y="1325562"/>
            <a:chExt cx="11942175" cy="4393967"/>
          </a:xfrm>
        </p:grpSpPr>
        <p:pic>
          <p:nvPicPr>
            <p:cNvPr id="43" name="Picture 12">
              <a:extLst>
                <a:ext uri="{FF2B5EF4-FFF2-40B4-BE49-F238E27FC236}">
                  <a16:creationId xmlns:a16="http://schemas.microsoft.com/office/drawing/2014/main" id="{D7A6003A-D0BA-41DF-B767-C077B1E125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862" y="1325562"/>
              <a:ext cx="5858622" cy="439396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44" name="Picture 13">
              <a:extLst>
                <a:ext uri="{FF2B5EF4-FFF2-40B4-BE49-F238E27FC236}">
                  <a16:creationId xmlns:a16="http://schemas.microsoft.com/office/drawing/2014/main" id="{F54F7E19-145B-4DD9-ADDB-3F500C0036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0584" y="1325562"/>
              <a:ext cx="5886453" cy="4393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sp>
        <p:nvSpPr>
          <p:cNvPr id="47" name="Text Box 14">
            <a:extLst>
              <a:ext uri="{FF2B5EF4-FFF2-40B4-BE49-F238E27FC236}">
                <a16:creationId xmlns:a16="http://schemas.microsoft.com/office/drawing/2014/main" id="{6E02A6E0-8F76-4425-95D1-267B4F5784CF}"/>
              </a:ext>
            </a:extLst>
          </p:cNvPr>
          <p:cNvSpPr txBox="1">
            <a:spLocks noChangeArrowheads="1"/>
          </p:cNvSpPr>
          <p:nvPr/>
        </p:nvSpPr>
        <p:spPr bwMode="auto">
          <a:xfrm>
            <a:off x="1617686" y="5948130"/>
            <a:ext cx="43939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defRPr/>
            </a:pPr>
            <a:r>
              <a:rPr lang="en-US" altLang="en-US" sz="2400" dirty="0">
                <a:solidFill>
                  <a:srgbClr val="000000"/>
                </a:solidFill>
                <a:latin typeface="Calibri Light" panose="020F0302020204030204" pitchFamily="34" charset="0"/>
              </a:rPr>
              <a:t>before</a:t>
            </a:r>
          </a:p>
        </p:txBody>
      </p:sp>
      <p:sp>
        <p:nvSpPr>
          <p:cNvPr id="48" name="Text Box 15">
            <a:extLst>
              <a:ext uri="{FF2B5EF4-FFF2-40B4-BE49-F238E27FC236}">
                <a16:creationId xmlns:a16="http://schemas.microsoft.com/office/drawing/2014/main" id="{3E5FF5C8-C8A1-4AF0-967B-7E13048893D5}"/>
              </a:ext>
            </a:extLst>
          </p:cNvPr>
          <p:cNvSpPr txBox="1">
            <a:spLocks noChangeArrowheads="1"/>
          </p:cNvSpPr>
          <p:nvPr/>
        </p:nvSpPr>
        <p:spPr bwMode="auto">
          <a:xfrm>
            <a:off x="6159476" y="5948130"/>
            <a:ext cx="44148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defRPr/>
            </a:pPr>
            <a:r>
              <a:rPr lang="en-US" altLang="en-US" sz="2400" dirty="0">
                <a:solidFill>
                  <a:srgbClr val="000000"/>
                </a:solidFill>
                <a:latin typeface="Calibri Light" panose="020F0302020204030204" pitchFamily="34" charset="0"/>
              </a:rPr>
              <a:t>after</a:t>
            </a:r>
          </a:p>
        </p:txBody>
      </p:sp>
      <p:sp>
        <p:nvSpPr>
          <p:cNvPr id="8" name="Title 1">
            <a:extLst>
              <a:ext uri="{FF2B5EF4-FFF2-40B4-BE49-F238E27FC236}">
                <a16:creationId xmlns:a16="http://schemas.microsoft.com/office/drawing/2014/main" id="{C340553C-D18E-4182-8690-BA1D70B539B8}"/>
              </a:ext>
            </a:extLst>
          </p:cNvPr>
          <p:cNvSpPr>
            <a:spLocks noGrp="1"/>
          </p:cNvSpPr>
          <p:nvPr>
            <p:ph type="title"/>
          </p:nvPr>
        </p:nvSpPr>
        <p:spPr>
          <a:xfrm>
            <a:off x="1676400" y="0"/>
            <a:ext cx="8839200" cy="762000"/>
          </a:xfrm>
        </p:spPr>
        <p:txBody>
          <a:bodyPr>
            <a:normAutofit/>
          </a:bodyPr>
          <a:lstStyle/>
          <a:p>
            <a:r>
              <a:rPr lang="en-US" dirty="0"/>
              <a:t>Radial distortion</a:t>
            </a:r>
          </a:p>
        </p:txBody>
      </p:sp>
    </p:spTree>
    <p:extLst>
      <p:ext uri="{BB962C8B-B14F-4D97-AF65-F5344CB8AC3E}">
        <p14:creationId xmlns:p14="http://schemas.microsoft.com/office/powerpoint/2010/main" val="7482553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Title 1"/>
          <p:cNvSpPr txBox="1">
            <a:spLocks/>
          </p:cNvSpPr>
          <p:nvPr/>
        </p:nvSpPr>
        <p:spPr>
          <a:xfrm>
            <a:off x="1676400" y="0"/>
            <a:ext cx="8839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Radial distortion</a:t>
            </a:r>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p:txBody>
              <a:bodyPr>
                <a:norm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𝑢</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𝑑</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𝑑</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𝑐</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𝐾</m:t>
                        </m:r>
                      </m:e>
                      <m:sub>
                        <m:r>
                          <a:rPr lang="en-US" b="0" i="1" smtClean="0">
                            <a:latin typeface="Cambria Math"/>
                          </a:rPr>
                          <m:t>1</m:t>
                        </m:r>
                      </m:sub>
                    </m:sSub>
                    <m:sSup>
                      <m:sSupPr>
                        <m:ctrlPr>
                          <a:rPr lang="en-US" b="0" i="1" smtClean="0">
                            <a:latin typeface="Cambria Math" panose="02040503050406030204" pitchFamily="18" charset="0"/>
                          </a:rPr>
                        </m:ctrlPr>
                      </m:sSupPr>
                      <m:e>
                        <m:r>
                          <a:rPr lang="en-US" b="0" i="1" smtClean="0">
                            <a:latin typeface="Cambria Math"/>
                          </a:rPr>
                          <m:t>𝑟</m:t>
                        </m:r>
                      </m:e>
                      <m:sup>
                        <m:r>
                          <a:rPr lang="en-US" b="0" i="1" smtClean="0">
                            <a:latin typeface="Cambria Math"/>
                          </a:rPr>
                          <m:t>2</m:t>
                        </m:r>
                      </m:sup>
                    </m:sSup>
                    <m:r>
                      <a:rPr lang="en-US" b="0" i="1" smtClean="0">
                        <a:latin typeface="Cambria Math"/>
                      </a:rPr>
                      <m:t>+</m:t>
                    </m:r>
                    <m:sSub>
                      <m:sSubPr>
                        <m:ctrlPr>
                          <a:rPr lang="en-US" i="1">
                            <a:latin typeface="Cambria Math" panose="02040503050406030204" pitchFamily="18" charset="0"/>
                          </a:rPr>
                        </m:ctrlPr>
                      </m:sSubPr>
                      <m:e>
                        <m:r>
                          <a:rPr lang="en-US" i="1">
                            <a:latin typeface="Cambria Math"/>
                          </a:rPr>
                          <m:t>𝐾</m:t>
                        </m:r>
                      </m:e>
                      <m:sub>
                        <m:r>
                          <a:rPr lang="en-US" b="0" i="1" smtClean="0">
                            <a:latin typeface="Cambria Math"/>
                          </a:rPr>
                          <m:t>2</m:t>
                        </m:r>
                      </m:sub>
                    </m:sSub>
                    <m:sSup>
                      <m:sSupPr>
                        <m:ctrlPr>
                          <a:rPr lang="en-US" i="1">
                            <a:latin typeface="Cambria Math" panose="02040503050406030204" pitchFamily="18" charset="0"/>
                          </a:rPr>
                        </m:ctrlPr>
                      </m:sSupPr>
                      <m:e>
                        <m:r>
                          <a:rPr lang="en-US" i="1">
                            <a:latin typeface="Cambria Math"/>
                          </a:rPr>
                          <m:t>𝑟</m:t>
                        </m:r>
                      </m:e>
                      <m:sup>
                        <m:r>
                          <a:rPr lang="en-US" b="0" i="1" smtClean="0">
                            <a:latin typeface="Cambria Math"/>
                          </a:rPr>
                          <m:t>4</m:t>
                        </m:r>
                      </m:sup>
                    </m:sSup>
                    <m:r>
                      <a:rPr lang="en-US" i="1">
                        <a:latin typeface="Cambria Math"/>
                      </a:rPr>
                      <m:t>+</m:t>
                    </m:r>
                  </m:oMath>
                </a14:m>
                <a:r>
                  <a:rPr lang="en-US" dirty="0"/>
                  <a:t>…)</a:t>
                </a:r>
                <a:br>
                  <a:rPr lang="en-US" dirty="0"/>
                </a:b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𝑦</m:t>
                        </m:r>
                      </m:e>
                      <m:sub>
                        <m:r>
                          <a:rPr lang="en-US" i="1">
                            <a:latin typeface="Cambria Math"/>
                          </a:rPr>
                          <m:t>𝑢</m:t>
                        </m:r>
                      </m:sub>
                    </m:sSub>
                    <m:r>
                      <a:rPr lang="en-US" i="1">
                        <a:latin typeface="Cambria Math"/>
                      </a:rPr>
                      <m:t>=</m:t>
                    </m:r>
                    <m:sSub>
                      <m:sSubPr>
                        <m:ctrlPr>
                          <a:rPr lang="en-US" i="1">
                            <a:latin typeface="Cambria Math" panose="02040503050406030204" pitchFamily="18" charset="0"/>
                          </a:rPr>
                        </m:ctrlPr>
                      </m:sSubPr>
                      <m:e>
                        <m:r>
                          <a:rPr lang="en-US" b="0" i="1" smtClean="0">
                            <a:latin typeface="Cambria Math"/>
                          </a:rPr>
                          <m:t>𝑦</m:t>
                        </m:r>
                      </m:e>
                      <m:sub>
                        <m:r>
                          <a:rPr lang="en-US" i="1">
                            <a:latin typeface="Cambria Math"/>
                          </a:rPr>
                          <m:t>𝑑</m:t>
                        </m:r>
                      </m:sub>
                    </m:sSub>
                    <m:r>
                      <a:rPr lang="en-US" i="1">
                        <a:latin typeface="Cambria Math"/>
                      </a:rPr>
                      <m:t>+(</m:t>
                    </m:r>
                    <m:sSub>
                      <m:sSubPr>
                        <m:ctrlPr>
                          <a:rPr lang="en-US" i="1">
                            <a:latin typeface="Cambria Math" panose="02040503050406030204" pitchFamily="18" charset="0"/>
                          </a:rPr>
                        </m:ctrlPr>
                      </m:sSubPr>
                      <m:e>
                        <m:r>
                          <a:rPr lang="en-US" b="0" i="1" smtClean="0">
                            <a:latin typeface="Cambria Math"/>
                          </a:rPr>
                          <m:t>𝑦</m:t>
                        </m:r>
                      </m:e>
                      <m:sub>
                        <m:r>
                          <a:rPr lang="en-US" i="1">
                            <a:latin typeface="Cambria Math"/>
                          </a:rPr>
                          <m:t>𝑑</m:t>
                        </m:r>
                      </m:sub>
                    </m:sSub>
                    <m:r>
                      <a:rPr lang="en-US" i="1">
                        <a:latin typeface="Cambria Math"/>
                      </a:rPr>
                      <m:t>−</m:t>
                    </m:r>
                    <m:sSub>
                      <m:sSubPr>
                        <m:ctrlPr>
                          <a:rPr lang="en-US" i="1">
                            <a:latin typeface="Cambria Math" panose="02040503050406030204" pitchFamily="18" charset="0"/>
                          </a:rPr>
                        </m:ctrlPr>
                      </m:sSubPr>
                      <m:e>
                        <m:r>
                          <a:rPr lang="en-US" b="0" i="1" smtClean="0">
                            <a:latin typeface="Cambria Math"/>
                          </a:rPr>
                          <m:t>𝑦</m:t>
                        </m:r>
                      </m:e>
                      <m:sub>
                        <m:r>
                          <a:rPr lang="en-US" i="1">
                            <a:latin typeface="Cambria Math"/>
                          </a:rPr>
                          <m:t>𝑐</m:t>
                        </m:r>
                      </m:sub>
                    </m:sSub>
                    <m:r>
                      <a:rPr lang="en-US" i="1">
                        <a:latin typeface="Cambria Math"/>
                      </a:rPr>
                      <m:t>)(</m:t>
                    </m:r>
                    <m:sSub>
                      <m:sSubPr>
                        <m:ctrlPr>
                          <a:rPr lang="en-US" i="1">
                            <a:latin typeface="Cambria Math" panose="02040503050406030204" pitchFamily="18" charset="0"/>
                          </a:rPr>
                        </m:ctrlPr>
                      </m:sSubPr>
                      <m:e>
                        <m:r>
                          <a:rPr lang="en-US" i="1">
                            <a:latin typeface="Cambria Math"/>
                          </a:rPr>
                          <m:t>𝐾</m:t>
                        </m:r>
                      </m:e>
                      <m:sub>
                        <m:r>
                          <a:rPr lang="en-US" i="1">
                            <a:latin typeface="Cambria Math"/>
                          </a:rPr>
                          <m:t>1</m:t>
                        </m:r>
                      </m:sub>
                    </m:sSub>
                    <m:sSup>
                      <m:sSupPr>
                        <m:ctrlPr>
                          <a:rPr lang="en-US" i="1">
                            <a:latin typeface="Cambria Math" panose="02040503050406030204" pitchFamily="18" charset="0"/>
                          </a:rPr>
                        </m:ctrlPr>
                      </m:sSupPr>
                      <m:e>
                        <m:r>
                          <a:rPr lang="en-US" i="1">
                            <a:latin typeface="Cambria Math"/>
                          </a:rPr>
                          <m:t>𝑟</m:t>
                        </m:r>
                      </m:e>
                      <m:sup>
                        <m:r>
                          <a:rPr lang="en-US" i="1">
                            <a:latin typeface="Cambria Math"/>
                          </a:rPr>
                          <m:t>2</m:t>
                        </m:r>
                      </m:sup>
                    </m:sSup>
                    <m:r>
                      <a:rPr lang="en-US" i="1">
                        <a:latin typeface="Cambria Math"/>
                      </a:rPr>
                      <m:t>+</m:t>
                    </m:r>
                    <m:sSub>
                      <m:sSubPr>
                        <m:ctrlPr>
                          <a:rPr lang="en-US" i="1">
                            <a:latin typeface="Cambria Math" panose="02040503050406030204" pitchFamily="18" charset="0"/>
                          </a:rPr>
                        </m:ctrlPr>
                      </m:sSubPr>
                      <m:e>
                        <m:r>
                          <a:rPr lang="en-US" i="1">
                            <a:latin typeface="Cambria Math"/>
                          </a:rPr>
                          <m:t>𝐾</m:t>
                        </m:r>
                      </m:e>
                      <m:sub>
                        <m:r>
                          <a:rPr lang="en-US" i="1">
                            <a:latin typeface="Cambria Math"/>
                          </a:rPr>
                          <m:t>2</m:t>
                        </m:r>
                      </m:sub>
                    </m:sSub>
                    <m:sSup>
                      <m:sSupPr>
                        <m:ctrlPr>
                          <a:rPr lang="en-US" i="1">
                            <a:latin typeface="Cambria Math" panose="02040503050406030204" pitchFamily="18" charset="0"/>
                          </a:rPr>
                        </m:ctrlPr>
                      </m:sSupPr>
                      <m:e>
                        <m:r>
                          <a:rPr lang="en-US" i="1">
                            <a:latin typeface="Cambria Math"/>
                          </a:rPr>
                          <m:t>𝑟</m:t>
                        </m:r>
                      </m:e>
                      <m:sup>
                        <m:r>
                          <a:rPr lang="en-US" i="1">
                            <a:latin typeface="Cambria Math"/>
                          </a:rPr>
                          <m:t>4</m:t>
                        </m:r>
                      </m:sup>
                    </m:sSup>
                    <m:r>
                      <a:rPr lang="en-US" i="1">
                        <a:latin typeface="Cambria Math"/>
                      </a:rPr>
                      <m:t>+</m:t>
                    </m:r>
                  </m:oMath>
                </a14:m>
                <a:r>
                  <a:rPr lang="en-US" dirty="0"/>
                  <a:t>…)</a:t>
                </a:r>
              </a:p>
              <a:p>
                <a:endParaRPr lang="en-US" dirty="0"/>
              </a:p>
              <a:p>
                <a:r>
                  <a:rPr lang="en-US" dirty="0"/>
                  <a:t>Where:</a:t>
                </a:r>
              </a:p>
              <a:p>
                <a:pPr lvl="1"/>
                <a14:m>
                  <m:oMath xmlns:m="http://schemas.openxmlformats.org/officeDocument/2006/math">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𝑑</m:t>
                        </m:r>
                      </m:sub>
                    </m:sSub>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𝑦</m:t>
                        </m:r>
                      </m:e>
                      <m:sub>
                        <m:r>
                          <a:rPr lang="en-US" b="0" i="1" smtClean="0">
                            <a:latin typeface="Cambria Math"/>
                          </a:rPr>
                          <m:t>𝑑</m:t>
                        </m:r>
                      </m:sub>
                    </m:sSub>
                    <m:r>
                      <a:rPr lang="en-US" b="0" i="1" smtClean="0">
                        <a:latin typeface="Cambria Math"/>
                      </a:rPr>
                      <m:t>)</m:t>
                    </m:r>
                  </m:oMath>
                </a14:m>
                <a:r>
                  <a:rPr lang="en-US" dirty="0"/>
                  <a:t>: distorted image points. Given.</a:t>
                </a:r>
              </a:p>
              <a:p>
                <a:pPr lvl="1"/>
                <a14:m>
                  <m:oMath xmlns:m="http://schemas.openxmlformats.org/officeDocument/2006/math">
                    <m:r>
                      <a:rPr lang="en-US" i="1">
                        <a:latin typeface="Cambria Math"/>
                      </a:rPr>
                      <m:t>(</m:t>
                    </m:r>
                    <m:sSub>
                      <m:sSubPr>
                        <m:ctrlPr>
                          <a:rPr lang="en-US" i="1">
                            <a:latin typeface="Cambria Math" panose="02040503050406030204" pitchFamily="18" charset="0"/>
                          </a:rPr>
                        </m:ctrlPr>
                      </m:sSubPr>
                      <m:e>
                        <m:r>
                          <a:rPr lang="en-US" i="1">
                            <a:latin typeface="Cambria Math"/>
                          </a:rPr>
                          <m:t>𝑥</m:t>
                        </m:r>
                      </m:e>
                      <m:sub>
                        <m:r>
                          <a:rPr lang="en-US" b="0" i="1" smtClean="0">
                            <a:latin typeface="Cambria Math"/>
                          </a:rPr>
                          <m:t>𝑐</m:t>
                        </m:r>
                      </m:sub>
                    </m:sSub>
                    <m:r>
                      <a:rPr lang="en-US" i="1">
                        <a:latin typeface="Cambria Math"/>
                      </a:rPr>
                      <m:t>, </m:t>
                    </m:r>
                    <m:sSub>
                      <m:sSubPr>
                        <m:ctrlPr>
                          <a:rPr lang="en-US" i="1">
                            <a:latin typeface="Cambria Math" panose="02040503050406030204" pitchFamily="18" charset="0"/>
                          </a:rPr>
                        </m:ctrlPr>
                      </m:sSubPr>
                      <m:e>
                        <m:r>
                          <a:rPr lang="en-US" i="1">
                            <a:latin typeface="Cambria Math"/>
                          </a:rPr>
                          <m:t>𝑦</m:t>
                        </m:r>
                      </m:e>
                      <m:sub>
                        <m:r>
                          <a:rPr lang="en-US" b="0" i="1" smtClean="0">
                            <a:latin typeface="Cambria Math"/>
                          </a:rPr>
                          <m:t>𝑐</m:t>
                        </m:r>
                      </m:sub>
                    </m:sSub>
                    <m:r>
                      <a:rPr lang="en-US" i="1">
                        <a:latin typeface="Cambria Math"/>
                      </a:rPr>
                      <m:t>)</m:t>
                    </m:r>
                  </m:oMath>
                </a14:m>
                <a:r>
                  <a:rPr lang="en-US" dirty="0"/>
                  <a:t>: distortion center (principle point). Known from calibration (may need iterative calibration to find this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𝐾</m:t>
                        </m:r>
                      </m:e>
                      <m:sub>
                        <m:r>
                          <a:rPr lang="en-US" b="0" i="1" smtClean="0">
                            <a:latin typeface="Cambria Math"/>
                          </a:rPr>
                          <m:t>𝑖</m:t>
                        </m:r>
                      </m:sub>
                    </m:sSub>
                    <m:r>
                      <a:rPr lang="en-US" b="0" i="1" smtClean="0">
                        <a:latin typeface="Cambria Math"/>
                      </a:rPr>
                      <m:t>…</m:t>
                    </m:r>
                  </m:oMath>
                </a14:m>
                <a:r>
                  <a:rPr lang="en-US" dirty="0"/>
                  <a:t>).</a:t>
                </a:r>
              </a:p>
              <a:p>
                <a:pPr lvl="1"/>
                <a14:m>
                  <m:oMath xmlns:m="http://schemas.openxmlformats.org/officeDocument/2006/math">
                    <m:r>
                      <a:rPr lang="en-US" i="1">
                        <a:latin typeface="Cambria Math"/>
                      </a:rPr>
                      <m:t>(</m:t>
                    </m:r>
                    <m:sSub>
                      <m:sSubPr>
                        <m:ctrlPr>
                          <a:rPr lang="en-US" i="1">
                            <a:latin typeface="Cambria Math" panose="02040503050406030204" pitchFamily="18" charset="0"/>
                          </a:rPr>
                        </m:ctrlPr>
                      </m:sSubPr>
                      <m:e>
                        <m:r>
                          <a:rPr lang="en-US" i="1">
                            <a:latin typeface="Cambria Math"/>
                          </a:rPr>
                          <m:t>𝑥</m:t>
                        </m:r>
                      </m:e>
                      <m:sub>
                        <m:r>
                          <a:rPr lang="en-US" b="0" i="1" smtClean="0">
                            <a:latin typeface="Cambria Math"/>
                          </a:rPr>
                          <m:t>𝑢</m:t>
                        </m:r>
                      </m:sub>
                    </m:sSub>
                    <m:r>
                      <a:rPr lang="en-US" i="1">
                        <a:latin typeface="Cambria Math"/>
                      </a:rPr>
                      <m:t>, </m:t>
                    </m:r>
                    <m:sSub>
                      <m:sSubPr>
                        <m:ctrlPr>
                          <a:rPr lang="en-US" i="1">
                            <a:latin typeface="Cambria Math" panose="02040503050406030204" pitchFamily="18" charset="0"/>
                          </a:rPr>
                        </m:ctrlPr>
                      </m:sSubPr>
                      <m:e>
                        <m:r>
                          <a:rPr lang="en-US" i="1">
                            <a:latin typeface="Cambria Math"/>
                          </a:rPr>
                          <m:t>𝑦</m:t>
                        </m:r>
                      </m:e>
                      <m:sub>
                        <m:r>
                          <a:rPr lang="en-US" b="0" i="1" smtClean="0">
                            <a:latin typeface="Cambria Math"/>
                          </a:rPr>
                          <m:t>𝑢</m:t>
                        </m:r>
                      </m:sub>
                    </m:sSub>
                    <m:r>
                      <a:rPr lang="en-US" i="1">
                        <a:latin typeface="Cambria Math"/>
                      </a:rPr>
                      <m:t>)</m:t>
                    </m:r>
                  </m:oMath>
                </a14:m>
                <a:r>
                  <a:rPr lang="en-US" dirty="0"/>
                  <a:t>: undistorted image points. Known from calibration plane.</a:t>
                </a:r>
              </a:p>
              <a:p>
                <a:pPr lvl="1"/>
                <a14:m>
                  <m:oMath xmlns:m="http://schemas.openxmlformats.org/officeDocument/2006/math">
                    <m:r>
                      <a:rPr lang="en-US" b="0" i="1" smtClean="0">
                        <a:latin typeface="Cambria Math"/>
                      </a:rPr>
                      <m:t>𝑟</m:t>
                    </m:r>
                    <m:r>
                      <a:rPr lang="en-US" b="0" i="1" smtClean="0">
                        <a:latin typeface="Cambria Math"/>
                      </a:rPr>
                      <m:t>=</m:t>
                    </m:r>
                    <m:rad>
                      <m:radPr>
                        <m:degHide m:val="on"/>
                        <m:ctrlPr>
                          <a:rPr lang="en-US" b="0" i="1" smtClean="0">
                            <a:latin typeface="Cambria Math" panose="02040503050406030204" pitchFamily="18" charset="0"/>
                            <a:ea typeface="Cambria Math"/>
                          </a:rPr>
                        </m:ctrlPr>
                      </m:radPr>
                      <m:deg/>
                      <m:e>
                        <m:sSup>
                          <m:sSupPr>
                            <m:ctrlPr>
                              <a:rPr lang="en-US" b="0" i="1" smtClean="0">
                                <a:latin typeface="Cambria Math" panose="02040503050406030204" pitchFamily="18" charset="0"/>
                                <a:ea typeface="Cambria Math"/>
                              </a:rPr>
                            </m:ctrlPr>
                          </m:sSupPr>
                          <m:e>
                            <m:d>
                              <m:dPr>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𝑥</m:t>
                                    </m:r>
                                  </m:e>
                                  <m:sub>
                                    <m:r>
                                      <a:rPr lang="en-US" b="0" i="1" smtClean="0">
                                        <a:latin typeface="Cambria Math"/>
                                        <a:ea typeface="Cambria Math"/>
                                      </a:rPr>
                                      <m:t>𝑑</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𝑥</m:t>
                                    </m:r>
                                  </m:e>
                                  <m:sub>
                                    <m:r>
                                      <a:rPr lang="en-US" b="0" i="1" smtClean="0">
                                        <a:latin typeface="Cambria Math"/>
                                        <a:ea typeface="Cambria Math"/>
                                      </a:rPr>
                                      <m:t>𝑐</m:t>
                                    </m:r>
                                  </m:sub>
                                </m:sSub>
                              </m:e>
                            </m:d>
                          </m:e>
                          <m:sup>
                            <m:r>
                              <a:rPr lang="en-US" b="0" i="1" smtClean="0">
                                <a:latin typeface="Cambria Math"/>
                                <a:ea typeface="Cambria Math"/>
                              </a:rPr>
                              <m:t>2</m:t>
                            </m:r>
                          </m:sup>
                        </m:sSup>
                        <m:sSup>
                          <m:sSupPr>
                            <m:ctrlPr>
                              <a:rPr lang="en-US" i="1">
                                <a:latin typeface="Cambria Math" panose="02040503050406030204" pitchFamily="18" charset="0"/>
                                <a:ea typeface="Cambria Math"/>
                              </a:rPr>
                            </m:ctrlPr>
                          </m:sSupPr>
                          <m:e>
                            <m:r>
                              <a:rPr lang="en-US" b="0" i="1" smtClean="0">
                                <a:latin typeface="Cambria Math"/>
                                <a:ea typeface="Cambria Math"/>
                              </a:rPr>
                              <m:t>+</m:t>
                            </m:r>
                            <m:d>
                              <m:dPr>
                                <m:ctrlPr>
                                  <a:rPr lang="en-US" i="1">
                                    <a:latin typeface="Cambria Math" panose="02040503050406030204" pitchFamily="18" charset="0"/>
                                    <a:ea typeface="Cambria Math"/>
                                  </a:rPr>
                                </m:ctrlPr>
                              </m:dPr>
                              <m:e>
                                <m:sSub>
                                  <m:sSubPr>
                                    <m:ctrlPr>
                                      <a:rPr lang="en-US" i="1">
                                        <a:latin typeface="Cambria Math" panose="02040503050406030204" pitchFamily="18" charset="0"/>
                                        <a:ea typeface="Cambria Math"/>
                                      </a:rPr>
                                    </m:ctrlPr>
                                  </m:sSubPr>
                                  <m:e>
                                    <m:r>
                                      <a:rPr lang="en-US" i="1">
                                        <a:latin typeface="Cambria Math"/>
                                        <a:ea typeface="Cambria Math"/>
                                      </a:rPr>
                                      <m:t>𝑦</m:t>
                                    </m:r>
                                  </m:e>
                                  <m:sub>
                                    <m:r>
                                      <a:rPr lang="en-US" i="1">
                                        <a:latin typeface="Cambria Math"/>
                                        <a:ea typeface="Cambria Math"/>
                                      </a:rPr>
                                      <m:t>𝑑</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𝑦</m:t>
                                    </m:r>
                                  </m:e>
                                  <m:sub>
                                    <m:r>
                                      <a:rPr lang="en-US" i="1">
                                        <a:latin typeface="Cambria Math"/>
                                        <a:ea typeface="Cambria Math"/>
                                      </a:rPr>
                                      <m:t>𝑐</m:t>
                                    </m:r>
                                  </m:sub>
                                </m:sSub>
                              </m:e>
                            </m:d>
                          </m:e>
                          <m:sup>
                            <m:r>
                              <a:rPr lang="en-US" i="1">
                                <a:latin typeface="Cambria Math"/>
                                <a:ea typeface="Cambria Math"/>
                              </a:rPr>
                              <m:t>2</m:t>
                            </m:r>
                          </m:sup>
                        </m:sSup>
                      </m:e>
                    </m:rad>
                  </m:oMath>
                </a14:m>
                <a:r>
                  <a:rPr lang="en-US" dirty="0"/>
                  <a:t>. Known from above.</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𝐾</m:t>
                        </m:r>
                      </m:e>
                      <m:sub>
                        <m:r>
                          <a:rPr lang="en-US" b="0" i="1" smtClean="0">
                            <a:latin typeface="Cambria Math"/>
                          </a:rPr>
                          <m:t>𝑖</m:t>
                        </m:r>
                      </m:sub>
                    </m:sSub>
                    <m:r>
                      <a:rPr lang="en-US" b="0" i="1" smtClean="0">
                        <a:latin typeface="Cambria Math"/>
                      </a:rPr>
                      <m:t>: </m:t>
                    </m:r>
                  </m:oMath>
                </a14:m>
                <a:r>
                  <a:rPr lang="en-US" dirty="0"/>
                  <a:t>coefficients. </a:t>
                </a:r>
                <a:r>
                  <a:rPr lang="en-US" b="1" dirty="0"/>
                  <a:t>unknowns</a:t>
                </a:r>
              </a:p>
              <a:p>
                <a:pPr lvl="1"/>
                <a:endParaRPr lang="en-US" dirty="0"/>
              </a:p>
              <a:p>
                <a:pPr lvl="1"/>
                <a:endParaRPr lang="en-US" dirty="0"/>
              </a:p>
              <a:p>
                <a:endParaRPr lang="en-US" dirty="0"/>
              </a:p>
              <a:p>
                <a:endParaRPr lang="en-US" dirty="0"/>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blipFill rotWithShape="1">
                <a:blip r:embed="rId3"/>
                <a:stretch>
                  <a:fillRect l="-1172" t="-959" r="-1931" b="-1279"/>
                </a:stretch>
              </a:blipFill>
            </p:spPr>
            <p:txBody>
              <a:bodyPr/>
              <a:lstStyle/>
              <a:p>
                <a:r>
                  <a:rPr lang="en-US">
                    <a:noFill/>
                  </a:rPr>
                  <a:t> </a:t>
                </a:r>
              </a:p>
            </p:txBody>
          </p:sp>
        </mc:Fallback>
      </mc:AlternateContent>
    </p:spTree>
    <p:extLst>
      <p:ext uri="{BB962C8B-B14F-4D97-AF65-F5344CB8AC3E}">
        <p14:creationId xmlns:p14="http://schemas.microsoft.com/office/powerpoint/2010/main" val="39759249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Tangential distortion</a:t>
            </a:r>
          </a:p>
        </p:txBody>
      </p:sp>
      <p:sp>
        <p:nvSpPr>
          <p:cNvPr id="3" name="Content Placeholder 2"/>
          <p:cNvSpPr>
            <a:spLocks noGrp="1"/>
          </p:cNvSpPr>
          <p:nvPr>
            <p:ph idx="1"/>
          </p:nvPr>
        </p:nvSpPr>
        <p:spPr/>
        <p:txBody>
          <a:bodyPr/>
          <a:lstStyle/>
          <a:p>
            <a:r>
              <a:rPr lang="en-US" dirty="0"/>
              <a:t>Another kind of distortion caused by the camera sensor not being completely parallel to the lens and image plane.</a:t>
            </a:r>
          </a:p>
        </p:txBody>
      </p:sp>
      <p:pic>
        <p:nvPicPr>
          <p:cNvPr id="1028" name="Picture 4" descr="Image result for tangential distor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0" y="2438401"/>
            <a:ext cx="6667500" cy="356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0840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Tangential distortion</a:t>
            </a:r>
          </a:p>
        </p:txBody>
      </p:sp>
      <p:sp>
        <p:nvSpPr>
          <p:cNvPr id="3" name="Content Placeholder 2"/>
          <p:cNvSpPr>
            <a:spLocks noGrp="1"/>
          </p:cNvSpPr>
          <p:nvPr>
            <p:ph idx="1"/>
          </p:nvPr>
        </p:nvSpPr>
        <p:spPr/>
        <p:txBody>
          <a:bodyPr/>
          <a:lstStyle/>
          <a:p>
            <a:endParaRPr lang="en-US"/>
          </a:p>
        </p:txBody>
      </p:sp>
      <p:pic>
        <p:nvPicPr>
          <p:cNvPr id="4" name="Picture 2" descr="Image result for tangential distortion"/>
          <p:cNvPicPr>
            <a:picLocks noChangeAspect="1" noChangeArrowheads="1"/>
          </p:cNvPicPr>
          <p:nvPr/>
        </p:nvPicPr>
        <p:blipFill rotWithShape="1">
          <a:blip r:embed="rId2">
            <a:extLst>
              <a:ext uri="{28A0092B-C50C-407E-A947-70E740481C1C}">
                <a14:useLocalDpi xmlns:a14="http://schemas.microsoft.com/office/drawing/2010/main" val="0"/>
              </a:ext>
            </a:extLst>
          </a:blip>
          <a:srcRect l="57056"/>
          <a:stretch/>
        </p:blipFill>
        <p:spPr bwMode="auto">
          <a:xfrm>
            <a:off x="3414713" y="1066800"/>
            <a:ext cx="5362575" cy="540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4937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Multi plane calibration</a:t>
            </a:r>
          </a:p>
        </p:txBody>
      </p:sp>
      <p:sp>
        <p:nvSpPr>
          <p:cNvPr id="3" name="Content Placeholder 2"/>
          <p:cNvSpPr txBox="1">
            <a:spLocks/>
          </p:cNvSpPr>
          <p:nvPr/>
        </p:nvSpPr>
        <p:spPr>
          <a:xfrm>
            <a:off x="141401" y="762000"/>
            <a:ext cx="11755225"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eaLnBrk="0" fontAlgn="base" hangingPunct="0">
              <a:spcAft>
                <a:spcPct val="0"/>
              </a:spcAft>
              <a:defRPr/>
            </a:pPr>
            <a:r>
              <a:rPr lang="en-US" dirty="0">
                <a:solidFill>
                  <a:srgbClr val="000000"/>
                </a:solidFill>
              </a:rPr>
              <a:t>Advantages:</a:t>
            </a:r>
          </a:p>
          <a:p>
            <a:pPr marL="838200" lvl="1" indent="-381000" eaLnBrk="0" fontAlgn="base" hangingPunct="0">
              <a:spcAft>
                <a:spcPct val="0"/>
              </a:spcAft>
              <a:buFontTx/>
              <a:buChar char="•"/>
              <a:defRPr/>
            </a:pPr>
            <a:r>
              <a:rPr lang="en-US" sz="2800" dirty="0">
                <a:solidFill>
                  <a:srgbClr val="000000"/>
                </a:solidFill>
              </a:rPr>
              <a:t>Only requires a plane</a:t>
            </a:r>
          </a:p>
          <a:p>
            <a:pPr marL="838200" lvl="1" indent="-381000" eaLnBrk="0" fontAlgn="base" hangingPunct="0">
              <a:spcAft>
                <a:spcPct val="0"/>
              </a:spcAft>
              <a:buFontTx/>
              <a:buChar char="•"/>
              <a:defRPr/>
            </a:pPr>
            <a:r>
              <a:rPr lang="en-US" sz="2800" dirty="0">
                <a:solidFill>
                  <a:srgbClr val="000000"/>
                </a:solidFill>
              </a:rPr>
              <a:t>Don’t have to know positions/orientations</a:t>
            </a:r>
          </a:p>
          <a:p>
            <a:pPr lvl="0" eaLnBrk="0" fontAlgn="base" hangingPunct="0">
              <a:lnSpc>
                <a:spcPct val="110000"/>
              </a:lnSpc>
              <a:spcAft>
                <a:spcPct val="0"/>
              </a:spcAft>
              <a:defRPr/>
            </a:pPr>
            <a:r>
              <a:rPr lang="en-US" dirty="0">
                <a:solidFill>
                  <a:srgbClr val="000000"/>
                </a:solidFill>
                <a:cs typeface="Arial" charset="0"/>
              </a:rPr>
              <a:t>Disadvantage: </a:t>
            </a:r>
          </a:p>
          <a:p>
            <a:pPr marL="800100" lvl="1" indent="-342900" eaLnBrk="0" fontAlgn="base" hangingPunct="0">
              <a:lnSpc>
                <a:spcPct val="110000"/>
              </a:lnSpc>
              <a:spcAft>
                <a:spcPct val="0"/>
              </a:spcAft>
              <a:buFont typeface="Arial" panose="020B0604020202020204" pitchFamily="34" charset="0"/>
              <a:buChar char="•"/>
              <a:defRPr/>
            </a:pPr>
            <a:r>
              <a:rPr lang="en-US" sz="2800" dirty="0">
                <a:solidFill>
                  <a:srgbClr val="000000"/>
                </a:solidFill>
                <a:cs typeface="Arial" charset="0"/>
              </a:rPr>
              <a:t>Need to solve non-linear optimization problem.</a:t>
            </a:r>
          </a:p>
          <a:p>
            <a:r>
              <a:rPr lang="en-US" dirty="0">
                <a:hlinkClick r:id="rId3"/>
              </a:rPr>
              <a:t>https://www.microsoft.com/en-us/research/wp-content/uploads/2016/02/tr98-71.pdf</a:t>
            </a:r>
            <a:endParaRPr lang="en-US" dirty="0"/>
          </a:p>
          <a:p>
            <a:endParaRPr lang="en-US" dirty="0"/>
          </a:p>
        </p:txBody>
      </p:sp>
      <p:pic>
        <p:nvPicPr>
          <p:cNvPr id="4" name="Picture 5" descr="list_images">
            <a:hlinkClick r:id="rId4"/>
          </p:cNvPr>
          <p:cNvPicPr>
            <a:picLocks noChangeAspect="1" noChangeArrowheads="1"/>
          </p:cNvPicPr>
          <p:nvPr>
            <p:custDataLst>
              <p:tags r:id="rId1"/>
            </p:custDataLst>
          </p:nvPr>
        </p:nvPicPr>
        <p:blipFill>
          <a:blip r:embed="rId5" cstate="print"/>
          <a:srcRect/>
          <a:stretch>
            <a:fillRect/>
          </a:stretch>
        </p:blipFill>
        <p:spPr bwMode="auto">
          <a:xfrm>
            <a:off x="7040564" y="4343400"/>
            <a:ext cx="3475036" cy="2438596"/>
          </a:xfrm>
          <a:prstGeom prst="rect">
            <a:avLst/>
          </a:prstGeom>
          <a:noFill/>
        </p:spPr>
      </p:pic>
    </p:spTree>
    <p:extLst>
      <p:ext uri="{BB962C8B-B14F-4D97-AF65-F5344CB8AC3E}">
        <p14:creationId xmlns:p14="http://schemas.microsoft.com/office/powerpoint/2010/main" val="1811787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from the end</a:t>
            </a:r>
          </a:p>
        </p:txBody>
      </p:sp>
      <p:sp>
        <p:nvSpPr>
          <p:cNvPr id="3" name="Content Placeholder 2"/>
          <p:cNvSpPr>
            <a:spLocks noGrp="1"/>
          </p:cNvSpPr>
          <p:nvPr>
            <p:ph idx="1"/>
          </p:nvPr>
        </p:nvSpPr>
        <p:spPr/>
        <p:txBody>
          <a:bodyPr/>
          <a:lstStyle/>
          <a:p>
            <a:r>
              <a:rPr lang="en-US" dirty="0"/>
              <a:t>The camera matrix is a full transformation from 3D objects in the scene to a 2D image with the specific camera parameters:</a:t>
            </a:r>
          </a:p>
          <a:p>
            <a:endParaRPr lang="en-US" dirty="0"/>
          </a:p>
          <a:p>
            <a:endParaRPr lang="en-US" dirty="0"/>
          </a:p>
          <a:p>
            <a:endParaRPr lang="en-US" dirty="0"/>
          </a:p>
          <a:p>
            <a:endParaRPr lang="en-US" dirty="0"/>
          </a:p>
          <a:p>
            <a:endParaRPr lang="en-US" dirty="0"/>
          </a:p>
          <a:p>
            <a:endParaRPr lang="en-US" dirty="0"/>
          </a:p>
          <a:p>
            <a:endParaRPr lang="en-US" dirty="0"/>
          </a:p>
          <a:p>
            <a:r>
              <a:rPr lang="en-US" dirty="0">
                <a:highlight>
                  <a:srgbClr val="FFFF00"/>
                </a:highlight>
              </a:rPr>
              <a:t>How many DOFs do we have?</a:t>
            </a:r>
          </a:p>
          <a:p>
            <a:endParaRPr lang="en-US" dirty="0"/>
          </a:p>
        </p:txBody>
      </p:sp>
      <p:pic>
        <p:nvPicPr>
          <p:cNvPr id="1026" name="Picture 2" descr="https://latex.codecogs.com/gif.latex?%5Cdpi%7B300%7D%20%5C%5C%20P%20%3D%20%5Cbegin%7Bbmatrix%7Da_%7B11%7D%20%26%20a_%7B12%7D%26a_%7B13%7D%26a_%7B14%7D%20%5C%5C%20a_%7B21%7D%26a_%7B22%7D%20%26a_%7B23%7D%26a_%7B24%7D%20%5C%5Ca_%7B31%7D%26a_%7B32%7D%26a_%7B33%7D%26a_%7B34%7D%20%5Cend%7Bbmatrix%7D%20%5C%5C%20P%20%5Cbegin%7Bbmatrix%7Dx%20%5C%5C%20y%20%5C%5Cz%20%5C%5C1%20%5Cend%7Bbmatrix%7D%20%3D%20%5Cbegin%7Bbmatrix%7Du%20%5C%5C%20v%20%5C%5Cw%20%5Cend%7Bbmatrix%7D%20%5Cmapsto%20%5Cbegin%7Bbmatrix%7D%5Cfrac%7Bu%7D%7Bw%7D%20%5C%5C%20%5Cfrac%7Bv%7D%7Bw%7D%20%5Cend%7Bbmatrix%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0525" y="2209801"/>
            <a:ext cx="351095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255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from the end</a:t>
            </a:r>
          </a:p>
        </p:txBody>
      </p:sp>
      <p:sp>
        <p:nvSpPr>
          <p:cNvPr id="3" name="Content Placeholder 2"/>
          <p:cNvSpPr>
            <a:spLocks noGrp="1"/>
          </p:cNvSpPr>
          <p:nvPr>
            <p:ph idx="1"/>
          </p:nvPr>
        </p:nvSpPr>
        <p:spPr>
          <a:xfrm>
            <a:off x="203200" y="762000"/>
            <a:ext cx="11785600" cy="5968738"/>
          </a:xfrm>
        </p:spPr>
        <p:txBody>
          <a:bodyPr>
            <a:normAutofit/>
          </a:bodyPr>
          <a:lstStyle/>
          <a:p>
            <a:r>
              <a:rPr lang="en-US" dirty="0"/>
              <a:t>The camera matrix is a full transformation from 3D objects in the scene to a 2D image with the specific camera parameters:</a:t>
            </a:r>
          </a:p>
          <a:p>
            <a:endParaRPr lang="en-US" dirty="0"/>
          </a:p>
          <a:p>
            <a:endParaRPr lang="en-US" dirty="0"/>
          </a:p>
          <a:p>
            <a:endParaRPr lang="en-US" dirty="0"/>
          </a:p>
          <a:p>
            <a:endParaRPr lang="en-US" dirty="0"/>
          </a:p>
          <a:p>
            <a:endParaRPr lang="en-US" dirty="0"/>
          </a:p>
          <a:p>
            <a:endParaRPr lang="en-US" dirty="0"/>
          </a:p>
          <a:p>
            <a:endParaRPr lang="en-US" dirty="0"/>
          </a:p>
          <a:p>
            <a:r>
              <a:rPr lang="en-US" dirty="0"/>
              <a:t>How many DOFs do we have?</a:t>
            </a:r>
          </a:p>
          <a:p>
            <a:pPr lvl="1"/>
            <a:r>
              <a:rPr lang="en-US" dirty="0"/>
              <a:t>11, because in homogenous coordinates the answer is always correct up to a scale.</a:t>
            </a:r>
          </a:p>
          <a:p>
            <a:endParaRPr lang="en-US" dirty="0"/>
          </a:p>
        </p:txBody>
      </p:sp>
      <p:pic>
        <p:nvPicPr>
          <p:cNvPr id="1026" name="Picture 2" descr="https://latex.codecogs.com/gif.latex?%5Cdpi%7B300%7D%20%5C%5C%20P%20%3D%20%5Cbegin%7Bbmatrix%7Da_%7B11%7D%20%26%20a_%7B12%7D%26a_%7B13%7D%26a_%7B14%7D%20%5C%5C%20a_%7B21%7D%26a_%7B22%7D%20%26a_%7B23%7D%26a_%7B24%7D%20%5C%5Ca_%7B31%7D%26a_%7B32%7D%26a_%7B33%7D%26a_%7B34%7D%20%5Cend%7Bbmatrix%7D%20%5C%5C%20P%20%5Cbegin%7Bbmatrix%7Dx%20%5C%5C%20y%20%5C%5Cz%20%5C%5C1%20%5Cend%7Bbmatrix%7D%20%3D%20%5Cbegin%7Bbmatrix%7Du%20%5C%5C%20v%20%5C%5Cw%20%5Cend%7Bbmatrix%7D%20%5Cmapsto%20%5Cbegin%7Bbmatrix%7D%5Cfrac%7Bu%7D%7Bw%7D%20%5C%5C%20%5Cfrac%7Bv%7D%7Bw%7D%20%5Cend%7Bbmatrix%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0525" y="2209801"/>
            <a:ext cx="351095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0531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from the end</a:t>
            </a:r>
          </a:p>
        </p:txBody>
      </p:sp>
      <p:pic>
        <p:nvPicPr>
          <p:cNvPr id="3076" name="Picture 4" descr="https://latex.codecogs.com/gif.latex?%5Cdpi%7B300%7D%20P_%7B3X4%7D%20%3D%20K_%7B3X3%7D%5BI%7C0%5D_%7B3X4%7D%5CPi_%7B4X4%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1" y="990600"/>
            <a:ext cx="5114925" cy="47625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a:stCxn id="10" idx="0"/>
          </p:cNvCxnSpPr>
          <p:nvPr/>
        </p:nvCxnSpPr>
        <p:spPr>
          <a:xfrm flipV="1">
            <a:off x="3124200" y="1765934"/>
            <a:ext cx="2286000" cy="1663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133600" y="3429001"/>
            <a:ext cx="1981200" cy="2031325"/>
          </a:xfrm>
          <a:prstGeom prst="rect">
            <a:avLst/>
          </a:prstGeom>
          <a:noFill/>
        </p:spPr>
        <p:txBody>
          <a:bodyPr wrap="square" rtlCol="0">
            <a:spAutoFit/>
          </a:bodyPr>
          <a:lstStyle/>
          <a:p>
            <a:pPr algn="ctr"/>
            <a:r>
              <a:rPr lang="en-US" b="1" dirty="0"/>
              <a:t>Intrinsic camera matrix:</a:t>
            </a:r>
          </a:p>
          <a:p>
            <a:pPr algn="ctr"/>
            <a:r>
              <a:rPr lang="en-US" dirty="0"/>
              <a:t>estimates the parameters of the lens and image sensor.</a:t>
            </a:r>
          </a:p>
          <a:p>
            <a:pPr algn="ctr"/>
            <a:endParaRPr lang="en-US" dirty="0"/>
          </a:p>
        </p:txBody>
      </p:sp>
      <p:cxnSp>
        <p:nvCxnSpPr>
          <p:cNvPr id="12" name="Straight Arrow Connector 11"/>
          <p:cNvCxnSpPr>
            <a:stCxn id="16" idx="0"/>
          </p:cNvCxnSpPr>
          <p:nvPr/>
        </p:nvCxnSpPr>
        <p:spPr>
          <a:xfrm flipV="1">
            <a:off x="5943600" y="1828800"/>
            <a:ext cx="6858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4953000" y="3429000"/>
                <a:ext cx="1981200" cy="1931106"/>
              </a:xfrm>
              <a:prstGeom prst="rect">
                <a:avLst/>
              </a:prstGeom>
              <a:noFill/>
            </p:spPr>
            <p:txBody>
              <a:bodyPr wrap="square" rtlCol="0">
                <a:spAutoFit/>
              </a:bodyPr>
              <a:lstStyle/>
              <a:p>
                <a:pPr algn="ctr"/>
                <a:r>
                  <a:rPr lang="en-US" b="1" dirty="0"/>
                  <a:t>Perspective projection matrix:</a:t>
                </a:r>
              </a:p>
              <a:p>
                <a:pPr algn="ctr"/>
                <a:r>
                  <a:rPr lang="en-US" dirty="0"/>
                  <a:t>Project from 3D to 2D as seen before:</a:t>
                </a:r>
              </a:p>
              <a:p>
                <a:pPr algn="ct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i="1">
                                    <a:latin typeface="Cambria Math"/>
                                  </a:rPr>
                                  <m:t>1</m:t>
                                </m:r>
                              </m:e>
                              <m:e>
                                <m:r>
                                  <a:rPr lang="en-US" i="1">
                                    <a:latin typeface="Cambria Math"/>
                                  </a:rPr>
                                  <m:t>0</m:t>
                                </m:r>
                              </m:e>
                              <m:e>
                                <m:r>
                                  <a:rPr lang="en-US" i="1">
                                    <a:latin typeface="Cambria Math"/>
                                  </a:rPr>
                                  <m:t>0</m:t>
                                </m:r>
                              </m:e>
                              <m:e>
                                <m:r>
                                  <a:rPr lang="en-US" i="1">
                                    <a:latin typeface="Cambria Math"/>
                                  </a:rPr>
                                  <m:t>0</m:t>
                                </m:r>
                              </m:e>
                            </m:mr>
                            <m:mr>
                              <m:e>
                                <m:r>
                                  <a:rPr lang="en-US" i="1">
                                    <a:latin typeface="Cambria Math"/>
                                  </a:rPr>
                                  <m:t>0</m:t>
                                </m:r>
                              </m:e>
                              <m:e>
                                <m:r>
                                  <a:rPr lang="en-US" i="1">
                                    <a:latin typeface="Cambria Math"/>
                                  </a:rPr>
                                  <m:t>1</m:t>
                                </m:r>
                              </m:e>
                              <m:e>
                                <m:r>
                                  <a:rPr lang="en-US" i="1">
                                    <a:latin typeface="Cambria Math"/>
                                  </a:rPr>
                                  <m:t>0</m:t>
                                </m:r>
                              </m:e>
                              <m:e>
                                <m:r>
                                  <a:rPr lang="en-US" i="1">
                                    <a:latin typeface="Cambria Math"/>
                                  </a:rPr>
                                  <m:t>0</m:t>
                                </m:r>
                              </m:e>
                            </m:mr>
                            <m:mr>
                              <m:e>
                                <m:r>
                                  <a:rPr lang="en-US" i="1">
                                    <a:latin typeface="Cambria Math"/>
                                  </a:rPr>
                                  <m:t>0</m:t>
                                </m:r>
                              </m:e>
                              <m:e>
                                <m:r>
                                  <a:rPr lang="en-US" i="1">
                                    <a:latin typeface="Cambria Math"/>
                                  </a:rPr>
                                  <m:t>0</m:t>
                                </m:r>
                              </m:e>
                              <m:e>
                                <m:r>
                                  <a:rPr lang="en-US" i="1">
                                    <a:latin typeface="Cambria Math"/>
                                  </a:rPr>
                                  <m:t>1</m:t>
                                </m:r>
                              </m:e>
                              <m:e>
                                <m:r>
                                  <a:rPr lang="en-US" i="1">
                                    <a:latin typeface="Cambria Math"/>
                                  </a:rPr>
                                  <m:t>0</m:t>
                                </m:r>
                              </m:e>
                            </m:mr>
                          </m:m>
                        </m:e>
                      </m:d>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4953000" y="3429000"/>
                <a:ext cx="1981200" cy="1931106"/>
              </a:xfrm>
              <a:prstGeom prst="rect">
                <a:avLst/>
              </a:prstGeom>
              <a:blipFill>
                <a:blip r:embed="rId4"/>
                <a:stretch>
                  <a:fillRect l="-1231" t="-1899" r="-2769"/>
                </a:stretch>
              </a:blipFill>
            </p:spPr>
            <p:txBody>
              <a:bodyPr/>
              <a:lstStyle/>
              <a:p>
                <a:r>
                  <a:rPr lang="en-US">
                    <a:noFill/>
                  </a:rPr>
                  <a:t> </a:t>
                </a:r>
              </a:p>
            </p:txBody>
          </p:sp>
        </mc:Fallback>
      </mc:AlternateContent>
      <p:sp>
        <p:nvSpPr>
          <p:cNvPr id="15" name="Left Brace 14"/>
          <p:cNvSpPr/>
          <p:nvPr/>
        </p:nvSpPr>
        <p:spPr>
          <a:xfrm rot="16200000">
            <a:off x="5243514" y="1098233"/>
            <a:ext cx="394335" cy="9906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e 18"/>
          <p:cNvSpPr/>
          <p:nvPr/>
        </p:nvSpPr>
        <p:spPr>
          <a:xfrm rot="16200000">
            <a:off x="6504625" y="834389"/>
            <a:ext cx="394335" cy="15316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Left Brace 20"/>
          <p:cNvSpPr/>
          <p:nvPr/>
        </p:nvSpPr>
        <p:spPr>
          <a:xfrm rot="16200000">
            <a:off x="7770498" y="1091562"/>
            <a:ext cx="394335" cy="10001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Arrow Connector 21"/>
          <p:cNvCxnSpPr>
            <a:stCxn id="25" idx="0"/>
          </p:cNvCxnSpPr>
          <p:nvPr/>
        </p:nvCxnSpPr>
        <p:spPr>
          <a:xfrm flipH="1" flipV="1">
            <a:off x="8013386" y="1828800"/>
            <a:ext cx="1005839"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028624" y="3429000"/>
            <a:ext cx="1981200" cy="2308324"/>
          </a:xfrm>
          <a:prstGeom prst="rect">
            <a:avLst/>
          </a:prstGeom>
          <a:noFill/>
        </p:spPr>
        <p:txBody>
          <a:bodyPr wrap="square" rtlCol="0">
            <a:spAutoFit/>
          </a:bodyPr>
          <a:lstStyle/>
          <a:p>
            <a:pPr algn="ctr"/>
            <a:r>
              <a:rPr lang="en-US" b="1" dirty="0"/>
              <a:t>extrinsic camera matrix:</a:t>
            </a:r>
          </a:p>
          <a:p>
            <a:pPr algn="ctr"/>
            <a:r>
              <a:rPr lang="en-US" dirty="0"/>
              <a:t>estimates the parameters of position and view direction of a camera. </a:t>
            </a:r>
          </a:p>
          <a:p>
            <a:pPr algn="ctr"/>
            <a:endParaRPr lang="en-US" dirty="0"/>
          </a:p>
        </p:txBody>
      </p:sp>
    </p:spTree>
    <p:extLst>
      <p:ext uri="{BB962C8B-B14F-4D97-AF65-F5344CB8AC3E}">
        <p14:creationId xmlns:p14="http://schemas.microsoft.com/office/powerpoint/2010/main" val="2113376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781F-CC71-4E67-8BB3-360B1E695B1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B5EA0CAE-A067-4025-846B-8D11836FE5FC}"/>
              </a:ext>
            </a:extLst>
          </p:cNvPr>
          <p:cNvSpPr>
            <a:spLocks noGrp="1"/>
          </p:cNvSpPr>
          <p:nvPr>
            <p:ph idx="1"/>
          </p:nvPr>
        </p:nvSpPr>
        <p:spPr/>
        <p:txBody>
          <a:bodyPr/>
          <a:lstStyle/>
          <a:p>
            <a:r>
              <a:rPr lang="en-US" dirty="0"/>
              <a:t>What is camera calibration?</a:t>
            </a:r>
          </a:p>
          <a:p>
            <a:r>
              <a:rPr lang="en-US" b="1" dirty="0"/>
              <a:t>Camera </a:t>
            </a:r>
            <a:r>
              <a:rPr lang="en-US" b="1" dirty="0" err="1"/>
              <a:t>intrinsics</a:t>
            </a:r>
            <a:endParaRPr lang="en-US" b="1" dirty="0"/>
          </a:p>
          <a:p>
            <a:r>
              <a:rPr lang="en-US" dirty="0"/>
              <a:t>Camera </a:t>
            </a:r>
            <a:r>
              <a:rPr lang="en-US" dirty="0" err="1"/>
              <a:t>extrinsics</a:t>
            </a:r>
            <a:endParaRPr lang="en-US" dirty="0"/>
          </a:p>
          <a:p>
            <a:r>
              <a:rPr lang="en-US" dirty="0"/>
              <a:t>Full camera matrix</a:t>
            </a:r>
          </a:p>
          <a:p>
            <a:r>
              <a:rPr lang="en-US" dirty="0"/>
              <a:t>Calibration methods and distortions</a:t>
            </a:r>
          </a:p>
          <a:p>
            <a:endParaRPr lang="en-US" dirty="0"/>
          </a:p>
        </p:txBody>
      </p:sp>
    </p:spTree>
    <p:extLst>
      <p:ext uri="{BB962C8B-B14F-4D97-AF65-F5344CB8AC3E}">
        <p14:creationId xmlns:p14="http://schemas.microsoft.com/office/powerpoint/2010/main" val="1728288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arallelogram 24"/>
          <p:cNvSpPr/>
          <p:nvPr/>
        </p:nvSpPr>
        <p:spPr>
          <a:xfrm rot="19253717">
            <a:off x="3930652" y="3097273"/>
            <a:ext cx="2046465" cy="2046461"/>
          </a:xfrm>
          <a:prstGeom prst="parallelogram">
            <a:avLst>
              <a:gd name="adj" fmla="val 81894"/>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Coordinate systems</a:t>
            </a:r>
          </a:p>
        </p:txBody>
      </p:sp>
      <p:sp>
        <p:nvSpPr>
          <p:cNvPr id="3" name="Content Placeholder 2"/>
          <p:cNvSpPr>
            <a:spLocks noGrp="1"/>
          </p:cNvSpPr>
          <p:nvPr>
            <p:ph idx="1"/>
          </p:nvPr>
        </p:nvSpPr>
        <p:spPr/>
        <p:txBody>
          <a:bodyPr/>
          <a:lstStyle/>
          <a:p>
            <a:r>
              <a:rPr lang="en-US" dirty="0">
                <a:solidFill>
                  <a:prstClr val="black"/>
                </a:solidFill>
              </a:rPr>
              <a:t>There are 3 coordinate systems that are discussed in general: camera, world and image coordinate systems.</a:t>
            </a:r>
          </a:p>
          <a:p>
            <a:endParaRPr lang="en-US" dirty="0"/>
          </a:p>
        </p:txBody>
      </p:sp>
      <p:sp>
        <p:nvSpPr>
          <p:cNvPr id="4" name="Line"/>
          <p:cNvSpPr/>
          <p:nvPr/>
        </p:nvSpPr>
        <p:spPr>
          <a:xfrm>
            <a:off x="3052899" y="4256694"/>
            <a:ext cx="1726055" cy="0"/>
          </a:xfrm>
          <a:prstGeom prst="line">
            <a:avLst/>
          </a:prstGeom>
          <a:ln w="38100">
            <a:solidFill>
              <a:srgbClr val="FF2600"/>
            </a:solidFill>
            <a:miter lim="400000"/>
            <a:headEnd type="none" w="med" len="med"/>
            <a:tailEnd type="none" w="med" len="med"/>
          </a:ln>
        </p:spPr>
        <p:txBody>
          <a:bodyPr lIns="35719" tIns="35719" rIns="35719" bIns="35719" anchor="ctr"/>
          <a:lstStyle/>
          <a:p>
            <a:pPr>
              <a:defRPr sz="2400"/>
            </a:pPr>
            <a:endParaRPr sz="1687">
              <a:solidFill>
                <a:prstClr val="black"/>
              </a:solidFill>
              <a:latin typeface="Calibri" panose="020F0502020204030204"/>
            </a:endParaRPr>
          </a:p>
        </p:txBody>
      </p:sp>
      <p:sp>
        <p:nvSpPr>
          <p:cNvPr id="5" name="Line"/>
          <p:cNvSpPr/>
          <p:nvPr/>
        </p:nvSpPr>
        <p:spPr>
          <a:xfrm flipV="1">
            <a:off x="4796813" y="2995788"/>
            <a:ext cx="0" cy="2544955"/>
          </a:xfrm>
          <a:prstGeom prst="line">
            <a:avLst/>
          </a:prstGeom>
          <a:ln w="25400">
            <a:solidFill>
              <a:schemeClr val="accent6"/>
            </a:solidFill>
            <a:miter lim="400000"/>
          </a:ln>
        </p:spPr>
        <p:txBody>
          <a:bodyPr lIns="35719" tIns="35719" rIns="35719" bIns="35719" anchor="ctr"/>
          <a:lstStyle/>
          <a:p>
            <a:pPr>
              <a:defRPr sz="2400"/>
            </a:pPr>
            <a:endParaRPr sz="1687">
              <a:solidFill>
                <a:prstClr val="black"/>
              </a:solidFill>
              <a:latin typeface="Calibri" panose="020F0502020204030204"/>
            </a:endParaRPr>
          </a:p>
        </p:txBody>
      </p:sp>
      <p:pic>
        <p:nvPicPr>
          <p:cNvPr id="6" name="latex-image-18.pdf" descr="latex-image-18.pdf"/>
          <p:cNvPicPr>
            <a:picLocks noChangeAspect="1"/>
          </p:cNvPicPr>
          <p:nvPr/>
        </p:nvPicPr>
        <p:blipFill>
          <a:blip r:embed="rId2"/>
          <a:stretch>
            <a:fillRect/>
          </a:stretch>
        </p:blipFill>
        <p:spPr>
          <a:xfrm>
            <a:off x="9067800" y="1805495"/>
            <a:ext cx="294680" cy="223242"/>
          </a:xfrm>
          <a:prstGeom prst="rect">
            <a:avLst/>
          </a:prstGeom>
          <a:ln w="12700">
            <a:miter lim="400000"/>
          </a:ln>
        </p:spPr>
      </p:pic>
      <p:sp>
        <p:nvSpPr>
          <p:cNvPr id="7" name="Line"/>
          <p:cNvSpPr/>
          <p:nvPr/>
        </p:nvSpPr>
        <p:spPr>
          <a:xfrm>
            <a:off x="8966978" y="1917116"/>
            <a:ext cx="17859" cy="0"/>
          </a:xfrm>
          <a:prstGeom prst="line">
            <a:avLst/>
          </a:prstGeom>
          <a:ln w="25400">
            <a:solidFill>
              <a:srgbClr val="000000"/>
            </a:solidFill>
            <a:miter lim="400000"/>
            <a:tailEnd type="oval"/>
          </a:ln>
        </p:spPr>
        <p:txBody>
          <a:bodyPr lIns="35719" tIns="35719" rIns="35719" bIns="35719" anchor="ctr"/>
          <a:lstStyle/>
          <a:p>
            <a:pPr>
              <a:defRPr sz="2400"/>
            </a:pPr>
            <a:endParaRPr sz="1687">
              <a:solidFill>
                <a:prstClr val="black"/>
              </a:solidFill>
              <a:latin typeface="Calibri" panose="020F0502020204030204"/>
            </a:endParaRPr>
          </a:p>
        </p:txBody>
      </p:sp>
      <p:sp>
        <p:nvSpPr>
          <p:cNvPr id="8" name="world point"/>
          <p:cNvSpPr txBox="1"/>
          <p:nvPr/>
        </p:nvSpPr>
        <p:spPr>
          <a:xfrm>
            <a:off x="9537692" y="1783651"/>
            <a:ext cx="830613" cy="26693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800"/>
            </a:lvl1pPr>
          </a:lstStyle>
          <a:p>
            <a:pPr>
              <a:defRPr/>
            </a:pPr>
            <a:r>
              <a:rPr sz="1266">
                <a:solidFill>
                  <a:prstClr val="black"/>
                </a:solidFill>
                <a:latin typeface="Calibri" panose="020F0502020204030204"/>
              </a:rPr>
              <a:t>world point</a:t>
            </a:r>
          </a:p>
        </p:txBody>
      </p:sp>
      <p:sp>
        <p:nvSpPr>
          <p:cNvPr id="9" name="Line"/>
          <p:cNvSpPr/>
          <p:nvPr/>
        </p:nvSpPr>
        <p:spPr>
          <a:xfrm flipV="1">
            <a:off x="3066293" y="2503417"/>
            <a:ext cx="1" cy="1757742"/>
          </a:xfrm>
          <a:prstGeom prst="line">
            <a:avLst/>
          </a:prstGeom>
          <a:ln w="38100">
            <a:solidFill>
              <a:srgbClr val="FF26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0" name="Line"/>
          <p:cNvSpPr/>
          <p:nvPr/>
        </p:nvSpPr>
        <p:spPr>
          <a:xfrm>
            <a:off x="1891607" y="5251523"/>
            <a:ext cx="1892205" cy="1"/>
          </a:xfrm>
          <a:prstGeom prst="line">
            <a:avLst/>
          </a:prstGeom>
          <a:ln w="38100">
            <a:solidFill>
              <a:srgbClr val="0433FF"/>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1" name="Line"/>
          <p:cNvSpPr/>
          <p:nvPr/>
        </p:nvSpPr>
        <p:spPr>
          <a:xfrm flipV="1">
            <a:off x="1905001" y="3498245"/>
            <a:ext cx="1" cy="1757742"/>
          </a:xfrm>
          <a:prstGeom prst="line">
            <a:avLst/>
          </a:prstGeom>
          <a:ln w="38100">
            <a:solidFill>
              <a:srgbClr val="0433FF"/>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2" name="Line"/>
          <p:cNvSpPr/>
          <p:nvPr/>
        </p:nvSpPr>
        <p:spPr>
          <a:xfrm flipV="1">
            <a:off x="4789559" y="5367609"/>
            <a:ext cx="216263" cy="168669"/>
          </a:xfrm>
          <a:prstGeom prst="line">
            <a:avLst/>
          </a:prstGeom>
          <a:ln w="38100">
            <a:solidFill>
              <a:srgbClr val="00F9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3" name="Line"/>
          <p:cNvSpPr/>
          <p:nvPr/>
        </p:nvSpPr>
        <p:spPr>
          <a:xfrm flipV="1">
            <a:off x="4802952" y="4727248"/>
            <a:ext cx="1" cy="813495"/>
          </a:xfrm>
          <a:prstGeom prst="line">
            <a:avLst/>
          </a:prstGeom>
          <a:ln w="38100">
            <a:solidFill>
              <a:srgbClr val="00F9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17" name="Line"/>
          <p:cNvSpPr/>
          <p:nvPr/>
        </p:nvSpPr>
        <p:spPr>
          <a:xfrm>
            <a:off x="4935142" y="3520467"/>
            <a:ext cx="17859" cy="0"/>
          </a:xfrm>
          <a:prstGeom prst="line">
            <a:avLst/>
          </a:prstGeom>
          <a:ln w="25400">
            <a:solidFill>
              <a:srgbClr val="000000"/>
            </a:solidFill>
            <a:miter lim="400000"/>
            <a:tailEnd type="oval"/>
          </a:ln>
        </p:spPr>
        <p:txBody>
          <a:bodyPr lIns="35719" tIns="35719" rIns="35719" bIns="35719" anchor="ctr"/>
          <a:lstStyle/>
          <a:p>
            <a:pPr>
              <a:defRPr sz="2400"/>
            </a:pPr>
            <a:endParaRPr sz="1687">
              <a:solidFill>
                <a:prstClr val="black"/>
              </a:solidFill>
              <a:latin typeface="Calibri" panose="020F0502020204030204"/>
            </a:endParaRPr>
          </a:p>
        </p:txBody>
      </p:sp>
      <p:pic>
        <p:nvPicPr>
          <p:cNvPr id="18" name="Image" descr="Image"/>
          <p:cNvPicPr>
            <a:picLocks noChangeAspect="1"/>
          </p:cNvPicPr>
          <p:nvPr/>
        </p:nvPicPr>
        <p:blipFill>
          <a:blip r:embed="rId3"/>
          <a:stretch>
            <a:fillRect/>
          </a:stretch>
        </p:blipFill>
        <p:spPr>
          <a:xfrm>
            <a:off x="5138432" y="3498246"/>
            <a:ext cx="187524" cy="151805"/>
          </a:xfrm>
          <a:prstGeom prst="rect">
            <a:avLst/>
          </a:prstGeom>
          <a:ln w="12700">
            <a:miter lim="400000"/>
          </a:ln>
        </p:spPr>
      </p:pic>
      <p:sp>
        <p:nvSpPr>
          <p:cNvPr id="19" name="image point"/>
          <p:cNvSpPr txBox="1"/>
          <p:nvPr/>
        </p:nvSpPr>
        <p:spPr>
          <a:xfrm>
            <a:off x="5192732" y="3662518"/>
            <a:ext cx="854786" cy="26693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800"/>
            </a:lvl1pPr>
          </a:lstStyle>
          <a:p>
            <a:pPr>
              <a:defRPr/>
            </a:pPr>
            <a:r>
              <a:rPr sz="1266" dirty="0">
                <a:solidFill>
                  <a:prstClr val="black"/>
                </a:solidFill>
                <a:latin typeface="Calibri" panose="020F0502020204030204"/>
              </a:rPr>
              <a:t>image point</a:t>
            </a:r>
          </a:p>
        </p:txBody>
      </p:sp>
      <p:cxnSp>
        <p:nvCxnSpPr>
          <p:cNvPr id="22" name="Straight Connector 21"/>
          <p:cNvCxnSpPr>
            <a:endCxn id="4" idx="0"/>
          </p:cNvCxnSpPr>
          <p:nvPr/>
        </p:nvCxnSpPr>
        <p:spPr>
          <a:xfrm flipH="1">
            <a:off x="3052898" y="1917116"/>
            <a:ext cx="5931938" cy="233957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3" name="Line"/>
          <p:cNvSpPr/>
          <p:nvPr/>
        </p:nvSpPr>
        <p:spPr>
          <a:xfrm flipV="1">
            <a:off x="3070805" y="3977956"/>
            <a:ext cx="76109" cy="267386"/>
          </a:xfrm>
          <a:prstGeom prst="line">
            <a:avLst/>
          </a:prstGeom>
          <a:ln w="38100">
            <a:solidFill>
              <a:srgbClr val="FF2600"/>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24" name="Line"/>
          <p:cNvSpPr/>
          <p:nvPr/>
        </p:nvSpPr>
        <p:spPr>
          <a:xfrm flipV="1">
            <a:off x="1905001" y="4907138"/>
            <a:ext cx="92523" cy="344434"/>
          </a:xfrm>
          <a:prstGeom prst="line">
            <a:avLst/>
          </a:prstGeom>
          <a:ln w="38100">
            <a:solidFill>
              <a:srgbClr val="0433FF"/>
            </a:solidFill>
            <a:miter lim="400000"/>
            <a:headEnd type="oval"/>
            <a:tailEnd type="triangle"/>
          </a:ln>
        </p:spPr>
        <p:txBody>
          <a:bodyPr lIns="35719" tIns="35719" rIns="35719" bIns="35719" anchor="ctr"/>
          <a:lstStyle/>
          <a:p>
            <a:pPr>
              <a:defRPr sz="2400"/>
            </a:pPr>
            <a:endParaRPr sz="1687">
              <a:solidFill>
                <a:prstClr val="black"/>
              </a:solidFill>
              <a:latin typeface="Calibri" panose="020F0502020204030204"/>
            </a:endParaRPr>
          </a:p>
        </p:txBody>
      </p:sp>
      <p:sp>
        <p:nvSpPr>
          <p:cNvPr id="26" name="Line"/>
          <p:cNvSpPr/>
          <p:nvPr/>
        </p:nvSpPr>
        <p:spPr>
          <a:xfrm>
            <a:off x="4953883" y="4256694"/>
            <a:ext cx="5042114" cy="11570"/>
          </a:xfrm>
          <a:prstGeom prst="line">
            <a:avLst/>
          </a:prstGeom>
          <a:ln w="38100">
            <a:solidFill>
              <a:srgbClr val="FF2600"/>
            </a:solidFill>
            <a:miter lim="400000"/>
            <a:headEnd type="oval" w="med" len="med"/>
            <a:tailEnd type="triangle" w="med" len="med"/>
          </a:ln>
        </p:spPr>
        <p:txBody>
          <a:bodyPr lIns="35719" tIns="35719" rIns="35719" bIns="35719" anchor="ctr"/>
          <a:lstStyle/>
          <a:p>
            <a:pPr>
              <a:defRPr sz="2400"/>
            </a:pPr>
            <a:endParaRPr sz="1687">
              <a:solidFill>
                <a:prstClr val="black"/>
              </a:solidFill>
              <a:latin typeface="Calibri" panose="020F0502020204030204"/>
            </a:endParaRPr>
          </a:p>
        </p:txBody>
      </p:sp>
      <mc:AlternateContent xmlns:mc="http://schemas.openxmlformats.org/markup-compatibility/2006" xmlns:a14="http://schemas.microsoft.com/office/drawing/2010/main">
        <mc:Choice Requires="a14">
          <p:sp>
            <p:nvSpPr>
              <p:cNvPr id="28" name="image coordinate system">
                <a:extLst>
                  <a:ext uri="{FF2B5EF4-FFF2-40B4-BE49-F238E27FC236}">
                    <a16:creationId xmlns:a16="http://schemas.microsoft.com/office/drawing/2014/main" id="{B1C9475A-CB0A-4867-B710-686ED1934745}"/>
                  </a:ext>
                </a:extLst>
              </p:cNvPr>
              <p:cNvSpPr txBox="1"/>
              <p:nvPr/>
            </p:nvSpPr>
            <p:spPr>
              <a:xfrm>
                <a:off x="4563912" y="4201534"/>
                <a:ext cx="2294088" cy="644087"/>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eqArr>
                            <m:eqArrPr>
                              <m:ctrlPr>
                                <a:rPr lang="en-US" sz="2400" i="1">
                                  <a:solidFill>
                                    <a:prstClr val="black"/>
                                  </a:solidFill>
                                  <a:latin typeface="Cambria Math" panose="02040503050406030204" pitchFamily="18" charset="0"/>
                                </a:rPr>
                              </m:ctrlPr>
                            </m:eqArrPr>
                            <m:e>
                              <m:r>
                                <a:rPr lang="en-US" sz="2400" i="1">
                                  <a:solidFill>
                                    <a:prstClr val="black"/>
                                  </a:solidFill>
                                  <a:latin typeface="Cambria Math"/>
                                </a:rPr>
                                <m:t>𝑐𝑎𝑚𝑒𝑟𝑎</m:t>
                              </m:r>
                              <m:r>
                                <a:rPr lang="en-US" sz="2400" i="1">
                                  <a:solidFill>
                                    <a:prstClr val="black"/>
                                  </a:solidFill>
                                  <a:latin typeface="Cambria Math"/>
                                </a:rPr>
                                <m:t> </m:t>
                              </m:r>
                            </m:e>
                            <m:e>
                              <m:r>
                                <a:rPr lang="en-US" sz="2400" i="1">
                                  <a:solidFill>
                                    <a:prstClr val="black"/>
                                  </a:solidFill>
                                  <a:latin typeface="Cambria Math"/>
                                </a:rPr>
                                <m:t>(</m:t>
                              </m:r>
                              <m:r>
                                <a:rPr lang="en-US" sz="2400" i="1">
                                  <a:solidFill>
                                    <a:prstClr val="black"/>
                                  </a:solidFill>
                                  <a:latin typeface="Cambria Math"/>
                                </a:rPr>
                                <m:t>𝑝𝑟𝑜𝑗</m:t>
                              </m:r>
                              <m:r>
                                <a:rPr lang="en-US" sz="2400" i="1">
                                  <a:solidFill>
                                    <a:prstClr val="black"/>
                                  </a:solidFill>
                                  <a:latin typeface="Cambria Math"/>
                                </a:rPr>
                                <m:t>.)</m:t>
                              </m:r>
                            </m:e>
                          </m:eqArr>
                        </m:sub>
                      </m:sSub>
                    </m:oMath>
                  </m:oMathPara>
                </a14:m>
                <a:endParaRPr sz="2400" dirty="0">
                  <a:solidFill>
                    <a:prstClr val="black"/>
                  </a:solidFill>
                  <a:latin typeface="Calibri Light" panose="020F0302020204030204"/>
                </a:endParaRPr>
              </a:p>
            </p:txBody>
          </p:sp>
        </mc:Choice>
        <mc:Fallback xmlns="">
          <p:sp>
            <p:nvSpPr>
              <p:cNvPr id="28"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4563912" y="4201534"/>
                <a:ext cx="2294088" cy="644087"/>
              </a:xfrm>
              <a:prstGeom prst="rect">
                <a:avLst/>
              </a:prstGeom>
              <a:blipFill>
                <a:blip r:embed="rId4"/>
                <a:stretch>
                  <a:fillRect b="-10377"/>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image coordinate system">
                <a:extLst>
                  <a:ext uri="{FF2B5EF4-FFF2-40B4-BE49-F238E27FC236}">
                    <a16:creationId xmlns:a16="http://schemas.microsoft.com/office/drawing/2014/main" id="{B1C9475A-CB0A-4867-B710-686ED1934745}"/>
                  </a:ext>
                </a:extLst>
              </p:cNvPr>
              <p:cNvSpPr txBox="1"/>
              <p:nvPr/>
            </p:nvSpPr>
            <p:spPr>
              <a:xfrm>
                <a:off x="2438400" y="4184874"/>
                <a:ext cx="2294088" cy="441468"/>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𝑐𝑎𝑚𝑒𝑟𝑎</m:t>
                          </m:r>
                        </m:sub>
                      </m:sSub>
                    </m:oMath>
                  </m:oMathPara>
                </a14:m>
                <a:endParaRPr sz="2400" dirty="0">
                  <a:solidFill>
                    <a:prstClr val="black"/>
                  </a:solidFill>
                  <a:latin typeface="Calibri Light" panose="020F0302020204030204"/>
                </a:endParaRPr>
              </a:p>
            </p:txBody>
          </p:sp>
        </mc:Choice>
        <mc:Fallback xmlns="">
          <p:sp>
            <p:nvSpPr>
              <p:cNvPr id="29"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2438400" y="4184874"/>
                <a:ext cx="2294088" cy="441468"/>
              </a:xfrm>
              <a:prstGeom prst="rect">
                <a:avLst/>
              </a:prstGeom>
              <a:blipFill>
                <a:blip r:embed="rId5"/>
                <a:stretch>
                  <a:fillRect/>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image coordinate system">
                <a:extLst>
                  <a:ext uri="{FF2B5EF4-FFF2-40B4-BE49-F238E27FC236}">
                    <a16:creationId xmlns:a16="http://schemas.microsoft.com/office/drawing/2014/main" id="{B1C9475A-CB0A-4867-B710-686ED1934745}"/>
                  </a:ext>
                </a:extLst>
              </p:cNvPr>
              <p:cNvSpPr txBox="1"/>
              <p:nvPr/>
            </p:nvSpPr>
            <p:spPr>
              <a:xfrm>
                <a:off x="1295400" y="5175474"/>
                <a:ext cx="2294088" cy="441468"/>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𝑤𝑜𝑟𝑙𝑑</m:t>
                          </m:r>
                        </m:sub>
                      </m:sSub>
                    </m:oMath>
                  </m:oMathPara>
                </a14:m>
                <a:endParaRPr sz="2400" dirty="0">
                  <a:solidFill>
                    <a:prstClr val="black"/>
                  </a:solidFill>
                  <a:latin typeface="Calibri Light" panose="020F0302020204030204"/>
                </a:endParaRPr>
              </a:p>
            </p:txBody>
          </p:sp>
        </mc:Choice>
        <mc:Fallback xmlns="">
          <p:sp>
            <p:nvSpPr>
              <p:cNvPr id="30"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1295400" y="5175474"/>
                <a:ext cx="2294088" cy="441468"/>
              </a:xfrm>
              <a:prstGeom prst="rect">
                <a:avLst/>
              </a:prstGeom>
              <a:blipFill>
                <a:blip r:embed="rId6"/>
                <a:stretch>
                  <a:fillRect b="-5556"/>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image coordinate system">
                <a:extLst>
                  <a:ext uri="{FF2B5EF4-FFF2-40B4-BE49-F238E27FC236}">
                    <a16:creationId xmlns:a16="http://schemas.microsoft.com/office/drawing/2014/main" id="{B1C9475A-CB0A-4867-B710-686ED1934745}"/>
                  </a:ext>
                </a:extLst>
              </p:cNvPr>
              <p:cNvSpPr txBox="1"/>
              <p:nvPr/>
            </p:nvSpPr>
            <p:spPr>
              <a:xfrm>
                <a:off x="4343400" y="5243460"/>
                <a:ext cx="2294088" cy="471540"/>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algn="ctr">
                  <a:defRP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𝑂</m:t>
                          </m:r>
                        </m:e>
                        <m:sub>
                          <m:r>
                            <a:rPr lang="en-US" sz="2400" i="1">
                              <a:solidFill>
                                <a:prstClr val="black"/>
                              </a:solidFill>
                              <a:latin typeface="Cambria Math"/>
                            </a:rPr>
                            <m:t>𝑖𝑚𝑎𝑔𝑒</m:t>
                          </m:r>
                        </m:sub>
                      </m:sSub>
                    </m:oMath>
                  </m:oMathPara>
                </a14:m>
                <a:endParaRPr sz="2400" dirty="0">
                  <a:solidFill>
                    <a:prstClr val="black"/>
                  </a:solidFill>
                  <a:latin typeface="Calibri Light" panose="020F0302020204030204"/>
                </a:endParaRPr>
              </a:p>
            </p:txBody>
          </p:sp>
        </mc:Choice>
        <mc:Fallback xmlns="">
          <p:sp>
            <p:nvSpPr>
              <p:cNvPr id="31" name="image coordinate system">
                <a:extLst>
                  <a:ext uri="{FF2B5EF4-FFF2-40B4-BE49-F238E27FC236}">
                    <a16:creationId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4343400" y="5243460"/>
                <a:ext cx="2294088" cy="471540"/>
              </a:xfrm>
              <a:prstGeom prst="rect">
                <a:avLst/>
              </a:prstGeom>
              <a:blipFill>
                <a:blip r:embed="rId7"/>
                <a:stretch>
                  <a:fillRect b="-14103"/>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US">
                    <a:noFill/>
                  </a:rPr>
                  <a:t> </a:t>
                </a:r>
              </a:p>
            </p:txBody>
          </p:sp>
        </mc:Fallback>
      </mc:AlternateContent>
    </p:spTree>
    <p:extLst>
      <p:ext uri="{BB962C8B-B14F-4D97-AF65-F5344CB8AC3E}">
        <p14:creationId xmlns:p14="http://schemas.microsoft.com/office/powerpoint/2010/main" val="22086837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class_layou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TotalTime>
  <Words>2679</Words>
  <Application>Microsoft Office PowerPoint</Application>
  <PresentationFormat>Widescreen</PresentationFormat>
  <Paragraphs>556</Paragraphs>
  <Slides>48</Slides>
  <Notes>19</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Calibri</vt:lpstr>
      <vt:lpstr>Calibri Light</vt:lpstr>
      <vt:lpstr>Cambria Math</vt:lpstr>
      <vt:lpstr>Helvetica</vt:lpstr>
      <vt:lpstr>Helvetica Light</vt:lpstr>
      <vt:lpstr>class_layout</vt:lpstr>
      <vt:lpstr>Camera calibration</vt:lpstr>
      <vt:lpstr>References</vt:lpstr>
      <vt:lpstr>Contents</vt:lpstr>
      <vt:lpstr>What is camera calibration</vt:lpstr>
      <vt:lpstr>Starting from the end</vt:lpstr>
      <vt:lpstr>Starting from the end</vt:lpstr>
      <vt:lpstr>Starting from the end</vt:lpstr>
      <vt:lpstr>Contents</vt:lpstr>
      <vt:lpstr>Coordinate systems</vt:lpstr>
      <vt:lpstr>Recap: perspective projection</vt:lpstr>
      <vt:lpstr>Recap: perspective projection</vt:lpstr>
      <vt:lpstr>Recap: perspective projection</vt:lpstr>
      <vt:lpstr>Recap: perspective projection</vt:lpstr>
      <vt:lpstr>Intrinsic camera matrix</vt:lpstr>
      <vt:lpstr>Intrinsic camera matrix</vt:lpstr>
      <vt:lpstr>Intrinsic camera matrix</vt:lpstr>
      <vt:lpstr>Intrinsic camera matrix</vt:lpstr>
      <vt:lpstr>Intrinsic camera matrix</vt:lpstr>
      <vt:lpstr>Contents</vt:lpstr>
      <vt:lpstr>Extrinsic camera matrix</vt:lpstr>
      <vt:lpstr>Extrinsic camera matrix</vt:lpstr>
      <vt:lpstr>Extrinsic camera matrix</vt:lpstr>
      <vt:lpstr>Extrinsic camera matrix</vt:lpstr>
      <vt:lpstr>Extrinsic camera matrix</vt:lpstr>
      <vt:lpstr>Extrinsic camera matrix</vt:lpstr>
      <vt:lpstr>Extrinsic camera matrix</vt:lpstr>
      <vt:lpstr>Contents</vt:lpstr>
      <vt:lpstr>Full camera matrix</vt:lpstr>
      <vt:lpstr>Side note: normalized image coordinates</vt:lpstr>
      <vt:lpstr>PowerPoint Presentation</vt:lpstr>
      <vt:lpstr>PowerPoint Presentation</vt:lpstr>
      <vt:lpstr>PowerPoint Presentation</vt:lpstr>
      <vt:lpstr>PowerPoint Presentation</vt:lpstr>
      <vt:lpstr>PowerPoint Presentation</vt:lpstr>
      <vt:lpstr>PowerPoint Presentation</vt:lpstr>
      <vt:lpstr>Linear TLS -the minimization problem</vt:lpstr>
      <vt:lpstr>PowerPoint Presentation</vt:lpstr>
      <vt:lpstr>Contents</vt:lpstr>
      <vt:lpstr>Geometric calibration</vt:lpstr>
      <vt:lpstr>Geometric calibration</vt:lpstr>
      <vt:lpstr>PowerPoint Presentation</vt:lpstr>
      <vt:lpstr>Radial distortion</vt:lpstr>
      <vt:lpstr>Radial distortion</vt:lpstr>
      <vt:lpstr>Radial distortion</vt:lpstr>
      <vt:lpstr>PowerPoint Presentation</vt:lpstr>
      <vt:lpstr>Tangential distortion</vt:lpstr>
      <vt:lpstr>Tangential distortion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Edge detection</dc:title>
  <dc:creator> </dc:creator>
  <cp:lastModifiedBy> </cp:lastModifiedBy>
  <cp:revision>7</cp:revision>
  <dcterms:created xsi:type="dcterms:W3CDTF">2019-11-08T16:12:10Z</dcterms:created>
  <dcterms:modified xsi:type="dcterms:W3CDTF">2019-12-07T20:56:48Z</dcterms:modified>
</cp:coreProperties>
</file>