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588" r:id="rId3"/>
    <p:sldId id="431" r:id="rId4"/>
    <p:sldId id="257" r:id="rId5"/>
    <p:sldId id="589" r:id="rId6"/>
    <p:sldId id="590" r:id="rId7"/>
    <p:sldId id="291" r:id="rId8"/>
    <p:sldId id="292" r:id="rId9"/>
    <p:sldId id="293" r:id="rId10"/>
    <p:sldId id="294" r:id="rId11"/>
    <p:sldId id="295" r:id="rId12"/>
    <p:sldId id="304" r:id="rId13"/>
    <p:sldId id="591" r:id="rId14"/>
    <p:sldId id="308" r:id="rId15"/>
    <p:sldId id="309" r:id="rId16"/>
    <p:sldId id="310" r:id="rId17"/>
    <p:sldId id="592" r:id="rId18"/>
    <p:sldId id="956" r:id="rId19"/>
    <p:sldId id="957" r:id="rId20"/>
    <p:sldId id="327" r:id="rId21"/>
    <p:sldId id="342" r:id="rId22"/>
    <p:sldId id="347" r:id="rId23"/>
    <p:sldId id="336" r:id="rId24"/>
    <p:sldId id="339" r:id="rId25"/>
    <p:sldId id="340" r:id="rId26"/>
    <p:sldId id="341" r:id="rId27"/>
    <p:sldId id="343" r:id="rId28"/>
    <p:sldId id="344" r:id="rId29"/>
    <p:sldId id="345" r:id="rId30"/>
    <p:sldId id="346" r:id="rId31"/>
    <p:sldId id="348" r:id="rId32"/>
    <p:sldId id="349" r:id="rId33"/>
    <p:sldId id="350" r:id="rId34"/>
    <p:sldId id="353" r:id="rId35"/>
    <p:sldId id="326" r:id="rId36"/>
    <p:sldId id="357" r:id="rId37"/>
    <p:sldId id="959" r:id="rId38"/>
    <p:sldId id="962" r:id="rId39"/>
    <p:sldId id="960" r:id="rId40"/>
    <p:sldId id="963" r:id="rId41"/>
    <p:sldId id="964" r:id="rId42"/>
    <p:sldId id="361" r:id="rId43"/>
    <p:sldId id="984" r:id="rId44"/>
    <p:sldId id="965" r:id="rId45"/>
    <p:sldId id="966" r:id="rId46"/>
    <p:sldId id="967" r:id="rId47"/>
    <p:sldId id="968" r:id="rId48"/>
    <p:sldId id="970" r:id="rId49"/>
    <p:sldId id="971" r:id="rId50"/>
    <p:sldId id="972" r:id="rId51"/>
    <p:sldId id="973" r:id="rId52"/>
    <p:sldId id="985" r:id="rId53"/>
    <p:sldId id="955" r:id="rId54"/>
    <p:sldId id="974" r:id="rId55"/>
    <p:sldId id="98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319">
          <p15:clr>
            <a:srgbClr val="A4A3A4"/>
          </p15:clr>
        </p15:guide>
        <p15:guide id="4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95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  <p:guide orient="horz" pos="4319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4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9.emf"/><Relationship Id="rId7" Type="http://schemas.openxmlformats.org/officeDocument/2006/relationships/image" Target="../media/image102.w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6" Type="http://schemas.openxmlformats.org/officeDocument/2006/relationships/image" Target="../media/image83.w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74718-754F-4E07-9605-F6005C29891E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A7449-0C62-42CB-B32A-6A9BAFE4E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5A7F7-39FF-42E0-A832-6FE2F9B87293}" type="slidenum">
              <a:rPr lang="en-US"/>
              <a:pPr/>
              <a:t>18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7600" cy="3486150"/>
          </a:xfrm>
          <a:ln w="12700" cap="flat">
            <a:solidFill>
              <a:schemeClr val="tx1"/>
            </a:solidFill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</p:spPr>
        <p:txBody>
          <a:bodyPr lIns="104334" tIns="52167" rIns="104334" bIns="5216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5A7F7-39FF-42E0-A832-6FE2F9B87293}" type="slidenum">
              <a:rPr lang="en-US"/>
              <a:pPr/>
              <a:t>54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 w="12700" cap="flat">
            <a:solidFill>
              <a:schemeClr val="tx1"/>
            </a:solidFill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  <a:noFill/>
          <a:ln/>
        </p:spPr>
        <p:txBody>
          <a:bodyPr lIns="104334" tIns="52167" rIns="104334" bIns="5216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A7449-0C62-42CB-B32A-6A9BAFE4E3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5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95487-BBD5-47D9-BF54-8A281D155C70}" type="slidenum">
              <a:rPr lang="en-US" altLang="zh-TW"/>
              <a:pPr/>
              <a:t>45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4425" cy="3484563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F5852B-4CE7-4A17-918B-93DC3E3FF9CC}" type="slidenum">
              <a:rPr lang="en-US" altLang="zh-TW"/>
              <a:pPr/>
              <a:t>46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4425" cy="3484563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3F8B5-9DF4-4F6C-8E62-D36114183628}" type="slidenum">
              <a:rPr lang="en-US" altLang="zh-TW"/>
              <a:pPr/>
              <a:t>47</a:t>
            </a:fld>
            <a:endParaRPr lang="en-US" altLang="zh-TW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4425" cy="3484563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C887BA-C04D-4865-8613-27A296C0B9E6}" type="slidenum">
              <a:rPr lang="en-US" altLang="zh-TW"/>
              <a:pPr/>
              <a:t>48</a:t>
            </a:fld>
            <a:endParaRPr lang="en-US" altLang="zh-TW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75059-5B4B-435A-876F-8810FDF165A4}" type="slidenum">
              <a:rPr lang="en-US" altLang="zh-TW"/>
              <a:pPr/>
              <a:t>49</a:t>
            </a:fld>
            <a:endParaRPr lang="en-US" altLang="zh-TW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4425" cy="348456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BFADB-1369-40E9-9BAD-73A45F57A1CD}" type="slidenum">
              <a:rPr lang="en-US" altLang="zh-TW"/>
              <a:pPr/>
              <a:t>50</a:t>
            </a:fld>
            <a:endParaRPr lang="en-US" altLang="zh-TW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4688C-3DE9-46E9-A3DC-7135121E3742}" type="slidenum">
              <a:rPr lang="en-US" altLang="zh-TW"/>
              <a:pPr/>
              <a:t>51</a:t>
            </a:fld>
            <a:endParaRPr lang="en-US" altLang="zh-TW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194425" cy="3484563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"/>
            <a:ext cx="10363200" cy="12192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054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4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09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92305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38634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34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52513"/>
            <a:ext cx="5384800" cy="54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2513"/>
            <a:ext cx="5384800" cy="5472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33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3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6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4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3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762000"/>
            <a:ext cx="1178560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E4BE-DC49-4C06-9EAD-5C882F80E0B2}" type="datetimeFigureOut">
              <a:rPr lang="en-US" smtClean="0"/>
              <a:t>08-Dec-19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9287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64A00-8274-4697-A705-03B9B5C3F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.png"/><Relationship Id="rId5" Type="http://schemas.openxmlformats.org/officeDocument/2006/relationships/image" Target="../media/image17.png"/><Relationship Id="rId1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12" Type="http://schemas.openxmlformats.org/officeDocument/2006/relationships/image" Target="../media/image6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670/2019sp/lectures/lectures.html" TargetMode="External"/><Relationship Id="rId2" Type="http://schemas.openxmlformats.org/officeDocument/2006/relationships/hyperlink" Target="http://szeliski.org/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cmu.edu/~16385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9.png"/><Relationship Id="rId5" Type="http://schemas.openxmlformats.org/officeDocument/2006/relationships/image" Target="../media/image4.png"/><Relationship Id="rId10" Type="http://schemas.openxmlformats.org/officeDocument/2006/relationships/image" Target="../media/image48.png"/><Relationship Id="rId4" Type="http://schemas.openxmlformats.org/officeDocument/2006/relationships/image" Target="../media/image39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43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png"/><Relationship Id="rId7" Type="http://schemas.openxmlformats.org/officeDocument/2006/relationships/image" Target="../media/image4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60.png"/><Relationship Id="rId10" Type="http://schemas.openxmlformats.org/officeDocument/2006/relationships/image" Target="../media/image59.png"/><Relationship Id="rId4" Type="http://schemas.openxmlformats.org/officeDocument/2006/relationships/image" Target="../media/image61.png"/><Relationship Id="rId9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4670/2015sp/lectures/lec21_stereo_web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9.emf"/><Relationship Id="rId5" Type="http://schemas.openxmlformats.org/officeDocument/2006/relationships/image" Target="../media/image86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8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94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1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3.emf"/><Relationship Id="rId5" Type="http://schemas.openxmlformats.org/officeDocument/2006/relationships/image" Target="../media/image90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92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5.e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6.emf"/><Relationship Id="rId4" Type="http://schemas.openxmlformats.org/officeDocument/2006/relationships/oleObject" Target="../embeddings/oleObject1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01.e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20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~zhang/Papers/TR99-21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Stereo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E1C77500-D0F9-405A-9220-FF20488CE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785" y="1148205"/>
            <a:ext cx="7161229" cy="40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66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Line" descr="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52" y="4063879"/>
            <a:ext cx="1940880" cy="247665"/>
          </a:xfrm>
          <a:prstGeom prst="rect">
            <a:avLst/>
          </a:prstGeom>
        </p:spPr>
      </p:pic>
      <p:pic>
        <p:nvPicPr>
          <p:cNvPr id="33" name="Line" descr="Line">
            <a:extLst>
              <a:ext uri="{FF2B5EF4-FFF2-40B4-BE49-F238E27FC236}">
                <a16:creationId xmlns:a16="http://schemas.microsoft.com/office/drawing/2014/main" id="{4EBCAF52-38B9-4444-8AF9-4C24A957CF0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r="3361"/>
          <a:stretch/>
        </p:blipFill>
        <p:spPr>
          <a:xfrm>
            <a:off x="2099653" y="4055085"/>
            <a:ext cx="7775392" cy="248018"/>
          </a:xfrm>
          <a:prstGeom prst="rect">
            <a:avLst/>
          </a:prstGeom>
        </p:spPr>
      </p:pic>
      <p:sp>
        <p:nvSpPr>
          <p:cNvPr id="315" name="Triangle"/>
          <p:cNvSpPr/>
          <p:nvPr/>
        </p:nvSpPr>
        <p:spPr>
          <a:xfrm>
            <a:off x="2120126" y="2643187"/>
            <a:ext cx="8005326" cy="1518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18" name="Epipolar geo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Epipolar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DED8E5-D07C-456E-8D1D-7E04953F0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Epipolar plane</a:t>
                </a:r>
                <a:r>
                  <a:rPr lang="en-US" dirty="0"/>
                  <a:t>: the plane that is constructed from the 3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DED8E5-D07C-456E-8D1D-7E04953F0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Shape"/>
          <p:cNvSpPr/>
          <p:nvPr/>
        </p:nvSpPr>
        <p:spPr>
          <a:xfrm rot="3707693">
            <a:off x="1560506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0" name="Shape"/>
          <p:cNvSpPr/>
          <p:nvPr/>
        </p:nvSpPr>
        <p:spPr>
          <a:xfrm rot="17911998">
            <a:off x="6632568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1" name="Triangle"/>
          <p:cNvSpPr/>
          <p:nvPr/>
        </p:nvSpPr>
        <p:spPr>
          <a:xfrm>
            <a:off x="8222124" y="379792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22" name="Triangle"/>
          <p:cNvSpPr/>
          <p:nvPr/>
        </p:nvSpPr>
        <p:spPr>
          <a:xfrm>
            <a:off x="2137986" y="379792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323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33" y="2345020"/>
            <a:ext cx="20538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Line"/>
          <p:cNvSpPr/>
          <p:nvPr/>
        </p:nvSpPr>
        <p:spPr>
          <a:xfrm flipH="1" flipV="1">
            <a:off x="3977049" y="4149689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5" name="Line"/>
          <p:cNvSpPr/>
          <p:nvPr/>
        </p:nvSpPr>
        <p:spPr>
          <a:xfrm flipH="1" flipV="1">
            <a:off x="8227579" y="4149689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26" name="latex-image-2.pdf" descr="latex-image-2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934" y="4245090"/>
            <a:ext cx="151805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latex-image-3.pdf" descr="latex-image-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437" y="4187047"/>
            <a:ext cx="232173" cy="267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latex-image-6.pdf" descr="latex-image-6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248" y="416967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latex-image-7.pdf" descr="latex-image-7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8299" y="4053590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Epipolar plane"/>
          <p:cNvSpPr txBox="1"/>
          <p:nvPr/>
        </p:nvSpPr>
        <p:spPr>
          <a:xfrm>
            <a:off x="5104054" y="3303024"/>
            <a:ext cx="300294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2800" dirty="0" err="1"/>
              <a:t>Epipolar</a:t>
            </a:r>
            <a:r>
              <a:rPr sz="2800" dirty="0"/>
              <a:t> plane</a:t>
            </a:r>
          </a:p>
        </p:txBody>
      </p:sp>
      <p:sp>
        <p:nvSpPr>
          <p:cNvPr id="340" name="Line"/>
          <p:cNvSpPr/>
          <p:nvPr/>
        </p:nvSpPr>
        <p:spPr>
          <a:xfrm flipH="1" flipV="1">
            <a:off x="3977049" y="4149689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1" name="Line"/>
          <p:cNvSpPr/>
          <p:nvPr/>
        </p:nvSpPr>
        <p:spPr>
          <a:xfrm flipH="1" flipV="1">
            <a:off x="8227579" y="4149689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6" name="latex-image-8.pdf" descr="latex-image-8.pdf">
            <a:extLst>
              <a:ext uri="{FF2B5EF4-FFF2-40B4-BE49-F238E27FC236}">
                <a16:creationId xmlns:a16="http://schemas.microsoft.com/office/drawing/2014/main" id="{1E0F1D5B-5751-4366-B884-BCC2C817BB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6752" y="358181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>
            <a:extLst>
              <a:ext uri="{FF2B5EF4-FFF2-40B4-BE49-F238E27FC236}">
                <a16:creationId xmlns:a16="http://schemas.microsoft.com/office/drawing/2014/main" id="{F39A4B28-55F9-493E-8FBC-D01C33F410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3287" y="3595213"/>
            <a:ext cx="178594" cy="17859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0EE81B-569E-490E-9F15-16DD9328D747}"/>
                  </a:ext>
                </a:extLst>
              </p:cNvPr>
              <p:cNvSpPr txBox="1"/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0EE81B-569E-490E-9F15-16DD9328D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8F4F66-BCB0-421F-9B8B-E3AAD60CEBCD}"/>
                  </a:ext>
                </a:extLst>
              </p:cNvPr>
              <p:cNvSpPr txBox="1"/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’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8F4F66-BCB0-421F-9B8B-E3AAD60CE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Line" descr="Line">
            <a:extLst>
              <a:ext uri="{FF2B5EF4-FFF2-40B4-BE49-F238E27FC236}">
                <a16:creationId xmlns:a16="http://schemas.microsoft.com/office/drawing/2014/main" id="{C17E30A6-1EE9-4E16-97BB-4E8AF6C83511}"/>
              </a:ext>
            </a:extLst>
          </p:cNvPr>
          <p:cNvPicPr>
            <a:picLocks/>
          </p:cNvPicPr>
          <p:nvPr/>
        </p:nvPicPr>
        <p:blipFill rotWithShape="1">
          <a:blip r:embed="rId14"/>
          <a:srcRect r="12217"/>
          <a:stretch/>
        </p:blipFill>
        <p:spPr>
          <a:xfrm>
            <a:off x="8204620" y="4063526"/>
            <a:ext cx="1839037" cy="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Line" descr="Line">
            <a:extLst>
              <a:ext uri="{FF2B5EF4-FFF2-40B4-BE49-F238E27FC236}">
                <a16:creationId xmlns:a16="http://schemas.microsoft.com/office/drawing/2014/main" id="{24134171-D249-40B9-8420-AD3EB492069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361"/>
          <a:stretch/>
        </p:blipFill>
        <p:spPr>
          <a:xfrm>
            <a:off x="2099653" y="4055085"/>
            <a:ext cx="6159250" cy="248018"/>
          </a:xfrm>
          <a:prstGeom prst="rect">
            <a:avLst/>
          </a:prstGeom>
        </p:spPr>
      </p:pic>
      <p:sp>
        <p:nvSpPr>
          <p:cNvPr id="345" name="Epipolar geo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Epipolar geometry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18470-0403-462B-A593-D58BE989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/>
            </a:pPr>
            <a:r>
              <a:rPr lang="en-US" b="1" dirty="0" err="1"/>
              <a:t>Epipolar</a:t>
            </a:r>
            <a:r>
              <a:rPr lang="en-US" b="1" dirty="0"/>
              <a:t> line</a:t>
            </a:r>
            <a:r>
              <a:rPr lang="en-US" dirty="0"/>
              <a:t>: intersection of </a:t>
            </a:r>
            <a:r>
              <a:rPr lang="en-US" dirty="0" err="1"/>
              <a:t>Epipolar</a:t>
            </a:r>
            <a:r>
              <a:rPr lang="en-US" dirty="0"/>
              <a:t> plane and image plane.</a:t>
            </a:r>
          </a:p>
          <a:p>
            <a:endParaRPr lang="en-US" sz="1800" dirty="0"/>
          </a:p>
        </p:txBody>
      </p:sp>
      <p:sp>
        <p:nvSpPr>
          <p:cNvPr id="346" name="Triangle"/>
          <p:cNvSpPr/>
          <p:nvPr/>
        </p:nvSpPr>
        <p:spPr>
          <a:xfrm>
            <a:off x="2120126" y="2643187"/>
            <a:ext cx="8005326" cy="1518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47" name="Shape"/>
          <p:cNvSpPr/>
          <p:nvPr/>
        </p:nvSpPr>
        <p:spPr>
          <a:xfrm rot="3707693">
            <a:off x="1560506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8" name="Shape"/>
          <p:cNvSpPr/>
          <p:nvPr/>
        </p:nvSpPr>
        <p:spPr>
          <a:xfrm rot="17911998">
            <a:off x="6632568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9" name="Triangle"/>
          <p:cNvSpPr/>
          <p:nvPr/>
        </p:nvSpPr>
        <p:spPr>
          <a:xfrm>
            <a:off x="8222124" y="379792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50" name="Triangle"/>
          <p:cNvSpPr/>
          <p:nvPr/>
        </p:nvSpPr>
        <p:spPr>
          <a:xfrm>
            <a:off x="2137986" y="379792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351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33" y="2345020"/>
            <a:ext cx="20538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Line"/>
          <p:cNvSpPr/>
          <p:nvPr/>
        </p:nvSpPr>
        <p:spPr>
          <a:xfrm flipH="1" flipV="1">
            <a:off x="3977049" y="4149689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3" name="Line"/>
          <p:cNvSpPr/>
          <p:nvPr/>
        </p:nvSpPr>
        <p:spPr>
          <a:xfrm flipH="1" flipV="1">
            <a:off x="8227579" y="4149689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54" name="latex-image-2.pdf" descr="latex-image-2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934" y="4245090"/>
            <a:ext cx="151805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latex-image-3.pdf" descr="latex-image-3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9437" y="4187047"/>
            <a:ext cx="232173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Line"/>
          <p:cNvSpPr/>
          <p:nvPr/>
        </p:nvSpPr>
        <p:spPr>
          <a:xfrm>
            <a:off x="3073977" y="3804545"/>
            <a:ext cx="922466" cy="36564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57" name="latex-image-4.pdf" descr="latex-image-4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0561" y="3639405"/>
            <a:ext cx="89298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latex-image-5.pdf" descr="latex-image-5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391" y="3612616"/>
            <a:ext cx="178594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Line"/>
          <p:cNvSpPr/>
          <p:nvPr/>
        </p:nvSpPr>
        <p:spPr>
          <a:xfrm flipH="1">
            <a:off x="8258903" y="3799068"/>
            <a:ext cx="896193" cy="356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60" name="latex-image-6.pdf" descr="latex-image-6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248" y="416967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latex-image-7.pdf" descr="latex-image-7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8299" y="4053590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Epipolar line…"/>
          <p:cNvSpPr txBox="1"/>
          <p:nvPr/>
        </p:nvSpPr>
        <p:spPr>
          <a:xfrm>
            <a:off x="2608383" y="2091501"/>
            <a:ext cx="2087499" cy="721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defRPr sz="2400"/>
            </a:pPr>
            <a:r>
              <a:rPr sz="1687" dirty="0" err="1"/>
              <a:t>Epipolar</a:t>
            </a:r>
            <a:r>
              <a:rPr sz="1687" dirty="0"/>
              <a:t> line</a:t>
            </a:r>
          </a:p>
          <a:p>
            <a:pPr algn="r">
              <a:defRPr sz="1800"/>
            </a:pPr>
            <a:r>
              <a:rPr sz="1266" dirty="0"/>
              <a:t>(intersection of </a:t>
            </a:r>
            <a:r>
              <a:rPr sz="1266" dirty="0" err="1"/>
              <a:t>Epipolar</a:t>
            </a:r>
            <a:r>
              <a:rPr sz="1266" dirty="0"/>
              <a:t> plane and image plane)</a:t>
            </a:r>
          </a:p>
        </p:txBody>
      </p:sp>
      <p:pic>
        <p:nvPicPr>
          <p:cNvPr id="373" name="Connection Line" descr="Connection 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677417" y="2250174"/>
            <a:ext cx="1333271" cy="1749845"/>
          </a:xfrm>
          <a:prstGeom prst="rect">
            <a:avLst/>
          </a:prstGeom>
        </p:spPr>
      </p:pic>
      <p:pic>
        <p:nvPicPr>
          <p:cNvPr id="27" name="latex-image-8.pdf" descr="latex-image-8.pdf">
            <a:extLst>
              <a:ext uri="{FF2B5EF4-FFF2-40B4-BE49-F238E27FC236}">
                <a16:creationId xmlns:a16="http://schemas.microsoft.com/office/drawing/2014/main" id="{70226487-42B2-4886-8C80-30A9BA5FC4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6752" y="358181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latex-image-9.pdf" descr="latex-image-9.pdf">
            <a:extLst>
              <a:ext uri="{FF2B5EF4-FFF2-40B4-BE49-F238E27FC236}">
                <a16:creationId xmlns:a16="http://schemas.microsoft.com/office/drawing/2014/main" id="{BDB9A0A3-F061-4214-B19C-CD8AAE6EAE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3287" y="3595213"/>
            <a:ext cx="178594" cy="17859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E6946E-CF4C-4CE6-8F07-ED943B2AC03D}"/>
                  </a:ext>
                </a:extLst>
              </p:cNvPr>
              <p:cNvSpPr txBox="1"/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E6946E-CF4C-4CE6-8F07-ED943B2AC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6C5BA6-4DA9-4B5B-A7AA-093A2AAD6D8C}"/>
                  </a:ext>
                </a:extLst>
              </p:cNvPr>
              <p:cNvSpPr txBox="1"/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’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6C5BA6-4DA9-4B5B-A7AA-093A2AAD6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Line" descr="Line">
            <a:extLst>
              <a:ext uri="{FF2B5EF4-FFF2-40B4-BE49-F238E27FC236}">
                <a16:creationId xmlns:a16="http://schemas.microsoft.com/office/drawing/2014/main" id="{DE8D8541-5101-4C38-9A86-01584D37527F}"/>
              </a:ext>
            </a:extLst>
          </p:cNvPr>
          <p:cNvPicPr>
            <a:picLocks/>
          </p:cNvPicPr>
          <p:nvPr/>
        </p:nvPicPr>
        <p:blipFill rotWithShape="1">
          <a:blip r:embed="rId15"/>
          <a:srcRect r="12217"/>
          <a:stretch/>
        </p:blipFill>
        <p:spPr>
          <a:xfrm>
            <a:off x="8204620" y="4063526"/>
            <a:ext cx="1839037" cy="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8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ine" descr="Line">
            <a:extLst>
              <a:ext uri="{FF2B5EF4-FFF2-40B4-BE49-F238E27FC236}">
                <a16:creationId xmlns:a16="http://schemas.microsoft.com/office/drawing/2014/main" id="{E5ED5BB0-CFCA-4829-894D-866D67E8BB9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361"/>
          <a:stretch/>
        </p:blipFill>
        <p:spPr>
          <a:xfrm>
            <a:off x="2099653" y="4055085"/>
            <a:ext cx="7775392" cy="248018"/>
          </a:xfrm>
          <a:prstGeom prst="rect">
            <a:avLst/>
          </a:prstGeom>
        </p:spPr>
      </p:pic>
      <p:sp>
        <p:nvSpPr>
          <p:cNvPr id="586" name="Triangle"/>
          <p:cNvSpPr/>
          <p:nvPr/>
        </p:nvSpPr>
        <p:spPr>
          <a:xfrm>
            <a:off x="2120126" y="2643187"/>
            <a:ext cx="8005326" cy="1518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87" name="Line"/>
          <p:cNvSpPr/>
          <p:nvPr/>
        </p:nvSpPr>
        <p:spPr>
          <a:xfrm>
            <a:off x="6119058" y="2638699"/>
            <a:ext cx="4015063" cy="151836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8" name="Line"/>
          <p:cNvSpPr/>
          <p:nvPr/>
        </p:nvSpPr>
        <p:spPr>
          <a:xfrm>
            <a:off x="5648667" y="2810039"/>
            <a:ext cx="4485454" cy="134704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9" name="Line"/>
          <p:cNvSpPr/>
          <p:nvPr/>
        </p:nvSpPr>
        <p:spPr>
          <a:xfrm>
            <a:off x="5197375" y="2988215"/>
            <a:ext cx="4938047" cy="116886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0" name="Line"/>
          <p:cNvSpPr/>
          <p:nvPr/>
        </p:nvSpPr>
        <p:spPr>
          <a:xfrm>
            <a:off x="4696987" y="3179349"/>
            <a:ext cx="5439670" cy="97773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1" name="Epipolar constra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Epipolar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0C3C5B-4D8C-4D53-8890-8E979E7B52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:r>
                  <a:rPr lang="en-US" b="1" dirty="0" err="1"/>
                  <a:t>epipolar</a:t>
                </a:r>
                <a:r>
                  <a:rPr lang="en-US" b="1" dirty="0"/>
                  <a:t> constraint</a:t>
                </a:r>
                <a:r>
                  <a:rPr lang="en-US" dirty="0"/>
                  <a:t>: a point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in image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mapped onto an </a:t>
                </a:r>
                <a:r>
                  <a:rPr lang="en-US" dirty="0" err="1"/>
                  <a:t>epipolar</a:t>
                </a:r>
                <a:r>
                  <a:rPr lang="en-US" dirty="0"/>
                  <a:t> line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image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This happens since we don’t know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in advance.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0C3C5B-4D8C-4D53-8890-8E979E7B52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Shape"/>
          <p:cNvSpPr/>
          <p:nvPr/>
        </p:nvSpPr>
        <p:spPr>
          <a:xfrm rot="3707693">
            <a:off x="1560506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3" name="Shape"/>
          <p:cNvSpPr/>
          <p:nvPr/>
        </p:nvSpPr>
        <p:spPr>
          <a:xfrm rot="17911998">
            <a:off x="6632568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4" name="Triangle"/>
          <p:cNvSpPr/>
          <p:nvPr/>
        </p:nvSpPr>
        <p:spPr>
          <a:xfrm>
            <a:off x="8222124" y="379792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95" name="Triangle"/>
          <p:cNvSpPr/>
          <p:nvPr/>
        </p:nvSpPr>
        <p:spPr>
          <a:xfrm>
            <a:off x="2137986" y="379792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596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3" y="2345020"/>
            <a:ext cx="20538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Line"/>
          <p:cNvSpPr/>
          <p:nvPr/>
        </p:nvSpPr>
        <p:spPr>
          <a:xfrm flipH="1" flipV="1">
            <a:off x="8227579" y="4149689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598" name="latex-image-2.pdf" descr="latex-image-2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934" y="4245090"/>
            <a:ext cx="151805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latex-image-3.pdf" descr="latex-image-3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437" y="4187047"/>
            <a:ext cx="232173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Line"/>
          <p:cNvSpPr/>
          <p:nvPr/>
        </p:nvSpPr>
        <p:spPr>
          <a:xfrm>
            <a:off x="3080870" y="3792643"/>
            <a:ext cx="908681" cy="3762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601" name="latex-image-4.pdf" descr="latex-image-4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0561" y="3639405"/>
            <a:ext cx="89298" cy="232173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Line"/>
          <p:cNvSpPr/>
          <p:nvPr/>
        </p:nvSpPr>
        <p:spPr>
          <a:xfrm flipH="1">
            <a:off x="8258903" y="3799068"/>
            <a:ext cx="896193" cy="35640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604" name="latex-image-6.pdf" descr="latex-image-6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7248" y="416967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latex-image-7.pdf" descr="latex-image-7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8299" y="4053590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Line"/>
          <p:cNvSpPr/>
          <p:nvPr/>
        </p:nvSpPr>
        <p:spPr>
          <a:xfrm>
            <a:off x="9153042" y="3790233"/>
            <a:ext cx="981079" cy="36683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7" name="Line"/>
          <p:cNvSpPr/>
          <p:nvPr/>
        </p:nvSpPr>
        <p:spPr>
          <a:xfrm>
            <a:off x="9049760" y="3830854"/>
            <a:ext cx="1084361" cy="32622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8" name="Line"/>
          <p:cNvSpPr/>
          <p:nvPr/>
        </p:nvSpPr>
        <p:spPr>
          <a:xfrm>
            <a:off x="8950752" y="3874889"/>
            <a:ext cx="1184670" cy="28219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9" name="Line"/>
          <p:cNvSpPr/>
          <p:nvPr/>
        </p:nvSpPr>
        <p:spPr>
          <a:xfrm>
            <a:off x="8826462" y="3921438"/>
            <a:ext cx="1310195" cy="23564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612" name="latex-image-8.pdf" descr="latex-image-8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6752" y="358181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latex-image-9.pdf" descr="latex-image-9.pd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33287" y="3595213"/>
            <a:ext cx="178594" cy="17859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4BE77-9D44-47F6-9ABE-3215F2D22D03}"/>
                  </a:ext>
                </a:extLst>
              </p:cNvPr>
              <p:cNvSpPr txBox="1"/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4BE77-9D44-47F6-9ABE-3215F2D22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A4D741-37D3-499F-90CB-56E7ECFCC46D}"/>
                  </a:ext>
                </a:extLst>
              </p:cNvPr>
              <p:cNvSpPr txBox="1"/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’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A4D741-37D3-499F-90CB-56E7ECFC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latex-image-5.pdf" descr="latex-image-5.pdf">
            <a:extLst>
              <a:ext uri="{FF2B5EF4-FFF2-40B4-BE49-F238E27FC236}">
                <a16:creationId xmlns:a16="http://schemas.microsoft.com/office/drawing/2014/main" id="{7D12F47F-3125-4CBC-B66E-9A269BB67E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2391" y="3612616"/>
            <a:ext cx="178594" cy="28575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FA84AD-9B0F-462F-8BAA-97D5FBCF1241}"/>
                  </a:ext>
                </a:extLst>
              </p:cNvPr>
              <p:cNvSpPr txBox="1"/>
              <p:nvPr/>
            </p:nvSpPr>
            <p:spPr>
              <a:xfrm>
                <a:off x="5300630" y="2402102"/>
                <a:ext cx="6465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FA84AD-9B0F-462F-8BAA-97D5FBCF1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630" y="2402102"/>
                <a:ext cx="646537" cy="461665"/>
              </a:xfrm>
              <a:prstGeom prst="rect">
                <a:avLst/>
              </a:prstGeom>
              <a:blipFill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E0E5F2-0818-4B70-8525-6CE6BF88E0EB}"/>
                  </a:ext>
                </a:extLst>
              </p:cNvPr>
              <p:cNvSpPr txBox="1"/>
              <p:nvPr/>
            </p:nvSpPr>
            <p:spPr>
              <a:xfrm>
                <a:off x="4769743" y="2597141"/>
                <a:ext cx="6465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E0E5F2-0818-4B70-8525-6CE6BF88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43" y="2597141"/>
                <a:ext cx="646537" cy="461665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E10F87-3D9E-40B6-9E37-8634F3C068BA}"/>
                  </a:ext>
                </a:extLst>
              </p:cNvPr>
              <p:cNvSpPr txBox="1"/>
              <p:nvPr/>
            </p:nvSpPr>
            <p:spPr>
              <a:xfrm>
                <a:off x="4252509" y="2840880"/>
                <a:ext cx="6465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∗∗∗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E10F87-3D9E-40B6-9E37-8634F3C06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09" y="2840880"/>
                <a:ext cx="646537" cy="461665"/>
              </a:xfrm>
              <a:prstGeom prst="rect">
                <a:avLst/>
              </a:prstGeom>
              <a:blipFill>
                <a:blip r:embed="rId17"/>
                <a:stretch>
                  <a:fillRect l="-3774" r="-283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Line" descr="Line">
            <a:extLst>
              <a:ext uri="{FF2B5EF4-FFF2-40B4-BE49-F238E27FC236}">
                <a16:creationId xmlns:a16="http://schemas.microsoft.com/office/drawing/2014/main" id="{BE5420E5-A46D-488A-85A3-E37A810D9BDB}"/>
              </a:ext>
            </a:extLst>
          </p:cNvPr>
          <p:cNvPicPr>
            <a:picLocks/>
          </p:cNvPicPr>
          <p:nvPr/>
        </p:nvPicPr>
        <p:blipFill rotWithShape="1">
          <a:blip r:embed="rId18"/>
          <a:srcRect r="12217"/>
          <a:stretch/>
        </p:blipFill>
        <p:spPr>
          <a:xfrm>
            <a:off x="8204620" y="4063526"/>
            <a:ext cx="1839037" cy="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82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669-C356-4707-8199-D1DAD6FF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94ED-D85C-4AF8-9074-BE20127A8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all </a:t>
            </a:r>
            <a:r>
              <a:rPr lang="en-US" dirty="0" err="1"/>
              <a:t>epipolar</a:t>
            </a:r>
            <a:r>
              <a:rPr lang="en-US" dirty="0"/>
              <a:t> lines pass through the </a:t>
            </a:r>
            <a:r>
              <a:rPr lang="en-US" dirty="0" err="1"/>
              <a:t>epipole</a:t>
            </a:r>
            <a:r>
              <a:rPr lang="en-US" dirty="0"/>
              <a:t>.</a:t>
            </a:r>
          </a:p>
        </p:txBody>
      </p:sp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0586F96D-8DA3-4BF6-BFC3-92A56325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380" y="1337523"/>
            <a:ext cx="821055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33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fig8" descr="fig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719" y="1221575"/>
            <a:ext cx="5509767" cy="5171331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Where is the epipole in this image?"/>
          <p:cNvSpPr txBox="1"/>
          <p:nvPr/>
        </p:nvSpPr>
        <p:spPr>
          <a:xfrm>
            <a:off x="3917518" y="6194551"/>
            <a:ext cx="7220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 i="1">
                <a:solidFill>
                  <a:schemeClr val="accent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sz="2109" dirty="0"/>
          </a:p>
        </p:txBody>
      </p:sp>
      <p:pic>
        <p:nvPicPr>
          <p:cNvPr id="723" name="fig8" descr="fig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3" y="1221576"/>
            <a:ext cx="5509767" cy="517133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8BE1D-C660-410A-B9EC-C5101A1A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1063-764C-468C-82E4-3674D21F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Where is the </a:t>
            </a:r>
            <a:r>
              <a:rPr lang="en-US" dirty="0" err="1">
                <a:highlight>
                  <a:srgbClr val="FFFF00"/>
                </a:highlight>
              </a:rPr>
              <a:t>epipole</a:t>
            </a:r>
            <a:r>
              <a:rPr lang="en-US" dirty="0">
                <a:highlight>
                  <a:srgbClr val="FFFF00"/>
                </a:highlight>
              </a:rPr>
              <a:t> in this images?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6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fig8" descr="fig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517" y="2078350"/>
            <a:ext cx="2093100" cy="1964532"/>
          </a:xfrm>
          <a:prstGeom prst="rect">
            <a:avLst/>
          </a:prstGeom>
          <a:ln w="12700">
            <a:miter lim="400000"/>
          </a:ln>
        </p:spPr>
      </p:pic>
      <p:sp>
        <p:nvSpPr>
          <p:cNvPr id="731" name="Line"/>
          <p:cNvSpPr/>
          <p:nvPr/>
        </p:nvSpPr>
        <p:spPr>
          <a:xfrm>
            <a:off x="2245186" y="2256158"/>
            <a:ext cx="7957015" cy="1088385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732" name="Line"/>
          <p:cNvSpPr/>
          <p:nvPr/>
        </p:nvSpPr>
        <p:spPr>
          <a:xfrm flipV="1">
            <a:off x="2242901" y="3335588"/>
            <a:ext cx="7947667" cy="527723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733" name="Line"/>
          <p:cNvSpPr/>
          <p:nvPr/>
        </p:nvSpPr>
        <p:spPr>
          <a:xfrm>
            <a:off x="2218397" y="2483677"/>
            <a:ext cx="7982130" cy="871691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734" name="Line"/>
          <p:cNvSpPr/>
          <p:nvPr/>
        </p:nvSpPr>
        <p:spPr>
          <a:xfrm>
            <a:off x="2242692" y="3000569"/>
            <a:ext cx="7958027" cy="347422"/>
          </a:xfrm>
          <a:prstGeom prst="line">
            <a:avLst/>
          </a:prstGeom>
          <a:ln w="25400">
            <a:solidFill>
              <a:srgbClr val="00F9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735" name="Circle"/>
          <p:cNvSpPr/>
          <p:nvPr/>
        </p:nvSpPr>
        <p:spPr>
          <a:xfrm>
            <a:off x="10065308" y="3236820"/>
            <a:ext cx="225091" cy="221394"/>
          </a:xfrm>
          <a:prstGeom prst="ellipse">
            <a:avLst/>
          </a:prstGeom>
          <a:solidFill>
            <a:srgbClr val="00F9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00F900"/>
                </a:solidFill>
              </a:defRPr>
            </a:pPr>
            <a:endParaRPr sz="1687"/>
          </a:p>
        </p:txBody>
      </p:sp>
      <p:sp>
        <p:nvSpPr>
          <p:cNvPr id="738" name="here!"/>
          <p:cNvSpPr txBox="1"/>
          <p:nvPr/>
        </p:nvSpPr>
        <p:spPr>
          <a:xfrm>
            <a:off x="9827452" y="2601995"/>
            <a:ext cx="66326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r>
              <a:rPr sz="2109"/>
              <a:t>here!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C5E82-F1AC-47B9-9923-49C4D70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C990-0436-4AF5-9B08-1672B53F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err="1"/>
              <a:t>epipole</a:t>
            </a:r>
            <a:r>
              <a:rPr lang="en-US" dirty="0"/>
              <a:t> in this images? The </a:t>
            </a:r>
            <a:r>
              <a:rPr lang="en-US" dirty="0" err="1"/>
              <a:t>epipole</a:t>
            </a:r>
            <a:r>
              <a:rPr lang="en-US" dirty="0"/>
              <a:t> doesn’t have to be inside the image!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4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fig8" descr="fig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82" y="2075019"/>
            <a:ext cx="5650057" cy="3033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fig8" descr="fig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1" y="2075019"/>
            <a:ext cx="5586184" cy="29993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D28EC-5DA1-4E34-AFA4-D0E3A808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CD77-B13C-4715-AD6A-2680967C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Where is the </a:t>
            </a:r>
            <a:r>
              <a:rPr lang="en-US" dirty="0" err="1">
                <a:highlight>
                  <a:srgbClr val="FFFF00"/>
                </a:highlight>
              </a:rPr>
              <a:t>epipole</a:t>
            </a:r>
            <a:r>
              <a:rPr lang="en-US" dirty="0">
                <a:highlight>
                  <a:srgbClr val="FFFF00"/>
                </a:highlight>
              </a:rPr>
              <a:t> in this image?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fig8" descr="fig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182" y="2075019"/>
            <a:ext cx="5650057" cy="3033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fig8" descr="fig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1" y="2075019"/>
            <a:ext cx="5586184" cy="29993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D28EC-5DA1-4E34-AFA4-D0E3A808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CD77-B13C-4715-AD6A-2680967C0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err="1"/>
              <a:t>epipole</a:t>
            </a:r>
            <a:r>
              <a:rPr lang="en-US" dirty="0"/>
              <a:t> in this image? The </a:t>
            </a:r>
            <a:r>
              <a:rPr lang="en-US" dirty="0" err="1"/>
              <a:t>epipolar</a:t>
            </a:r>
            <a:r>
              <a:rPr lang="en-US" dirty="0"/>
              <a:t> lines doesn’t converge since the baseline translation is parallel to the image plane!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65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"/>
          <p:cNvSpPr>
            <a:spLocks/>
          </p:cNvSpPr>
          <p:nvPr/>
        </p:nvSpPr>
        <p:spPr bwMode="auto">
          <a:xfrm>
            <a:off x="6184486" y="969885"/>
            <a:ext cx="1220787" cy="839788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3593685" y="4322685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4908135" y="1268335"/>
            <a:ext cx="1795462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 flipV="1">
            <a:off x="6709948" y="1274685"/>
            <a:ext cx="66675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4236623" y="3027285"/>
            <a:ext cx="677863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3390486" y="2503410"/>
            <a:ext cx="1220787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 flipV="1">
            <a:off x="6776623" y="3713085"/>
            <a:ext cx="349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6506747" y="4221085"/>
            <a:ext cx="1220788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3593686" y="3694035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 flipV="1">
            <a:off x="6811547" y="5141835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Freeform 18"/>
          <p:cNvSpPr>
            <a:spLocks/>
          </p:cNvSpPr>
          <p:nvPr/>
        </p:nvSpPr>
        <p:spPr bwMode="auto">
          <a:xfrm>
            <a:off x="3236497" y="4273473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89" name="Arc 19"/>
          <p:cNvSpPr>
            <a:spLocks/>
          </p:cNvSpPr>
          <p:nvPr/>
        </p:nvSpPr>
        <p:spPr bwMode="auto">
          <a:xfrm rot="720000">
            <a:off x="3436522" y="4289349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 flipH="1">
            <a:off x="3236498" y="4108373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Oval 21"/>
          <p:cNvSpPr>
            <a:spLocks noChangeArrowheads="1"/>
          </p:cNvSpPr>
          <p:nvPr/>
        </p:nvSpPr>
        <p:spPr bwMode="auto">
          <a:xfrm rot="-1860000">
            <a:off x="3514310" y="4294110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 flipV="1">
            <a:off x="3236498" y="4514773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23"/>
          <p:cNvSpPr>
            <a:spLocks/>
          </p:cNvSpPr>
          <p:nvPr/>
        </p:nvSpPr>
        <p:spPr bwMode="auto">
          <a:xfrm>
            <a:off x="6487697" y="6102273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94" name="Arc 24"/>
          <p:cNvSpPr>
            <a:spLocks/>
          </p:cNvSpPr>
          <p:nvPr/>
        </p:nvSpPr>
        <p:spPr bwMode="auto">
          <a:xfrm rot="720000">
            <a:off x="6687722" y="6118149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5" name="Line 25"/>
          <p:cNvSpPr>
            <a:spLocks noChangeShapeType="1"/>
          </p:cNvSpPr>
          <p:nvPr/>
        </p:nvSpPr>
        <p:spPr bwMode="auto">
          <a:xfrm flipH="1">
            <a:off x="6487698" y="5937173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26"/>
          <p:cNvSpPr>
            <a:spLocks noChangeArrowheads="1"/>
          </p:cNvSpPr>
          <p:nvPr/>
        </p:nvSpPr>
        <p:spPr bwMode="auto">
          <a:xfrm rot="-1860000">
            <a:off x="6765510" y="6122910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7" name="Line 27"/>
          <p:cNvSpPr>
            <a:spLocks noChangeShapeType="1"/>
          </p:cNvSpPr>
          <p:nvPr/>
        </p:nvSpPr>
        <p:spPr bwMode="auto">
          <a:xfrm flipV="1">
            <a:off x="6487698" y="6343573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35"/>
          <p:cNvSpPr>
            <a:spLocks noChangeShapeType="1"/>
          </p:cNvSpPr>
          <p:nvPr/>
        </p:nvSpPr>
        <p:spPr bwMode="auto">
          <a:xfrm>
            <a:off x="4619211" y="3170161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36"/>
          <p:cNvSpPr>
            <a:spLocks noChangeShapeType="1"/>
          </p:cNvSpPr>
          <p:nvPr/>
        </p:nvSpPr>
        <p:spPr bwMode="auto">
          <a:xfrm>
            <a:off x="4611272" y="4500486"/>
            <a:ext cx="1893888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>
            <a:off x="3390486" y="3220960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6522623" y="4967210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06" name="Line 38"/>
          <p:cNvSpPr>
            <a:spLocks noChangeShapeType="1"/>
          </p:cNvSpPr>
          <p:nvPr/>
        </p:nvSpPr>
        <p:spPr bwMode="auto">
          <a:xfrm>
            <a:off x="4619211" y="3906761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Oval 14"/>
          <p:cNvSpPr>
            <a:spLocks noChangeArrowheads="1"/>
          </p:cNvSpPr>
          <p:nvPr/>
        </p:nvSpPr>
        <p:spPr bwMode="auto">
          <a:xfrm>
            <a:off x="6782972" y="509421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706" name="Oval 15"/>
          <p:cNvSpPr>
            <a:spLocks noChangeArrowheads="1"/>
          </p:cNvSpPr>
          <p:nvPr/>
        </p:nvSpPr>
        <p:spPr bwMode="auto">
          <a:xfrm>
            <a:off x="4208047" y="3662285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7C4A2375-8488-40A3-8E53-4D9D6FBDE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7860" y="4606691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Oval 14">
            <a:extLst>
              <a:ext uri="{FF2B5EF4-FFF2-40B4-BE49-F238E27FC236}">
                <a16:creationId xmlns:a16="http://schemas.microsoft.com/office/drawing/2014/main" id="{90C8893F-0364-4041-BD09-81A1BB377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509" y="4727341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C3CC2DE4-B429-4C71-92A6-D591BC1A4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598" y="2877904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Oval 15">
            <a:extLst>
              <a:ext uri="{FF2B5EF4-FFF2-40B4-BE49-F238E27FC236}">
                <a16:creationId xmlns:a16="http://schemas.microsoft.com/office/drawing/2014/main" id="{0DDD5C2F-ADB1-4C5B-8538-0FF0379E0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359" y="3420829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AD932C-98CA-4164-B9AC-617AA227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4E149AA-D308-4835-82FE-C3B201554E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762000"/>
                <a:ext cx="5285961" cy="5715000"/>
              </a:xfrm>
            </p:spPr>
            <p:txBody>
              <a:bodyPr/>
              <a:lstStyle/>
              <a:p>
                <a:r>
                  <a:rPr lang="en-US" dirty="0"/>
                  <a:t>Even if the image plane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was infinite, you can’t see the place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4E149AA-D308-4835-82FE-C3B201554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762000"/>
                <a:ext cx="5285961" cy="5715000"/>
              </a:xfrm>
              <a:blipFill>
                <a:blip r:embed="rId3"/>
                <a:stretch>
                  <a:fillRect l="-2076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613C-D2FC-4532-997B-9250D9EC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557C-F91D-4D99-B4FE-5489BA11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http://szeliski.org/Book/</a:t>
            </a:r>
            <a:endParaRPr lang="en-US" dirty="0"/>
          </a:p>
          <a:p>
            <a:r>
              <a:rPr lang="en-US" dirty="0">
                <a:hlinkClick r:id="rId3"/>
              </a:rPr>
              <a:t>http://www.cs.cornell.edu/courses/cs5670/2019sp/lectures/lectures.html</a:t>
            </a:r>
            <a:endParaRPr lang="en-US" dirty="0"/>
          </a:p>
          <a:p>
            <a:r>
              <a:rPr lang="en-US" dirty="0">
                <a:hlinkClick r:id="rId4"/>
              </a:rPr>
              <a:t>http://www.cs.cmu.edu/~16385/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all: Dot Produ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Recall: Dot Product</a:t>
            </a:r>
          </a:p>
        </p:txBody>
      </p:sp>
      <p:sp>
        <p:nvSpPr>
          <p:cNvPr id="242" name="Shape"/>
          <p:cNvSpPr/>
          <p:nvPr/>
        </p:nvSpPr>
        <p:spPr>
          <a:xfrm>
            <a:off x="3696495" y="2400898"/>
            <a:ext cx="4799011" cy="1953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BFBFB">
                  <a:alpha val="80490"/>
                </a:srgbClr>
              </a:gs>
              <a:gs pos="100000">
                <a:srgbClr val="BEBEBE">
                  <a:alpha val="80490"/>
                </a:srgbClr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43" name="Line"/>
          <p:cNvSpPr/>
          <p:nvPr/>
        </p:nvSpPr>
        <p:spPr>
          <a:xfrm flipV="1">
            <a:off x="4604645" y="2855013"/>
            <a:ext cx="1423967" cy="52308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44" name="Line"/>
          <p:cNvSpPr/>
          <p:nvPr/>
        </p:nvSpPr>
        <p:spPr>
          <a:xfrm>
            <a:off x="4604673" y="3373639"/>
            <a:ext cx="1423924" cy="4711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45" name="Line"/>
          <p:cNvSpPr/>
          <p:nvPr/>
        </p:nvSpPr>
        <p:spPr>
          <a:xfrm flipH="1">
            <a:off x="4618974" y="1889834"/>
            <a:ext cx="1" cy="1500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46" name="latex-image-10.pdf" descr="latex-image-1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53" y="383955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latex-image-11.pdf" descr="latex-image-1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47" y="2702638"/>
            <a:ext cx="160735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latex-image-14.pdf" descr="latex-image-14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405" y="1934312"/>
            <a:ext cx="1339454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latex-image-15.pdf" descr="latex-image-15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116" y="4739953"/>
            <a:ext cx="1160860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768" y="4735488"/>
            <a:ext cx="113407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dot product of two orthogonal vectors is zero"/>
          <p:cNvSpPr txBox="1"/>
          <p:nvPr/>
        </p:nvSpPr>
        <p:spPr>
          <a:xfrm>
            <a:off x="3401990" y="5562720"/>
            <a:ext cx="551272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1"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969"/>
              <a:t>dot product of two orthogonal vectors is zero</a:t>
            </a:r>
          </a:p>
        </p:txBody>
      </p:sp>
      <p:sp>
        <p:nvSpPr>
          <p:cNvPr id="252" name="Rectangle"/>
          <p:cNvSpPr/>
          <p:nvPr/>
        </p:nvSpPr>
        <p:spPr>
          <a:xfrm>
            <a:off x="3158918" y="5410975"/>
            <a:ext cx="5874165" cy="678657"/>
          </a:xfrm>
          <a:prstGeom prst="rect">
            <a:avLst/>
          </a:prstGeom>
          <a:ln w="508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371541325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"/>
          <p:cNvSpPr/>
          <p:nvPr/>
        </p:nvSpPr>
        <p:spPr>
          <a:xfrm>
            <a:off x="3696495" y="3603969"/>
            <a:ext cx="4799011" cy="1953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0">
                <a:srgbClr val="FBFBFB">
                  <a:alpha val="80490"/>
                </a:srgbClr>
              </a:gs>
              <a:gs pos="100000">
                <a:srgbClr val="BEBEBE">
                  <a:alpha val="80490"/>
                </a:srgbClr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74" name="Recall: Cross Produ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Recall: Cross Product</a:t>
            </a:r>
          </a:p>
        </p:txBody>
      </p:sp>
      <p:sp>
        <p:nvSpPr>
          <p:cNvPr id="475" name="Line"/>
          <p:cNvSpPr/>
          <p:nvPr/>
        </p:nvSpPr>
        <p:spPr>
          <a:xfrm flipV="1">
            <a:off x="4604645" y="4058084"/>
            <a:ext cx="1423967" cy="5230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76" name="Line"/>
          <p:cNvSpPr/>
          <p:nvPr/>
        </p:nvSpPr>
        <p:spPr>
          <a:xfrm>
            <a:off x="4604673" y="4576712"/>
            <a:ext cx="1423924" cy="4711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stealth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77" name="Line"/>
          <p:cNvSpPr/>
          <p:nvPr/>
        </p:nvSpPr>
        <p:spPr>
          <a:xfrm flipH="1">
            <a:off x="4618974" y="3092907"/>
            <a:ext cx="1" cy="150059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stealth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78" name="latex-image-10.pdf" descr="latex-image-10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53" y="5042631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latex-image-11.pdf" descr="latex-image-1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347" y="3905710"/>
            <a:ext cx="160735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0" name="latex-image-14.pdf" descr="latex-image-14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311" y="2637323"/>
            <a:ext cx="1339454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1" name="latex-image-15.pdf" descr="latex-image-15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116" y="5943025"/>
            <a:ext cx="1160860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482" name="latex-image-16.pdf" descr="latex-image-1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768" y="5938560"/>
            <a:ext cx="1134071" cy="241102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Vector (cross) product  takes two vectors and returns a vector perpendicular to both"/>
          <p:cNvSpPr txBox="1"/>
          <p:nvPr/>
        </p:nvSpPr>
        <p:spPr>
          <a:xfrm>
            <a:off x="2998552" y="1630377"/>
            <a:ext cx="6194897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/>
            </a:pPr>
            <a:r>
              <a:rPr sz="1687" b="1">
                <a:latin typeface="Helvetica"/>
                <a:ea typeface="Helvetica"/>
                <a:cs typeface="Helvetica"/>
                <a:sym typeface="Helvetica"/>
              </a:rPr>
              <a:t>Vector (cross) product </a:t>
            </a:r>
            <a:br>
              <a:rPr sz="1687" b="1">
                <a:latin typeface="Helvetica"/>
                <a:ea typeface="Helvetica"/>
                <a:cs typeface="Helvetica"/>
                <a:sym typeface="Helvetica"/>
              </a:rPr>
            </a:br>
            <a:r>
              <a:rPr sz="1687"/>
              <a:t>takes two vectors and returns a vector perpendicular to both</a:t>
            </a:r>
          </a:p>
        </p:txBody>
      </p:sp>
    </p:spTree>
    <p:extLst>
      <p:ext uri="{BB962C8B-B14F-4D97-AF65-F5344CB8AC3E}">
        <p14:creationId xmlns:p14="http://schemas.microsoft.com/office/powerpoint/2010/main" val="30470013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latex-image-17.pdf" descr="latex-image-17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95" y="1128577"/>
            <a:ext cx="3402211" cy="11608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9" name="latex-image-19.pdf" descr="latex-image-1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778" y="4029243"/>
            <a:ext cx="6420445" cy="1160860"/>
          </a:xfrm>
          <a:prstGeom prst="rect">
            <a:avLst/>
          </a:prstGeom>
          <a:ln w="12700">
            <a:miter lim="400000"/>
          </a:ln>
        </p:spPr>
      </p:pic>
      <p:sp>
        <p:nvSpPr>
          <p:cNvPr id="540" name="Can also be written as a matrix multiplication"/>
          <p:cNvSpPr txBox="1"/>
          <p:nvPr/>
        </p:nvSpPr>
        <p:spPr>
          <a:xfrm>
            <a:off x="3918049" y="3115781"/>
            <a:ext cx="403803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Can also be written as a matrix multiplication</a:t>
            </a:r>
          </a:p>
        </p:txBody>
      </p:sp>
      <p:sp>
        <p:nvSpPr>
          <p:cNvPr id="542" name="Skew symmetric"/>
          <p:cNvSpPr txBox="1"/>
          <p:nvPr/>
        </p:nvSpPr>
        <p:spPr>
          <a:xfrm>
            <a:off x="5974961" y="5303555"/>
            <a:ext cx="176651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687"/>
              <a:t>Skew symmetric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05BEC-B8C5-4BFF-959D-AFFAED8F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Cross Product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3C6C-A8B9-4B7D-ADDE-E401DA42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42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riangle"/>
          <p:cNvSpPr/>
          <p:nvPr/>
        </p:nvSpPr>
        <p:spPr>
          <a:xfrm>
            <a:off x="2093337" y="1733482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44" name="Shape"/>
          <p:cNvSpPr/>
          <p:nvPr/>
        </p:nvSpPr>
        <p:spPr>
          <a:xfrm rot="3707693">
            <a:off x="1560506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5" name="Shape"/>
          <p:cNvSpPr/>
          <p:nvPr/>
        </p:nvSpPr>
        <p:spPr>
          <a:xfrm rot="17911998">
            <a:off x="6632568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6" name="Triangle"/>
          <p:cNvSpPr/>
          <p:nvPr/>
        </p:nvSpPr>
        <p:spPr>
          <a:xfrm>
            <a:off x="8195335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347" name="Triangle"/>
          <p:cNvSpPr/>
          <p:nvPr/>
        </p:nvSpPr>
        <p:spPr>
          <a:xfrm>
            <a:off x="2111197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348" name="latex-image-6.pdf" descr="latex-image-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9" y="3259971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latex-image-7.pdf" descr="latex-image-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10" y="3143885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Line"/>
          <p:cNvSpPr/>
          <p:nvPr/>
        </p:nvSpPr>
        <p:spPr>
          <a:xfrm flipV="1">
            <a:off x="2095500" y="2878471"/>
            <a:ext cx="946164" cy="39538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1" name="Line"/>
          <p:cNvSpPr/>
          <p:nvPr/>
        </p:nvSpPr>
        <p:spPr>
          <a:xfrm flipH="1" flipV="1">
            <a:off x="9105049" y="2908405"/>
            <a:ext cx="934274" cy="357436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2" name="Line"/>
          <p:cNvSpPr/>
          <p:nvPr/>
        </p:nvSpPr>
        <p:spPr>
          <a:xfrm>
            <a:off x="2095500" y="3263026"/>
            <a:ext cx="8027363" cy="1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53" name="latex-image-21.pdf" descr="latex-image-2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76" y="3422449"/>
            <a:ext cx="125016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214692" y="3383864"/>
            <a:ext cx="8025559" cy="1827158"/>
          </a:xfrm>
          <a:prstGeom prst="rect">
            <a:avLst/>
          </a:prstGeom>
        </p:spPr>
      </p:pic>
      <p:pic>
        <p:nvPicPr>
          <p:cNvPr id="355" name="latex-image-28.pdf" descr="latex-image-28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9564" y="4734094"/>
            <a:ext cx="544712" cy="285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latex-image-3.pdf" descr="latex-image-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704" y="2608703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latex-image-4.pdf" descr="latex-image-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5236" y="1377906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latex-image-5.pdf" descr="latex-image-5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9659" y="2492617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359" name="Line"/>
          <p:cNvSpPr/>
          <p:nvPr/>
        </p:nvSpPr>
        <p:spPr>
          <a:xfrm flipH="1" flipV="1">
            <a:off x="6076843" y="17046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60" name="latex-image-6.pdf" descr="latex-image-6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8463" y="5544289"/>
            <a:ext cx="3568226" cy="63543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D87DF6-5F9F-419B-8437-ACFF592FD0F5}"/>
                  </a:ext>
                </a:extLst>
              </p:cNvPr>
              <p:cNvSpPr txBox="1"/>
              <p:nvPr/>
            </p:nvSpPr>
            <p:spPr>
              <a:xfrm>
                <a:off x="-23988" y="6488668"/>
                <a:ext cx="42346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from camera calibration class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D87DF6-5F9F-419B-8437-ACFF592FD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988" y="6488668"/>
                <a:ext cx="4234649" cy="369332"/>
              </a:xfrm>
              <a:prstGeom prst="rect">
                <a:avLst/>
              </a:prstGeom>
              <a:blipFill>
                <a:blip r:embed="rId11"/>
                <a:stretch>
                  <a:fillRect l="-11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193974D-87EF-4930-95F2-35A38BED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essential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B6CE27-AAF4-4E70-9E9B-166B60985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define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</m:oMath>
                </a14:m>
                <a:r>
                  <a:rPr lang="en-US" dirty="0"/>
                  <a:t> system as world coordinate system.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B6CE27-AAF4-4E70-9E9B-166B60985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279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riangle"/>
          <p:cNvSpPr/>
          <p:nvPr/>
        </p:nvSpPr>
        <p:spPr>
          <a:xfrm>
            <a:off x="2093337" y="1733482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09" name="Shape"/>
          <p:cNvSpPr/>
          <p:nvPr/>
        </p:nvSpPr>
        <p:spPr>
          <a:xfrm rot="3707693">
            <a:off x="1560506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0" name="Shape"/>
          <p:cNvSpPr/>
          <p:nvPr/>
        </p:nvSpPr>
        <p:spPr>
          <a:xfrm rot="17911998">
            <a:off x="6632568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1" name="Triangle"/>
          <p:cNvSpPr/>
          <p:nvPr/>
        </p:nvSpPr>
        <p:spPr>
          <a:xfrm>
            <a:off x="8195335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12" name="Triangle"/>
          <p:cNvSpPr/>
          <p:nvPr/>
        </p:nvSpPr>
        <p:spPr>
          <a:xfrm>
            <a:off x="2111197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413" name="latex-image-6.pdf" descr="latex-image-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9" y="3259971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latex-image-7.pdf" descr="latex-image-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10" y="3143885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Line"/>
          <p:cNvSpPr/>
          <p:nvPr/>
        </p:nvSpPr>
        <p:spPr>
          <a:xfrm flipV="1">
            <a:off x="2095500" y="2878471"/>
            <a:ext cx="946164" cy="39538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6" name="Line"/>
          <p:cNvSpPr/>
          <p:nvPr/>
        </p:nvSpPr>
        <p:spPr>
          <a:xfrm flipH="1" flipV="1">
            <a:off x="9105049" y="2908405"/>
            <a:ext cx="934274" cy="357436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7" name="Line"/>
          <p:cNvSpPr/>
          <p:nvPr/>
        </p:nvSpPr>
        <p:spPr>
          <a:xfrm>
            <a:off x="2095500" y="3263026"/>
            <a:ext cx="8027363" cy="1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18" name="latex-image-21.pdf" descr="latex-image-2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76" y="3422449"/>
            <a:ext cx="125016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latex-image-3.pdf" descr="latex-image-3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704" y="2608703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latex-image-4.pdf" descr="latex-image-4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36" y="1377906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latex-image-5.pdf" descr="latex-image-5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9659" y="2492617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Line"/>
          <p:cNvSpPr/>
          <p:nvPr/>
        </p:nvSpPr>
        <p:spPr>
          <a:xfrm flipH="1" flipV="1">
            <a:off x="6076843" y="17046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23" name="latex-image-20.pdf" descr="latex-image-20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355" y="4957785"/>
            <a:ext cx="1641194" cy="595335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These three vectors are coplanar"/>
          <p:cNvSpPr txBox="1"/>
          <p:nvPr/>
        </p:nvSpPr>
        <p:spPr>
          <a:xfrm>
            <a:off x="3072676" y="5058925"/>
            <a:ext cx="415870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 dirty="0"/>
              <a:t>These three vectors are coplanar</a:t>
            </a:r>
          </a:p>
        </p:txBody>
      </p:sp>
      <p:pic>
        <p:nvPicPr>
          <p:cNvPr id="428" name="Connection Line" descr="Connection 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6029274" y="3079799"/>
            <a:ext cx="3349131" cy="2186565"/>
          </a:xfrm>
          <a:prstGeom prst="rect">
            <a:avLst/>
          </a:prstGeom>
        </p:spPr>
      </p:pic>
      <p:pic>
        <p:nvPicPr>
          <p:cNvPr id="430" name="Connection Line" descr="Connection Line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848308" y="3062818"/>
            <a:ext cx="3233426" cy="2194613"/>
          </a:xfrm>
          <a:prstGeom prst="rect">
            <a:avLst/>
          </a:prstGeom>
        </p:spPr>
      </p:pic>
      <p:pic>
        <p:nvPicPr>
          <p:cNvPr id="432" name="Connection Line" descr="Connection Line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983467" y="3364167"/>
            <a:ext cx="319193" cy="1889022"/>
          </a:xfrm>
          <a:prstGeom prst="rect">
            <a:avLst/>
          </a:prstGeom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0716782B-1B5B-4072-9C66-64372685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Building the essential matrix</a:t>
            </a:r>
          </a:p>
        </p:txBody>
      </p:sp>
    </p:spTree>
    <p:extLst>
      <p:ext uri="{BB962C8B-B14F-4D97-AF65-F5344CB8AC3E}">
        <p14:creationId xmlns:p14="http://schemas.microsoft.com/office/powerpoint/2010/main" val="35769017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riangle"/>
          <p:cNvSpPr/>
          <p:nvPr/>
        </p:nvSpPr>
        <p:spPr>
          <a:xfrm>
            <a:off x="2093337" y="1733482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37" name="Shape"/>
          <p:cNvSpPr/>
          <p:nvPr/>
        </p:nvSpPr>
        <p:spPr>
          <a:xfrm rot="3707693">
            <a:off x="1560506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38" name="Shape"/>
          <p:cNvSpPr/>
          <p:nvPr/>
        </p:nvSpPr>
        <p:spPr>
          <a:xfrm rot="17911998">
            <a:off x="6632568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39" name="Triangle"/>
          <p:cNvSpPr/>
          <p:nvPr/>
        </p:nvSpPr>
        <p:spPr>
          <a:xfrm>
            <a:off x="8195335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40" name="Triangle"/>
          <p:cNvSpPr/>
          <p:nvPr/>
        </p:nvSpPr>
        <p:spPr>
          <a:xfrm>
            <a:off x="2111197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441" name="latex-image-6.pdf" descr="latex-image-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9" y="3259971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latex-image-7.pdf" descr="latex-image-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10" y="3143885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Line"/>
          <p:cNvSpPr/>
          <p:nvPr/>
        </p:nvSpPr>
        <p:spPr>
          <a:xfrm flipV="1">
            <a:off x="2095500" y="2878471"/>
            <a:ext cx="946164" cy="39538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4" name="Line"/>
          <p:cNvSpPr/>
          <p:nvPr/>
        </p:nvSpPr>
        <p:spPr>
          <a:xfrm flipH="1" flipV="1">
            <a:off x="9105049" y="2908405"/>
            <a:ext cx="934274" cy="357436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5" name="Line"/>
          <p:cNvSpPr/>
          <p:nvPr/>
        </p:nvSpPr>
        <p:spPr>
          <a:xfrm>
            <a:off x="2095500" y="3263026"/>
            <a:ext cx="8027363" cy="1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46" name="latex-image-21.pdf" descr="latex-image-2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76" y="3422449"/>
            <a:ext cx="125016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latex-image-3.pdf" descr="latex-image-3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704" y="2608703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latex-image-4.pdf" descr="latex-image-4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36" y="1377906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9" name="latex-image-5.pdf" descr="latex-image-5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9659" y="2492617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Line"/>
          <p:cNvSpPr/>
          <p:nvPr/>
        </p:nvSpPr>
        <p:spPr>
          <a:xfrm flipH="1" flipV="1">
            <a:off x="6076843" y="17046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51" name="latex-image-21.pdf" descr="latex-image-21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3307" y="5511292"/>
            <a:ext cx="3946073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latex-image-20.pdf" descr="latex-image-20.pdf">
            <a:extLst>
              <a:ext uri="{FF2B5EF4-FFF2-40B4-BE49-F238E27FC236}">
                <a16:creationId xmlns:a16="http://schemas.microsoft.com/office/drawing/2014/main" id="{B0B3B125-F19A-4B22-BFA9-7C32492E8F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355" y="4957785"/>
            <a:ext cx="1641194" cy="595335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hese three vectors are coplanar">
            <a:extLst>
              <a:ext uri="{FF2B5EF4-FFF2-40B4-BE49-F238E27FC236}">
                <a16:creationId xmlns:a16="http://schemas.microsoft.com/office/drawing/2014/main" id="{A2780297-B40A-4F24-88F0-6DDDDE380E5D}"/>
              </a:ext>
            </a:extLst>
          </p:cNvPr>
          <p:cNvSpPr txBox="1"/>
          <p:nvPr/>
        </p:nvSpPr>
        <p:spPr>
          <a:xfrm>
            <a:off x="3072676" y="5058925"/>
            <a:ext cx="415870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 dirty="0"/>
              <a:t>These three vectors are coplanar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A97279EC-5355-4FC1-ABEF-828CABDF6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Building the essential matrix</a:t>
            </a:r>
          </a:p>
        </p:txBody>
      </p:sp>
    </p:spTree>
    <p:extLst>
      <p:ext uri="{BB962C8B-B14F-4D97-AF65-F5344CB8AC3E}">
        <p14:creationId xmlns:p14="http://schemas.microsoft.com/office/powerpoint/2010/main" val="6907675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riangle"/>
          <p:cNvSpPr/>
          <p:nvPr/>
        </p:nvSpPr>
        <p:spPr>
          <a:xfrm>
            <a:off x="2093337" y="1733482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56" name="Shape"/>
          <p:cNvSpPr/>
          <p:nvPr/>
        </p:nvSpPr>
        <p:spPr>
          <a:xfrm rot="3707693">
            <a:off x="1560506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7" name="Shape"/>
          <p:cNvSpPr/>
          <p:nvPr/>
        </p:nvSpPr>
        <p:spPr>
          <a:xfrm rot="17911998">
            <a:off x="6632568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8" name="Triangle"/>
          <p:cNvSpPr/>
          <p:nvPr/>
        </p:nvSpPr>
        <p:spPr>
          <a:xfrm>
            <a:off x="8195335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59" name="Triangle"/>
          <p:cNvSpPr/>
          <p:nvPr/>
        </p:nvSpPr>
        <p:spPr>
          <a:xfrm>
            <a:off x="2111197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460" name="latex-image-6.pdf" descr="latex-image-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9" y="3259971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latex-image-7.pdf" descr="latex-image-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10" y="3143885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Line"/>
          <p:cNvSpPr/>
          <p:nvPr/>
        </p:nvSpPr>
        <p:spPr>
          <a:xfrm flipV="1">
            <a:off x="2095500" y="2878471"/>
            <a:ext cx="946164" cy="39538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63" name="Line"/>
          <p:cNvSpPr/>
          <p:nvPr/>
        </p:nvSpPr>
        <p:spPr>
          <a:xfrm flipH="1" flipV="1">
            <a:off x="9105049" y="2908405"/>
            <a:ext cx="934274" cy="357436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64" name="Line"/>
          <p:cNvSpPr/>
          <p:nvPr/>
        </p:nvSpPr>
        <p:spPr>
          <a:xfrm>
            <a:off x="2095500" y="3263026"/>
            <a:ext cx="8027363" cy="1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65" name="latex-image-21.pdf" descr="latex-image-2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76" y="3422449"/>
            <a:ext cx="125016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latex-image-3.pdf" descr="latex-image-3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704" y="2608703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latex-image-4.pdf" descr="latex-image-4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36" y="1377906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latex-image-5.pdf" descr="latex-image-5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9659" y="2492617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Line"/>
          <p:cNvSpPr/>
          <p:nvPr/>
        </p:nvSpPr>
        <p:spPr>
          <a:xfrm flipH="1" flipV="1">
            <a:off x="6076843" y="17046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71" name="latex-image-22.pdf" descr="latex-image-22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7507" y="5520221"/>
            <a:ext cx="3775983" cy="714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latex-image-20.pdf" descr="latex-image-20.pdf">
            <a:extLst>
              <a:ext uri="{FF2B5EF4-FFF2-40B4-BE49-F238E27FC236}">
                <a16:creationId xmlns:a16="http://schemas.microsoft.com/office/drawing/2014/main" id="{21D06395-8445-4905-AEC0-C5025860D5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355" y="4957785"/>
            <a:ext cx="1641194" cy="595335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hese three vectors are coplanar">
            <a:extLst>
              <a:ext uri="{FF2B5EF4-FFF2-40B4-BE49-F238E27FC236}">
                <a16:creationId xmlns:a16="http://schemas.microsoft.com/office/drawing/2014/main" id="{4254D089-9C0B-43C1-83DB-C37A16047D2F}"/>
              </a:ext>
            </a:extLst>
          </p:cNvPr>
          <p:cNvSpPr txBox="1"/>
          <p:nvPr/>
        </p:nvSpPr>
        <p:spPr>
          <a:xfrm>
            <a:off x="3072676" y="5058925"/>
            <a:ext cx="415870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 dirty="0"/>
              <a:t>These three vectors are coplanar</a:t>
            </a: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D9B1AC28-362D-4910-8189-93834D8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Building the essential matrix</a:t>
            </a:r>
          </a:p>
        </p:txBody>
      </p:sp>
    </p:spTree>
    <p:extLst>
      <p:ext uri="{BB962C8B-B14F-4D97-AF65-F5344CB8AC3E}">
        <p14:creationId xmlns:p14="http://schemas.microsoft.com/office/powerpoint/2010/main" val="9254047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riangle"/>
          <p:cNvSpPr/>
          <p:nvPr/>
        </p:nvSpPr>
        <p:spPr>
          <a:xfrm>
            <a:off x="2093337" y="1733482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87" name="Shape"/>
          <p:cNvSpPr/>
          <p:nvPr/>
        </p:nvSpPr>
        <p:spPr>
          <a:xfrm rot="3707693">
            <a:off x="1560506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8" name="Shape"/>
          <p:cNvSpPr/>
          <p:nvPr/>
        </p:nvSpPr>
        <p:spPr>
          <a:xfrm rot="17911998">
            <a:off x="6632568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9" name="Triangle"/>
          <p:cNvSpPr/>
          <p:nvPr/>
        </p:nvSpPr>
        <p:spPr>
          <a:xfrm>
            <a:off x="8195335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490" name="Triangle"/>
          <p:cNvSpPr/>
          <p:nvPr/>
        </p:nvSpPr>
        <p:spPr>
          <a:xfrm>
            <a:off x="2111197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491" name="latex-image-6.pdf" descr="latex-image-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9" y="3259971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2" name="latex-image-7.pdf" descr="latex-image-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10" y="3143885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493" name="Line"/>
          <p:cNvSpPr/>
          <p:nvPr/>
        </p:nvSpPr>
        <p:spPr>
          <a:xfrm flipV="1">
            <a:off x="2095500" y="2878471"/>
            <a:ext cx="946164" cy="39538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4" name="Line"/>
          <p:cNvSpPr/>
          <p:nvPr/>
        </p:nvSpPr>
        <p:spPr>
          <a:xfrm flipH="1" flipV="1">
            <a:off x="9105049" y="2908405"/>
            <a:ext cx="934274" cy="357436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5" name="Line"/>
          <p:cNvSpPr/>
          <p:nvPr/>
        </p:nvSpPr>
        <p:spPr>
          <a:xfrm>
            <a:off x="2095500" y="3263026"/>
            <a:ext cx="8027363" cy="1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496" name="latex-image-21.pdf" descr="latex-image-2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76" y="3422449"/>
            <a:ext cx="125016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latex-image-3.pdf" descr="latex-image-3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704" y="2608703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latex-image-4.pdf" descr="latex-image-4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36" y="1377906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latex-image-5.pdf" descr="latex-image-5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9659" y="2492617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Line"/>
          <p:cNvSpPr/>
          <p:nvPr/>
        </p:nvSpPr>
        <p:spPr>
          <a:xfrm flipH="1" flipV="1">
            <a:off x="6076843" y="17046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502" name="latex-image-24.pdf" descr="latex-image-24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9845" y="5659573"/>
            <a:ext cx="4785249" cy="634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latex-image-20.pdf" descr="latex-image-20.pdf">
            <a:extLst>
              <a:ext uri="{FF2B5EF4-FFF2-40B4-BE49-F238E27FC236}">
                <a16:creationId xmlns:a16="http://schemas.microsoft.com/office/drawing/2014/main" id="{28B9FEE7-E8C5-4826-B855-A37934408A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355" y="4957785"/>
            <a:ext cx="1641194" cy="59533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hese three vectors are coplanar">
            <a:extLst>
              <a:ext uri="{FF2B5EF4-FFF2-40B4-BE49-F238E27FC236}">
                <a16:creationId xmlns:a16="http://schemas.microsoft.com/office/drawing/2014/main" id="{1DF8019A-935D-477F-934C-DCA68077B286}"/>
              </a:ext>
            </a:extLst>
          </p:cNvPr>
          <p:cNvSpPr txBox="1"/>
          <p:nvPr/>
        </p:nvSpPr>
        <p:spPr>
          <a:xfrm>
            <a:off x="3072676" y="5058925"/>
            <a:ext cx="415870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 dirty="0"/>
              <a:t>These three vectors are coplanar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51CED21D-46D6-4496-AD19-4169515F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Building the essential matrix</a:t>
            </a:r>
          </a:p>
        </p:txBody>
      </p:sp>
    </p:spTree>
    <p:extLst>
      <p:ext uri="{BB962C8B-B14F-4D97-AF65-F5344CB8AC3E}">
        <p14:creationId xmlns:p14="http://schemas.microsoft.com/office/powerpoint/2010/main" val="219421153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riangle"/>
          <p:cNvSpPr/>
          <p:nvPr/>
        </p:nvSpPr>
        <p:spPr>
          <a:xfrm>
            <a:off x="2093337" y="1733482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06" name="Shape"/>
          <p:cNvSpPr/>
          <p:nvPr/>
        </p:nvSpPr>
        <p:spPr>
          <a:xfrm rot="3707693">
            <a:off x="1560506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07" name="Shape"/>
          <p:cNvSpPr/>
          <p:nvPr/>
        </p:nvSpPr>
        <p:spPr>
          <a:xfrm rot="17911998">
            <a:off x="6632568" y="1853946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08" name="Triangle"/>
          <p:cNvSpPr/>
          <p:nvPr/>
        </p:nvSpPr>
        <p:spPr>
          <a:xfrm>
            <a:off x="8195335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09" name="Triangle"/>
          <p:cNvSpPr/>
          <p:nvPr/>
        </p:nvSpPr>
        <p:spPr>
          <a:xfrm>
            <a:off x="2111197" y="2888220"/>
            <a:ext cx="1876539" cy="3679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510" name="latex-image-6.pdf" descr="latex-image-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59" y="3259971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latex-image-7.pdf" descr="latex-image-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510" y="3143885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Line"/>
          <p:cNvSpPr/>
          <p:nvPr/>
        </p:nvSpPr>
        <p:spPr>
          <a:xfrm flipV="1">
            <a:off x="2095500" y="2878471"/>
            <a:ext cx="946164" cy="395383"/>
          </a:xfrm>
          <a:prstGeom prst="line">
            <a:avLst/>
          </a:prstGeom>
          <a:ln w="63500">
            <a:solidFill>
              <a:srgbClr val="FF2600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3" name="Line"/>
          <p:cNvSpPr/>
          <p:nvPr/>
        </p:nvSpPr>
        <p:spPr>
          <a:xfrm flipH="1" flipV="1">
            <a:off x="9105049" y="2908405"/>
            <a:ext cx="934274" cy="357436"/>
          </a:xfrm>
          <a:prstGeom prst="line">
            <a:avLst/>
          </a:prstGeom>
          <a:ln w="63500">
            <a:solidFill>
              <a:srgbClr val="0433FF"/>
            </a:solidFill>
            <a:miter lim="400000"/>
            <a:tail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4" name="Line"/>
          <p:cNvSpPr/>
          <p:nvPr/>
        </p:nvSpPr>
        <p:spPr>
          <a:xfrm>
            <a:off x="2095500" y="3263026"/>
            <a:ext cx="8027363" cy="1"/>
          </a:xfrm>
          <a:prstGeom prst="line">
            <a:avLst/>
          </a:prstGeom>
          <a:ln w="63500">
            <a:solidFill>
              <a:srgbClr val="00F900"/>
            </a:solidFill>
            <a:miter lim="400000"/>
            <a:headEnd type="stealth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515" name="latex-image-21.pdf" descr="latex-image-2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76" y="3422449"/>
            <a:ext cx="125016" cy="214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latex-image-3.pdf" descr="latex-image-3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704" y="2608703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latex-image-4.pdf" descr="latex-image-4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236" y="1377906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latex-image-5.pdf" descr="latex-image-5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9659" y="2492617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Line"/>
          <p:cNvSpPr/>
          <p:nvPr/>
        </p:nvSpPr>
        <p:spPr>
          <a:xfrm flipH="1" flipV="1">
            <a:off x="6076843" y="17046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521" name="latex-image-25.pdf" descr="latex-image-25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6866" y="5659573"/>
            <a:ext cx="4634295" cy="634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latex-image-20.pdf" descr="latex-image-20.pdf">
            <a:extLst>
              <a:ext uri="{FF2B5EF4-FFF2-40B4-BE49-F238E27FC236}">
                <a16:creationId xmlns:a16="http://schemas.microsoft.com/office/drawing/2014/main" id="{F3E564D3-49CA-4575-B08C-6E90B4F3E5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355" y="4957785"/>
            <a:ext cx="1641194" cy="59533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hese three vectors are coplanar">
            <a:extLst>
              <a:ext uri="{FF2B5EF4-FFF2-40B4-BE49-F238E27FC236}">
                <a16:creationId xmlns:a16="http://schemas.microsoft.com/office/drawing/2014/main" id="{3DA81B1C-FBDF-4CF8-B140-D023FA7CA528}"/>
              </a:ext>
            </a:extLst>
          </p:cNvPr>
          <p:cNvSpPr txBox="1"/>
          <p:nvPr/>
        </p:nvSpPr>
        <p:spPr>
          <a:xfrm>
            <a:off x="3072676" y="5058925"/>
            <a:ext cx="4158704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400" dirty="0"/>
              <a:t>These three vectors are coplanar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3B52192E-0119-467A-83CB-1C936E2E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11785600" cy="762000"/>
          </a:xfrm>
        </p:spPr>
        <p:txBody>
          <a:bodyPr/>
          <a:lstStyle/>
          <a:p>
            <a:r>
              <a:rPr lang="en-US" dirty="0"/>
              <a:t>Building the essential matrix</a:t>
            </a:r>
          </a:p>
        </p:txBody>
      </p:sp>
    </p:spTree>
    <p:extLst>
      <p:ext uri="{BB962C8B-B14F-4D97-AF65-F5344CB8AC3E}">
        <p14:creationId xmlns:p14="http://schemas.microsoft.com/office/powerpoint/2010/main" val="346149643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utting it togeth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Building the essential matrix</a:t>
            </a:r>
            <a:endParaRPr dirty="0"/>
          </a:p>
        </p:txBody>
      </p:sp>
      <p:pic>
        <p:nvPicPr>
          <p:cNvPr id="524" name="latex-image-25.pdf" descr="latex-image-2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29" y="1482383"/>
            <a:ext cx="3263588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latex-image-6.pdf" descr="latex-image-6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731" y="1539948"/>
            <a:ext cx="2507182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latex-image-26.pdf" descr="latex-image-2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126" y="3445046"/>
            <a:ext cx="3685962" cy="539409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coplanarity">
            <a:extLst>
              <a:ext uri="{FF2B5EF4-FFF2-40B4-BE49-F238E27FC236}">
                <a16:creationId xmlns:a16="http://schemas.microsoft.com/office/drawing/2014/main" id="{D1DA2D89-C265-401B-B502-C8EA906CCAAC}"/>
              </a:ext>
            </a:extLst>
          </p:cNvPr>
          <p:cNvSpPr txBox="1"/>
          <p:nvPr/>
        </p:nvSpPr>
        <p:spPr>
          <a:xfrm>
            <a:off x="7421600" y="816924"/>
            <a:ext cx="17026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coplanarity</a:t>
            </a:r>
          </a:p>
        </p:txBody>
      </p:sp>
      <p:sp>
        <p:nvSpPr>
          <p:cNvPr id="9" name="rigid motion">
            <a:extLst>
              <a:ext uri="{FF2B5EF4-FFF2-40B4-BE49-F238E27FC236}">
                <a16:creationId xmlns:a16="http://schemas.microsoft.com/office/drawing/2014/main" id="{AE6BF2B5-DBF7-410F-8A8E-DED9CEDDA8C4}"/>
              </a:ext>
            </a:extLst>
          </p:cNvPr>
          <p:cNvSpPr txBox="1"/>
          <p:nvPr/>
        </p:nvSpPr>
        <p:spPr>
          <a:xfrm>
            <a:off x="3051782" y="874489"/>
            <a:ext cx="185627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rigid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EEA266-26C8-4BF9-B0DA-F8B8CB6AC1AF}"/>
                  </a:ext>
                </a:extLst>
              </p:cNvPr>
              <p:cNvSpPr txBox="1"/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EEA266-26C8-4BF9-B0DA-F8B8CB6A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A5B36-8083-4E2E-A076-5BBEFB20B233}"/>
                  </a:ext>
                </a:extLst>
              </p:cNvPr>
              <p:cNvSpPr txBox="1"/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CA5B36-8083-4E2E-A076-5BBEFB20B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2F447D-0E61-4CBB-A00D-3454CC8D71C2}"/>
              </a:ext>
            </a:extLst>
          </p:cNvPr>
          <p:cNvCxnSpPr>
            <a:cxnSpLocks/>
            <a:stCxn id="526" idx="1"/>
          </p:cNvCxnSpPr>
          <p:nvPr/>
        </p:nvCxnSpPr>
        <p:spPr>
          <a:xfrm rot="10800000" flipV="1">
            <a:off x="2686731" y="1763190"/>
            <a:ext cx="12700" cy="514593"/>
          </a:xfrm>
          <a:prstGeom prst="curvedConnector4">
            <a:avLst>
              <a:gd name="adj1" fmla="val 2603882"/>
              <a:gd name="adj2" fmla="val 101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1422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What is…"/>
          <p:cNvSpPr txBox="1">
            <a:spLocks noGrp="1"/>
          </p:cNvSpPr>
          <p:nvPr>
            <p:ph type="title"/>
          </p:nvPr>
        </p:nvSpPr>
        <p:spPr>
          <a:xfrm>
            <a:off x="1825522" y="2268141"/>
            <a:ext cx="8540956" cy="232171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43410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utting it togeth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Building the essential matrix</a:t>
            </a:r>
            <a:endParaRPr dirty="0"/>
          </a:p>
        </p:txBody>
      </p:sp>
      <p:pic>
        <p:nvPicPr>
          <p:cNvPr id="535" name="latex-image-26.pdf" descr="latex-image-2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126" y="3445046"/>
            <a:ext cx="3685962" cy="53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latex-image-25.pdf" descr="latex-image-25.pdf">
            <a:extLst>
              <a:ext uri="{FF2B5EF4-FFF2-40B4-BE49-F238E27FC236}">
                <a16:creationId xmlns:a16="http://schemas.microsoft.com/office/drawing/2014/main" id="{B9FAD165-93E5-441B-BE3A-73CC5F0BF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29" y="1482383"/>
            <a:ext cx="3263588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6.pdf" descr="latex-image-6.pdf">
            <a:extLst>
              <a:ext uri="{FF2B5EF4-FFF2-40B4-BE49-F238E27FC236}">
                <a16:creationId xmlns:a16="http://schemas.microsoft.com/office/drawing/2014/main" id="{F62297FC-1A40-4AAF-A7B3-F61EB2246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731" y="1539948"/>
            <a:ext cx="2507182" cy="44648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planarity">
            <a:extLst>
              <a:ext uri="{FF2B5EF4-FFF2-40B4-BE49-F238E27FC236}">
                <a16:creationId xmlns:a16="http://schemas.microsoft.com/office/drawing/2014/main" id="{F535211C-6E72-47F5-B623-235D4B25B1FC}"/>
              </a:ext>
            </a:extLst>
          </p:cNvPr>
          <p:cNvSpPr txBox="1"/>
          <p:nvPr/>
        </p:nvSpPr>
        <p:spPr>
          <a:xfrm>
            <a:off x="7421600" y="816924"/>
            <a:ext cx="17026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coplanarity</a:t>
            </a:r>
          </a:p>
        </p:txBody>
      </p:sp>
      <p:sp>
        <p:nvSpPr>
          <p:cNvPr id="14" name="rigid motion">
            <a:extLst>
              <a:ext uri="{FF2B5EF4-FFF2-40B4-BE49-F238E27FC236}">
                <a16:creationId xmlns:a16="http://schemas.microsoft.com/office/drawing/2014/main" id="{09D837B8-6829-49CB-A395-B1DB98BB097E}"/>
              </a:ext>
            </a:extLst>
          </p:cNvPr>
          <p:cNvSpPr txBox="1"/>
          <p:nvPr/>
        </p:nvSpPr>
        <p:spPr>
          <a:xfrm>
            <a:off x="3051782" y="874489"/>
            <a:ext cx="185627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rigid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5F44FA-D857-4961-B709-97DC79C1D1CD}"/>
                  </a:ext>
                </a:extLst>
              </p:cNvPr>
              <p:cNvSpPr txBox="1"/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5F44FA-D857-4961-B709-97DC79C1D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0B4216-1FD2-4899-A273-DF44A8B04169}"/>
                  </a:ext>
                </a:extLst>
              </p:cNvPr>
              <p:cNvSpPr txBox="1"/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0B4216-1FD2-4899-A273-DF44A8B04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60A581C-AB94-4BD1-977B-1682F74C49A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686731" y="1763190"/>
            <a:ext cx="12700" cy="514593"/>
          </a:xfrm>
          <a:prstGeom prst="curvedConnector4">
            <a:avLst>
              <a:gd name="adj1" fmla="val 2603882"/>
              <a:gd name="adj2" fmla="val 101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D6A86C-1682-4E00-9B69-68A5F625C9B6}"/>
                  </a:ext>
                </a:extLst>
              </p:cNvPr>
              <p:cNvSpPr txBox="1"/>
              <p:nvPr/>
            </p:nvSpPr>
            <p:spPr>
              <a:xfrm>
                <a:off x="4217700" y="3931970"/>
                <a:ext cx="3957815" cy="72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br>
                  <a:rPr lang="en-US" sz="3600" b="1" dirty="0"/>
                </a:br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D6A86C-1682-4E00-9B69-68A5F625C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00" y="3931970"/>
                <a:ext cx="3957815" cy="727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04012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utting it togeth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Building the essential matrix</a:t>
            </a:r>
            <a:endParaRPr dirty="0"/>
          </a:p>
        </p:txBody>
      </p:sp>
      <p:pic>
        <p:nvPicPr>
          <p:cNvPr id="549" name="latex-image-26.pdf" descr="latex-image-2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126" y="3445046"/>
            <a:ext cx="3685962" cy="53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25.pdf" descr="latex-image-25.pdf">
            <a:extLst>
              <a:ext uri="{FF2B5EF4-FFF2-40B4-BE49-F238E27FC236}">
                <a16:creationId xmlns:a16="http://schemas.microsoft.com/office/drawing/2014/main" id="{918EF9FB-86C4-4A5F-A80E-F65029D8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29" y="1482383"/>
            <a:ext cx="3263588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latex-image-6.pdf" descr="latex-image-6.pdf">
            <a:extLst>
              <a:ext uri="{FF2B5EF4-FFF2-40B4-BE49-F238E27FC236}">
                <a16:creationId xmlns:a16="http://schemas.microsoft.com/office/drawing/2014/main" id="{0F66FA21-634A-46A2-9C2B-C219798BE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731" y="1539948"/>
            <a:ext cx="2507182" cy="446485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planarity">
            <a:extLst>
              <a:ext uri="{FF2B5EF4-FFF2-40B4-BE49-F238E27FC236}">
                <a16:creationId xmlns:a16="http://schemas.microsoft.com/office/drawing/2014/main" id="{27C8B247-9F7B-472E-8A06-5EE3A7297221}"/>
              </a:ext>
            </a:extLst>
          </p:cNvPr>
          <p:cNvSpPr txBox="1"/>
          <p:nvPr/>
        </p:nvSpPr>
        <p:spPr>
          <a:xfrm>
            <a:off x="7421600" y="816924"/>
            <a:ext cx="17026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coplanarity</a:t>
            </a:r>
          </a:p>
        </p:txBody>
      </p:sp>
      <p:sp>
        <p:nvSpPr>
          <p:cNvPr id="15" name="rigid motion">
            <a:extLst>
              <a:ext uri="{FF2B5EF4-FFF2-40B4-BE49-F238E27FC236}">
                <a16:creationId xmlns:a16="http://schemas.microsoft.com/office/drawing/2014/main" id="{58E0B4FD-D383-4BFD-A2DD-CD2AE49CAAF6}"/>
              </a:ext>
            </a:extLst>
          </p:cNvPr>
          <p:cNvSpPr txBox="1"/>
          <p:nvPr/>
        </p:nvSpPr>
        <p:spPr>
          <a:xfrm>
            <a:off x="3051782" y="874489"/>
            <a:ext cx="185627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rigid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D0EA5-4D0A-49DC-A380-082E0BFADA70}"/>
                  </a:ext>
                </a:extLst>
              </p:cNvPr>
              <p:cNvSpPr txBox="1"/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6D0EA5-4D0A-49DC-A380-082E0BFAD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7FB3C-E223-427C-B7A3-1B5AA618AB45}"/>
                  </a:ext>
                </a:extLst>
              </p:cNvPr>
              <p:cNvSpPr txBox="1"/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7FB3C-E223-427C-B7A3-1B5AA618A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EB28079-991D-4829-821D-DD7E9DF053AF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2686731" y="1763190"/>
            <a:ext cx="12700" cy="514593"/>
          </a:xfrm>
          <a:prstGeom prst="curvedConnector4">
            <a:avLst>
              <a:gd name="adj1" fmla="val 2603882"/>
              <a:gd name="adj2" fmla="val 101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9BF79E-A9FF-426D-B0E6-3DE3BDD5D10E}"/>
                  </a:ext>
                </a:extLst>
              </p:cNvPr>
              <p:cNvSpPr txBox="1"/>
              <p:nvPr/>
            </p:nvSpPr>
            <p:spPr>
              <a:xfrm>
                <a:off x="4253126" y="3931970"/>
                <a:ext cx="3886962" cy="1361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9BF79E-A9FF-426D-B0E6-3DE3BDD5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6" y="3931970"/>
                <a:ext cx="3886962" cy="13616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2116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utting it togeth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Building the essential matrix</a:t>
            </a:r>
            <a:endParaRPr dirty="0"/>
          </a:p>
        </p:txBody>
      </p:sp>
      <p:pic>
        <p:nvPicPr>
          <p:cNvPr id="558" name="latex-image-26.pdf" descr="latex-image-2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126" y="3445046"/>
            <a:ext cx="3685962" cy="53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1" name="latex-image-29.pdf" descr="latex-image-2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68" y="5853829"/>
            <a:ext cx="2290465" cy="4554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latex-image-25.pdf" descr="latex-image-25.pdf">
            <a:extLst>
              <a:ext uri="{FF2B5EF4-FFF2-40B4-BE49-F238E27FC236}">
                <a16:creationId xmlns:a16="http://schemas.microsoft.com/office/drawing/2014/main" id="{2A1F1BB9-C05C-4D77-B09C-76837AF34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229" y="1482383"/>
            <a:ext cx="3263588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latex-image-6.pdf" descr="latex-image-6.pdf">
            <a:extLst>
              <a:ext uri="{FF2B5EF4-FFF2-40B4-BE49-F238E27FC236}">
                <a16:creationId xmlns:a16="http://schemas.microsoft.com/office/drawing/2014/main" id="{A97C8D65-5A4A-40AF-ABF7-FABD4BAB8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731" y="1539948"/>
            <a:ext cx="2507182" cy="446485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planarity">
            <a:extLst>
              <a:ext uri="{FF2B5EF4-FFF2-40B4-BE49-F238E27FC236}">
                <a16:creationId xmlns:a16="http://schemas.microsoft.com/office/drawing/2014/main" id="{C6FF92A5-3BB3-4A07-91F4-FC7B190E9DAC}"/>
              </a:ext>
            </a:extLst>
          </p:cNvPr>
          <p:cNvSpPr txBox="1"/>
          <p:nvPr/>
        </p:nvSpPr>
        <p:spPr>
          <a:xfrm>
            <a:off x="7421600" y="816924"/>
            <a:ext cx="17026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coplanarity</a:t>
            </a:r>
          </a:p>
        </p:txBody>
      </p:sp>
      <p:sp>
        <p:nvSpPr>
          <p:cNvPr id="14" name="rigid motion">
            <a:extLst>
              <a:ext uri="{FF2B5EF4-FFF2-40B4-BE49-F238E27FC236}">
                <a16:creationId xmlns:a16="http://schemas.microsoft.com/office/drawing/2014/main" id="{B3D194CB-E2D9-4815-A272-0C13A6CF5F0C}"/>
              </a:ext>
            </a:extLst>
          </p:cNvPr>
          <p:cNvSpPr txBox="1"/>
          <p:nvPr/>
        </p:nvSpPr>
        <p:spPr>
          <a:xfrm>
            <a:off x="3051782" y="874489"/>
            <a:ext cx="185627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rigid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5699FF-ED57-455F-9FB4-D027584ED977}"/>
                  </a:ext>
                </a:extLst>
              </p:cNvPr>
              <p:cNvSpPr txBox="1"/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5699FF-ED57-455F-9FB4-D027584E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17233-25C6-4670-B3C8-5B42AF583922}"/>
                  </a:ext>
                </a:extLst>
              </p:cNvPr>
              <p:cNvSpPr txBox="1"/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17233-25C6-4670-B3C8-5B42AF583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50B430C-7E30-497F-94BD-B29AC6EFCC9D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2686731" y="1763190"/>
            <a:ext cx="12700" cy="514593"/>
          </a:xfrm>
          <a:prstGeom prst="curvedConnector4">
            <a:avLst>
              <a:gd name="adj1" fmla="val 2603882"/>
              <a:gd name="adj2" fmla="val 101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68251C-8E8F-4D90-B947-4C3129C25C00}"/>
                  </a:ext>
                </a:extLst>
              </p:cNvPr>
              <p:cNvSpPr txBox="1"/>
              <p:nvPr/>
            </p:nvSpPr>
            <p:spPr>
              <a:xfrm>
                <a:off x="4253126" y="3931970"/>
                <a:ext cx="3886962" cy="1361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68251C-8E8F-4D90-B947-4C3129C2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6" y="3931970"/>
                <a:ext cx="3886962" cy="13616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3401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utting it togeth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Building the essential matrix</a:t>
            </a:r>
            <a:endParaRPr dirty="0"/>
          </a:p>
        </p:txBody>
      </p:sp>
      <p:pic>
        <p:nvPicPr>
          <p:cNvPr id="568" name="latex-image-26.pdf" descr="latex-image-2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126" y="3445046"/>
            <a:ext cx="3685962" cy="539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latex-image-29.pdf" descr="latex-image-29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768" y="5853829"/>
            <a:ext cx="2290465" cy="455415"/>
          </a:xfrm>
          <a:prstGeom prst="rect">
            <a:avLst/>
          </a:prstGeom>
          <a:ln w="12700">
            <a:miter lim="400000"/>
          </a:ln>
        </p:spPr>
      </p:pic>
      <p:sp>
        <p:nvSpPr>
          <p:cNvPr id="572" name="Rectangle"/>
          <p:cNvSpPr/>
          <p:nvPr/>
        </p:nvSpPr>
        <p:spPr>
          <a:xfrm>
            <a:off x="4693586" y="5695240"/>
            <a:ext cx="2804829" cy="88252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Essential Matrix…"/>
              <p:cNvSpPr txBox="1"/>
              <p:nvPr/>
            </p:nvSpPr>
            <p:spPr>
              <a:xfrm>
                <a:off x="7692659" y="5572572"/>
                <a:ext cx="2810065" cy="9339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35719" tIns="35719" rIns="35719" bIns="35719" anchor="ctr">
                <a:spAutoFit/>
              </a:bodyPr>
              <a:lstStyle/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2800" dirty="0"/>
                  <a:t>Essential Matrix</a:t>
                </a:r>
              </a:p>
              <a:p>
                <a:pPr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b>
                          <m:r>
                            <a:rPr lang="ar-AE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sz="2800" dirty="0"/>
              </a:p>
            </p:txBody>
          </p:sp>
        </mc:Choice>
        <mc:Fallback xmlns="">
          <p:sp>
            <p:nvSpPr>
              <p:cNvPr id="573" name="Essential Matrix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659" y="5572572"/>
                <a:ext cx="2810065" cy="933910"/>
              </a:xfrm>
              <a:prstGeom prst="rect">
                <a:avLst/>
              </a:prstGeom>
              <a:blipFill>
                <a:blip r:embed="rId4"/>
                <a:stretch>
                  <a:fillRect l="-6508" t="-7190" r="-52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5" name="Connection Line" descr="Connection Line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999995" y="5293625"/>
            <a:ext cx="2843209" cy="508129"/>
          </a:xfrm>
          <a:prstGeom prst="rect">
            <a:avLst/>
          </a:prstGeom>
        </p:spPr>
      </p:pic>
      <p:pic>
        <p:nvPicPr>
          <p:cNvPr id="16" name="latex-image-25.pdf" descr="latex-image-25.pdf">
            <a:extLst>
              <a:ext uri="{FF2B5EF4-FFF2-40B4-BE49-F238E27FC236}">
                <a16:creationId xmlns:a16="http://schemas.microsoft.com/office/drawing/2014/main" id="{B1E5F513-A5DA-4AA3-B041-9FB51467A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229" y="1482383"/>
            <a:ext cx="3263588" cy="446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latex-image-6.pdf" descr="latex-image-6.pdf">
            <a:extLst>
              <a:ext uri="{FF2B5EF4-FFF2-40B4-BE49-F238E27FC236}">
                <a16:creationId xmlns:a16="http://schemas.microsoft.com/office/drawing/2014/main" id="{95DE9316-F448-41D3-9F90-0B2A9B702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6731" y="1539948"/>
            <a:ext cx="2507182" cy="44648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coplanarity">
            <a:extLst>
              <a:ext uri="{FF2B5EF4-FFF2-40B4-BE49-F238E27FC236}">
                <a16:creationId xmlns:a16="http://schemas.microsoft.com/office/drawing/2014/main" id="{E87E9B53-68B0-4258-A869-C241EB0E5640}"/>
              </a:ext>
            </a:extLst>
          </p:cNvPr>
          <p:cNvSpPr txBox="1"/>
          <p:nvPr/>
        </p:nvSpPr>
        <p:spPr>
          <a:xfrm>
            <a:off x="7421600" y="816924"/>
            <a:ext cx="17026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coplanarity</a:t>
            </a:r>
          </a:p>
        </p:txBody>
      </p:sp>
      <p:sp>
        <p:nvSpPr>
          <p:cNvPr id="19" name="rigid motion">
            <a:extLst>
              <a:ext uri="{FF2B5EF4-FFF2-40B4-BE49-F238E27FC236}">
                <a16:creationId xmlns:a16="http://schemas.microsoft.com/office/drawing/2014/main" id="{43BF6CAF-8D96-4BF1-A57F-7FF16B7F7A51}"/>
              </a:ext>
            </a:extLst>
          </p:cNvPr>
          <p:cNvSpPr txBox="1"/>
          <p:nvPr/>
        </p:nvSpPr>
        <p:spPr>
          <a:xfrm>
            <a:off x="3051782" y="874489"/>
            <a:ext cx="185627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/>
              <a:t>rigid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5D8A58-3399-4580-A4FD-71CBACD10082}"/>
                  </a:ext>
                </a:extLst>
              </p:cNvPr>
              <p:cNvSpPr txBox="1"/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5D8A58-3399-4580-A4FD-71CBACD1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36" y="1986433"/>
                <a:ext cx="2737864" cy="1024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B06CD6-1FB9-407F-A17E-2E01763E8FB6}"/>
                  </a:ext>
                </a:extLst>
              </p:cNvPr>
              <p:cNvSpPr txBox="1"/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B06CD6-1FB9-407F-A17E-2E01763E8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1" y="1789185"/>
                <a:ext cx="1774908" cy="532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52E6A53-7861-407B-998B-C4D86AA00E22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2686731" y="1763190"/>
            <a:ext cx="12700" cy="514593"/>
          </a:xfrm>
          <a:prstGeom prst="curvedConnector4">
            <a:avLst>
              <a:gd name="adj1" fmla="val 2603882"/>
              <a:gd name="adj2" fmla="val 1010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DC586E-940E-4A2F-84D5-417D7CF5D0CB}"/>
                  </a:ext>
                </a:extLst>
              </p:cNvPr>
              <p:cNvSpPr txBox="1"/>
              <p:nvPr/>
            </p:nvSpPr>
            <p:spPr>
              <a:xfrm>
                <a:off x="4253126" y="3931970"/>
                <a:ext cx="3886962" cy="1361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DC586E-940E-4A2F-84D5-417D7CF5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26" y="3931970"/>
                <a:ext cx="3886962" cy="13616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725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ounded Rectangle"/>
          <p:cNvSpPr/>
          <p:nvPr/>
        </p:nvSpPr>
        <p:spPr>
          <a:xfrm>
            <a:off x="1893779" y="1833028"/>
            <a:ext cx="8404442" cy="998251"/>
          </a:xfrm>
          <a:prstGeom prst="roundRect">
            <a:avLst>
              <a:gd name="adj" fmla="val 4737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98" name="properties of the E matr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sz="3600" dirty="0"/>
              <a:t>properties of the E matrix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E35FC6-5CF6-488C-8789-A3F1FC25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05" name="Longuet-Higgins equation"/>
          <p:cNvSpPr txBox="1"/>
          <p:nvPr/>
        </p:nvSpPr>
        <p:spPr>
          <a:xfrm>
            <a:off x="2429738" y="2080643"/>
            <a:ext cx="3855031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sz="2800" dirty="0"/>
              <a:t>Essential matrix definition</a:t>
            </a:r>
            <a:endParaRPr sz="2800" dirty="0"/>
          </a:p>
        </p:txBody>
      </p:sp>
      <p:sp>
        <p:nvSpPr>
          <p:cNvPr id="610" name="(points in normalized camera coordinates)"/>
          <p:cNvSpPr txBox="1"/>
          <p:nvPr/>
        </p:nvSpPr>
        <p:spPr>
          <a:xfrm>
            <a:off x="3017625" y="1322857"/>
            <a:ext cx="61567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b="1" dirty="0"/>
              <a:t>(points in normalized </a:t>
            </a:r>
            <a:r>
              <a:rPr lang="en-US" sz="2800" b="1" dirty="0"/>
              <a:t>image</a:t>
            </a:r>
            <a:r>
              <a:rPr sz="2800" b="1" dirty="0"/>
              <a:t> coordinates)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EC5F63-8D43-4B6F-9F0F-BCB166837927}"/>
                  </a:ext>
                </a:extLst>
              </p:cNvPr>
              <p:cNvSpPr/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EC5F63-8D43-4B6F-9F0F-BCB166837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5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Epipolar 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Epipolar</a:t>
            </a:r>
            <a:r>
              <a:rPr dirty="0"/>
              <a:t> </a:t>
            </a:r>
            <a:r>
              <a:rPr lang="en-US" dirty="0"/>
              <a:t>l</a:t>
            </a:r>
            <a:r>
              <a:rPr dirty="0"/>
              <a:t>ine</a:t>
            </a:r>
            <a:r>
              <a:rPr lang="en-US" dirty="0"/>
              <a:t>s equation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D66A46-01E3-47E8-8C3D-F6C1CBF9C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this version of line equation: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For homogenous vector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457200" lvl="1" indent="0" algn="ctr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D66A46-01E3-47E8-8C3D-F6C1CBF9C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51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DF3E1-01B3-4F66-8992-2DE36045A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epipolar</a:t>
                </a:r>
                <a:r>
                  <a:rPr lang="en-US" dirty="0"/>
                  <a:t>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:r>
                  <a:rPr lang="en-US" dirty="0" err="1"/>
                  <a:t>epipolar</a:t>
                </a:r>
                <a:r>
                  <a:rPr lang="en-US" dirty="0"/>
                  <a:t> line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corresponding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DF3E1-01B3-4F66-8992-2DE36045A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riangle"/>
          <p:cNvSpPr/>
          <p:nvPr/>
        </p:nvSpPr>
        <p:spPr>
          <a:xfrm>
            <a:off x="2173704" y="3179117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3" name="Shape"/>
          <p:cNvSpPr/>
          <p:nvPr/>
        </p:nvSpPr>
        <p:spPr>
          <a:xfrm rot="3707693">
            <a:off x="1614084" y="3282844"/>
            <a:ext cx="4058239" cy="218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4" name="Shape"/>
          <p:cNvSpPr/>
          <p:nvPr/>
        </p:nvSpPr>
        <p:spPr>
          <a:xfrm rot="17911998">
            <a:off x="6686146" y="3282844"/>
            <a:ext cx="4058239" cy="218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5" name="Triangle"/>
          <p:cNvSpPr/>
          <p:nvPr/>
        </p:nvSpPr>
        <p:spPr>
          <a:xfrm>
            <a:off x="8275702" y="433385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6" name="Triangle"/>
          <p:cNvSpPr/>
          <p:nvPr/>
        </p:nvSpPr>
        <p:spPr>
          <a:xfrm>
            <a:off x="2191564" y="433385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167" name="latex-image-2.pdf" descr="latex-image-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13" y="4781020"/>
            <a:ext cx="151805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latex-image-3.pdf" descr="latex-image-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664" y="4781020"/>
            <a:ext cx="232173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ne"/>
          <p:cNvSpPr/>
          <p:nvPr/>
        </p:nvSpPr>
        <p:spPr>
          <a:xfrm>
            <a:off x="3134448" y="4328573"/>
            <a:ext cx="908681" cy="3762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0" name="latex-image-5.pdf" descr="latex-image-5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9296" y="3666798"/>
            <a:ext cx="178594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ine"/>
          <p:cNvSpPr/>
          <p:nvPr/>
        </p:nvSpPr>
        <p:spPr>
          <a:xfrm flipH="1">
            <a:off x="6875882" y="3829250"/>
            <a:ext cx="3622852" cy="14298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2" name="latex-image-6.pdf" descr="latex-image-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826" y="470560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latex-image-7.pdf" descr="latex-image-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877" y="4589520"/>
            <a:ext cx="250032" cy="267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atex-image-8.pdf" descr="latex-image-8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0330" y="4117748"/>
            <a:ext cx="187524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/>
          <p:cNvSpPr/>
          <p:nvPr/>
        </p:nvSpPr>
        <p:spPr>
          <a:xfrm flipH="1" flipV="1">
            <a:off x="6157210" y="3151244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6" name="latex-image-4.pdf" descr="latex-image-4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845" y="2872020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latex-image-5.pdf" descr="latex-image-5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6911" y="3966015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 flipV="1">
            <a:off x="8306412" y="4324978"/>
            <a:ext cx="947362" cy="37288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1AC5D-3651-470D-932A-6018F730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Epipolar</a:t>
            </a:r>
            <a:r>
              <a:rPr lang="en-US" dirty="0"/>
              <a:t> lines equation</a:t>
            </a:r>
          </a:p>
        </p:txBody>
      </p:sp>
    </p:spTree>
    <p:extLst>
      <p:ext uri="{BB962C8B-B14F-4D97-AF65-F5344CB8AC3E}">
        <p14:creationId xmlns:p14="http://schemas.microsoft.com/office/powerpoint/2010/main" val="101331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Rounded Rectangle"/>
          <p:cNvSpPr/>
          <p:nvPr/>
        </p:nvSpPr>
        <p:spPr>
          <a:xfrm>
            <a:off x="1893779" y="3086042"/>
            <a:ext cx="8404442" cy="1760100"/>
          </a:xfrm>
          <a:prstGeom prst="roundRect">
            <a:avLst>
              <a:gd name="adj" fmla="val 2687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97" name="Rounded Rectangle"/>
          <p:cNvSpPr/>
          <p:nvPr/>
        </p:nvSpPr>
        <p:spPr>
          <a:xfrm>
            <a:off x="1893779" y="1833028"/>
            <a:ext cx="8404442" cy="998251"/>
          </a:xfrm>
          <a:prstGeom prst="roundRect">
            <a:avLst>
              <a:gd name="adj" fmla="val 4737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98" name="properties of the E matr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sz="3600" dirty="0"/>
              <a:t>properties of the E matrix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A0D813-8A25-4298-813D-E7DABEE5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Full proof for the </a:t>
            </a:r>
            <a:r>
              <a:rPr lang="en-US" dirty="0" err="1"/>
              <a:t>epipolar</a:t>
            </a:r>
            <a:r>
              <a:rPr lang="en-US" dirty="0"/>
              <a:t> lines can be found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http://www.cs.cornell.edu/courses/cs4670/2015sp/lectures/lec21_stereo_web.pdf</a:t>
            </a:r>
            <a:endParaRPr lang="en-US" dirty="0"/>
          </a:p>
        </p:txBody>
      </p:sp>
      <p:sp>
        <p:nvSpPr>
          <p:cNvPr id="604" name="Epipolar lines"/>
          <p:cNvSpPr txBox="1"/>
          <p:nvPr/>
        </p:nvSpPr>
        <p:spPr>
          <a:xfrm>
            <a:off x="2483869" y="3646999"/>
            <a:ext cx="20277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 err="1"/>
              <a:t>Epipolar</a:t>
            </a:r>
            <a:r>
              <a:rPr sz="2800" dirty="0"/>
              <a:t> lines</a:t>
            </a:r>
          </a:p>
        </p:txBody>
      </p:sp>
      <p:sp>
        <p:nvSpPr>
          <p:cNvPr id="605" name="Longuet-Higgins equation"/>
          <p:cNvSpPr txBox="1"/>
          <p:nvPr/>
        </p:nvSpPr>
        <p:spPr>
          <a:xfrm>
            <a:off x="2429738" y="2080643"/>
            <a:ext cx="3855031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sz="2800" dirty="0"/>
              <a:t>Essential matrix definition</a:t>
            </a:r>
            <a:endParaRPr sz="2800" dirty="0"/>
          </a:p>
        </p:txBody>
      </p:sp>
      <p:sp>
        <p:nvSpPr>
          <p:cNvPr id="610" name="(points in normalized camera coordinates)"/>
          <p:cNvSpPr txBox="1"/>
          <p:nvPr/>
        </p:nvSpPr>
        <p:spPr>
          <a:xfrm>
            <a:off x="3017625" y="1322857"/>
            <a:ext cx="61567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b="1" dirty="0"/>
              <a:t>(points in normalized </a:t>
            </a:r>
            <a:r>
              <a:rPr lang="en-US" sz="2800" b="1" dirty="0"/>
              <a:t>image</a:t>
            </a:r>
            <a:r>
              <a:rPr sz="2800" b="1" dirty="0"/>
              <a:t> coordinates)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AEABD8-20D0-40CD-BDEE-9E106A48C046}"/>
                  </a:ext>
                </a:extLst>
              </p:cNvPr>
              <p:cNvSpPr txBox="1"/>
              <p:nvPr/>
            </p:nvSpPr>
            <p:spPr>
              <a:xfrm>
                <a:off x="4438128" y="3086042"/>
                <a:ext cx="5682415" cy="164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the </a:t>
                </a:r>
                <a:r>
                  <a:rPr lang="en-US" sz="2400" dirty="0" err="1"/>
                  <a:t>epipolar</a:t>
                </a:r>
                <a:r>
                  <a:rPr lang="en-US" sz="2400" dirty="0"/>
                  <a:t>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dirty="0" err="1"/>
                  <a:t>epipolar</a:t>
                </a:r>
                <a:r>
                  <a:rPr lang="en-US" sz="2400" dirty="0"/>
                  <a:t> line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AEABD8-20D0-40CD-BDEE-9E106A48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28" y="3086042"/>
                <a:ext cx="5682415" cy="1641924"/>
              </a:xfrm>
              <a:prstGeom prst="rect">
                <a:avLst/>
              </a:prstGeom>
              <a:blipFill>
                <a:blip r:embed="rId4"/>
                <a:stretch>
                  <a:fillRect l="-1395" t="-2963" r="-20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2CD2C3-399A-428B-BBDF-5AA2092B44C2}"/>
                  </a:ext>
                </a:extLst>
              </p:cNvPr>
              <p:cNvSpPr/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2CD2C3-399A-428B-BBDF-5AA2092B4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375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DF3E1-01B3-4F66-8992-2DE36045A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meaning: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meaning: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DF3E1-01B3-4F66-8992-2DE36045A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riangle"/>
          <p:cNvSpPr/>
          <p:nvPr/>
        </p:nvSpPr>
        <p:spPr>
          <a:xfrm>
            <a:off x="2173704" y="3179117"/>
            <a:ext cx="8005326" cy="15180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3" name="Shape"/>
          <p:cNvSpPr/>
          <p:nvPr/>
        </p:nvSpPr>
        <p:spPr>
          <a:xfrm rot="3707693">
            <a:off x="1614084" y="3282844"/>
            <a:ext cx="4058239" cy="218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4" name="Shape"/>
          <p:cNvSpPr/>
          <p:nvPr/>
        </p:nvSpPr>
        <p:spPr>
          <a:xfrm rot="17911998">
            <a:off x="6686146" y="3282844"/>
            <a:ext cx="4058239" cy="21857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alpha val="829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5" name="Triangle"/>
          <p:cNvSpPr/>
          <p:nvPr/>
        </p:nvSpPr>
        <p:spPr>
          <a:xfrm>
            <a:off x="8275702" y="433385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6" name="Triangle"/>
          <p:cNvSpPr/>
          <p:nvPr/>
        </p:nvSpPr>
        <p:spPr>
          <a:xfrm>
            <a:off x="2191564" y="4333855"/>
            <a:ext cx="1876539" cy="367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B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pic>
        <p:nvPicPr>
          <p:cNvPr id="167" name="latex-image-2.pdf" descr="latex-image-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513" y="4781020"/>
            <a:ext cx="151805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latex-image-3.pdf" descr="latex-image-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664" y="4781020"/>
            <a:ext cx="232173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ne"/>
          <p:cNvSpPr/>
          <p:nvPr/>
        </p:nvSpPr>
        <p:spPr>
          <a:xfrm>
            <a:off x="3134448" y="4328573"/>
            <a:ext cx="908681" cy="3762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0" name="latex-image-5.pdf" descr="latex-image-5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9296" y="3666798"/>
            <a:ext cx="178594" cy="285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ine"/>
          <p:cNvSpPr/>
          <p:nvPr/>
        </p:nvSpPr>
        <p:spPr>
          <a:xfrm flipH="1">
            <a:off x="6875882" y="3829250"/>
            <a:ext cx="3622852" cy="14298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2" name="latex-image-6.pdf" descr="latex-image-6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0826" y="470560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latex-image-7.pdf" descr="latex-image-7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1877" y="4589520"/>
            <a:ext cx="250032" cy="267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atex-image-8.pdf" descr="latex-image-8.pd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0330" y="4117748"/>
            <a:ext cx="187524" cy="15180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/>
          <p:cNvSpPr/>
          <p:nvPr/>
        </p:nvSpPr>
        <p:spPr>
          <a:xfrm flipH="1" flipV="1">
            <a:off x="6157210" y="3151244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6" name="latex-image-4.pdf" descr="latex-image-4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8845" y="2872020"/>
            <a:ext cx="294680" cy="223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latex-image-5.pdf" descr="latex-image-5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6911" y="3966015"/>
            <a:ext cx="267891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 flipV="1">
            <a:off x="8306412" y="4324978"/>
            <a:ext cx="947362" cy="37288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  <a:tail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1AC5D-3651-470D-932A-6018F730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Epipolar</a:t>
            </a:r>
            <a:r>
              <a:rPr lang="en-US" dirty="0"/>
              <a:t> lines equation</a:t>
            </a:r>
          </a:p>
        </p:txBody>
      </p:sp>
    </p:spTree>
    <p:extLst>
      <p:ext uri="{BB962C8B-B14F-4D97-AF65-F5344CB8AC3E}">
        <p14:creationId xmlns:p14="http://schemas.microsoft.com/office/powerpoint/2010/main" val="4129300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ounded Rectangle"/>
          <p:cNvSpPr/>
          <p:nvPr/>
        </p:nvSpPr>
        <p:spPr>
          <a:xfrm>
            <a:off x="1893779" y="1833028"/>
            <a:ext cx="8404442" cy="998251"/>
          </a:xfrm>
          <a:prstGeom prst="roundRect">
            <a:avLst>
              <a:gd name="adj" fmla="val 4737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98" name="properties of the E matr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sz="3600" dirty="0"/>
              <a:t>properties of the E matrix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A0D813-8A25-4298-813D-E7DABEE5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05" name="Longuet-Higgins equation"/>
          <p:cNvSpPr txBox="1"/>
          <p:nvPr/>
        </p:nvSpPr>
        <p:spPr>
          <a:xfrm>
            <a:off x="2429738" y="2080643"/>
            <a:ext cx="3855031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sz="2800" dirty="0"/>
              <a:t>Essential matrix definition</a:t>
            </a:r>
            <a:endParaRPr sz="2800" dirty="0"/>
          </a:p>
        </p:txBody>
      </p:sp>
      <p:sp>
        <p:nvSpPr>
          <p:cNvPr id="606" name="Rounded Rectangle"/>
          <p:cNvSpPr/>
          <p:nvPr/>
        </p:nvSpPr>
        <p:spPr>
          <a:xfrm>
            <a:off x="1893779" y="5100905"/>
            <a:ext cx="8404442" cy="1038480"/>
          </a:xfrm>
          <a:prstGeom prst="roundRect">
            <a:avLst>
              <a:gd name="adj" fmla="val 4554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07" name="Epipoles"/>
          <p:cNvSpPr txBox="1"/>
          <p:nvPr/>
        </p:nvSpPr>
        <p:spPr>
          <a:xfrm>
            <a:off x="2832181" y="5368229"/>
            <a:ext cx="129683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 err="1"/>
              <a:t>Epipoles</a:t>
            </a:r>
            <a:endParaRPr sz="2800" dirty="0"/>
          </a:p>
        </p:txBody>
      </p:sp>
      <p:sp>
        <p:nvSpPr>
          <p:cNvPr id="610" name="(points in normalized camera coordinates)"/>
          <p:cNvSpPr txBox="1"/>
          <p:nvPr/>
        </p:nvSpPr>
        <p:spPr>
          <a:xfrm>
            <a:off x="3017625" y="1322857"/>
            <a:ext cx="61567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b="1" dirty="0"/>
              <a:t>(points in normalized </a:t>
            </a:r>
            <a:r>
              <a:rPr lang="en-US" sz="2800" b="1" dirty="0"/>
              <a:t>image</a:t>
            </a:r>
            <a:r>
              <a:rPr sz="2800" b="1" dirty="0"/>
              <a:t> coordinates)</a:t>
            </a:r>
          </a:p>
        </p:txBody>
      </p:sp>
      <p:sp>
        <p:nvSpPr>
          <p:cNvPr id="18" name="Rounded Rectangle">
            <a:extLst>
              <a:ext uri="{FF2B5EF4-FFF2-40B4-BE49-F238E27FC236}">
                <a16:creationId xmlns:a16="http://schemas.microsoft.com/office/drawing/2014/main" id="{93C656FA-5F2D-464A-B75A-3A5CA3E39417}"/>
              </a:ext>
            </a:extLst>
          </p:cNvPr>
          <p:cNvSpPr/>
          <p:nvPr/>
        </p:nvSpPr>
        <p:spPr>
          <a:xfrm>
            <a:off x="1893779" y="3086042"/>
            <a:ext cx="8404442" cy="1760100"/>
          </a:xfrm>
          <a:prstGeom prst="roundRect">
            <a:avLst>
              <a:gd name="adj" fmla="val 2687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" name="Epipolar lines">
            <a:extLst>
              <a:ext uri="{FF2B5EF4-FFF2-40B4-BE49-F238E27FC236}">
                <a16:creationId xmlns:a16="http://schemas.microsoft.com/office/drawing/2014/main" id="{B0D26F4B-9FF0-42C0-9ACE-27945EA01CCF}"/>
              </a:ext>
            </a:extLst>
          </p:cNvPr>
          <p:cNvSpPr txBox="1"/>
          <p:nvPr/>
        </p:nvSpPr>
        <p:spPr>
          <a:xfrm>
            <a:off x="2483869" y="3646999"/>
            <a:ext cx="20277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 err="1"/>
              <a:t>Epipolar</a:t>
            </a:r>
            <a:r>
              <a:rPr sz="2800" dirty="0"/>
              <a:t>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21411F-4AB5-4907-8210-254DF11F16BE}"/>
                  </a:ext>
                </a:extLst>
              </p:cNvPr>
              <p:cNvSpPr txBox="1"/>
              <p:nvPr/>
            </p:nvSpPr>
            <p:spPr>
              <a:xfrm>
                <a:off x="4438128" y="3086042"/>
                <a:ext cx="5682415" cy="164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the </a:t>
                </a:r>
                <a:r>
                  <a:rPr lang="en-US" sz="2400" dirty="0" err="1"/>
                  <a:t>epipolar</a:t>
                </a:r>
                <a:r>
                  <a:rPr lang="en-US" sz="2400" dirty="0"/>
                  <a:t>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dirty="0" err="1"/>
                  <a:t>epipolar</a:t>
                </a:r>
                <a:r>
                  <a:rPr lang="en-US" sz="2400" dirty="0"/>
                  <a:t> line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21411F-4AB5-4907-8210-254DF11F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28" y="3086042"/>
                <a:ext cx="5682415" cy="1641924"/>
              </a:xfrm>
              <a:prstGeom prst="rect">
                <a:avLst/>
              </a:prstGeom>
              <a:blipFill>
                <a:blip r:embed="rId5"/>
                <a:stretch>
                  <a:fillRect l="-1395" t="-2963" r="-20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CFEB9E-FD04-4841-980F-E748F2E400E3}"/>
                  </a:ext>
                </a:extLst>
              </p:cNvPr>
              <p:cNvSpPr/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CFEB9E-FD04-4841-980F-E748F2E40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661535-752A-4159-BF92-D3081FC62502}"/>
                  </a:ext>
                </a:extLst>
              </p:cNvPr>
              <p:cNvSpPr/>
              <p:nvPr/>
            </p:nvSpPr>
            <p:spPr>
              <a:xfrm>
                <a:off x="5228593" y="5268474"/>
                <a:ext cx="22699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661535-752A-4159-BF92-D3081FC625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93" y="5268474"/>
                <a:ext cx="226991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A7437A-917B-483E-B852-1F554406F024}"/>
                  </a:ext>
                </a:extLst>
              </p:cNvPr>
              <p:cNvSpPr/>
              <p:nvPr/>
            </p:nvSpPr>
            <p:spPr>
              <a:xfrm>
                <a:off x="8343800" y="5268474"/>
                <a:ext cx="183864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𝐸𝑒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8A7437A-917B-483E-B852-1F554406F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800" y="5268474"/>
                <a:ext cx="183864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Table"/>
          <p:cNvGraphicFramePr/>
          <p:nvPr>
            <p:extLst>
              <p:ext uri="{D42A27DB-BD31-4B8C-83A1-F6EECF244321}">
                <p14:modId xmlns:p14="http://schemas.microsoft.com/office/powerpoint/2010/main" val="3878912388"/>
              </p:ext>
            </p:extLst>
          </p:nvPr>
        </p:nvGraphicFramePr>
        <p:xfrm>
          <a:off x="1869985" y="964406"/>
          <a:ext cx="8452030" cy="4929187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263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2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350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  <a:endParaRPr sz="1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Structure</a:t>
                      </a:r>
                    </a:p>
                    <a:p>
                      <a:pPr defTabSz="914400">
                        <a:tabLst>
                          <a:tab pos="1181100" algn="l"/>
                        </a:tabLst>
                        <a:defRPr sz="20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3D model of world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6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Motion</a:t>
                      </a:r>
                    </a:p>
                    <a:p>
                      <a:pPr defTabSz="914400">
                        <a:tabLst>
                          <a:tab pos="1181100" algn="l"/>
                        </a:tabLst>
                        <a:defRPr sz="200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 DOFs of cameras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Helvetica"/>
                        </a:rPr>
                        <a:t>Measurements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89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b="0" dirty="0">
                          <a:solidFill>
                            <a:schemeClr val="tx1"/>
                          </a:solidFill>
                          <a:effectLst/>
                          <a:sym typeface="Helvetica"/>
                        </a:rPr>
                        <a:t>Pose Estimation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sym typeface="Helvetica"/>
                      </a:endParaRPr>
                    </a:p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sym typeface="Helvetica"/>
                        </a:rPr>
                        <a:t>(camera pose estimation)</a:t>
                      </a:r>
                      <a:endParaRPr sz="1800" b="0" dirty="0">
                        <a:solidFill>
                          <a:schemeClr val="tx1"/>
                        </a:solidFill>
                        <a:effectLst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ym typeface="Helvetica"/>
                        </a:rPr>
                        <a:t>known</a:t>
                      </a:r>
                      <a:endParaRPr sz="14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00" b="1" dirty="0">
                          <a:sym typeface="Helvetica"/>
                        </a:rPr>
                        <a:t>estimate</a:t>
                      </a:r>
                      <a:endParaRPr sz="2100" b="1" dirty="0">
                        <a:solidFill>
                          <a:srgbClr val="0433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>
                          <a:sym typeface="Helvetica"/>
                        </a:rPr>
                        <a:t>3D to 2D correspondences</a:t>
                      </a:r>
                      <a:endParaRPr sz="1400" b="1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189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Triangulation</a:t>
                      </a:r>
                      <a:endParaRPr sz="1800" b="1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60000"/>
                            </a:srgbClr>
                          </a:outerShdw>
                        </a:effectLst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00" b="1" dirty="0">
                          <a:sym typeface="Helvetica"/>
                        </a:rPr>
                        <a:t>estimate</a:t>
                      </a:r>
                      <a:endParaRPr sz="2100" b="1" dirty="0">
                        <a:solidFill>
                          <a:srgbClr val="0433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ym typeface="Helvetica"/>
                        </a:rPr>
                        <a:t>known</a:t>
                      </a:r>
                      <a:endParaRPr sz="1400" b="1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ym typeface="Helvetica"/>
                        </a:rPr>
                        <a:t>2D to 2D </a:t>
                      </a:r>
                      <a:r>
                        <a:rPr lang="en-US" sz="1400" dirty="0">
                          <a:sym typeface="Helvetica"/>
                        </a:rPr>
                        <a:t>correspondences</a:t>
                      </a:r>
                      <a:endParaRPr sz="1400" b="1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89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3D r</a:t>
                      </a:r>
                      <a:r>
                        <a:rPr sz="1800" dirty="0"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econstruction</a:t>
                      </a:r>
                      <a:endParaRPr sz="1800" b="1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60000"/>
                            </a:srgbClr>
                          </a:outerShdw>
                        </a:effectLst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00" b="1" dirty="0">
                          <a:sym typeface="Helvetica"/>
                        </a:rPr>
                        <a:t>estimate</a:t>
                      </a:r>
                      <a:endParaRPr sz="2100" b="1" dirty="0">
                        <a:solidFill>
                          <a:srgbClr val="0433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100" b="1" dirty="0">
                          <a:sym typeface="Helvetica"/>
                        </a:rPr>
                        <a:t>estimate</a:t>
                      </a:r>
                      <a:endParaRPr sz="2100" b="1" dirty="0">
                        <a:solidFill>
                          <a:srgbClr val="0433FF"/>
                        </a:solidFill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 dirty="0">
                          <a:sym typeface="Helvetica"/>
                        </a:rPr>
                        <a:t>2D to 2D </a:t>
                      </a:r>
                      <a:r>
                        <a:rPr lang="en-US" sz="1400" dirty="0">
                          <a:sym typeface="Helvetica"/>
                        </a:rPr>
                        <a:t>correspondences</a:t>
                      </a:r>
                      <a:endParaRPr sz="1400" b="1" dirty="0">
                        <a:latin typeface="Helvetica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41A1E3-F76A-4BB2-BB9B-C6D04D75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motion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D6AB-A21D-48B9-8404-525AFE64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E10B-B9ED-44F4-9EC3-607819AF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ounded Rectangle"/>
          <p:cNvSpPr/>
          <p:nvPr/>
        </p:nvSpPr>
        <p:spPr>
          <a:xfrm>
            <a:off x="2348845" y="745724"/>
            <a:ext cx="7494311" cy="2922564"/>
          </a:xfrm>
          <a:prstGeom prst="roundRect">
            <a:avLst>
              <a:gd name="adj" fmla="val 1401"/>
            </a:avLst>
          </a:prstGeom>
          <a:gradFill>
            <a:gsLst>
              <a:gs pos="0">
                <a:srgbClr val="FBFBFB"/>
              </a:gs>
              <a:gs pos="100000">
                <a:schemeClr val="accent4">
                  <a:hueOff val="384618"/>
                  <a:satOff val="3869"/>
                  <a:lumOff val="5802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97" name="latex-image-38.pdf" descr="latex-image-38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5" y="894897"/>
            <a:ext cx="2606430" cy="54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he Essential matrix operates on image points expressed in…"/>
          <p:cNvSpPr txBox="1"/>
          <p:nvPr/>
        </p:nvSpPr>
        <p:spPr>
          <a:xfrm>
            <a:off x="2588067" y="1507776"/>
            <a:ext cx="7015866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/>
            </a:pPr>
            <a:r>
              <a:rPr sz="1687"/>
              <a:t>The Essential matrix operates on image points expressed in </a:t>
            </a:r>
          </a:p>
          <a:p>
            <a:pPr>
              <a:defRPr sz="2400"/>
            </a:pPr>
            <a:r>
              <a:rPr sz="1687" b="1">
                <a:latin typeface="Helvetica"/>
                <a:ea typeface="Helvetica"/>
                <a:cs typeface="Helvetica"/>
                <a:sym typeface="Helvetica"/>
              </a:rPr>
              <a:t>normalized coordinates</a:t>
            </a:r>
            <a:r>
              <a:rPr sz="1687"/>
              <a:t> </a:t>
            </a:r>
            <a:br>
              <a:rPr sz="1687"/>
            </a:br>
            <a:r>
              <a:rPr sz="1687"/>
              <a:t>(points have been aligned (normalized) to camera coordinates)</a:t>
            </a:r>
          </a:p>
        </p:txBody>
      </p:sp>
      <p:pic>
        <p:nvPicPr>
          <p:cNvPr id="199" name="latex-image-40.pdf" descr="latex-image-4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19" y="2653757"/>
            <a:ext cx="2147718" cy="41076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roup"/>
          <p:cNvGrpSpPr/>
          <p:nvPr/>
        </p:nvGrpSpPr>
        <p:grpSpPr>
          <a:xfrm>
            <a:off x="6668065" y="2540496"/>
            <a:ext cx="2364193" cy="887197"/>
            <a:chOff x="0" y="0"/>
            <a:chExt cx="3362406" cy="1261790"/>
          </a:xfrm>
        </p:grpSpPr>
        <p:pic>
          <p:nvPicPr>
            <p:cNvPr id="204" name="latex-image-39.pdf" descr="latex-image-39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858" y="0"/>
              <a:ext cx="2885594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image point"/>
            <p:cNvSpPr txBox="1"/>
            <p:nvPr/>
          </p:nvSpPr>
          <p:spPr>
            <a:xfrm>
              <a:off x="2615258" y="605109"/>
              <a:ext cx="747148" cy="656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800"/>
              </a:lvl1pPr>
            </a:lstStyle>
            <a:p>
              <a:r>
                <a:rPr sz="1266"/>
                <a:t>image point</a:t>
              </a:r>
            </a:p>
          </p:txBody>
        </p:sp>
        <p:sp>
          <p:nvSpPr>
            <p:cNvPr id="206" name="camera point"/>
            <p:cNvSpPr txBox="1"/>
            <p:nvPr/>
          </p:nvSpPr>
          <p:spPr>
            <a:xfrm>
              <a:off x="0" y="605109"/>
              <a:ext cx="999264" cy="656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800"/>
              </a:lvl1pPr>
            </a:lstStyle>
            <a:p>
              <a:r>
                <a:rPr sz="1266"/>
                <a:t>camera point</a:t>
              </a: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7504841-95AC-4685-9A2B-25780D0B8BFB}"/>
              </a:ext>
            </a:extLst>
          </p:cNvPr>
          <p:cNvSpPr txBox="1">
            <a:spLocks/>
          </p:cNvSpPr>
          <p:nvPr/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Fundamental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ounded Rectangle"/>
          <p:cNvSpPr/>
          <p:nvPr/>
        </p:nvSpPr>
        <p:spPr>
          <a:xfrm>
            <a:off x="2348845" y="3863519"/>
            <a:ext cx="7494311" cy="2680128"/>
          </a:xfrm>
          <a:prstGeom prst="roundRect">
            <a:avLst>
              <a:gd name="adj" fmla="val 1814"/>
            </a:avLst>
          </a:prstGeom>
          <a:gradFill>
            <a:gsLst>
              <a:gs pos="0">
                <a:srgbClr val="FBFBFB"/>
              </a:gs>
              <a:gs pos="100000">
                <a:schemeClr val="accent1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6" name="Rounded Rectangle"/>
          <p:cNvSpPr/>
          <p:nvPr/>
        </p:nvSpPr>
        <p:spPr>
          <a:xfrm>
            <a:off x="2348845" y="745724"/>
            <a:ext cx="7494311" cy="2922564"/>
          </a:xfrm>
          <a:prstGeom prst="roundRect">
            <a:avLst>
              <a:gd name="adj" fmla="val 1401"/>
            </a:avLst>
          </a:prstGeom>
          <a:gradFill>
            <a:gsLst>
              <a:gs pos="0">
                <a:srgbClr val="FBFBFB"/>
              </a:gs>
              <a:gs pos="100000">
                <a:schemeClr val="accent4">
                  <a:hueOff val="384618"/>
                  <a:satOff val="3869"/>
                  <a:lumOff val="5802"/>
                </a:schemeClr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97" name="latex-image-38.pdf" descr="latex-image-38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5" y="894897"/>
            <a:ext cx="2606430" cy="54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he Essential matrix operates on image points expressed in…"/>
          <p:cNvSpPr txBox="1"/>
          <p:nvPr/>
        </p:nvSpPr>
        <p:spPr>
          <a:xfrm>
            <a:off x="2588067" y="1507776"/>
            <a:ext cx="7015866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>
              <a:defRPr sz="2400"/>
            </a:pPr>
            <a:r>
              <a:rPr sz="1687"/>
              <a:t>The Essential matrix operates on image points expressed in </a:t>
            </a:r>
          </a:p>
          <a:p>
            <a:pPr>
              <a:defRPr sz="2400"/>
            </a:pPr>
            <a:r>
              <a:rPr sz="1687" b="1">
                <a:latin typeface="Helvetica"/>
                <a:ea typeface="Helvetica"/>
                <a:cs typeface="Helvetica"/>
                <a:sym typeface="Helvetica"/>
              </a:rPr>
              <a:t>normalized coordinates</a:t>
            </a:r>
            <a:r>
              <a:rPr sz="1687"/>
              <a:t> </a:t>
            </a:r>
            <a:br>
              <a:rPr sz="1687"/>
            </a:br>
            <a:r>
              <a:rPr sz="1687"/>
              <a:t>(points have been aligned (normalized) to camera coordinates)</a:t>
            </a:r>
          </a:p>
        </p:txBody>
      </p:sp>
      <p:pic>
        <p:nvPicPr>
          <p:cNvPr id="199" name="latex-image-40.pdf" descr="latex-image-4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19" y="2653757"/>
            <a:ext cx="2147718" cy="41076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Writing out the epipolar constraint in terms of image coordinates"/>
          <p:cNvSpPr txBox="1"/>
          <p:nvPr/>
        </p:nvSpPr>
        <p:spPr>
          <a:xfrm>
            <a:off x="2749724" y="4031074"/>
            <a:ext cx="579036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1687"/>
              <a:t>Writing out the epipolar constraint in terms of image coordinates</a:t>
            </a:r>
          </a:p>
        </p:txBody>
      </p:sp>
      <p:pic>
        <p:nvPicPr>
          <p:cNvPr id="201" name="latex-image-43.pdf" descr="latex-image-4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891" y="4607509"/>
            <a:ext cx="3888354" cy="4018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latex-image-44.pdf" descr="latex-image-44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606" y="5127047"/>
            <a:ext cx="3946923" cy="464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latex-image-45.pdf" descr="latex-image-45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495" y="5709090"/>
            <a:ext cx="2959146" cy="5918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roup"/>
          <p:cNvGrpSpPr/>
          <p:nvPr/>
        </p:nvGrpSpPr>
        <p:grpSpPr>
          <a:xfrm>
            <a:off x="6668065" y="2540496"/>
            <a:ext cx="2364193" cy="887197"/>
            <a:chOff x="0" y="0"/>
            <a:chExt cx="3362406" cy="1261790"/>
          </a:xfrm>
        </p:grpSpPr>
        <p:pic>
          <p:nvPicPr>
            <p:cNvPr id="204" name="latex-image-39.pdf" descr="latex-image-39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6858" y="0"/>
              <a:ext cx="2885594" cy="58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image point"/>
            <p:cNvSpPr txBox="1"/>
            <p:nvPr/>
          </p:nvSpPr>
          <p:spPr>
            <a:xfrm>
              <a:off x="2615258" y="605109"/>
              <a:ext cx="747148" cy="656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800"/>
              </a:lvl1pPr>
            </a:lstStyle>
            <a:p>
              <a:r>
                <a:rPr sz="1266"/>
                <a:t>image point</a:t>
              </a:r>
            </a:p>
          </p:txBody>
        </p:sp>
        <p:sp>
          <p:nvSpPr>
            <p:cNvPr id="206" name="camera point"/>
            <p:cNvSpPr txBox="1"/>
            <p:nvPr/>
          </p:nvSpPr>
          <p:spPr>
            <a:xfrm>
              <a:off x="0" y="605109"/>
              <a:ext cx="999264" cy="656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>
                <a:defRPr sz="1800"/>
              </a:lvl1pPr>
            </a:lstStyle>
            <a:p>
              <a:r>
                <a:rPr sz="1266"/>
                <a:t>camera point</a:t>
              </a: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7504841-95AC-4685-9A2B-25780D0B8BFB}"/>
              </a:ext>
            </a:extLst>
          </p:cNvPr>
          <p:cNvSpPr txBox="1">
            <a:spLocks/>
          </p:cNvSpPr>
          <p:nvPr/>
        </p:nvSpPr>
        <p:spPr>
          <a:xfrm>
            <a:off x="203200" y="0"/>
            <a:ext cx="11785600" cy="762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Fundamental matrix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sential Matrix…">
                <a:extLst>
                  <a:ext uri="{FF2B5EF4-FFF2-40B4-BE49-F238E27FC236}">
                    <a16:creationId xmlns:a16="http://schemas.microsoft.com/office/drawing/2014/main" id="{06442484-A54C-41B4-80CD-5304FA4236CB}"/>
                  </a:ext>
                </a:extLst>
              </p:cNvPr>
              <p:cNvSpPr txBox="1"/>
              <p:nvPr/>
            </p:nvSpPr>
            <p:spPr>
              <a:xfrm>
                <a:off x="9779244" y="5203583"/>
                <a:ext cx="2459562" cy="137454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/>
              <a:p>
                <a:pPr algn="ctr"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:r>
                  <a:rPr lang="en-US" sz="2800" dirty="0"/>
                  <a:t>Essential Matrix</a:t>
                </a:r>
              </a:p>
              <a:p>
                <a:pPr algn="ctr">
                  <a:defRPr sz="2400" b="1">
                    <a:latin typeface="Helvetica"/>
                    <a:ea typeface="Helvetica"/>
                    <a:cs typeface="Helvetica"/>
                    <a:sym typeface="Helvetica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𝑬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sz="2800" dirty="0"/>
              </a:p>
            </p:txBody>
          </p:sp>
        </mc:Choice>
        <mc:Fallback>
          <p:sp>
            <p:nvSpPr>
              <p:cNvPr id="16" name="Essential Matrix…">
                <a:extLst>
                  <a:ext uri="{FF2B5EF4-FFF2-40B4-BE49-F238E27FC236}">
                    <a16:creationId xmlns:a16="http://schemas.microsoft.com/office/drawing/2014/main" id="{06442484-A54C-41B4-80CD-5304FA42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244" y="5203583"/>
                <a:ext cx="2459562" cy="1374543"/>
              </a:xfrm>
              <a:prstGeom prst="rect">
                <a:avLst/>
              </a:prstGeom>
              <a:blipFill>
                <a:blip r:embed="rId8"/>
                <a:stretch>
                  <a:fillRect t="-488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nection Line" descr="Connection Line">
            <a:extLst>
              <a:ext uri="{FF2B5EF4-FFF2-40B4-BE49-F238E27FC236}">
                <a16:creationId xmlns:a16="http://schemas.microsoft.com/office/drawing/2014/main" id="{1E7CD63A-CB86-401F-B3BD-C7C18B63D195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5999996" y="5466363"/>
            <a:ext cx="4209324" cy="3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2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ounded Rectangle"/>
          <p:cNvSpPr/>
          <p:nvPr/>
        </p:nvSpPr>
        <p:spPr>
          <a:xfrm>
            <a:off x="1893779" y="1833028"/>
            <a:ext cx="8404442" cy="998251"/>
          </a:xfrm>
          <a:prstGeom prst="roundRect">
            <a:avLst>
              <a:gd name="adj" fmla="val 4737"/>
            </a:avLst>
          </a:prstGeom>
          <a:solidFill>
            <a:schemeClr val="accent5">
              <a:hueOff val="-444211"/>
              <a:satOff val="-14915"/>
              <a:lumOff val="22857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598" name="properties of the E matri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sz="3600" dirty="0"/>
              <a:t>properties of the </a:t>
            </a:r>
            <a:r>
              <a:rPr lang="en-US" sz="3600" dirty="0">
                <a:highlight>
                  <a:srgbClr val="FFFF00"/>
                </a:highlight>
              </a:rPr>
              <a:t>F</a:t>
            </a:r>
            <a:r>
              <a:rPr sz="3600" dirty="0"/>
              <a:t>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A0D813-8A25-4298-813D-E7DABEE54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of the below functions works with </a:t>
                </a:r>
                <a14:m>
                  <m:oMath xmlns:m="http://schemas.openxmlformats.org/officeDocument/2006/math">
                    <m:r>
                      <a:rPr lang="en-US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/>
                  <a:t> and un-normalized points the same!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A0D813-8A25-4298-813D-E7DABEE54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5" name="Longuet-Higgins equation"/>
          <p:cNvSpPr txBox="1"/>
          <p:nvPr/>
        </p:nvSpPr>
        <p:spPr>
          <a:xfrm>
            <a:off x="2429738" y="2080643"/>
            <a:ext cx="450950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Fundamental</a:t>
            </a:r>
            <a:r>
              <a:rPr lang="en-US" sz="2800" dirty="0"/>
              <a:t> matrix definition</a:t>
            </a:r>
            <a:endParaRPr sz="2800" dirty="0"/>
          </a:p>
        </p:txBody>
      </p:sp>
      <p:sp>
        <p:nvSpPr>
          <p:cNvPr id="606" name="Rounded Rectangle"/>
          <p:cNvSpPr/>
          <p:nvPr/>
        </p:nvSpPr>
        <p:spPr>
          <a:xfrm>
            <a:off x="1893779" y="5100905"/>
            <a:ext cx="8404442" cy="1038480"/>
          </a:xfrm>
          <a:prstGeom prst="roundRect">
            <a:avLst>
              <a:gd name="adj" fmla="val 4554"/>
            </a:avLst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607" name="Epipoles"/>
          <p:cNvSpPr txBox="1"/>
          <p:nvPr/>
        </p:nvSpPr>
        <p:spPr>
          <a:xfrm>
            <a:off x="2832181" y="5368229"/>
            <a:ext cx="129683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 err="1"/>
              <a:t>Epipoles</a:t>
            </a:r>
            <a:endParaRPr sz="2800" dirty="0"/>
          </a:p>
        </p:txBody>
      </p:sp>
      <p:sp>
        <p:nvSpPr>
          <p:cNvPr id="610" name="(points in normalized camera coordinates)"/>
          <p:cNvSpPr txBox="1"/>
          <p:nvPr/>
        </p:nvSpPr>
        <p:spPr>
          <a:xfrm>
            <a:off x="3017625" y="1322857"/>
            <a:ext cx="665207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b="1" dirty="0"/>
              <a:t>(points in </a:t>
            </a:r>
            <a:r>
              <a:rPr lang="en-US" sz="2800" b="1" u="sng" dirty="0">
                <a:highlight>
                  <a:srgbClr val="FFFF00"/>
                </a:highlight>
              </a:rPr>
              <a:t>un-</a:t>
            </a:r>
            <a:r>
              <a:rPr sz="2800" b="1" u="sng" dirty="0">
                <a:highlight>
                  <a:srgbClr val="FFFF00"/>
                </a:highlight>
              </a:rPr>
              <a:t>normalized </a:t>
            </a:r>
            <a:r>
              <a:rPr lang="en-US" sz="2800" b="1" dirty="0"/>
              <a:t>image</a:t>
            </a:r>
            <a:r>
              <a:rPr sz="2800" b="1" dirty="0"/>
              <a:t> coordinates)</a:t>
            </a:r>
          </a:p>
        </p:txBody>
      </p:sp>
      <p:sp>
        <p:nvSpPr>
          <p:cNvPr id="18" name="Rounded Rectangle">
            <a:extLst>
              <a:ext uri="{FF2B5EF4-FFF2-40B4-BE49-F238E27FC236}">
                <a16:creationId xmlns:a16="http://schemas.microsoft.com/office/drawing/2014/main" id="{93C656FA-5F2D-464A-B75A-3A5CA3E39417}"/>
              </a:ext>
            </a:extLst>
          </p:cNvPr>
          <p:cNvSpPr/>
          <p:nvPr/>
        </p:nvSpPr>
        <p:spPr>
          <a:xfrm>
            <a:off x="1893779" y="3086042"/>
            <a:ext cx="8404442" cy="1760100"/>
          </a:xfrm>
          <a:prstGeom prst="roundRect">
            <a:avLst>
              <a:gd name="adj" fmla="val 2687"/>
            </a:avLst>
          </a:prstGeom>
          <a:solidFill>
            <a:schemeClr val="accent2">
              <a:hueOff val="-2473792"/>
              <a:satOff val="-50209"/>
              <a:lumOff val="23543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9" name="Epipolar lines">
            <a:extLst>
              <a:ext uri="{FF2B5EF4-FFF2-40B4-BE49-F238E27FC236}">
                <a16:creationId xmlns:a16="http://schemas.microsoft.com/office/drawing/2014/main" id="{B0D26F4B-9FF0-42C0-9ACE-27945EA01CCF}"/>
              </a:ext>
            </a:extLst>
          </p:cNvPr>
          <p:cNvSpPr txBox="1"/>
          <p:nvPr/>
        </p:nvSpPr>
        <p:spPr>
          <a:xfrm>
            <a:off x="2483869" y="3646999"/>
            <a:ext cx="20277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2800" dirty="0" err="1"/>
              <a:t>Epipolar</a:t>
            </a:r>
            <a:r>
              <a:rPr sz="2800" dirty="0"/>
              <a:t> 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21411F-4AB5-4907-8210-254DF11F16BE}"/>
                  </a:ext>
                </a:extLst>
              </p:cNvPr>
              <p:cNvSpPr txBox="1"/>
              <p:nvPr/>
            </p:nvSpPr>
            <p:spPr>
              <a:xfrm>
                <a:off x="4438128" y="3086042"/>
                <a:ext cx="5682415" cy="164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the </a:t>
                </a:r>
                <a:r>
                  <a:rPr lang="en-US" sz="2400" dirty="0" err="1"/>
                  <a:t>epipolar</a:t>
                </a:r>
                <a:r>
                  <a:rPr lang="en-US" sz="2400" dirty="0"/>
                  <a:t>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dirty="0" err="1"/>
                  <a:t>epipolar</a:t>
                </a:r>
                <a:r>
                  <a:rPr lang="en-US" sz="2400" dirty="0"/>
                  <a:t> line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corresponding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21411F-4AB5-4907-8210-254DF11F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128" y="3086042"/>
                <a:ext cx="5682415" cy="1641924"/>
              </a:xfrm>
              <a:prstGeom prst="rect">
                <a:avLst/>
              </a:prstGeom>
              <a:blipFill>
                <a:blip r:embed="rId3"/>
                <a:stretch>
                  <a:fillRect l="-1395" t="-2963" r="-203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6BB980-AF50-4A38-83E3-D5E16F57A937}"/>
                  </a:ext>
                </a:extLst>
              </p:cNvPr>
              <p:cNvSpPr/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36BB980-AF50-4A38-83E3-D5E16F57A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392" y="2000185"/>
                <a:ext cx="255595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499016-9E29-4332-B09C-2AC3DEAFF8D2}"/>
                  </a:ext>
                </a:extLst>
              </p:cNvPr>
              <p:cNvSpPr/>
              <p:nvPr/>
            </p:nvSpPr>
            <p:spPr>
              <a:xfrm>
                <a:off x="5228593" y="5268474"/>
                <a:ext cx="22699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499016-9E29-4332-B09C-2AC3DEAFF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93" y="5268474"/>
                <a:ext cx="226991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90D622-F578-4376-BC9E-A428AA634A87}"/>
                  </a:ext>
                </a:extLst>
              </p:cNvPr>
              <p:cNvSpPr/>
              <p:nvPr/>
            </p:nvSpPr>
            <p:spPr>
              <a:xfrm>
                <a:off x="8343800" y="5268474"/>
                <a:ext cx="183864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590D622-F578-4376-BC9E-A428AA634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800" y="5268474"/>
                <a:ext cx="183864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523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</a:t>
            </a:r>
            <a:r>
              <a:rPr lang="en-US" b="1" dirty="0"/>
              <a:t>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don’t know </a:t>
            </a:r>
            <a:r>
              <a:rPr lang="en-US" b="1" dirty="0"/>
              <a:t>K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K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R</a:t>
            </a:r>
            <a:r>
              <a:rPr lang="en-US" dirty="0"/>
              <a:t>, or </a:t>
            </a:r>
            <a:r>
              <a:rPr lang="en-US" b="1" dirty="0"/>
              <a:t>t</a:t>
            </a:r>
            <a:r>
              <a:rPr lang="en-US" dirty="0"/>
              <a:t>, can we estimate </a:t>
            </a:r>
            <a:r>
              <a:rPr lang="en-US" b="1" dirty="0"/>
              <a:t>F </a:t>
            </a:r>
            <a:r>
              <a:rPr lang="en-US" dirty="0"/>
              <a:t>for two images?</a:t>
            </a:r>
            <a:endParaRPr lang="en-US" sz="1600" dirty="0"/>
          </a:p>
          <a:p>
            <a:r>
              <a:rPr lang="en-US" dirty="0"/>
              <a:t>Yes, given enough correspondences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3903" y="3294246"/>
            <a:ext cx="3352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7703" y="3294246"/>
            <a:ext cx="3352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>
                <a:ea typeface="新細明體" pitchFamily="18" charset="-120"/>
              </a:rPr>
              <a:t>Estimating F – 8-point algorithm</a:t>
            </a:r>
          </a:p>
        </p:txBody>
      </p:sp>
      <p:graphicFrame>
        <p:nvGraphicFramePr>
          <p:cNvPr id="81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597075"/>
              </p:ext>
            </p:extLst>
          </p:nvPr>
        </p:nvGraphicFramePr>
        <p:xfrm>
          <a:off x="5221677" y="2095664"/>
          <a:ext cx="1786748" cy="58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方程式" r:id="rId4" imgW="622080" imgH="203040" progId="Equation.3">
                  <p:embed/>
                </p:oleObj>
              </mc:Choice>
              <mc:Fallback>
                <p:oleObj name="方程式" r:id="rId4" imgW="622080" imgH="203040" progId="Equation.3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677" y="2095664"/>
                        <a:ext cx="1786748" cy="583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9538"/>
            <a:ext cx="8147050" cy="3313112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fundamental matrix F is defined by</a:t>
            </a:r>
          </a:p>
          <a:p>
            <a:endParaRPr lang="en-US" altLang="zh-TW" dirty="0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en-US" altLang="zh-TW" dirty="0">
                <a:ea typeface="新細明體" pitchFamily="18" charset="-120"/>
              </a:rPr>
              <a:t>    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2424114" y="2818955"/>
            <a:ext cx="6939657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TW" sz="2800" dirty="0">
                <a:ea typeface="新細明體" pitchFamily="18" charset="-120"/>
              </a:rPr>
              <a:t>for any pair of matches x and x’ in two images.</a:t>
            </a:r>
          </a:p>
        </p:txBody>
      </p:sp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1992314" y="3812730"/>
            <a:ext cx="4811189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365125">
              <a:spcBef>
                <a:spcPct val="20000"/>
              </a:spcBef>
              <a:buFontTx/>
              <a:buChar char="•"/>
            </a:pPr>
            <a:r>
              <a:rPr kumimoji="1" lang="en-US" altLang="zh-TW" sz="2800" dirty="0">
                <a:ea typeface="新細明體" pitchFamily="18" charset="-120"/>
              </a:rPr>
              <a:t>Let x=(</a:t>
            </a:r>
            <a:r>
              <a:rPr kumimoji="1" lang="en-US" altLang="zh-TW" sz="2800" i="1" dirty="0">
                <a:ea typeface="新細明體" pitchFamily="18" charset="-120"/>
              </a:rPr>
              <a:t>u,v,1</a:t>
            </a:r>
            <a:r>
              <a:rPr kumimoji="1" lang="en-US" altLang="zh-TW" sz="2800" dirty="0">
                <a:ea typeface="新細明體" pitchFamily="18" charset="-120"/>
              </a:rPr>
              <a:t>)</a:t>
            </a:r>
            <a:r>
              <a:rPr kumimoji="1" lang="en-US" altLang="zh-TW" sz="2800" baseline="30000" dirty="0">
                <a:ea typeface="新細明體" pitchFamily="18" charset="-120"/>
              </a:rPr>
              <a:t>T</a:t>
            </a:r>
            <a:r>
              <a:rPr kumimoji="1" lang="en-US" altLang="zh-TW" sz="2800" dirty="0">
                <a:ea typeface="新細明體" pitchFamily="18" charset="-120"/>
              </a:rPr>
              <a:t> and x’=(</a:t>
            </a:r>
            <a:r>
              <a:rPr kumimoji="1" lang="en-US" altLang="zh-TW" sz="2800" i="1" dirty="0">
                <a:ea typeface="新細明體" pitchFamily="18" charset="-120"/>
              </a:rPr>
              <a:t>u’,v’,1</a:t>
            </a:r>
            <a:r>
              <a:rPr kumimoji="1" lang="en-US" altLang="zh-TW" sz="2800" dirty="0">
                <a:ea typeface="新細明體" pitchFamily="18" charset="-120"/>
              </a:rPr>
              <a:t>)</a:t>
            </a:r>
            <a:r>
              <a:rPr kumimoji="1" lang="en-US" altLang="zh-TW" sz="2800" baseline="30000" dirty="0">
                <a:ea typeface="新細明體" pitchFamily="18" charset="-120"/>
              </a:rPr>
              <a:t>T</a:t>
            </a:r>
            <a:r>
              <a:rPr kumimoji="1" lang="en-US" altLang="zh-TW" sz="2800" dirty="0">
                <a:ea typeface="新細明體" pitchFamily="18" charset="-120"/>
              </a:rPr>
              <a:t>,</a:t>
            </a:r>
          </a:p>
        </p:txBody>
      </p:sp>
      <p:graphicFrame>
        <p:nvGraphicFramePr>
          <p:cNvPr id="1329164" name="Object 3"/>
          <p:cNvGraphicFramePr>
            <a:graphicFrameLocks noChangeAspect="1"/>
          </p:cNvGraphicFramePr>
          <p:nvPr/>
        </p:nvGraphicFramePr>
        <p:xfrm>
          <a:off x="7535864" y="3395218"/>
          <a:ext cx="2592387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方程式" r:id="rId6" imgW="1257120" imgH="711000" progId="Equation.3">
                  <p:embed/>
                </p:oleObj>
              </mc:Choice>
              <mc:Fallback>
                <p:oleObj name="方程式" r:id="rId6" imgW="1257120" imgH="711000" progId="Equation.3">
                  <p:embed/>
                  <p:pic>
                    <p:nvPicPr>
                      <p:cNvPr id="13291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4" y="3395218"/>
                        <a:ext cx="2592387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9165" name="Rectangle 13"/>
          <p:cNvSpPr>
            <a:spLocks noChangeArrowheads="1"/>
          </p:cNvSpPr>
          <p:nvPr/>
        </p:nvSpPr>
        <p:spPr bwMode="auto">
          <a:xfrm>
            <a:off x="2351089" y="4692205"/>
            <a:ext cx="5227585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kumimoji="1" lang="en-US" altLang="zh-TW" sz="2800">
                <a:ea typeface="新細明體" pitchFamily="18" charset="-120"/>
              </a:rPr>
              <a:t>each match gives a linear equation</a:t>
            </a:r>
          </a:p>
        </p:txBody>
      </p:sp>
      <p:graphicFrame>
        <p:nvGraphicFramePr>
          <p:cNvPr id="1329166" name="Object 4"/>
          <p:cNvGraphicFramePr>
            <a:graphicFrameLocks noChangeAspect="1"/>
          </p:cNvGraphicFramePr>
          <p:nvPr/>
        </p:nvGraphicFramePr>
        <p:xfrm>
          <a:off x="1957389" y="5555805"/>
          <a:ext cx="8315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方程式" r:id="rId8" imgW="4038480" imgH="228600" progId="Equation.3">
                  <p:embed/>
                </p:oleObj>
              </mc:Choice>
              <mc:Fallback>
                <p:oleObj name="方程式" r:id="rId8" imgW="4038480" imgH="228600" progId="Equation.3">
                  <p:embed/>
                  <p:pic>
                    <p:nvPicPr>
                      <p:cNvPr id="13291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9" y="5555805"/>
                        <a:ext cx="83153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itchFamily="18" charset="-120"/>
              </a:rPr>
              <a:t>8-point algorithm</a:t>
            </a:r>
          </a:p>
        </p:txBody>
      </p:sp>
      <p:sp>
        <p:nvSpPr>
          <p:cNvPr id="9223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Like with </a:t>
            </a:r>
            <a:r>
              <a:rPr lang="en-US" altLang="zh-TW" dirty="0" err="1">
                <a:ea typeface="新細明體" pitchFamily="18" charset="-120"/>
              </a:rPr>
              <a:t>homographies</a:t>
            </a:r>
            <a:r>
              <a:rPr lang="en-US" altLang="zh-TW" dirty="0">
                <a:ea typeface="新細明體" pitchFamily="18" charset="-120"/>
              </a:rPr>
              <a:t>, instead of solving            , we seek 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to minimize         , least eigenvector of          .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229212"/>
              </p:ext>
            </p:extLst>
          </p:nvPr>
        </p:nvGraphicFramePr>
        <p:xfrm>
          <a:off x="1886436" y="1524000"/>
          <a:ext cx="8212137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方程式" r:id="rId4" imgW="3670200" imgH="2082600" progId="Equation.3">
                  <p:embed/>
                </p:oleObj>
              </mc:Choice>
              <mc:Fallback>
                <p:oleObj name="方程式" r:id="rId4" imgW="3670200" imgH="208260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436" y="1524000"/>
                        <a:ext cx="8212137" cy="42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936575"/>
              </p:ext>
            </p:extLst>
          </p:nvPr>
        </p:nvGraphicFramePr>
        <p:xfrm>
          <a:off x="6739974" y="850105"/>
          <a:ext cx="108108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6" imgW="457200" imgH="177480" progId="Equation.3">
                  <p:embed/>
                </p:oleObj>
              </mc:Choice>
              <mc:Fallback>
                <p:oleObj name="Equation" r:id="rId6" imgW="457200" imgH="17748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974" y="850105"/>
                        <a:ext cx="1081087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378950"/>
              </p:ext>
            </p:extLst>
          </p:nvPr>
        </p:nvGraphicFramePr>
        <p:xfrm>
          <a:off x="11007041" y="757958"/>
          <a:ext cx="749012" cy="57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方程式" r:id="rId8" imgW="304560" imgH="253800" progId="Equation.3">
                  <p:embed/>
                </p:oleObj>
              </mc:Choice>
              <mc:Fallback>
                <p:oleObj name="方程式" r:id="rId8" imgW="304560" imgH="253800" progId="Equation.3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7041" y="757958"/>
                        <a:ext cx="749012" cy="570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757462"/>
              </p:ext>
            </p:extLst>
          </p:nvPr>
        </p:nvGraphicFramePr>
        <p:xfrm>
          <a:off x="3455469" y="1160959"/>
          <a:ext cx="896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方程式" r:id="rId10" imgW="342720" imgH="190440" progId="Equation.3">
                  <p:embed/>
                </p:oleObj>
              </mc:Choice>
              <mc:Fallback>
                <p:oleObj name="方程式" r:id="rId10" imgW="342720" imgH="19044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469" y="1160959"/>
                        <a:ext cx="8969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8-point algorithm – Problem?</a:t>
            </a:r>
          </a:p>
        </p:txBody>
      </p:sp>
      <p:sp>
        <p:nvSpPr>
          <p:cNvPr id="102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should have rank 2</a:t>
            </a:r>
          </a:p>
          <a:p>
            <a:r>
              <a:rPr lang="en-US" altLang="zh-TW" dirty="0">
                <a:ea typeface="新細明體" pitchFamily="18" charset="-120"/>
              </a:rPr>
              <a:t>To enforce that </a:t>
            </a:r>
            <a:r>
              <a:rPr lang="en-US" altLang="zh-TW" b="1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 is of rank 2, F is replaced by F’ that minimizes              subject to the rank constraint. 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00746"/>
              </p:ext>
            </p:extLst>
          </p:nvPr>
        </p:nvGraphicFramePr>
        <p:xfrm>
          <a:off x="9682628" y="1246980"/>
          <a:ext cx="111283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方程式" r:id="rId4" imgW="469800" imgH="253800" progId="Equation.3">
                  <p:embed/>
                </p:oleObj>
              </mc:Choice>
              <mc:Fallback>
                <p:oleObj name="方程式" r:id="rId4" imgW="469800" imgH="253800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2628" y="1246980"/>
                        <a:ext cx="1112837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6"/>
          <p:cNvSpPr>
            <a:spLocks noChangeArrowheads="1"/>
          </p:cNvSpPr>
          <p:nvPr/>
        </p:nvSpPr>
        <p:spPr bwMode="auto">
          <a:xfrm>
            <a:off x="1839913" y="2833688"/>
            <a:ext cx="8229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altLang="zh-TW" sz="2800" dirty="0">
              <a:latin typeface="Trebuchet MS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altLang="zh-TW" sz="2800" dirty="0">
                <a:latin typeface="Trebuchet MS" pitchFamily="34" charset="0"/>
                <a:ea typeface="新細明體" pitchFamily="18" charset="-120"/>
              </a:rPr>
              <a:t>This is achieved by SVD. Let                , where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altLang="zh-TW" sz="2800" dirty="0">
              <a:latin typeface="Trebuchet MS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altLang="zh-TW" sz="2800" dirty="0">
                <a:latin typeface="Trebuchet MS" pitchFamily="34" charset="0"/>
                <a:ea typeface="新細明體" pitchFamily="18" charset="-120"/>
              </a:rPr>
              <a:t>                              , let </a:t>
            </a:r>
          </a:p>
          <a:p>
            <a:pPr marL="342900" indent="-342900">
              <a:spcBef>
                <a:spcPct val="20000"/>
              </a:spcBef>
            </a:pPr>
            <a:endParaRPr kumimoji="1" lang="en-US" altLang="zh-TW" sz="2800" dirty="0">
              <a:latin typeface="Trebuchet MS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endParaRPr kumimoji="1" lang="en-US" altLang="zh-TW" sz="2800" dirty="0">
              <a:latin typeface="Trebuchet MS" pitchFamily="34" charset="0"/>
              <a:ea typeface="新細明體" pitchFamily="18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altLang="zh-TW" sz="2800" dirty="0">
                <a:latin typeface="Trebuchet MS" pitchFamily="34" charset="0"/>
                <a:ea typeface="新細明體" pitchFamily="18" charset="-120"/>
              </a:rPr>
              <a:t>   then                    is the solution. 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854385" y="3308577"/>
          <a:ext cx="19034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方程式" r:id="rId6" imgW="672840" imgH="203040" progId="Equation.3">
                  <p:embed/>
                </p:oleObj>
              </mc:Choice>
              <mc:Fallback>
                <p:oleObj name="方程式" r:id="rId6" imgW="672840" imgH="20304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385" y="3308577"/>
                        <a:ext cx="190341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343150" y="4038600"/>
          <a:ext cx="28082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方程式" r:id="rId8" imgW="1168200" imgH="711000" progId="Equation.3">
                  <p:embed/>
                </p:oleObj>
              </mc:Choice>
              <mc:Fallback>
                <p:oleObj name="方程式" r:id="rId8" imgW="1168200" imgH="71100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038600"/>
                        <a:ext cx="2808288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6088064" y="4038600"/>
          <a:ext cx="262572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方程式" r:id="rId10" imgW="1091880" imgH="711000" progId="Equation.3">
                  <p:embed/>
                </p:oleObj>
              </mc:Choice>
              <mc:Fallback>
                <p:oleObj name="方程式" r:id="rId10" imgW="1091880" imgH="71100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064" y="4038600"/>
                        <a:ext cx="2625725" cy="156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3063875" y="5867400"/>
          <a:ext cx="2046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方程式" r:id="rId12" imgW="723600" imgH="203040" progId="Equation.3">
                  <p:embed/>
                </p:oleObj>
              </mc:Choice>
              <mc:Fallback>
                <p:oleObj name="方程式" r:id="rId12" imgW="723600" imgH="203040" progId="Equation.3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867400"/>
                        <a:ext cx="2046288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 pitchFamily="18" charset="-120"/>
              </a:rPr>
              <a:t>8-point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Pros: it is linear, easy to implement and fast</a:t>
            </a:r>
          </a:p>
          <a:p>
            <a:r>
              <a:rPr lang="en-US" altLang="zh-TW">
                <a:ea typeface="新細明體" pitchFamily="18" charset="-120"/>
              </a:rPr>
              <a:t>Cons: susceptible to noise</a:t>
            </a:r>
          </a:p>
          <a:p>
            <a:pPr>
              <a:buFontTx/>
              <a:buNone/>
            </a:pPr>
            <a:endParaRPr lang="en-US" altLang="zh-TW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992314" y="981076"/>
          <a:ext cx="8212137" cy="42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方程式" r:id="rId4" imgW="3670200" imgH="2082600" progId="Equation.3">
                  <p:embed/>
                </p:oleObj>
              </mc:Choice>
              <mc:Fallback>
                <p:oleObj name="方程式" r:id="rId4" imgW="3670200" imgH="208260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981076"/>
                        <a:ext cx="8212137" cy="42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新細明體" pitchFamily="18" charset="-120"/>
              </a:rPr>
              <a:t>Problem with 8-point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503-75F9-4455-BA6A-5A4AC03C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8" name="Text Box 21"/>
          <p:cNvSpPr txBox="1">
            <a:spLocks noChangeArrowheads="1"/>
          </p:cNvSpPr>
          <p:nvPr/>
        </p:nvSpPr>
        <p:spPr bwMode="auto">
          <a:xfrm>
            <a:off x="2135188" y="4127501"/>
            <a:ext cx="817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69" name="Text Box 22"/>
          <p:cNvSpPr txBox="1">
            <a:spLocks noChangeArrowheads="1"/>
          </p:cNvSpPr>
          <p:nvPr/>
        </p:nvSpPr>
        <p:spPr bwMode="auto">
          <a:xfrm>
            <a:off x="3008314" y="4141788"/>
            <a:ext cx="841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70" name="Text Box 23"/>
          <p:cNvSpPr txBox="1">
            <a:spLocks noChangeArrowheads="1"/>
          </p:cNvSpPr>
          <p:nvPr/>
        </p:nvSpPr>
        <p:spPr bwMode="auto">
          <a:xfrm>
            <a:off x="4656138" y="4127501"/>
            <a:ext cx="817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71" name="Text Box 24"/>
          <p:cNvSpPr txBox="1">
            <a:spLocks noChangeArrowheads="1"/>
          </p:cNvSpPr>
          <p:nvPr/>
        </p:nvSpPr>
        <p:spPr bwMode="auto">
          <a:xfrm>
            <a:off x="5638801" y="4127501"/>
            <a:ext cx="817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72" name="Text Box 25"/>
          <p:cNvSpPr txBox="1">
            <a:spLocks noChangeArrowheads="1"/>
          </p:cNvSpPr>
          <p:nvPr/>
        </p:nvSpPr>
        <p:spPr bwMode="auto">
          <a:xfrm>
            <a:off x="3881438" y="4127501"/>
            <a:ext cx="608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73" name="Text Box 26"/>
          <p:cNvSpPr txBox="1">
            <a:spLocks noChangeArrowheads="1"/>
          </p:cNvSpPr>
          <p:nvPr/>
        </p:nvSpPr>
        <p:spPr bwMode="auto">
          <a:xfrm>
            <a:off x="7896226" y="4103688"/>
            <a:ext cx="6461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74" name="Text Box 27"/>
          <p:cNvSpPr txBox="1">
            <a:spLocks noChangeArrowheads="1"/>
          </p:cNvSpPr>
          <p:nvPr/>
        </p:nvSpPr>
        <p:spPr bwMode="auto">
          <a:xfrm>
            <a:off x="8613776" y="4127501"/>
            <a:ext cx="290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1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75" name="Text Box 28"/>
          <p:cNvSpPr txBox="1">
            <a:spLocks noChangeArrowheads="1"/>
          </p:cNvSpPr>
          <p:nvPr/>
        </p:nvSpPr>
        <p:spPr bwMode="auto">
          <a:xfrm>
            <a:off x="6600825" y="4127500"/>
            <a:ext cx="612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1276" name="Text Box 29"/>
          <p:cNvSpPr txBox="1">
            <a:spLocks noChangeArrowheads="1"/>
          </p:cNvSpPr>
          <p:nvPr/>
        </p:nvSpPr>
        <p:spPr bwMode="auto">
          <a:xfrm>
            <a:off x="7248526" y="4127501"/>
            <a:ext cx="608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Arial Narrow" pitchFamily="34" charset="0"/>
              </a:rPr>
              <a:t>~100</a:t>
            </a:r>
            <a:endParaRPr lang="en-GB">
              <a:solidFill>
                <a:srgbClr val="FF0000"/>
              </a:solidFill>
              <a:latin typeface="Arial Narrow" pitchFamily="34" charset="0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351088" y="4724401"/>
            <a:ext cx="927100" cy="828675"/>
            <a:chOff x="373" y="3325"/>
            <a:chExt cx="614" cy="598"/>
          </a:xfrm>
        </p:grpSpPr>
        <p:sp>
          <p:nvSpPr>
            <p:cNvPr id="11279" name="AutoShape 31"/>
            <p:cNvSpPr>
              <a:spLocks noChangeArrowheads="1"/>
            </p:cNvSpPr>
            <p:nvPr/>
          </p:nvSpPr>
          <p:spPr bwMode="auto">
            <a:xfrm>
              <a:off x="373" y="3325"/>
              <a:ext cx="614" cy="51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AutoShape 32"/>
            <p:cNvSpPr>
              <a:spLocks noChangeArrowheads="1"/>
            </p:cNvSpPr>
            <p:nvPr/>
          </p:nvSpPr>
          <p:spPr bwMode="auto">
            <a:xfrm>
              <a:off x="461" y="3445"/>
              <a:ext cx="438" cy="35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altLang="zh-TW" sz="2800">
                  <a:ea typeface="新細明體" pitchFamily="18" charset="-120"/>
                </a:rPr>
                <a:t>!</a:t>
              </a:r>
            </a:p>
          </p:txBody>
        </p:sp>
        <p:sp>
          <p:nvSpPr>
            <p:cNvPr id="11281" name="Text Box 33"/>
            <p:cNvSpPr txBox="1">
              <a:spLocks noChangeArrowheads="1"/>
            </p:cNvSpPr>
            <p:nvPr/>
          </p:nvSpPr>
          <p:spPr bwMode="auto">
            <a:xfrm>
              <a:off x="562" y="3548"/>
              <a:ext cx="122" cy="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sz="2800"/>
            </a:p>
          </p:txBody>
        </p:sp>
      </p:grpSp>
      <p:sp>
        <p:nvSpPr>
          <p:cNvPr id="11278" name="Text Box 34"/>
          <p:cNvSpPr txBox="1">
            <a:spLocks noChangeArrowheads="1"/>
          </p:cNvSpPr>
          <p:nvPr/>
        </p:nvSpPr>
        <p:spPr bwMode="auto">
          <a:xfrm>
            <a:off x="3359150" y="4581525"/>
            <a:ext cx="37994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Trebuchet MS" pitchFamily="34" charset="0"/>
              </a:rPr>
              <a:t>Orders of magnitude difference</a:t>
            </a:r>
          </a:p>
          <a:p>
            <a:r>
              <a:rPr lang="de-DE">
                <a:solidFill>
                  <a:srgbClr val="FF0000"/>
                </a:solidFill>
                <a:latin typeface="Trebuchet MS" pitchFamily="34" charset="0"/>
              </a:rPr>
              <a:t>between column of data matrix</a:t>
            </a:r>
          </a:p>
          <a:p>
            <a:r>
              <a:rPr lang="de-DE">
                <a:solidFill>
                  <a:srgbClr val="FF0000"/>
                </a:solidFill>
                <a:latin typeface="Trebuchet MS" pitchFamily="34" charset="0"/>
                <a:sym typeface="Symbol" pitchFamily="18" charset="2"/>
              </a:rPr>
              <a:t> least-squares yields poor results</a:t>
            </a:r>
            <a:endParaRPr lang="de-DE">
              <a:solidFill>
                <a:srgbClr val="FF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1720-26B9-496A-9338-41200AED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D16B-8F20-4AC6-A3ED-FC93AFCE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Sfm</a:t>
            </a:r>
            <a:r>
              <a:rPr lang="en-US" dirty="0"/>
              <a:t> </a:t>
            </a:r>
            <a:r>
              <a:rPr lang="en-US" dirty="0" err="1"/>
              <a:t>blablba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59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chemeClr val="tx1"/>
                </a:solidFill>
                <a:ea typeface="新細明體" pitchFamily="18" charset="-120"/>
              </a:rPr>
              <a:t>Normalized 8-point algorithm</a:t>
            </a:r>
          </a:p>
        </p:txBody>
      </p:sp>
      <p:sp>
        <p:nvSpPr>
          <p:cNvPr id="12308" name="Rectangle 20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Clr>
                <a:srgbClr val="A9A5A5"/>
              </a:buClr>
              <a:buSzPct val="120000"/>
              <a:buFontTx/>
              <a:buNone/>
            </a:pPr>
            <a:r>
              <a:rPr lang="de-DE"/>
              <a:t>normalized least squares yields good results</a:t>
            </a:r>
            <a:endParaRPr lang="de-DE" altLang="zh-TW">
              <a:ea typeface="新細明體" pitchFamily="18" charset="-120"/>
            </a:endParaRPr>
          </a:p>
          <a:p>
            <a:pPr>
              <a:buFontTx/>
              <a:buNone/>
            </a:pPr>
            <a:r>
              <a:rPr lang="de-DE"/>
              <a:t>Transform image to ~[-1,1]x[-1,1]</a:t>
            </a:r>
            <a:endParaRPr lang="en-GB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209800" y="3613856"/>
            <a:ext cx="2590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209800" y="5290256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rot="16200000">
            <a:off x="1753394" y="4832262"/>
            <a:ext cx="9144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1905001" y="5214057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(0,0)</a:t>
            </a:r>
            <a:endParaRPr lang="en-GB" sz="2000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4191001" y="3232857"/>
            <a:ext cx="1177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(700,500)</a:t>
            </a:r>
            <a:endParaRPr lang="en-GB" sz="2000"/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4267201" y="5214057"/>
            <a:ext cx="92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(700,0)</a:t>
            </a:r>
            <a:endParaRPr lang="en-GB" sz="2000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905001" y="3232857"/>
            <a:ext cx="92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(0,500)</a:t>
            </a:r>
            <a:endParaRPr lang="en-GB" sz="2000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9601201" y="5214057"/>
            <a:ext cx="754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(1,-1)</a:t>
            </a:r>
            <a:endParaRPr lang="en-GB" sz="2000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7315200" y="3613856"/>
            <a:ext cx="2590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>
            <a:off x="8610600" y="4452056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rot="16200000">
            <a:off x="8305800" y="4147256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8305801" y="4375857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(0,0)</a:t>
            </a:r>
            <a:endParaRPr lang="en-GB" sz="2000"/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9601201" y="3232857"/>
            <a:ext cx="669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(1,1)</a:t>
            </a:r>
            <a:endParaRPr lang="en-GB" sz="2000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6934201" y="3232857"/>
            <a:ext cx="7540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(-1,1)</a:t>
            </a:r>
            <a:endParaRPr lang="en-GB" sz="2000"/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6934200" y="5214057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/>
              <a:t>(-1,-1)</a:t>
            </a:r>
            <a:endParaRPr lang="en-GB" sz="2000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5029200" y="4985456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334000" y="3461456"/>
          <a:ext cx="14478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4" imgW="1180800" imgH="1143000" progId="Equation.3">
                  <p:embed/>
                </p:oleObj>
              </mc:Choice>
              <mc:Fallback>
                <p:oleObj name="Equation" r:id="rId4" imgW="1180800" imgH="114300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61456"/>
                        <a:ext cx="1447800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Normalized 8-point algorithm</a:t>
            </a:r>
          </a:p>
        </p:txBody>
      </p:sp>
      <p:sp>
        <p:nvSpPr>
          <p:cNvPr id="13323" name="Rectangle 21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381000" indent="-381000">
              <a:buClr>
                <a:schemeClr val="tx1"/>
              </a:buClr>
              <a:buFontTx/>
              <a:buAutoNum type="arabicPeriod"/>
            </a:pPr>
            <a:r>
              <a:rPr lang="de-DE" altLang="zh-TW">
                <a:ea typeface="新細明體" pitchFamily="18" charset="-120"/>
              </a:rPr>
              <a:t>Transform input by                ,</a:t>
            </a:r>
          </a:p>
          <a:p>
            <a:pPr marL="381000" indent="-381000">
              <a:buClr>
                <a:schemeClr val="tx1"/>
              </a:buClr>
              <a:buFontTx/>
              <a:buAutoNum type="arabicPeriod"/>
            </a:pPr>
            <a:r>
              <a:rPr lang="en-GB" altLang="zh-TW">
                <a:ea typeface="新細明體" pitchFamily="18" charset="-120"/>
              </a:rPr>
              <a:t>Call 8-point on           to obtain</a:t>
            </a:r>
          </a:p>
          <a:p>
            <a:pPr marL="381000" indent="-381000">
              <a:buClr>
                <a:schemeClr val="tx1"/>
              </a:buClr>
              <a:buFontTx/>
              <a:buAutoNum type="arabicPeriod"/>
            </a:pPr>
            <a:r>
              <a:rPr lang="en-GB" altLang="zh-TW">
                <a:ea typeface="新細明體" pitchFamily="18" charset="-120"/>
              </a:rPr>
              <a:t> </a:t>
            </a:r>
          </a:p>
          <a:p>
            <a:pPr marL="381000" indent="-381000">
              <a:buClr>
                <a:schemeClr val="tx1"/>
              </a:buClr>
              <a:buFontTx/>
              <a:buAutoNum type="arabicPeriod"/>
            </a:pPr>
            <a:endParaRPr lang="en-GB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26223"/>
              </p:ext>
            </p:extLst>
          </p:nvPr>
        </p:nvGraphicFramePr>
        <p:xfrm>
          <a:off x="3411543" y="761999"/>
          <a:ext cx="13620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方程式" r:id="rId4" imgW="545760" imgH="215640" progId="Equation.3">
                  <p:embed/>
                </p:oleObj>
              </mc:Choice>
              <mc:Fallback>
                <p:oleObj name="方程式" r:id="rId4" imgW="545760" imgH="215640" progId="Equation.3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43" y="761999"/>
                        <a:ext cx="13620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171668"/>
              </p:ext>
            </p:extLst>
          </p:nvPr>
        </p:nvGraphicFramePr>
        <p:xfrm>
          <a:off x="4773618" y="692586"/>
          <a:ext cx="154781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方程式" r:id="rId6" imgW="545760" imgH="228600" progId="Equation.3">
                  <p:embed/>
                </p:oleObj>
              </mc:Choice>
              <mc:Fallback>
                <p:oleObj name="方程式" r:id="rId6" imgW="545760" imgH="2286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3618" y="692586"/>
                        <a:ext cx="1547813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810311"/>
              </p:ext>
            </p:extLst>
          </p:nvPr>
        </p:nvGraphicFramePr>
        <p:xfrm>
          <a:off x="2754633" y="1240820"/>
          <a:ext cx="9715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方程式" r:id="rId8" imgW="342720" imgH="228600" progId="Equation.3">
                  <p:embed/>
                </p:oleObj>
              </mc:Choice>
              <mc:Fallback>
                <p:oleObj name="方程式" r:id="rId8" imgW="342720" imgH="2286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633" y="1240820"/>
                        <a:ext cx="9715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926204"/>
              </p:ext>
            </p:extLst>
          </p:nvPr>
        </p:nvGraphicFramePr>
        <p:xfrm>
          <a:off x="652386" y="1750712"/>
          <a:ext cx="19748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方程式" r:id="rId10" imgW="698400" imgH="203040" progId="Equation.3">
                  <p:embed/>
                </p:oleObj>
              </mc:Choice>
              <mc:Fallback>
                <p:oleObj name="方程式" r:id="rId10" imgW="698400" imgH="203040" progId="Equation.3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86" y="1750712"/>
                        <a:ext cx="19748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594617"/>
              </p:ext>
            </p:extLst>
          </p:nvPr>
        </p:nvGraphicFramePr>
        <p:xfrm>
          <a:off x="5028413" y="1252537"/>
          <a:ext cx="395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方程式" r:id="rId12" imgW="139680" imgH="203040" progId="Equation.3">
                  <p:embed/>
                </p:oleObj>
              </mc:Choice>
              <mc:Fallback>
                <p:oleObj name="方程式" r:id="rId12" imgW="139680" imgH="203040" progId="Equation.3">
                  <p:embed/>
                  <p:pic>
                    <p:nvPicPr>
                      <p:cNvPr id="133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413" y="1252537"/>
                        <a:ext cx="39528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35" name="Object 7"/>
          <p:cNvGraphicFramePr>
            <a:graphicFrameLocks noChangeAspect="1"/>
          </p:cNvGraphicFramePr>
          <p:nvPr/>
        </p:nvGraphicFramePr>
        <p:xfrm>
          <a:off x="5100645" y="3555563"/>
          <a:ext cx="194468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方程式" r:id="rId14" imgW="622080" imgH="203040" progId="Equation.3">
                  <p:embed/>
                </p:oleObj>
              </mc:Choice>
              <mc:Fallback>
                <p:oleObj name="方程式" r:id="rId14" imgW="622080" imgH="203040" progId="Equation.3">
                  <p:embed/>
                  <p:pic>
                    <p:nvPicPr>
                      <p:cNvPr id="13230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45" y="3555563"/>
                        <a:ext cx="1944687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36" name="Object 8"/>
          <p:cNvGraphicFramePr>
            <a:graphicFrameLocks noChangeAspect="1"/>
          </p:cNvGraphicFramePr>
          <p:nvPr/>
        </p:nvGraphicFramePr>
        <p:xfrm>
          <a:off x="4167194" y="4923988"/>
          <a:ext cx="34528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方程式" r:id="rId16" imgW="1104840" imgH="203040" progId="Equation.3">
                  <p:embed/>
                </p:oleObj>
              </mc:Choice>
              <mc:Fallback>
                <p:oleObj name="方程式" r:id="rId16" imgW="1104840" imgH="203040" progId="Equation.3">
                  <p:embed/>
                  <p:pic>
                    <p:nvPicPr>
                      <p:cNvPr id="13230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94" y="4923988"/>
                        <a:ext cx="34528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38" name="Object 9"/>
          <p:cNvGraphicFramePr>
            <a:graphicFrameLocks noChangeAspect="1"/>
          </p:cNvGraphicFramePr>
          <p:nvPr/>
        </p:nvGraphicFramePr>
        <p:xfrm>
          <a:off x="5461007" y="5932051"/>
          <a:ext cx="4365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方程式" r:id="rId18" imgW="139680" imgH="203040" progId="Equation.3">
                  <p:embed/>
                </p:oleObj>
              </mc:Choice>
              <mc:Fallback>
                <p:oleObj name="方程式" r:id="rId18" imgW="139680" imgH="203040" progId="Equation.3">
                  <p:embed/>
                  <p:pic>
                    <p:nvPicPr>
                      <p:cNvPr id="132303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7" y="5932051"/>
                        <a:ext cx="43656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092581" y="4131826"/>
            <a:ext cx="2808288" cy="1441450"/>
            <a:chOff x="1474" y="2205"/>
            <a:chExt cx="1769" cy="908"/>
          </a:xfrm>
        </p:grpSpPr>
        <p:sp>
          <p:nvSpPr>
            <p:cNvPr id="13326" name="Rectangle 31"/>
            <p:cNvSpPr>
              <a:spLocks noChangeArrowheads="1"/>
            </p:cNvSpPr>
            <p:nvPr/>
          </p:nvSpPr>
          <p:spPr bwMode="auto">
            <a:xfrm>
              <a:off x="1474" y="2704"/>
              <a:ext cx="952" cy="40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Rectangle 33"/>
            <p:cNvSpPr>
              <a:spLocks noChangeArrowheads="1"/>
            </p:cNvSpPr>
            <p:nvPr/>
          </p:nvSpPr>
          <p:spPr bwMode="auto">
            <a:xfrm>
              <a:off x="2653" y="2704"/>
              <a:ext cx="590" cy="409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34"/>
            <p:cNvSpPr>
              <a:spLocks noChangeShapeType="1"/>
            </p:cNvSpPr>
            <p:nvPr/>
          </p:nvSpPr>
          <p:spPr bwMode="auto">
            <a:xfrm flipH="1">
              <a:off x="1927" y="2205"/>
              <a:ext cx="273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35"/>
            <p:cNvSpPr>
              <a:spLocks noChangeShapeType="1"/>
            </p:cNvSpPr>
            <p:nvPr/>
          </p:nvSpPr>
          <p:spPr bwMode="auto">
            <a:xfrm>
              <a:off x="2789" y="2205"/>
              <a:ext cx="136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3045" name="AutoShape 37"/>
          <p:cNvSpPr>
            <a:spLocks/>
          </p:cNvSpPr>
          <p:nvPr/>
        </p:nvSpPr>
        <p:spPr bwMode="auto">
          <a:xfrm rot="16200000">
            <a:off x="5604676" y="4996220"/>
            <a:ext cx="144462" cy="1584325"/>
          </a:xfrm>
          <a:prstGeom prst="leftBrace">
            <a:avLst>
              <a:gd name="adj1" fmla="val 9139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FA71-8C23-4EE8-9FF6-0CA48252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EB5C-719E-4938-80B3-082F0D46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rectification</a:t>
            </a:r>
          </a:p>
        </p:txBody>
      </p:sp>
    </p:spTree>
    <p:extLst>
      <p:ext uri="{BB962C8B-B14F-4D97-AF65-F5344CB8AC3E}">
        <p14:creationId xmlns:p14="http://schemas.microsoft.com/office/powerpoint/2010/main" val="842045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case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893010" y="1656670"/>
            <a:ext cx="1981200" cy="1219200"/>
          </a:xfrm>
          <a:custGeom>
            <a:avLst/>
            <a:gdLst>
              <a:gd name="T0" fmla="*/ 1837196 w 21600"/>
              <a:gd name="T1" fmla="*/ 609600 h 21600"/>
              <a:gd name="T2" fmla="*/ 990600 w 21600"/>
              <a:gd name="T3" fmla="*/ 1219200 h 21600"/>
              <a:gd name="T4" fmla="*/ 144004 w 21600"/>
              <a:gd name="T5" fmla="*/ 609600 h 21600"/>
              <a:gd name="T6" fmla="*/ 990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0 w 21600"/>
              <a:gd name="T13" fmla="*/ 3370 h 21600"/>
              <a:gd name="T14" fmla="*/ 18230 w 21600"/>
              <a:gd name="T15" fmla="*/ 1823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40" y="21600"/>
                </a:lnTo>
                <a:lnTo>
                  <a:pt x="18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DD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974099" y="2059896"/>
            <a:ext cx="657225" cy="358775"/>
          </a:xfrm>
          <a:custGeom>
            <a:avLst/>
            <a:gdLst>
              <a:gd name="T0" fmla="*/ 609454 w 21600"/>
              <a:gd name="T1" fmla="*/ 179388 h 21600"/>
              <a:gd name="T2" fmla="*/ 328613 w 21600"/>
              <a:gd name="T3" fmla="*/ 358775 h 21600"/>
              <a:gd name="T4" fmla="*/ 47771 w 21600"/>
              <a:gd name="T5" fmla="*/ 179388 h 21600"/>
              <a:gd name="T6" fmla="*/ 32861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0 w 21600"/>
              <a:gd name="T13" fmla="*/ 3370 h 21600"/>
              <a:gd name="T14" fmla="*/ 18230 w 21600"/>
              <a:gd name="T15" fmla="*/ 1823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40" y="21600"/>
                </a:lnTo>
                <a:lnTo>
                  <a:pt x="18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1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83610" y="1809070"/>
            <a:ext cx="838200" cy="239712"/>
          </a:xfrm>
          <a:prstGeom prst="triangle">
            <a:avLst>
              <a:gd name="adj" fmla="val 50000"/>
            </a:avLst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88411" y="2190070"/>
            <a:ext cx="187325" cy="228600"/>
          </a:xfrm>
          <a:custGeom>
            <a:avLst/>
            <a:gdLst>
              <a:gd name="T0" fmla="*/ 179381 w 21600"/>
              <a:gd name="T1" fmla="*/ 114300 h 21600"/>
              <a:gd name="T2" fmla="*/ 93663 w 21600"/>
              <a:gd name="T3" fmla="*/ 228600 h 21600"/>
              <a:gd name="T4" fmla="*/ 7944 w 21600"/>
              <a:gd name="T5" fmla="*/ 114300 h 21600"/>
              <a:gd name="T6" fmla="*/ 936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16 w 21600"/>
              <a:gd name="T13" fmla="*/ 2716 h 21600"/>
              <a:gd name="T14" fmla="*/ 18884 w 21600"/>
              <a:gd name="T15" fmla="*/ 188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831" y="21600"/>
                </a:lnTo>
                <a:lnTo>
                  <a:pt x="1976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1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plant"/>
          <p:cNvSpPr>
            <a:spLocks noEditPoints="1" noChangeArrowheads="1"/>
          </p:cNvSpPr>
          <p:nvPr/>
        </p:nvSpPr>
        <p:spPr bwMode="auto">
          <a:xfrm>
            <a:off x="4426410" y="2266270"/>
            <a:ext cx="457200" cy="3048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0 h 21600"/>
              <a:gd name="T4" fmla="*/ 457200 w 21600"/>
              <a:gd name="T5" fmla="*/ 0 h 21600"/>
              <a:gd name="T6" fmla="*/ 457200 w 21600"/>
              <a:gd name="T7" fmla="*/ 152400 h 21600"/>
              <a:gd name="T8" fmla="*/ 457200 w 21600"/>
              <a:gd name="T9" fmla="*/ 304800 h 21600"/>
              <a:gd name="T10" fmla="*/ 228600 w 21600"/>
              <a:gd name="T11" fmla="*/ 304800 h 21600"/>
              <a:gd name="T12" fmla="*/ 0 w 21600"/>
              <a:gd name="T13" fmla="*/ 304800 h 21600"/>
              <a:gd name="T14" fmla="*/ 0 w 21600"/>
              <a:gd name="T15" fmla="*/ 15240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100 w 21600"/>
              <a:gd name="T25" fmla="*/ 10092 h 21600"/>
              <a:gd name="T26" fmla="*/ 14545 w 21600"/>
              <a:gd name="T27" fmla="*/ 1357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8" y="9002"/>
                </a:moveTo>
                <a:lnTo>
                  <a:pt x="9254" y="8422"/>
                </a:lnTo>
                <a:lnTo>
                  <a:pt x="9139" y="7935"/>
                </a:lnTo>
                <a:lnTo>
                  <a:pt x="8819" y="7355"/>
                </a:lnTo>
                <a:lnTo>
                  <a:pt x="8475" y="6728"/>
                </a:lnTo>
                <a:lnTo>
                  <a:pt x="8040" y="6287"/>
                </a:lnTo>
                <a:lnTo>
                  <a:pt x="7421" y="5707"/>
                </a:lnTo>
                <a:lnTo>
                  <a:pt x="6574" y="5429"/>
                </a:lnTo>
                <a:lnTo>
                  <a:pt x="5452" y="5313"/>
                </a:lnTo>
                <a:lnTo>
                  <a:pt x="4856" y="5220"/>
                </a:lnTo>
                <a:lnTo>
                  <a:pt x="4169" y="5220"/>
                </a:lnTo>
                <a:lnTo>
                  <a:pt x="3665" y="5104"/>
                </a:lnTo>
                <a:lnTo>
                  <a:pt x="3001" y="4872"/>
                </a:lnTo>
                <a:lnTo>
                  <a:pt x="2497" y="4756"/>
                </a:lnTo>
                <a:lnTo>
                  <a:pt x="2062" y="4408"/>
                </a:lnTo>
                <a:lnTo>
                  <a:pt x="1603" y="4083"/>
                </a:lnTo>
                <a:lnTo>
                  <a:pt x="1283" y="3689"/>
                </a:lnTo>
                <a:lnTo>
                  <a:pt x="1283" y="4315"/>
                </a:lnTo>
                <a:lnTo>
                  <a:pt x="1489" y="5104"/>
                </a:lnTo>
                <a:lnTo>
                  <a:pt x="1832" y="6055"/>
                </a:lnTo>
                <a:lnTo>
                  <a:pt x="2382" y="6914"/>
                </a:lnTo>
                <a:lnTo>
                  <a:pt x="2680" y="7471"/>
                </a:lnTo>
                <a:lnTo>
                  <a:pt x="3115" y="7935"/>
                </a:lnTo>
                <a:lnTo>
                  <a:pt x="3573" y="8213"/>
                </a:lnTo>
                <a:lnTo>
                  <a:pt x="4077" y="8654"/>
                </a:lnTo>
                <a:lnTo>
                  <a:pt x="4627" y="9002"/>
                </a:lnTo>
                <a:lnTo>
                  <a:pt x="5245" y="9234"/>
                </a:lnTo>
                <a:lnTo>
                  <a:pt x="6024" y="9443"/>
                </a:lnTo>
                <a:lnTo>
                  <a:pt x="6757" y="9628"/>
                </a:lnTo>
                <a:lnTo>
                  <a:pt x="5177" y="10069"/>
                </a:lnTo>
                <a:lnTo>
                  <a:pt x="3963" y="10649"/>
                </a:lnTo>
                <a:lnTo>
                  <a:pt x="3344" y="11044"/>
                </a:lnTo>
                <a:lnTo>
                  <a:pt x="2886" y="11600"/>
                </a:lnTo>
                <a:lnTo>
                  <a:pt x="2497" y="12041"/>
                </a:lnTo>
                <a:lnTo>
                  <a:pt x="1947" y="12343"/>
                </a:lnTo>
                <a:lnTo>
                  <a:pt x="1168" y="12668"/>
                </a:lnTo>
                <a:lnTo>
                  <a:pt x="0" y="12900"/>
                </a:lnTo>
                <a:lnTo>
                  <a:pt x="435" y="13248"/>
                </a:lnTo>
                <a:lnTo>
                  <a:pt x="779" y="13456"/>
                </a:lnTo>
                <a:lnTo>
                  <a:pt x="1283" y="13642"/>
                </a:lnTo>
                <a:lnTo>
                  <a:pt x="1718" y="13758"/>
                </a:lnTo>
                <a:lnTo>
                  <a:pt x="2680" y="13851"/>
                </a:lnTo>
                <a:lnTo>
                  <a:pt x="3573" y="13758"/>
                </a:lnTo>
                <a:lnTo>
                  <a:pt x="4512" y="13526"/>
                </a:lnTo>
                <a:lnTo>
                  <a:pt x="5360" y="13248"/>
                </a:lnTo>
                <a:lnTo>
                  <a:pt x="6139" y="12900"/>
                </a:lnTo>
                <a:lnTo>
                  <a:pt x="6757" y="12552"/>
                </a:lnTo>
                <a:lnTo>
                  <a:pt x="6459" y="13132"/>
                </a:lnTo>
                <a:lnTo>
                  <a:pt x="6139" y="13642"/>
                </a:lnTo>
                <a:lnTo>
                  <a:pt x="5910" y="14199"/>
                </a:lnTo>
                <a:lnTo>
                  <a:pt x="5681" y="14663"/>
                </a:lnTo>
                <a:lnTo>
                  <a:pt x="5681" y="15150"/>
                </a:lnTo>
                <a:lnTo>
                  <a:pt x="5681" y="15730"/>
                </a:lnTo>
                <a:lnTo>
                  <a:pt x="5681" y="16241"/>
                </a:lnTo>
                <a:lnTo>
                  <a:pt x="5795" y="16913"/>
                </a:lnTo>
                <a:lnTo>
                  <a:pt x="5910" y="17586"/>
                </a:lnTo>
                <a:lnTo>
                  <a:pt x="5910" y="18213"/>
                </a:lnTo>
                <a:lnTo>
                  <a:pt x="5795" y="18885"/>
                </a:lnTo>
                <a:lnTo>
                  <a:pt x="5566" y="19396"/>
                </a:lnTo>
                <a:lnTo>
                  <a:pt x="5245" y="19976"/>
                </a:lnTo>
                <a:lnTo>
                  <a:pt x="4971" y="20370"/>
                </a:lnTo>
                <a:lnTo>
                  <a:pt x="4512" y="20811"/>
                </a:lnTo>
                <a:lnTo>
                  <a:pt x="4077" y="21043"/>
                </a:lnTo>
                <a:lnTo>
                  <a:pt x="5177" y="20927"/>
                </a:lnTo>
                <a:lnTo>
                  <a:pt x="6253" y="20486"/>
                </a:lnTo>
                <a:lnTo>
                  <a:pt x="7421" y="19976"/>
                </a:lnTo>
                <a:lnTo>
                  <a:pt x="8361" y="19187"/>
                </a:lnTo>
                <a:lnTo>
                  <a:pt x="8819" y="18769"/>
                </a:lnTo>
                <a:lnTo>
                  <a:pt x="9139" y="18213"/>
                </a:lnTo>
                <a:lnTo>
                  <a:pt x="9437" y="17772"/>
                </a:lnTo>
                <a:lnTo>
                  <a:pt x="9643" y="17261"/>
                </a:lnTo>
                <a:lnTo>
                  <a:pt x="9872" y="16681"/>
                </a:lnTo>
                <a:lnTo>
                  <a:pt x="9872" y="16171"/>
                </a:lnTo>
                <a:lnTo>
                  <a:pt x="9872" y="15614"/>
                </a:lnTo>
                <a:lnTo>
                  <a:pt x="9758" y="15057"/>
                </a:lnTo>
                <a:lnTo>
                  <a:pt x="10216" y="15498"/>
                </a:lnTo>
                <a:lnTo>
                  <a:pt x="10537" y="16241"/>
                </a:lnTo>
                <a:lnTo>
                  <a:pt x="10834" y="17145"/>
                </a:lnTo>
                <a:lnTo>
                  <a:pt x="11041" y="18213"/>
                </a:lnTo>
                <a:lnTo>
                  <a:pt x="11155" y="19187"/>
                </a:lnTo>
                <a:lnTo>
                  <a:pt x="11155" y="20185"/>
                </a:lnTo>
                <a:lnTo>
                  <a:pt x="11155" y="20579"/>
                </a:lnTo>
                <a:lnTo>
                  <a:pt x="11041" y="21043"/>
                </a:lnTo>
                <a:lnTo>
                  <a:pt x="10926" y="21391"/>
                </a:lnTo>
                <a:lnTo>
                  <a:pt x="10766" y="21600"/>
                </a:lnTo>
                <a:lnTo>
                  <a:pt x="11499" y="21484"/>
                </a:lnTo>
                <a:lnTo>
                  <a:pt x="12323" y="21043"/>
                </a:lnTo>
                <a:lnTo>
                  <a:pt x="13102" y="20370"/>
                </a:lnTo>
                <a:lnTo>
                  <a:pt x="13606" y="19628"/>
                </a:lnTo>
                <a:lnTo>
                  <a:pt x="13950" y="19071"/>
                </a:lnTo>
                <a:lnTo>
                  <a:pt x="14064" y="18677"/>
                </a:lnTo>
                <a:lnTo>
                  <a:pt x="14179" y="18097"/>
                </a:lnTo>
                <a:lnTo>
                  <a:pt x="14293" y="17586"/>
                </a:lnTo>
                <a:lnTo>
                  <a:pt x="14179" y="16913"/>
                </a:lnTo>
                <a:lnTo>
                  <a:pt x="14064" y="16241"/>
                </a:lnTo>
                <a:lnTo>
                  <a:pt x="13835" y="15614"/>
                </a:lnTo>
                <a:lnTo>
                  <a:pt x="13560" y="14872"/>
                </a:lnTo>
                <a:lnTo>
                  <a:pt x="13950" y="14941"/>
                </a:lnTo>
                <a:lnTo>
                  <a:pt x="14408" y="15150"/>
                </a:lnTo>
                <a:lnTo>
                  <a:pt x="14843" y="15266"/>
                </a:lnTo>
                <a:lnTo>
                  <a:pt x="15232" y="15614"/>
                </a:lnTo>
                <a:lnTo>
                  <a:pt x="15576" y="15846"/>
                </a:lnTo>
                <a:lnTo>
                  <a:pt x="15897" y="16171"/>
                </a:lnTo>
                <a:lnTo>
                  <a:pt x="16126" y="16473"/>
                </a:lnTo>
                <a:lnTo>
                  <a:pt x="16240" y="16913"/>
                </a:lnTo>
                <a:lnTo>
                  <a:pt x="16515" y="17261"/>
                </a:lnTo>
                <a:lnTo>
                  <a:pt x="17088" y="17586"/>
                </a:lnTo>
                <a:lnTo>
                  <a:pt x="17798" y="17865"/>
                </a:lnTo>
                <a:lnTo>
                  <a:pt x="18576" y="18097"/>
                </a:lnTo>
                <a:lnTo>
                  <a:pt x="19424" y="18213"/>
                </a:lnTo>
                <a:lnTo>
                  <a:pt x="20317" y="18213"/>
                </a:lnTo>
                <a:lnTo>
                  <a:pt x="21050" y="18213"/>
                </a:lnTo>
                <a:lnTo>
                  <a:pt x="21600" y="17865"/>
                </a:lnTo>
                <a:lnTo>
                  <a:pt x="21165" y="17656"/>
                </a:lnTo>
                <a:lnTo>
                  <a:pt x="20592" y="17470"/>
                </a:lnTo>
                <a:lnTo>
                  <a:pt x="20088" y="17029"/>
                </a:lnTo>
                <a:lnTo>
                  <a:pt x="19653" y="16681"/>
                </a:lnTo>
                <a:lnTo>
                  <a:pt x="19195" y="16241"/>
                </a:lnTo>
                <a:lnTo>
                  <a:pt x="18920" y="15962"/>
                </a:lnTo>
                <a:lnTo>
                  <a:pt x="18576" y="15498"/>
                </a:lnTo>
                <a:lnTo>
                  <a:pt x="18576" y="15057"/>
                </a:lnTo>
                <a:lnTo>
                  <a:pt x="18485" y="14756"/>
                </a:lnTo>
                <a:lnTo>
                  <a:pt x="18256" y="14199"/>
                </a:lnTo>
                <a:lnTo>
                  <a:pt x="17912" y="13526"/>
                </a:lnTo>
                <a:lnTo>
                  <a:pt x="17523" y="13016"/>
                </a:lnTo>
                <a:lnTo>
                  <a:pt x="16973" y="12436"/>
                </a:lnTo>
                <a:lnTo>
                  <a:pt x="16355" y="12041"/>
                </a:lnTo>
                <a:lnTo>
                  <a:pt x="16011" y="11832"/>
                </a:lnTo>
                <a:lnTo>
                  <a:pt x="15690" y="11716"/>
                </a:lnTo>
                <a:lnTo>
                  <a:pt x="15232" y="11716"/>
                </a:lnTo>
                <a:lnTo>
                  <a:pt x="14843" y="11716"/>
                </a:lnTo>
                <a:lnTo>
                  <a:pt x="15461" y="11252"/>
                </a:lnTo>
                <a:lnTo>
                  <a:pt x="16126" y="10858"/>
                </a:lnTo>
                <a:lnTo>
                  <a:pt x="16973" y="10649"/>
                </a:lnTo>
                <a:lnTo>
                  <a:pt x="17798" y="10417"/>
                </a:lnTo>
                <a:lnTo>
                  <a:pt x="18806" y="10301"/>
                </a:lnTo>
                <a:lnTo>
                  <a:pt x="19653" y="10301"/>
                </a:lnTo>
                <a:lnTo>
                  <a:pt x="20478" y="10417"/>
                </a:lnTo>
                <a:lnTo>
                  <a:pt x="21256" y="10533"/>
                </a:lnTo>
                <a:lnTo>
                  <a:pt x="20707" y="9837"/>
                </a:lnTo>
                <a:lnTo>
                  <a:pt x="19859" y="9234"/>
                </a:lnTo>
                <a:lnTo>
                  <a:pt x="18806" y="8538"/>
                </a:lnTo>
                <a:lnTo>
                  <a:pt x="17637" y="8144"/>
                </a:lnTo>
                <a:lnTo>
                  <a:pt x="16973" y="8027"/>
                </a:lnTo>
                <a:lnTo>
                  <a:pt x="16355" y="7935"/>
                </a:lnTo>
                <a:lnTo>
                  <a:pt x="15805" y="7935"/>
                </a:lnTo>
                <a:lnTo>
                  <a:pt x="15118" y="8027"/>
                </a:lnTo>
                <a:lnTo>
                  <a:pt x="14614" y="8144"/>
                </a:lnTo>
                <a:lnTo>
                  <a:pt x="14064" y="8422"/>
                </a:lnTo>
                <a:lnTo>
                  <a:pt x="13606" y="8886"/>
                </a:lnTo>
                <a:lnTo>
                  <a:pt x="13217" y="9327"/>
                </a:lnTo>
                <a:lnTo>
                  <a:pt x="13606" y="8538"/>
                </a:lnTo>
                <a:lnTo>
                  <a:pt x="13950" y="7935"/>
                </a:lnTo>
                <a:lnTo>
                  <a:pt x="14293" y="7123"/>
                </a:lnTo>
                <a:lnTo>
                  <a:pt x="14499" y="6519"/>
                </a:lnTo>
                <a:lnTo>
                  <a:pt x="14614" y="5823"/>
                </a:lnTo>
                <a:lnTo>
                  <a:pt x="14614" y="5220"/>
                </a:lnTo>
                <a:lnTo>
                  <a:pt x="14408" y="4524"/>
                </a:lnTo>
                <a:lnTo>
                  <a:pt x="14064" y="3898"/>
                </a:lnTo>
                <a:lnTo>
                  <a:pt x="13606" y="3225"/>
                </a:lnTo>
                <a:lnTo>
                  <a:pt x="13331" y="2598"/>
                </a:lnTo>
                <a:lnTo>
                  <a:pt x="13102" y="2042"/>
                </a:lnTo>
                <a:lnTo>
                  <a:pt x="12896" y="1485"/>
                </a:lnTo>
                <a:lnTo>
                  <a:pt x="12781" y="1090"/>
                </a:lnTo>
                <a:lnTo>
                  <a:pt x="12667" y="626"/>
                </a:lnTo>
                <a:lnTo>
                  <a:pt x="12667" y="278"/>
                </a:lnTo>
                <a:lnTo>
                  <a:pt x="12667" y="0"/>
                </a:lnTo>
                <a:lnTo>
                  <a:pt x="12163" y="394"/>
                </a:lnTo>
                <a:lnTo>
                  <a:pt x="11728" y="974"/>
                </a:lnTo>
                <a:lnTo>
                  <a:pt x="11155" y="1601"/>
                </a:lnTo>
                <a:lnTo>
                  <a:pt x="10766" y="2390"/>
                </a:lnTo>
                <a:lnTo>
                  <a:pt x="10330" y="3109"/>
                </a:lnTo>
                <a:lnTo>
                  <a:pt x="10101" y="3898"/>
                </a:lnTo>
                <a:lnTo>
                  <a:pt x="9987" y="4524"/>
                </a:lnTo>
                <a:lnTo>
                  <a:pt x="10101" y="5220"/>
                </a:lnTo>
                <a:lnTo>
                  <a:pt x="10216" y="5823"/>
                </a:lnTo>
                <a:lnTo>
                  <a:pt x="10330" y="6403"/>
                </a:lnTo>
                <a:lnTo>
                  <a:pt x="10330" y="6914"/>
                </a:lnTo>
                <a:lnTo>
                  <a:pt x="10216" y="7471"/>
                </a:lnTo>
                <a:lnTo>
                  <a:pt x="10101" y="7935"/>
                </a:lnTo>
                <a:lnTo>
                  <a:pt x="9872" y="8329"/>
                </a:lnTo>
                <a:lnTo>
                  <a:pt x="9643" y="8654"/>
                </a:lnTo>
                <a:lnTo>
                  <a:pt x="9368" y="9002"/>
                </a:lnTo>
                <a:close/>
              </a:path>
            </a:pathLst>
          </a:cu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4"/>
          <p:cNvSpPr>
            <a:spLocks noChangeShapeType="1"/>
          </p:cNvSpPr>
          <p:nvPr/>
        </p:nvSpPr>
        <p:spPr bwMode="auto">
          <a:xfrm>
            <a:off x="3893010" y="1656671"/>
            <a:ext cx="962025" cy="22839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5"/>
          <p:cNvSpPr>
            <a:spLocks noChangeShapeType="1"/>
          </p:cNvSpPr>
          <p:nvPr/>
        </p:nvSpPr>
        <p:spPr bwMode="auto">
          <a:xfrm flipH="1">
            <a:off x="4865920" y="1656671"/>
            <a:ext cx="1008290" cy="22730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86"/>
          <p:cNvSpPr>
            <a:spLocks noChangeShapeType="1"/>
          </p:cNvSpPr>
          <p:nvPr/>
        </p:nvSpPr>
        <p:spPr bwMode="auto">
          <a:xfrm>
            <a:off x="4197810" y="2875871"/>
            <a:ext cx="646339" cy="10538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87"/>
          <p:cNvSpPr>
            <a:spLocks noChangeShapeType="1"/>
          </p:cNvSpPr>
          <p:nvPr/>
        </p:nvSpPr>
        <p:spPr bwMode="auto">
          <a:xfrm flipV="1">
            <a:off x="4876807" y="2862943"/>
            <a:ext cx="729343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88"/>
          <p:cNvSpPr>
            <a:spLocks noChangeArrowheads="1"/>
          </p:cNvSpPr>
          <p:nvPr/>
        </p:nvSpPr>
        <p:spPr bwMode="auto">
          <a:xfrm>
            <a:off x="6179010" y="1656670"/>
            <a:ext cx="1981200" cy="1219200"/>
          </a:xfrm>
          <a:custGeom>
            <a:avLst/>
            <a:gdLst>
              <a:gd name="T0" fmla="*/ 1837196 w 21600"/>
              <a:gd name="T1" fmla="*/ 609600 h 21600"/>
              <a:gd name="T2" fmla="*/ 990600 w 21600"/>
              <a:gd name="T3" fmla="*/ 1219200 h 21600"/>
              <a:gd name="T4" fmla="*/ 144004 w 21600"/>
              <a:gd name="T5" fmla="*/ 609600 h 21600"/>
              <a:gd name="T6" fmla="*/ 9906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0 w 21600"/>
              <a:gd name="T13" fmla="*/ 3370 h 21600"/>
              <a:gd name="T14" fmla="*/ 18230 w 21600"/>
              <a:gd name="T15" fmla="*/ 1823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40" y="21600"/>
                </a:lnTo>
                <a:lnTo>
                  <a:pt x="18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BE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89"/>
          <p:cNvSpPr>
            <a:spLocks noChangeArrowheads="1"/>
          </p:cNvSpPr>
          <p:nvPr/>
        </p:nvSpPr>
        <p:spPr bwMode="auto">
          <a:xfrm>
            <a:off x="6421899" y="2059896"/>
            <a:ext cx="657225" cy="358775"/>
          </a:xfrm>
          <a:custGeom>
            <a:avLst/>
            <a:gdLst>
              <a:gd name="T0" fmla="*/ 609454 w 21600"/>
              <a:gd name="T1" fmla="*/ 179388 h 21600"/>
              <a:gd name="T2" fmla="*/ 328613 w 21600"/>
              <a:gd name="T3" fmla="*/ 358775 h 21600"/>
              <a:gd name="T4" fmla="*/ 47771 w 21600"/>
              <a:gd name="T5" fmla="*/ 179388 h 21600"/>
              <a:gd name="T6" fmla="*/ 32861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0 w 21600"/>
              <a:gd name="T13" fmla="*/ 3370 h 21600"/>
              <a:gd name="T14" fmla="*/ 18230 w 21600"/>
              <a:gd name="T15" fmla="*/ 1823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140" y="21600"/>
                </a:lnTo>
                <a:lnTo>
                  <a:pt x="1846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1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90"/>
          <p:cNvSpPr>
            <a:spLocks noChangeArrowheads="1"/>
          </p:cNvSpPr>
          <p:nvPr/>
        </p:nvSpPr>
        <p:spPr bwMode="auto">
          <a:xfrm>
            <a:off x="6331410" y="1809070"/>
            <a:ext cx="838200" cy="239712"/>
          </a:xfrm>
          <a:prstGeom prst="triangle">
            <a:avLst>
              <a:gd name="adj" fmla="val 50000"/>
            </a:avLst>
          </a:prstGeom>
          <a:solidFill>
            <a:srgbClr val="FFE2C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91"/>
          <p:cNvSpPr>
            <a:spLocks noChangeArrowheads="1"/>
          </p:cNvSpPr>
          <p:nvPr/>
        </p:nvSpPr>
        <p:spPr bwMode="auto">
          <a:xfrm>
            <a:off x="6636211" y="2190070"/>
            <a:ext cx="187325" cy="228600"/>
          </a:xfrm>
          <a:custGeom>
            <a:avLst/>
            <a:gdLst>
              <a:gd name="T0" fmla="*/ 179381 w 21600"/>
              <a:gd name="T1" fmla="*/ 114300 h 21600"/>
              <a:gd name="T2" fmla="*/ 93663 w 21600"/>
              <a:gd name="T3" fmla="*/ 228600 h 21600"/>
              <a:gd name="T4" fmla="*/ 7944 w 21600"/>
              <a:gd name="T5" fmla="*/ 114300 h 21600"/>
              <a:gd name="T6" fmla="*/ 9366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716 w 21600"/>
              <a:gd name="T13" fmla="*/ 2716 h 21600"/>
              <a:gd name="T14" fmla="*/ 18884 w 21600"/>
              <a:gd name="T15" fmla="*/ 188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831" y="21600"/>
                </a:lnTo>
                <a:lnTo>
                  <a:pt x="1976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1C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9"/>
          <p:cNvGrpSpPr>
            <a:grpSpLocks/>
          </p:cNvGrpSpPr>
          <p:nvPr/>
        </p:nvGrpSpPr>
        <p:grpSpPr bwMode="auto">
          <a:xfrm>
            <a:off x="7226771" y="2275795"/>
            <a:ext cx="155575" cy="228600"/>
            <a:chOff x="4656" y="234"/>
            <a:chExt cx="192" cy="486"/>
          </a:xfrm>
        </p:grpSpPr>
        <p:sp>
          <p:nvSpPr>
            <p:cNvPr id="28" name="Oval 110"/>
            <p:cNvSpPr>
              <a:spLocks noChangeArrowheads="1"/>
            </p:cNvSpPr>
            <p:nvPr/>
          </p:nvSpPr>
          <p:spPr bwMode="auto">
            <a:xfrm>
              <a:off x="4680" y="23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11"/>
            <p:cNvSpPr>
              <a:spLocks noChangeShapeType="1"/>
            </p:cNvSpPr>
            <p:nvPr/>
          </p:nvSpPr>
          <p:spPr bwMode="auto">
            <a:xfrm>
              <a:off x="4752" y="3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2"/>
            <p:cNvSpPr>
              <a:spLocks noChangeShapeType="1"/>
            </p:cNvSpPr>
            <p:nvPr/>
          </p:nvSpPr>
          <p:spPr bwMode="auto">
            <a:xfrm flipH="1" flipV="1">
              <a:off x="4656" y="43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V="1">
              <a:off x="4752" y="432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 flipH="1">
              <a:off x="4656" y="57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4752" y="576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Oval 33"/>
          <p:cNvSpPr/>
          <p:nvPr/>
        </p:nvSpPr>
        <p:spPr>
          <a:xfrm>
            <a:off x="4800607" y="3853543"/>
            <a:ext cx="119742" cy="1197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ne 84"/>
          <p:cNvSpPr>
            <a:spLocks noChangeShapeType="1"/>
          </p:cNvSpPr>
          <p:nvPr/>
        </p:nvSpPr>
        <p:spPr bwMode="auto">
          <a:xfrm>
            <a:off x="6179066" y="1678439"/>
            <a:ext cx="962025" cy="22839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85"/>
          <p:cNvSpPr>
            <a:spLocks noChangeShapeType="1"/>
          </p:cNvSpPr>
          <p:nvPr/>
        </p:nvSpPr>
        <p:spPr bwMode="auto">
          <a:xfrm flipH="1">
            <a:off x="7151976" y="1678439"/>
            <a:ext cx="1008290" cy="22730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6"/>
          <p:cNvSpPr>
            <a:spLocks noChangeShapeType="1"/>
          </p:cNvSpPr>
          <p:nvPr/>
        </p:nvSpPr>
        <p:spPr bwMode="auto">
          <a:xfrm>
            <a:off x="6483866" y="2897639"/>
            <a:ext cx="646339" cy="10538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87"/>
          <p:cNvSpPr>
            <a:spLocks noChangeShapeType="1"/>
          </p:cNvSpPr>
          <p:nvPr/>
        </p:nvSpPr>
        <p:spPr bwMode="auto">
          <a:xfrm flipV="1">
            <a:off x="7162863" y="2897639"/>
            <a:ext cx="692603" cy="10538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086663" y="3875311"/>
            <a:ext cx="119742" cy="1197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876808" y="3940617"/>
            <a:ext cx="2231571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6188" y="4007341"/>
            <a:ext cx="246360" cy="33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472" y="4944273"/>
            <a:ext cx="1851628" cy="47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9289" y="5510953"/>
            <a:ext cx="3200402" cy="516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6215" y="4743390"/>
            <a:ext cx="3693854" cy="1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"/>
          <p:cNvSpPr>
            <a:spLocks/>
          </p:cNvSpPr>
          <p:nvPr/>
        </p:nvSpPr>
        <p:spPr bwMode="auto">
          <a:xfrm>
            <a:off x="7942264" y="685800"/>
            <a:ext cx="1220787" cy="839788"/>
          </a:xfrm>
          <a:custGeom>
            <a:avLst/>
            <a:gdLst>
              <a:gd name="T0" fmla="*/ 2147483647 w 865"/>
              <a:gd name="T1" fmla="*/ 0 h 529"/>
              <a:gd name="T2" fmla="*/ 2147483647 w 865"/>
              <a:gd name="T3" fmla="*/ 2147483647 h 529"/>
              <a:gd name="T4" fmla="*/ 2147483647 w 865"/>
              <a:gd name="T5" fmla="*/ 2147483647 h 529"/>
              <a:gd name="T6" fmla="*/ 2147483647 w 865"/>
              <a:gd name="T7" fmla="*/ 2147483647 h 529"/>
              <a:gd name="T8" fmla="*/ 2147483647 w 865"/>
              <a:gd name="T9" fmla="*/ 2147483647 h 529"/>
              <a:gd name="T10" fmla="*/ 2147483647 w 865"/>
              <a:gd name="T11" fmla="*/ 2147483647 h 529"/>
              <a:gd name="T12" fmla="*/ 2147483647 w 865"/>
              <a:gd name="T13" fmla="*/ 2147483647 h 529"/>
              <a:gd name="T14" fmla="*/ 2147483647 w 865"/>
              <a:gd name="T15" fmla="*/ 2147483647 h 529"/>
              <a:gd name="T16" fmla="*/ 2147483647 w 865"/>
              <a:gd name="T17" fmla="*/ 2147483647 h 529"/>
              <a:gd name="T18" fmla="*/ 0 w 865"/>
              <a:gd name="T19" fmla="*/ 2147483647 h 529"/>
              <a:gd name="T20" fmla="*/ 0 w 865"/>
              <a:gd name="T21" fmla="*/ 2147483647 h 529"/>
              <a:gd name="T22" fmla="*/ 0 w 865"/>
              <a:gd name="T23" fmla="*/ 2147483647 h 529"/>
              <a:gd name="T24" fmla="*/ 2147483647 w 865"/>
              <a:gd name="T25" fmla="*/ 2147483647 h 529"/>
              <a:gd name="T26" fmla="*/ 2147483647 w 865"/>
              <a:gd name="T27" fmla="*/ 2147483647 h 529"/>
              <a:gd name="T28" fmla="*/ 2147483647 w 865"/>
              <a:gd name="T29" fmla="*/ 2147483647 h 529"/>
              <a:gd name="T30" fmla="*/ 2147483647 w 865"/>
              <a:gd name="T31" fmla="*/ 2147483647 h 529"/>
              <a:gd name="T32" fmla="*/ 2147483647 w 865"/>
              <a:gd name="T33" fmla="*/ 2147483647 h 529"/>
              <a:gd name="T34" fmla="*/ 2147483647 w 865"/>
              <a:gd name="T35" fmla="*/ 2147483647 h 529"/>
              <a:gd name="T36" fmla="*/ 2147483647 w 865"/>
              <a:gd name="T37" fmla="*/ 2147483647 h 529"/>
              <a:gd name="T38" fmla="*/ 2147483647 w 865"/>
              <a:gd name="T39" fmla="*/ 2147483647 h 529"/>
              <a:gd name="T40" fmla="*/ 2147483647 w 865"/>
              <a:gd name="T41" fmla="*/ 2147483647 h 529"/>
              <a:gd name="T42" fmla="*/ 2147483647 w 865"/>
              <a:gd name="T43" fmla="*/ 2147483647 h 529"/>
              <a:gd name="T44" fmla="*/ 2147483647 w 865"/>
              <a:gd name="T45" fmla="*/ 2147483647 h 529"/>
              <a:gd name="T46" fmla="*/ 2147483647 w 865"/>
              <a:gd name="T47" fmla="*/ 2147483647 h 529"/>
              <a:gd name="T48" fmla="*/ 2147483647 w 865"/>
              <a:gd name="T49" fmla="*/ 2147483647 h 529"/>
              <a:gd name="T50" fmla="*/ 2147483647 w 865"/>
              <a:gd name="T51" fmla="*/ 2147483647 h 529"/>
              <a:gd name="T52" fmla="*/ 2147483647 w 865"/>
              <a:gd name="T53" fmla="*/ 2147483647 h 529"/>
              <a:gd name="T54" fmla="*/ 2147483647 w 865"/>
              <a:gd name="T55" fmla="*/ 2147483647 h 529"/>
              <a:gd name="T56" fmla="*/ 2147483647 w 865"/>
              <a:gd name="T57" fmla="*/ 2147483647 h 529"/>
              <a:gd name="T58" fmla="*/ 2147483647 w 865"/>
              <a:gd name="T59" fmla="*/ 2147483647 h 529"/>
              <a:gd name="T60" fmla="*/ 2147483647 w 865"/>
              <a:gd name="T61" fmla="*/ 2147483647 h 529"/>
              <a:gd name="T62" fmla="*/ 2147483647 w 865"/>
              <a:gd name="T63" fmla="*/ 2147483647 h 529"/>
              <a:gd name="T64" fmla="*/ 2147483647 w 865"/>
              <a:gd name="T65" fmla="*/ 2147483647 h 529"/>
              <a:gd name="T66" fmla="*/ 2147483647 w 865"/>
              <a:gd name="T67" fmla="*/ 2147483647 h 529"/>
              <a:gd name="T68" fmla="*/ 2147483647 w 865"/>
              <a:gd name="T69" fmla="*/ 2147483647 h 529"/>
              <a:gd name="T70" fmla="*/ 2147483647 w 865"/>
              <a:gd name="T71" fmla="*/ 2147483647 h 529"/>
              <a:gd name="T72" fmla="*/ 2147483647 w 865"/>
              <a:gd name="T73" fmla="*/ 2147483647 h 529"/>
              <a:gd name="T74" fmla="*/ 2147483647 w 865"/>
              <a:gd name="T75" fmla="*/ 2147483647 h 529"/>
              <a:gd name="T76" fmla="*/ 2147483647 w 865"/>
              <a:gd name="T77" fmla="*/ 2147483647 h 529"/>
              <a:gd name="T78" fmla="*/ 2147483647 w 865"/>
              <a:gd name="T79" fmla="*/ 0 h 52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865"/>
              <a:gd name="T121" fmla="*/ 0 h 529"/>
              <a:gd name="T122" fmla="*/ 865 w 865"/>
              <a:gd name="T123" fmla="*/ 529 h 529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865" h="529">
                <a:moveTo>
                  <a:pt x="84" y="0"/>
                </a:moveTo>
                <a:lnTo>
                  <a:pt x="72" y="24"/>
                </a:lnTo>
                <a:lnTo>
                  <a:pt x="72" y="48"/>
                </a:lnTo>
                <a:lnTo>
                  <a:pt x="48" y="72"/>
                </a:lnTo>
                <a:lnTo>
                  <a:pt x="36" y="96"/>
                </a:lnTo>
                <a:lnTo>
                  <a:pt x="36" y="120"/>
                </a:lnTo>
                <a:lnTo>
                  <a:pt x="36" y="144"/>
                </a:lnTo>
                <a:lnTo>
                  <a:pt x="24" y="168"/>
                </a:lnTo>
                <a:lnTo>
                  <a:pt x="12" y="192"/>
                </a:lnTo>
                <a:lnTo>
                  <a:pt x="0" y="216"/>
                </a:lnTo>
                <a:lnTo>
                  <a:pt x="0" y="240"/>
                </a:lnTo>
                <a:lnTo>
                  <a:pt x="0" y="264"/>
                </a:lnTo>
                <a:lnTo>
                  <a:pt x="12" y="288"/>
                </a:lnTo>
                <a:lnTo>
                  <a:pt x="12" y="312"/>
                </a:lnTo>
                <a:lnTo>
                  <a:pt x="24" y="336"/>
                </a:lnTo>
                <a:lnTo>
                  <a:pt x="24" y="360"/>
                </a:lnTo>
                <a:lnTo>
                  <a:pt x="36" y="384"/>
                </a:lnTo>
                <a:lnTo>
                  <a:pt x="36" y="408"/>
                </a:lnTo>
                <a:lnTo>
                  <a:pt x="48" y="432"/>
                </a:lnTo>
                <a:lnTo>
                  <a:pt x="60" y="456"/>
                </a:lnTo>
                <a:lnTo>
                  <a:pt x="852" y="528"/>
                </a:lnTo>
                <a:lnTo>
                  <a:pt x="804" y="480"/>
                </a:lnTo>
                <a:lnTo>
                  <a:pt x="792" y="456"/>
                </a:lnTo>
                <a:lnTo>
                  <a:pt x="780" y="420"/>
                </a:lnTo>
                <a:lnTo>
                  <a:pt x="768" y="396"/>
                </a:lnTo>
                <a:lnTo>
                  <a:pt x="756" y="372"/>
                </a:lnTo>
                <a:lnTo>
                  <a:pt x="744" y="348"/>
                </a:lnTo>
                <a:lnTo>
                  <a:pt x="744" y="324"/>
                </a:lnTo>
                <a:lnTo>
                  <a:pt x="744" y="288"/>
                </a:lnTo>
                <a:lnTo>
                  <a:pt x="744" y="264"/>
                </a:lnTo>
                <a:lnTo>
                  <a:pt x="744" y="240"/>
                </a:lnTo>
                <a:lnTo>
                  <a:pt x="768" y="216"/>
                </a:lnTo>
                <a:lnTo>
                  <a:pt x="768" y="192"/>
                </a:lnTo>
                <a:lnTo>
                  <a:pt x="780" y="168"/>
                </a:lnTo>
                <a:lnTo>
                  <a:pt x="804" y="156"/>
                </a:lnTo>
                <a:lnTo>
                  <a:pt x="804" y="132"/>
                </a:lnTo>
                <a:lnTo>
                  <a:pt x="828" y="108"/>
                </a:lnTo>
                <a:lnTo>
                  <a:pt x="852" y="96"/>
                </a:lnTo>
                <a:lnTo>
                  <a:pt x="864" y="72"/>
                </a:lnTo>
                <a:lnTo>
                  <a:pt x="84" y="0"/>
                </a:lnTo>
              </a:path>
            </a:pathLst>
          </a:custGeom>
          <a:gradFill rotWithShape="0">
            <a:gsLst>
              <a:gs pos="0">
                <a:srgbClr val="012501"/>
              </a:gs>
              <a:gs pos="100000">
                <a:srgbClr val="037C03"/>
              </a:gs>
            </a:gsLst>
            <a:lin ang="18900000" scaled="1"/>
          </a:gradFill>
          <a:ln w="9525" cap="rnd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51463" y="4038600"/>
            <a:ext cx="3251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6672263" y="990600"/>
            <a:ext cx="1795462" cy="177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5283200" y="1447800"/>
            <a:ext cx="1695450" cy="1601788"/>
          </a:xfrm>
          <a:custGeom>
            <a:avLst/>
            <a:gdLst>
              <a:gd name="T0" fmla="*/ 2147483647 w 1201"/>
              <a:gd name="T1" fmla="*/ 2147483647 h 1009"/>
              <a:gd name="T2" fmla="*/ 2147483647 w 1201"/>
              <a:gd name="T3" fmla="*/ 2147483647 h 1009"/>
              <a:gd name="T4" fmla="*/ 2147483647 w 1201"/>
              <a:gd name="T5" fmla="*/ 2147483647 h 1009"/>
              <a:gd name="T6" fmla="*/ 0 w 1201"/>
              <a:gd name="T7" fmla="*/ 0 h 1009"/>
              <a:gd name="T8" fmla="*/ 2147483647 w 1201"/>
              <a:gd name="T9" fmla="*/ 2147483647 h 10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009"/>
              <a:gd name="T17" fmla="*/ 1201 w 1201"/>
              <a:gd name="T18" fmla="*/ 1009 h 10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1" h="1009">
                <a:moveTo>
                  <a:pt x="336" y="576"/>
                </a:moveTo>
                <a:lnTo>
                  <a:pt x="1200" y="1008"/>
                </a:lnTo>
                <a:lnTo>
                  <a:pt x="864" y="432"/>
                </a:lnTo>
                <a:lnTo>
                  <a:pt x="0" y="0"/>
                </a:lnTo>
                <a:lnTo>
                  <a:pt x="336" y="576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 flipV="1">
            <a:off x="8467726" y="990600"/>
            <a:ext cx="66675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5994401" y="2743200"/>
            <a:ext cx="677863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Freeform 8"/>
          <p:cNvSpPr>
            <a:spLocks/>
          </p:cNvSpPr>
          <p:nvPr/>
        </p:nvSpPr>
        <p:spPr bwMode="auto">
          <a:xfrm>
            <a:off x="5148264" y="2219325"/>
            <a:ext cx="1220787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81" name="Freeform 9"/>
          <p:cNvSpPr>
            <a:spLocks/>
          </p:cNvSpPr>
          <p:nvPr/>
        </p:nvSpPr>
        <p:spPr bwMode="auto">
          <a:xfrm>
            <a:off x="8061326" y="2743200"/>
            <a:ext cx="1558925" cy="1525588"/>
          </a:xfrm>
          <a:custGeom>
            <a:avLst/>
            <a:gdLst>
              <a:gd name="T0" fmla="*/ 0 w 1105"/>
              <a:gd name="T1" fmla="*/ 2147483647 h 961"/>
              <a:gd name="T2" fmla="*/ 0 w 1105"/>
              <a:gd name="T3" fmla="*/ 2147483647 h 961"/>
              <a:gd name="T4" fmla="*/ 2147483647 w 1105"/>
              <a:gd name="T5" fmla="*/ 2147483647 h 961"/>
              <a:gd name="T6" fmla="*/ 2147483647 w 1105"/>
              <a:gd name="T7" fmla="*/ 0 h 961"/>
              <a:gd name="T8" fmla="*/ 0 w 1105"/>
              <a:gd name="T9" fmla="*/ 2147483647 h 9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5"/>
              <a:gd name="T16" fmla="*/ 0 h 961"/>
              <a:gd name="T17" fmla="*/ 1105 w 1105"/>
              <a:gd name="T18" fmla="*/ 961 h 9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5" h="961">
                <a:moveTo>
                  <a:pt x="0" y="202"/>
                </a:moveTo>
                <a:lnTo>
                  <a:pt x="0" y="960"/>
                </a:lnTo>
                <a:lnTo>
                  <a:pt x="1104" y="758"/>
                </a:lnTo>
                <a:lnTo>
                  <a:pt x="1104" y="0"/>
                </a:lnTo>
                <a:lnTo>
                  <a:pt x="0" y="202"/>
                </a:lnTo>
              </a:path>
            </a:pathLst>
          </a:custGeom>
          <a:solidFill>
            <a:srgbClr val="919191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 flipV="1">
            <a:off x="8534401" y="3429000"/>
            <a:ext cx="34925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Freeform 11"/>
          <p:cNvSpPr>
            <a:spLocks/>
          </p:cNvSpPr>
          <p:nvPr/>
        </p:nvSpPr>
        <p:spPr bwMode="auto">
          <a:xfrm>
            <a:off x="8264525" y="3937000"/>
            <a:ext cx="1220788" cy="2001838"/>
          </a:xfrm>
          <a:custGeom>
            <a:avLst/>
            <a:gdLst>
              <a:gd name="T0" fmla="*/ 0 w 865"/>
              <a:gd name="T1" fmla="*/ 2147483647 h 1261"/>
              <a:gd name="T2" fmla="*/ 2147483647 w 865"/>
              <a:gd name="T3" fmla="*/ 2147483647 h 1261"/>
              <a:gd name="T4" fmla="*/ 2147483647 w 865"/>
              <a:gd name="T5" fmla="*/ 2147483647 h 1261"/>
              <a:gd name="T6" fmla="*/ 0 w 865"/>
              <a:gd name="T7" fmla="*/ 0 h 1261"/>
              <a:gd name="T8" fmla="*/ 0 w 865"/>
              <a:gd name="T9" fmla="*/ 2147483647 h 1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5"/>
              <a:gd name="T16" fmla="*/ 0 h 1261"/>
              <a:gd name="T17" fmla="*/ 865 w 865"/>
              <a:gd name="T18" fmla="*/ 1261 h 12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5" h="1261">
                <a:moveTo>
                  <a:pt x="0" y="828"/>
                </a:moveTo>
                <a:lnTo>
                  <a:pt x="864" y="1260"/>
                </a:lnTo>
                <a:lnTo>
                  <a:pt x="864" y="414"/>
                </a:lnTo>
                <a:lnTo>
                  <a:pt x="0" y="0"/>
                </a:lnTo>
                <a:lnTo>
                  <a:pt x="0" y="828"/>
                </a:lnTo>
              </a:path>
            </a:pathLst>
          </a:custGeom>
          <a:solidFill>
            <a:srgbClr val="FEBF02"/>
          </a:solidFill>
          <a:ln w="12700" cap="rnd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V="1">
            <a:off x="5351464" y="3409950"/>
            <a:ext cx="642937" cy="628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 flipV="1">
            <a:off x="8569325" y="4857750"/>
            <a:ext cx="33338" cy="100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Oval 16"/>
          <p:cNvSpPr>
            <a:spLocks noChangeArrowheads="1"/>
          </p:cNvSpPr>
          <p:nvPr/>
        </p:nvSpPr>
        <p:spPr bwMode="auto">
          <a:xfrm>
            <a:off x="8507413" y="3397250"/>
            <a:ext cx="55562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87" name="Oval 17"/>
          <p:cNvSpPr>
            <a:spLocks noChangeArrowheads="1"/>
          </p:cNvSpPr>
          <p:nvPr/>
        </p:nvSpPr>
        <p:spPr bwMode="auto">
          <a:xfrm>
            <a:off x="6643688" y="27305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88" name="Freeform 18"/>
          <p:cNvSpPr>
            <a:spLocks/>
          </p:cNvSpPr>
          <p:nvPr/>
        </p:nvSpPr>
        <p:spPr bwMode="auto">
          <a:xfrm>
            <a:off x="4994275" y="39893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89" name="Arc 19"/>
          <p:cNvSpPr>
            <a:spLocks/>
          </p:cNvSpPr>
          <p:nvPr/>
        </p:nvSpPr>
        <p:spPr bwMode="auto">
          <a:xfrm rot="720000">
            <a:off x="5194300" y="4005264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0" name="Line 20"/>
          <p:cNvSpPr>
            <a:spLocks noChangeShapeType="1"/>
          </p:cNvSpPr>
          <p:nvPr/>
        </p:nvSpPr>
        <p:spPr bwMode="auto">
          <a:xfrm flipH="1">
            <a:off x="4994276" y="38242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Oval 21"/>
          <p:cNvSpPr>
            <a:spLocks noChangeArrowheads="1"/>
          </p:cNvSpPr>
          <p:nvPr/>
        </p:nvSpPr>
        <p:spPr bwMode="auto">
          <a:xfrm rot="-1860000">
            <a:off x="5272088" y="40100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2" name="Line 22"/>
          <p:cNvSpPr>
            <a:spLocks noChangeShapeType="1"/>
          </p:cNvSpPr>
          <p:nvPr/>
        </p:nvSpPr>
        <p:spPr bwMode="auto">
          <a:xfrm flipV="1">
            <a:off x="4994276" y="42306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Freeform 23"/>
          <p:cNvSpPr>
            <a:spLocks/>
          </p:cNvSpPr>
          <p:nvPr/>
        </p:nvSpPr>
        <p:spPr bwMode="auto">
          <a:xfrm>
            <a:off x="8245475" y="5818188"/>
            <a:ext cx="393700" cy="387350"/>
          </a:xfrm>
          <a:custGeom>
            <a:avLst/>
            <a:gdLst>
              <a:gd name="T0" fmla="*/ 0 w 279"/>
              <a:gd name="T1" fmla="*/ 2147483647 h 244"/>
              <a:gd name="T2" fmla="*/ 2147483647 w 279"/>
              <a:gd name="T3" fmla="*/ 2147483647 h 244"/>
              <a:gd name="T4" fmla="*/ 2147483647 w 279"/>
              <a:gd name="T5" fmla="*/ 0 h 244"/>
              <a:gd name="T6" fmla="*/ 2147483647 w 279"/>
              <a:gd name="T7" fmla="*/ 2147483647 h 244"/>
              <a:gd name="T8" fmla="*/ 2147483647 w 279"/>
              <a:gd name="T9" fmla="*/ 2147483647 h 244"/>
              <a:gd name="T10" fmla="*/ 2147483647 w 279"/>
              <a:gd name="T11" fmla="*/ 2147483647 h 244"/>
              <a:gd name="T12" fmla="*/ 2147483647 w 279"/>
              <a:gd name="T13" fmla="*/ 2147483647 h 244"/>
              <a:gd name="T14" fmla="*/ 2147483647 w 279"/>
              <a:gd name="T15" fmla="*/ 2147483647 h 244"/>
              <a:gd name="T16" fmla="*/ 2147483647 w 279"/>
              <a:gd name="T17" fmla="*/ 2147483647 h 244"/>
              <a:gd name="T18" fmla="*/ 2147483647 w 279"/>
              <a:gd name="T19" fmla="*/ 2147483647 h 244"/>
              <a:gd name="T20" fmla="*/ 2147483647 w 279"/>
              <a:gd name="T21" fmla="*/ 2147483647 h 244"/>
              <a:gd name="T22" fmla="*/ 2147483647 w 279"/>
              <a:gd name="T23" fmla="*/ 2147483647 h 244"/>
              <a:gd name="T24" fmla="*/ 2147483647 w 279"/>
              <a:gd name="T25" fmla="*/ 2147483647 h 244"/>
              <a:gd name="T26" fmla="*/ 2147483647 w 279"/>
              <a:gd name="T27" fmla="*/ 2147483647 h 244"/>
              <a:gd name="T28" fmla="*/ 2147483647 w 279"/>
              <a:gd name="T29" fmla="*/ 2147483647 h 244"/>
              <a:gd name="T30" fmla="*/ 2147483647 w 279"/>
              <a:gd name="T31" fmla="*/ 2147483647 h 244"/>
              <a:gd name="T32" fmla="*/ 2147483647 w 279"/>
              <a:gd name="T33" fmla="*/ 2147483647 h 244"/>
              <a:gd name="T34" fmla="*/ 2147483647 w 279"/>
              <a:gd name="T35" fmla="*/ 2147483647 h 244"/>
              <a:gd name="T36" fmla="*/ 2147483647 w 279"/>
              <a:gd name="T37" fmla="*/ 2147483647 h 244"/>
              <a:gd name="T38" fmla="*/ 2147483647 w 279"/>
              <a:gd name="T39" fmla="*/ 2147483647 h 244"/>
              <a:gd name="T40" fmla="*/ 2147483647 w 279"/>
              <a:gd name="T41" fmla="*/ 2147483647 h 244"/>
              <a:gd name="T42" fmla="*/ 2147483647 w 279"/>
              <a:gd name="T43" fmla="*/ 2147483647 h 244"/>
              <a:gd name="T44" fmla="*/ 2147483647 w 279"/>
              <a:gd name="T45" fmla="*/ 2147483647 h 244"/>
              <a:gd name="T46" fmla="*/ 2147483647 w 279"/>
              <a:gd name="T47" fmla="*/ 2147483647 h 244"/>
              <a:gd name="T48" fmla="*/ 2147483647 w 279"/>
              <a:gd name="T49" fmla="*/ 2147483647 h 244"/>
              <a:gd name="T50" fmla="*/ 2147483647 w 279"/>
              <a:gd name="T51" fmla="*/ 2147483647 h 244"/>
              <a:gd name="T52" fmla="*/ 2147483647 w 279"/>
              <a:gd name="T53" fmla="*/ 2147483647 h 244"/>
              <a:gd name="T54" fmla="*/ 2147483647 w 279"/>
              <a:gd name="T55" fmla="*/ 2147483647 h 244"/>
              <a:gd name="T56" fmla="*/ 2147483647 w 279"/>
              <a:gd name="T57" fmla="*/ 2147483647 h 244"/>
              <a:gd name="T58" fmla="*/ 2147483647 w 279"/>
              <a:gd name="T59" fmla="*/ 2147483647 h 244"/>
              <a:gd name="T60" fmla="*/ 2147483647 w 279"/>
              <a:gd name="T61" fmla="*/ 2147483647 h 244"/>
              <a:gd name="T62" fmla="*/ 2147483647 w 279"/>
              <a:gd name="T63" fmla="*/ 2147483647 h 244"/>
              <a:gd name="T64" fmla="*/ 2147483647 w 279"/>
              <a:gd name="T65" fmla="*/ 2147483647 h 244"/>
              <a:gd name="T66" fmla="*/ 2147483647 w 279"/>
              <a:gd name="T67" fmla="*/ 2147483647 h 244"/>
              <a:gd name="T68" fmla="*/ 2147483647 w 279"/>
              <a:gd name="T69" fmla="*/ 2147483647 h 244"/>
              <a:gd name="T70" fmla="*/ 2147483647 w 279"/>
              <a:gd name="T71" fmla="*/ 2147483647 h 244"/>
              <a:gd name="T72" fmla="*/ 2147483647 w 279"/>
              <a:gd name="T73" fmla="*/ 2147483647 h 244"/>
              <a:gd name="T74" fmla="*/ 2147483647 w 279"/>
              <a:gd name="T75" fmla="*/ 2147483647 h 244"/>
              <a:gd name="T76" fmla="*/ 2147483647 w 279"/>
              <a:gd name="T77" fmla="*/ 2147483647 h 244"/>
              <a:gd name="T78" fmla="*/ 2147483647 w 279"/>
              <a:gd name="T79" fmla="*/ 2147483647 h 244"/>
              <a:gd name="T80" fmla="*/ 2147483647 w 279"/>
              <a:gd name="T81" fmla="*/ 2147483647 h 244"/>
              <a:gd name="T82" fmla="*/ 2147483647 w 279"/>
              <a:gd name="T83" fmla="*/ 2147483647 h 244"/>
              <a:gd name="T84" fmla="*/ 2147483647 w 279"/>
              <a:gd name="T85" fmla="*/ 2147483647 h 244"/>
              <a:gd name="T86" fmla="*/ 2147483647 w 279"/>
              <a:gd name="T87" fmla="*/ 2147483647 h 244"/>
              <a:gd name="T88" fmla="*/ 2147483647 w 279"/>
              <a:gd name="T89" fmla="*/ 2147483647 h 244"/>
              <a:gd name="T90" fmla="*/ 2147483647 w 279"/>
              <a:gd name="T91" fmla="*/ 2147483647 h 244"/>
              <a:gd name="T92" fmla="*/ 2147483647 w 279"/>
              <a:gd name="T93" fmla="*/ 2147483647 h 244"/>
              <a:gd name="T94" fmla="*/ 2147483647 w 279"/>
              <a:gd name="T95" fmla="*/ 2147483647 h 244"/>
              <a:gd name="T96" fmla="*/ 2147483647 w 279"/>
              <a:gd name="T97" fmla="*/ 2147483647 h 244"/>
              <a:gd name="T98" fmla="*/ 0 w 279"/>
              <a:gd name="T99" fmla="*/ 2147483647 h 2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9"/>
              <a:gd name="T151" fmla="*/ 0 h 244"/>
              <a:gd name="T152" fmla="*/ 279 w 279"/>
              <a:gd name="T153" fmla="*/ 244 h 24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9" h="244">
                <a:moveTo>
                  <a:pt x="0" y="243"/>
                </a:moveTo>
                <a:lnTo>
                  <a:pt x="148" y="1"/>
                </a:lnTo>
                <a:lnTo>
                  <a:pt x="160" y="0"/>
                </a:lnTo>
                <a:lnTo>
                  <a:pt x="167" y="3"/>
                </a:lnTo>
                <a:lnTo>
                  <a:pt x="168" y="6"/>
                </a:lnTo>
                <a:lnTo>
                  <a:pt x="173" y="5"/>
                </a:lnTo>
                <a:lnTo>
                  <a:pt x="177" y="9"/>
                </a:lnTo>
                <a:lnTo>
                  <a:pt x="182" y="7"/>
                </a:lnTo>
                <a:lnTo>
                  <a:pt x="184" y="12"/>
                </a:lnTo>
                <a:lnTo>
                  <a:pt x="190" y="13"/>
                </a:lnTo>
                <a:lnTo>
                  <a:pt x="196" y="14"/>
                </a:lnTo>
                <a:lnTo>
                  <a:pt x="201" y="15"/>
                </a:lnTo>
                <a:lnTo>
                  <a:pt x="205" y="19"/>
                </a:lnTo>
                <a:lnTo>
                  <a:pt x="210" y="20"/>
                </a:lnTo>
                <a:lnTo>
                  <a:pt x="215" y="23"/>
                </a:lnTo>
                <a:lnTo>
                  <a:pt x="222" y="25"/>
                </a:lnTo>
                <a:lnTo>
                  <a:pt x="226" y="29"/>
                </a:lnTo>
                <a:lnTo>
                  <a:pt x="229" y="32"/>
                </a:lnTo>
                <a:lnTo>
                  <a:pt x="231" y="36"/>
                </a:lnTo>
                <a:lnTo>
                  <a:pt x="235" y="39"/>
                </a:lnTo>
                <a:lnTo>
                  <a:pt x="238" y="45"/>
                </a:lnTo>
                <a:lnTo>
                  <a:pt x="242" y="46"/>
                </a:lnTo>
                <a:lnTo>
                  <a:pt x="248" y="55"/>
                </a:lnTo>
                <a:lnTo>
                  <a:pt x="249" y="58"/>
                </a:lnTo>
                <a:lnTo>
                  <a:pt x="255" y="63"/>
                </a:lnTo>
                <a:lnTo>
                  <a:pt x="256" y="67"/>
                </a:lnTo>
                <a:lnTo>
                  <a:pt x="261" y="71"/>
                </a:lnTo>
                <a:lnTo>
                  <a:pt x="261" y="75"/>
                </a:lnTo>
                <a:lnTo>
                  <a:pt x="264" y="81"/>
                </a:lnTo>
                <a:lnTo>
                  <a:pt x="264" y="86"/>
                </a:lnTo>
                <a:lnTo>
                  <a:pt x="266" y="90"/>
                </a:lnTo>
                <a:lnTo>
                  <a:pt x="266" y="95"/>
                </a:lnTo>
                <a:lnTo>
                  <a:pt x="268" y="99"/>
                </a:lnTo>
                <a:lnTo>
                  <a:pt x="267" y="103"/>
                </a:lnTo>
                <a:lnTo>
                  <a:pt x="268" y="109"/>
                </a:lnTo>
                <a:lnTo>
                  <a:pt x="269" y="113"/>
                </a:lnTo>
                <a:lnTo>
                  <a:pt x="273" y="119"/>
                </a:lnTo>
                <a:lnTo>
                  <a:pt x="274" y="124"/>
                </a:lnTo>
                <a:lnTo>
                  <a:pt x="275" y="128"/>
                </a:lnTo>
                <a:lnTo>
                  <a:pt x="276" y="134"/>
                </a:lnTo>
                <a:lnTo>
                  <a:pt x="277" y="138"/>
                </a:lnTo>
                <a:lnTo>
                  <a:pt x="277" y="143"/>
                </a:lnTo>
                <a:lnTo>
                  <a:pt x="277" y="147"/>
                </a:lnTo>
                <a:lnTo>
                  <a:pt x="274" y="153"/>
                </a:lnTo>
                <a:lnTo>
                  <a:pt x="276" y="156"/>
                </a:lnTo>
                <a:lnTo>
                  <a:pt x="277" y="162"/>
                </a:lnTo>
                <a:lnTo>
                  <a:pt x="278" y="167"/>
                </a:lnTo>
                <a:lnTo>
                  <a:pt x="275" y="172"/>
                </a:lnTo>
                <a:lnTo>
                  <a:pt x="271" y="181"/>
                </a:lnTo>
                <a:lnTo>
                  <a:pt x="0" y="243"/>
                </a:lnTo>
              </a:path>
            </a:pathLst>
          </a:custGeom>
          <a:noFill/>
          <a:ln w="9525" cap="rnd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94" name="Arc 24"/>
          <p:cNvSpPr>
            <a:spLocks/>
          </p:cNvSpPr>
          <p:nvPr/>
        </p:nvSpPr>
        <p:spPr bwMode="auto">
          <a:xfrm rot="720000">
            <a:off x="8445500" y="5834064"/>
            <a:ext cx="211138" cy="236537"/>
          </a:xfrm>
          <a:custGeom>
            <a:avLst/>
            <a:gdLst>
              <a:gd name="T0" fmla="*/ 0 w 21745"/>
              <a:gd name="T1" fmla="*/ 0 h 21600"/>
              <a:gd name="T2" fmla="*/ 1876695861 w 21745"/>
              <a:gd name="T3" fmla="*/ 2147483647 h 21600"/>
              <a:gd name="T4" fmla="*/ 12514760 w 21745"/>
              <a:gd name="T5" fmla="*/ 2147483647 h 21600"/>
              <a:gd name="T6" fmla="*/ 0 60000 65536"/>
              <a:gd name="T7" fmla="*/ 0 60000 65536"/>
              <a:gd name="T8" fmla="*/ 0 60000 65536"/>
              <a:gd name="T9" fmla="*/ 0 w 21745"/>
              <a:gd name="T10" fmla="*/ 0 h 21600"/>
              <a:gd name="T11" fmla="*/ 21745 w 217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45" h="21600" fill="none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</a:path>
              <a:path w="21745" h="21600" stroke="0" extrusionOk="0">
                <a:moveTo>
                  <a:pt x="0" y="0"/>
                </a:moveTo>
                <a:cubicBezTo>
                  <a:pt x="48" y="0"/>
                  <a:pt x="96" y="-1"/>
                  <a:pt x="145" y="0"/>
                </a:cubicBezTo>
                <a:cubicBezTo>
                  <a:pt x="12074" y="0"/>
                  <a:pt x="21745" y="9670"/>
                  <a:pt x="21745" y="21600"/>
                </a:cubicBezTo>
                <a:lnTo>
                  <a:pt x="145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5" name="Line 25"/>
          <p:cNvSpPr>
            <a:spLocks noChangeShapeType="1"/>
          </p:cNvSpPr>
          <p:nvPr/>
        </p:nvSpPr>
        <p:spPr bwMode="auto">
          <a:xfrm flipH="1">
            <a:off x="8245476" y="5653088"/>
            <a:ext cx="303213" cy="550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26"/>
          <p:cNvSpPr>
            <a:spLocks noChangeArrowheads="1"/>
          </p:cNvSpPr>
          <p:nvPr/>
        </p:nvSpPr>
        <p:spPr bwMode="auto">
          <a:xfrm rot="-1860000">
            <a:off x="8523288" y="5838825"/>
            <a:ext cx="100012" cy="19843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7" name="Line 27"/>
          <p:cNvSpPr>
            <a:spLocks noChangeShapeType="1"/>
          </p:cNvSpPr>
          <p:nvPr/>
        </p:nvSpPr>
        <p:spPr bwMode="auto">
          <a:xfrm flipV="1">
            <a:off x="8245476" y="6059488"/>
            <a:ext cx="555625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Rectangle 28"/>
          <p:cNvSpPr>
            <a:spLocks noGrp="1" noChangeArrowheads="1"/>
          </p:cNvSpPr>
          <p:nvPr>
            <p:ph type="title"/>
          </p:nvPr>
        </p:nvSpPr>
        <p:spPr>
          <a:xfrm>
            <a:off x="1981200" y="-204346"/>
            <a:ext cx="8229600" cy="1143000"/>
          </a:xfrm>
        </p:spPr>
        <p:txBody>
          <a:bodyPr/>
          <a:lstStyle/>
          <a:p>
            <a:r>
              <a:rPr lang="en-US" dirty="0"/>
              <a:t>Stereo image rectification</a:t>
            </a:r>
          </a:p>
        </p:txBody>
      </p:sp>
      <p:sp>
        <p:nvSpPr>
          <p:cNvPr id="416797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1600200" y="4754563"/>
            <a:ext cx="5943600" cy="200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reproject image planes onto a common</a:t>
            </a:r>
          </a:p>
          <a:p>
            <a:pPr>
              <a:lnSpc>
                <a:spcPct val="80000"/>
              </a:lnSpc>
            </a:pPr>
            <a:r>
              <a:rPr lang="en-US" sz="1800"/>
              <a:t>	plane parallel to the line between optical centers</a:t>
            </a:r>
          </a:p>
          <a:p>
            <a:pPr>
              <a:lnSpc>
                <a:spcPct val="80000"/>
              </a:lnSpc>
            </a:pPr>
            <a:r>
              <a:rPr lang="en-US" sz="1800"/>
              <a:t>pixel motion is horizontal after this transformation</a:t>
            </a:r>
          </a:p>
          <a:p>
            <a:pPr>
              <a:lnSpc>
                <a:spcPct val="80000"/>
              </a:lnSpc>
            </a:pPr>
            <a:r>
              <a:rPr lang="en-US" sz="1800"/>
              <a:t>two homographies (3x3 transform), one for each input image reprojection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400"/>
              <a:t>C. Loop and Z. Zhang. </a:t>
            </a:r>
            <a:r>
              <a:rPr lang="en-US" sz="1400">
                <a:hlinkClick r:id="rId3"/>
              </a:rPr>
              <a:t>Computing Rectifying Homographies for Stereo Vision</a:t>
            </a:r>
            <a:r>
              <a:rPr lang="en-US" sz="1400"/>
              <a:t>. IEEE Conf. Computer Vision and Pattern Recognition, 1999</a:t>
            </a:r>
            <a:r>
              <a:rPr lang="en-US" sz="1600"/>
              <a:t>.</a:t>
            </a:r>
          </a:p>
        </p:txBody>
      </p:sp>
      <p:sp>
        <p:nvSpPr>
          <p:cNvPr id="28700" name="Line 35"/>
          <p:cNvSpPr>
            <a:spLocks noChangeShapeType="1"/>
          </p:cNvSpPr>
          <p:nvPr/>
        </p:nvSpPr>
        <p:spPr bwMode="auto">
          <a:xfrm>
            <a:off x="6376989" y="2886076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36"/>
          <p:cNvSpPr>
            <a:spLocks noChangeShapeType="1"/>
          </p:cNvSpPr>
          <p:nvPr/>
        </p:nvSpPr>
        <p:spPr bwMode="auto">
          <a:xfrm>
            <a:off x="6369050" y="4216401"/>
            <a:ext cx="1893888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8" name="Line 30"/>
          <p:cNvSpPr>
            <a:spLocks noChangeShapeType="1"/>
          </p:cNvSpPr>
          <p:nvPr/>
        </p:nvSpPr>
        <p:spPr bwMode="auto">
          <a:xfrm>
            <a:off x="5148264" y="293687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8280401" y="4683125"/>
            <a:ext cx="1209675" cy="668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6806" name="Line 38"/>
          <p:cNvSpPr>
            <a:spLocks noChangeShapeType="1"/>
          </p:cNvSpPr>
          <p:nvPr/>
        </p:nvSpPr>
        <p:spPr bwMode="auto">
          <a:xfrm>
            <a:off x="6376989" y="3622676"/>
            <a:ext cx="1893887" cy="10461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Oval 14"/>
          <p:cNvSpPr>
            <a:spLocks noChangeArrowheads="1"/>
          </p:cNvSpPr>
          <p:nvPr/>
        </p:nvSpPr>
        <p:spPr bwMode="auto">
          <a:xfrm>
            <a:off x="8540750" y="4810125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706" name="Oval 15"/>
          <p:cNvSpPr>
            <a:spLocks noChangeArrowheads="1"/>
          </p:cNvSpPr>
          <p:nvPr/>
        </p:nvSpPr>
        <p:spPr bwMode="auto">
          <a:xfrm>
            <a:off x="5965825" y="3378200"/>
            <a:ext cx="57150" cy="63500"/>
          </a:xfrm>
          <a:prstGeom prst="ellipse">
            <a:avLst/>
          </a:prstGeom>
          <a:solidFill>
            <a:srgbClr val="037C03"/>
          </a:solidFill>
          <a:ln w="127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98" grpId="0" animBg="1"/>
      <p:bldP spid="416799" grpId="0" animBg="1"/>
      <p:bldP spid="4168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76200"/>
            <a:ext cx="7289800" cy="2864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922" y="2848831"/>
            <a:ext cx="2970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Original stereo pair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51" y="3476770"/>
            <a:ext cx="7162800" cy="307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1" y="5943600"/>
            <a:ext cx="2744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 rectification</a:t>
            </a:r>
          </a:p>
        </p:txBody>
      </p:sp>
    </p:spTree>
    <p:extLst>
      <p:ext uri="{BB962C8B-B14F-4D97-AF65-F5344CB8AC3E}">
        <p14:creationId xmlns:p14="http://schemas.microsoft.com/office/powerpoint/2010/main" val="22818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Epipolar geo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triangulation problem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8D7771-CF96-425B-B007-253F37BED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3200" y="761999"/>
                <a:ext cx="11785600" cy="60960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two 2D points in the </a:t>
                </a:r>
                <a:r>
                  <a:rPr lang="en-US" b="1" dirty="0"/>
                  <a:t>normalized image coordinate system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 in two different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describes the same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3D space -&gt;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000" dirty="0"/>
                  <a:t>Normalized image coordinate system: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8D7771-CF96-425B-B007-253F37BED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761999"/>
                <a:ext cx="11785600" cy="6096001"/>
              </a:xfrm>
              <a:blipFill>
                <a:blip r:embed="rId2"/>
                <a:stretch>
                  <a:fillRect l="-931" t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Shape"/>
          <p:cNvSpPr/>
          <p:nvPr/>
        </p:nvSpPr>
        <p:spPr>
          <a:xfrm rot="3707693">
            <a:off x="1560506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0" name="Shape"/>
          <p:cNvSpPr/>
          <p:nvPr/>
        </p:nvSpPr>
        <p:spPr>
          <a:xfrm rot="17911998">
            <a:off x="6632568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51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33" y="2345020"/>
            <a:ext cx="20538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Line"/>
          <p:cNvSpPr/>
          <p:nvPr/>
        </p:nvSpPr>
        <p:spPr>
          <a:xfrm flipH="1" flipV="1">
            <a:off x="3057311" y="3783572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6" name="Line"/>
          <p:cNvSpPr/>
          <p:nvPr/>
        </p:nvSpPr>
        <p:spPr>
          <a:xfrm flipH="1" flipV="1">
            <a:off x="9141451" y="3783572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7" name="Line"/>
          <p:cNvSpPr/>
          <p:nvPr/>
        </p:nvSpPr>
        <p:spPr>
          <a:xfrm flipH="1" flipV="1">
            <a:off x="6112776" y="26180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" name="latex-image-8.pdf" descr="latex-image-8.pdf">
            <a:extLst>
              <a:ext uri="{FF2B5EF4-FFF2-40B4-BE49-F238E27FC236}">
                <a16:creationId xmlns:a16="http://schemas.microsoft.com/office/drawing/2014/main" id="{A03E006A-4362-46A0-A39A-4068EBE08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752" y="358181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atex-image-9.pdf" descr="latex-image-9.pdf">
            <a:extLst>
              <a:ext uri="{FF2B5EF4-FFF2-40B4-BE49-F238E27FC236}">
                <a16:creationId xmlns:a16="http://schemas.microsoft.com/office/drawing/2014/main" id="{FB0D409D-AD94-4E07-ABDD-3AC31F777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287" y="3595213"/>
            <a:ext cx="178594" cy="17859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C0BC0F-9E66-46A0-B4A6-3E95E1F81DFD}"/>
                  </a:ext>
                </a:extLst>
              </p:cNvPr>
              <p:cNvSpPr txBox="1"/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C0BC0F-9E66-46A0-B4A6-3E95E1F8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FBA35-3201-4C80-9E7F-30B25BFEDCC9}"/>
                  </a:ext>
                </a:extLst>
              </p:cNvPr>
              <p:cNvSpPr txBox="1"/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’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FBA35-3201-4C80-9E7F-30B25BFED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3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"/>
          <p:cNvSpPr/>
          <p:nvPr/>
        </p:nvSpPr>
        <p:spPr>
          <a:xfrm flipH="1" flipV="1">
            <a:off x="6142462" y="2637781"/>
            <a:ext cx="3901196" cy="14986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47" name="Line"/>
          <p:cNvSpPr/>
          <p:nvPr/>
        </p:nvSpPr>
        <p:spPr>
          <a:xfrm flipV="1">
            <a:off x="2174108" y="2637781"/>
            <a:ext cx="3968355" cy="15139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48" name="Epipolar geo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Epipolar</a:t>
            </a:r>
            <a:r>
              <a:rPr lang="en-US" dirty="0"/>
              <a:t> geometry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8D7771-CF96-425B-B007-253F37BED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trace lines from the </a:t>
                </a:r>
                <a:r>
                  <a:rPr lang="en-US" b="1" dirty="0"/>
                  <a:t>camera center </a:t>
                </a:r>
                <a:r>
                  <a:rPr lang="en-US" dirty="0"/>
                  <a:t>of each image, through the given 2D point to the 3D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8D7771-CF96-425B-B007-253F37BED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Shape"/>
          <p:cNvSpPr/>
          <p:nvPr/>
        </p:nvSpPr>
        <p:spPr>
          <a:xfrm rot="3707693">
            <a:off x="1560506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0" name="Shape"/>
          <p:cNvSpPr/>
          <p:nvPr/>
        </p:nvSpPr>
        <p:spPr>
          <a:xfrm rot="17911998">
            <a:off x="6632568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51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33" y="2345020"/>
            <a:ext cx="20538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Line"/>
          <p:cNvSpPr/>
          <p:nvPr/>
        </p:nvSpPr>
        <p:spPr>
          <a:xfrm flipH="1" flipV="1">
            <a:off x="3057311" y="3783572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53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48" y="416967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latex-image-7.pdf" descr="latex-image-7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299" y="4053590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Line"/>
          <p:cNvSpPr/>
          <p:nvPr/>
        </p:nvSpPr>
        <p:spPr>
          <a:xfrm flipH="1" flipV="1">
            <a:off x="9141451" y="3783572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7" name="Line"/>
          <p:cNvSpPr/>
          <p:nvPr/>
        </p:nvSpPr>
        <p:spPr>
          <a:xfrm flipH="1" flipV="1">
            <a:off x="6112776" y="26180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8" name="Line"/>
          <p:cNvSpPr/>
          <p:nvPr/>
        </p:nvSpPr>
        <p:spPr>
          <a:xfrm flipV="1">
            <a:off x="2174089" y="3792970"/>
            <a:ext cx="922653" cy="354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9" name="Line"/>
          <p:cNvSpPr/>
          <p:nvPr/>
        </p:nvSpPr>
        <p:spPr>
          <a:xfrm flipH="1" flipV="1">
            <a:off x="9138860" y="3788961"/>
            <a:ext cx="904866" cy="35490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17" name="latex-image-8.pdf" descr="latex-image-8.pdf">
            <a:extLst>
              <a:ext uri="{FF2B5EF4-FFF2-40B4-BE49-F238E27FC236}">
                <a16:creationId xmlns:a16="http://schemas.microsoft.com/office/drawing/2014/main" id="{A03E006A-4362-46A0-A39A-4068EBE08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6752" y="358181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atex-image-9.pdf" descr="latex-image-9.pdf">
            <a:extLst>
              <a:ext uri="{FF2B5EF4-FFF2-40B4-BE49-F238E27FC236}">
                <a16:creationId xmlns:a16="http://schemas.microsoft.com/office/drawing/2014/main" id="{FB0D409D-AD94-4E07-ABDD-3AC31F777C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3287" y="3595213"/>
            <a:ext cx="178594" cy="17859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C0BC0F-9E66-46A0-B4A6-3E95E1F81DFD}"/>
                  </a:ext>
                </a:extLst>
              </p:cNvPr>
              <p:cNvSpPr txBox="1"/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C0BC0F-9E66-46A0-B4A6-3E95E1F81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FBA35-3201-4C80-9E7F-30B25BFEDCC9}"/>
                  </a:ext>
                </a:extLst>
              </p:cNvPr>
              <p:cNvSpPr txBox="1"/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’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FBA35-3201-4C80-9E7F-30B25BFED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2526235-9F2C-43FB-B540-5EEDF779B332}"/>
              </a:ext>
            </a:extLst>
          </p:cNvPr>
          <p:cNvSpPr txBox="1"/>
          <p:nvPr/>
        </p:nvSpPr>
        <p:spPr>
          <a:xfrm>
            <a:off x="0" y="4628052"/>
            <a:ext cx="250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Camera center</a:t>
            </a:r>
          </a:p>
        </p:txBody>
      </p:sp>
    </p:spTree>
    <p:extLst>
      <p:ext uri="{BB962C8B-B14F-4D97-AF65-F5344CB8AC3E}">
        <p14:creationId xmlns:p14="http://schemas.microsoft.com/office/powerpoint/2010/main" val="147463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Line" descr="Line"/>
          <p:cNvPicPr>
            <a:picLocks/>
          </p:cNvPicPr>
          <p:nvPr/>
        </p:nvPicPr>
        <p:blipFill rotWithShape="1">
          <a:blip r:embed="rId2"/>
          <a:srcRect r="3361"/>
          <a:stretch/>
        </p:blipFill>
        <p:spPr>
          <a:xfrm>
            <a:off x="2099653" y="4055085"/>
            <a:ext cx="7775392" cy="248018"/>
          </a:xfrm>
          <a:prstGeom prst="rect">
            <a:avLst/>
          </a:prstGeom>
        </p:spPr>
      </p:pic>
      <p:sp>
        <p:nvSpPr>
          <p:cNvPr id="263" name="Line"/>
          <p:cNvSpPr/>
          <p:nvPr/>
        </p:nvSpPr>
        <p:spPr>
          <a:xfrm flipH="1" flipV="1">
            <a:off x="6142462" y="2637781"/>
            <a:ext cx="3901196" cy="14986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4" name="Line"/>
          <p:cNvSpPr/>
          <p:nvPr/>
        </p:nvSpPr>
        <p:spPr>
          <a:xfrm flipV="1">
            <a:off x="2174108" y="2637781"/>
            <a:ext cx="3968355" cy="15139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5" name="Epipolar geo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Epipolar</a:t>
            </a:r>
            <a:r>
              <a:rPr dirty="0"/>
              <a:t> geometry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12BAF7-5471-4CB9-9932-FDBD6F423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Baseline</a:t>
            </a:r>
            <a:r>
              <a:rPr lang="en-US" dirty="0"/>
              <a:t> is a vector that represent the translation between two cameras</a:t>
            </a:r>
          </a:p>
        </p:txBody>
      </p:sp>
      <p:sp>
        <p:nvSpPr>
          <p:cNvPr id="266" name="Shape"/>
          <p:cNvSpPr/>
          <p:nvPr/>
        </p:nvSpPr>
        <p:spPr>
          <a:xfrm rot="3707693">
            <a:off x="1560506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7" name="Shape"/>
          <p:cNvSpPr/>
          <p:nvPr/>
        </p:nvSpPr>
        <p:spPr>
          <a:xfrm rot="17911998">
            <a:off x="6632568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68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633" y="2345020"/>
            <a:ext cx="20538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Line"/>
          <p:cNvSpPr/>
          <p:nvPr/>
        </p:nvSpPr>
        <p:spPr>
          <a:xfrm flipH="1" flipV="1">
            <a:off x="3057311" y="3783572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70" name="latex-image-6.pdf" descr="latex-image-6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48" y="416967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latex-image-7.pdf" descr="latex-image-7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299" y="4053590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Line"/>
          <p:cNvSpPr/>
          <p:nvPr/>
        </p:nvSpPr>
        <p:spPr>
          <a:xfrm flipH="1" flipV="1">
            <a:off x="9141451" y="3783572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4" name="Line"/>
          <p:cNvSpPr/>
          <p:nvPr/>
        </p:nvSpPr>
        <p:spPr>
          <a:xfrm flipH="1" flipV="1">
            <a:off x="6112776" y="26180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5" name="Line"/>
          <p:cNvSpPr/>
          <p:nvPr/>
        </p:nvSpPr>
        <p:spPr>
          <a:xfrm flipV="1">
            <a:off x="2174089" y="3792970"/>
            <a:ext cx="922653" cy="354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6" name="Line"/>
          <p:cNvSpPr/>
          <p:nvPr/>
        </p:nvSpPr>
        <p:spPr>
          <a:xfrm flipH="1" flipV="1">
            <a:off x="9138860" y="3788961"/>
            <a:ext cx="904866" cy="35490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7" name="Baseline"/>
          <p:cNvSpPr txBox="1"/>
          <p:nvPr/>
        </p:nvSpPr>
        <p:spPr>
          <a:xfrm>
            <a:off x="5511735" y="4093462"/>
            <a:ext cx="156496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r>
              <a:rPr sz="2800" dirty="0"/>
              <a:t>Baseline</a:t>
            </a:r>
          </a:p>
        </p:txBody>
      </p:sp>
      <p:pic>
        <p:nvPicPr>
          <p:cNvPr id="278" name="Line" descr="Line"/>
          <p:cNvPicPr>
            <a:picLocks/>
          </p:cNvPicPr>
          <p:nvPr/>
        </p:nvPicPr>
        <p:blipFill rotWithShape="1">
          <a:blip r:embed="rId6"/>
          <a:srcRect l="11933"/>
          <a:stretch/>
        </p:blipFill>
        <p:spPr>
          <a:xfrm>
            <a:off x="2331244" y="4063879"/>
            <a:ext cx="1709288" cy="247665"/>
          </a:xfrm>
          <a:prstGeom prst="rect">
            <a:avLst/>
          </a:prstGeom>
        </p:spPr>
      </p:pic>
      <p:pic>
        <p:nvPicPr>
          <p:cNvPr id="280" name="Line" descr="Line"/>
          <p:cNvPicPr>
            <a:picLocks/>
          </p:cNvPicPr>
          <p:nvPr/>
        </p:nvPicPr>
        <p:blipFill rotWithShape="1">
          <a:blip r:embed="rId7"/>
          <a:srcRect r="12217"/>
          <a:stretch/>
        </p:blipFill>
        <p:spPr>
          <a:xfrm>
            <a:off x="8204620" y="4063526"/>
            <a:ext cx="1839037" cy="247665"/>
          </a:xfrm>
          <a:prstGeom prst="rect">
            <a:avLst/>
          </a:prstGeom>
        </p:spPr>
      </p:pic>
      <p:sp>
        <p:nvSpPr>
          <p:cNvPr id="282" name="Line"/>
          <p:cNvSpPr/>
          <p:nvPr/>
        </p:nvSpPr>
        <p:spPr>
          <a:xfrm flipH="1" flipV="1">
            <a:off x="3977049" y="4149689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3" name="Line"/>
          <p:cNvSpPr/>
          <p:nvPr/>
        </p:nvSpPr>
        <p:spPr>
          <a:xfrm flipH="1" flipV="1">
            <a:off x="8227579" y="4149689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2" name="latex-image-8.pdf" descr="latex-image-8.pdf">
            <a:extLst>
              <a:ext uri="{FF2B5EF4-FFF2-40B4-BE49-F238E27FC236}">
                <a16:creationId xmlns:a16="http://schemas.microsoft.com/office/drawing/2014/main" id="{F9AB618E-40C9-4873-B501-7FB0AE1F5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6752" y="358181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latex-image-9.pdf" descr="latex-image-9.pdf">
            <a:extLst>
              <a:ext uri="{FF2B5EF4-FFF2-40B4-BE49-F238E27FC236}">
                <a16:creationId xmlns:a16="http://schemas.microsoft.com/office/drawing/2014/main" id="{4707FFAA-3FB8-47FF-BE67-53763D0626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3287" y="3595213"/>
            <a:ext cx="178594" cy="17859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2096B1-74C0-42A1-BD79-9F6ACDBCD09D}"/>
                  </a:ext>
                </a:extLst>
              </p:cNvPr>
              <p:cNvSpPr txBox="1"/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2096B1-74C0-42A1-BD79-9F6ACDBCD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9F66F1-D136-49BD-A878-C9A7EBAEB9E6}"/>
                  </a:ext>
                </a:extLst>
              </p:cNvPr>
              <p:cNvSpPr txBox="1"/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’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9F66F1-D136-49BD-A878-C9A7EBAE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blipFill>
                <a:blip r:embed="rId11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05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Line" descr="Line">
            <a:extLst>
              <a:ext uri="{FF2B5EF4-FFF2-40B4-BE49-F238E27FC236}">
                <a16:creationId xmlns:a16="http://schemas.microsoft.com/office/drawing/2014/main" id="{337239A1-F387-48BC-BDD9-2ED5C71CEB02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3361"/>
          <a:stretch/>
        </p:blipFill>
        <p:spPr>
          <a:xfrm>
            <a:off x="2099653" y="4055085"/>
            <a:ext cx="7775392" cy="248018"/>
          </a:xfrm>
          <a:prstGeom prst="rect">
            <a:avLst/>
          </a:prstGeom>
        </p:spPr>
      </p:pic>
      <p:sp>
        <p:nvSpPr>
          <p:cNvPr id="287" name="Line"/>
          <p:cNvSpPr/>
          <p:nvPr/>
        </p:nvSpPr>
        <p:spPr>
          <a:xfrm flipH="1" flipV="1">
            <a:off x="6142462" y="2637781"/>
            <a:ext cx="3901196" cy="14986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8" name="Line"/>
          <p:cNvSpPr/>
          <p:nvPr/>
        </p:nvSpPr>
        <p:spPr>
          <a:xfrm flipV="1">
            <a:off x="2174108" y="2637781"/>
            <a:ext cx="3968355" cy="15139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89" name="Epipolar geo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Epipolar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CB696-5069-4DD3-A075-E278B919B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Epipole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b="1" dirty="0"/>
                  <a:t>: </a:t>
                </a:r>
                <a:r>
                  <a:rPr lang="en-US" dirty="0"/>
                  <a:t>projection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place of camera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image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CB696-5069-4DD3-A075-E278B919B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Shape"/>
          <p:cNvSpPr/>
          <p:nvPr/>
        </p:nvSpPr>
        <p:spPr>
          <a:xfrm rot="3707693">
            <a:off x="1560506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1" name="Shape"/>
          <p:cNvSpPr/>
          <p:nvPr/>
        </p:nvSpPr>
        <p:spPr>
          <a:xfrm rot="17911998">
            <a:off x="6632568" y="2925508"/>
            <a:ext cx="4058239" cy="218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DCDEE0">
              <a:alpha val="82943"/>
            </a:srgb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92" name="latex-image-1.pdf" descr="latex-image-1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3" y="2345020"/>
            <a:ext cx="205383" cy="214313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Line"/>
          <p:cNvSpPr/>
          <p:nvPr/>
        </p:nvSpPr>
        <p:spPr>
          <a:xfrm flipH="1" flipV="1">
            <a:off x="3057311" y="3783572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294" name="latex-image-6.pdf" descr="latex-image-6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48" y="4169676"/>
            <a:ext cx="17859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latex-image-7.pdf" descr="latex-image-7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299" y="4053590"/>
            <a:ext cx="250032" cy="267891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Line"/>
          <p:cNvSpPr/>
          <p:nvPr/>
        </p:nvSpPr>
        <p:spPr>
          <a:xfrm flipH="1" flipV="1">
            <a:off x="9141451" y="3783572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8" name="Line"/>
          <p:cNvSpPr/>
          <p:nvPr/>
        </p:nvSpPr>
        <p:spPr>
          <a:xfrm flipH="1" flipV="1">
            <a:off x="6112776" y="2618035"/>
            <a:ext cx="12630" cy="126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99" name="Line"/>
          <p:cNvSpPr/>
          <p:nvPr/>
        </p:nvSpPr>
        <p:spPr>
          <a:xfrm flipV="1">
            <a:off x="2174089" y="3792970"/>
            <a:ext cx="922653" cy="35404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0" name="Line"/>
          <p:cNvSpPr/>
          <p:nvPr/>
        </p:nvSpPr>
        <p:spPr>
          <a:xfrm flipH="1" flipV="1">
            <a:off x="9138860" y="3788961"/>
            <a:ext cx="904866" cy="35490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02" name="latex-image-2.pdf" descr="latex-image-2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0934" y="4245090"/>
            <a:ext cx="151805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Connection Line" descr="Connection Line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785261" y="4264035"/>
            <a:ext cx="833306" cy="905464"/>
          </a:xfrm>
          <a:prstGeom prst="rect">
            <a:avLst/>
          </a:prstGeom>
        </p:spPr>
      </p:pic>
      <p:pic>
        <p:nvPicPr>
          <p:cNvPr id="305" name="Line" descr="Line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099652" y="4063879"/>
            <a:ext cx="1940880" cy="247665"/>
          </a:xfrm>
          <a:prstGeom prst="rect">
            <a:avLst/>
          </a:prstGeom>
        </p:spPr>
      </p:pic>
      <p:sp>
        <p:nvSpPr>
          <p:cNvPr id="309" name="Line"/>
          <p:cNvSpPr/>
          <p:nvPr/>
        </p:nvSpPr>
        <p:spPr>
          <a:xfrm flipH="1" flipV="1">
            <a:off x="3977049" y="4149689"/>
            <a:ext cx="12629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0" name="Line"/>
          <p:cNvSpPr/>
          <p:nvPr/>
        </p:nvSpPr>
        <p:spPr>
          <a:xfrm flipH="1" flipV="1">
            <a:off x="8227579" y="4149689"/>
            <a:ext cx="12630" cy="126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oval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pic>
        <p:nvPicPr>
          <p:cNvPr id="311" name="latex-image-3.pdf" descr="latex-image-3.pd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9437" y="4187047"/>
            <a:ext cx="232173" cy="267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latex-image-8.pdf" descr="latex-image-8.pdf">
            <a:extLst>
              <a:ext uri="{FF2B5EF4-FFF2-40B4-BE49-F238E27FC236}">
                <a16:creationId xmlns:a16="http://schemas.microsoft.com/office/drawing/2014/main" id="{FAAEF1EE-053C-4E74-8303-14DB16F1AD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6752" y="3581818"/>
            <a:ext cx="187524" cy="1518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" name="latex-image-9.pdf" descr="latex-image-9.pdf">
            <a:extLst>
              <a:ext uri="{FF2B5EF4-FFF2-40B4-BE49-F238E27FC236}">
                <a16:creationId xmlns:a16="http://schemas.microsoft.com/office/drawing/2014/main" id="{AAB83516-0426-4E56-A675-E2B994134D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33287" y="3595213"/>
            <a:ext cx="178594" cy="178594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39D317-D00C-4F09-8821-D1DA74CE8672}"/>
                  </a:ext>
                </a:extLst>
              </p:cNvPr>
              <p:cNvSpPr txBox="1"/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39D317-D00C-4F09-8821-D1DA74CE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514" y="5233644"/>
                <a:ext cx="8019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F7D5E-7B71-4619-8F02-FA62C6F736E6}"/>
                  </a:ext>
                </a:extLst>
              </p:cNvPr>
              <p:cNvSpPr txBox="1"/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’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7F7D5E-7B71-4619-8F02-FA62C6F73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584" y="5113369"/>
                <a:ext cx="801955" cy="369332"/>
              </a:xfrm>
              <a:prstGeom prst="rect">
                <a:avLst/>
              </a:prstGeom>
              <a:blipFill>
                <a:blip r:embed="rId1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F2EF3B-4C68-4919-97DB-03F5032BA28B}"/>
                  </a:ext>
                </a:extLst>
              </p:cNvPr>
              <p:cNvSpPr txBox="1"/>
              <p:nvPr/>
            </p:nvSpPr>
            <p:spPr>
              <a:xfrm>
                <a:off x="4604393" y="4900743"/>
                <a:ext cx="328504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Epipole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800" b="1" dirty="0"/>
                  <a:t>: </a:t>
                </a:r>
                <a:r>
                  <a:rPr lang="en-US" sz="2800" dirty="0"/>
                  <a:t>projection of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onto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F2EF3B-4C68-4919-97DB-03F5032B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93" y="4900743"/>
                <a:ext cx="3285044" cy="1231106"/>
              </a:xfrm>
              <a:prstGeom prst="rect">
                <a:avLst/>
              </a:prstGeom>
              <a:blipFill>
                <a:blip r:embed="rId15"/>
                <a:stretch>
                  <a:fillRect l="-3711" t="-4950" r="-3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Line" descr="Line">
            <a:extLst>
              <a:ext uri="{FF2B5EF4-FFF2-40B4-BE49-F238E27FC236}">
                <a16:creationId xmlns:a16="http://schemas.microsoft.com/office/drawing/2014/main" id="{1B433258-260A-4F6F-B5B6-88246A08B608}"/>
              </a:ext>
            </a:extLst>
          </p:cNvPr>
          <p:cNvPicPr>
            <a:picLocks/>
          </p:cNvPicPr>
          <p:nvPr/>
        </p:nvPicPr>
        <p:blipFill rotWithShape="1">
          <a:blip r:embed="rId16"/>
          <a:srcRect r="12217"/>
          <a:stretch/>
        </p:blipFill>
        <p:spPr>
          <a:xfrm>
            <a:off x="8204620" y="4063526"/>
            <a:ext cx="1839037" cy="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765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1466</Words>
  <Application>Microsoft Office PowerPoint</Application>
  <PresentationFormat>Widescreen</PresentationFormat>
  <Paragraphs>283</Paragraphs>
  <Slides>55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Arial Narrow</vt:lpstr>
      <vt:lpstr>Calibri</vt:lpstr>
      <vt:lpstr>Cambria Math</vt:lpstr>
      <vt:lpstr>Helvetica</vt:lpstr>
      <vt:lpstr>Times New Roman</vt:lpstr>
      <vt:lpstr>Trebuchet MS</vt:lpstr>
      <vt:lpstr>Wingdings</vt:lpstr>
      <vt:lpstr>class_layout</vt:lpstr>
      <vt:lpstr>方程式</vt:lpstr>
      <vt:lpstr>Equation</vt:lpstr>
      <vt:lpstr>Stereo</vt:lpstr>
      <vt:lpstr>References</vt:lpstr>
      <vt:lpstr>Epipolar geometry</vt:lpstr>
      <vt:lpstr>Structure and motion</vt:lpstr>
      <vt:lpstr>PowerPoint Presentation</vt:lpstr>
      <vt:lpstr>The triangulation problem</vt:lpstr>
      <vt:lpstr>Epipolar geometry</vt:lpstr>
      <vt:lpstr>Epipolar geometry</vt:lpstr>
      <vt:lpstr>Epipolar geometry</vt:lpstr>
      <vt:lpstr>Epipolar geometry</vt:lpstr>
      <vt:lpstr>Epipolar geometry</vt:lpstr>
      <vt:lpstr>Epipolar constraint</vt:lpstr>
      <vt:lpstr>Epipolar geometry</vt:lpstr>
      <vt:lpstr>Epipolar geometry</vt:lpstr>
      <vt:lpstr>Epipolar geometry</vt:lpstr>
      <vt:lpstr>Epipolar geometry</vt:lpstr>
      <vt:lpstr>Epipolar geometry</vt:lpstr>
      <vt:lpstr>Epipolar geometry</vt:lpstr>
      <vt:lpstr>PowerPoint Presentation</vt:lpstr>
      <vt:lpstr>Recall: Dot Product</vt:lpstr>
      <vt:lpstr>Recall: Cross Product</vt:lpstr>
      <vt:lpstr>Recall: Cross Product</vt:lpstr>
      <vt:lpstr>Building the essential matrix</vt:lpstr>
      <vt:lpstr>Building the essential matrix</vt:lpstr>
      <vt:lpstr>Building the essential matrix</vt:lpstr>
      <vt:lpstr>Building the essential matrix</vt:lpstr>
      <vt:lpstr>Building the essential matrix</vt:lpstr>
      <vt:lpstr>Building the essential matrix</vt:lpstr>
      <vt:lpstr>Building the essential matrix</vt:lpstr>
      <vt:lpstr>Building the essential matrix</vt:lpstr>
      <vt:lpstr>Building the essential matrix</vt:lpstr>
      <vt:lpstr>Building the essential matrix</vt:lpstr>
      <vt:lpstr>Building the essential matrix</vt:lpstr>
      <vt:lpstr>properties of the E matrix</vt:lpstr>
      <vt:lpstr>Epipolar lines equation</vt:lpstr>
      <vt:lpstr>Epipolar lines equation</vt:lpstr>
      <vt:lpstr>properties of the E matrix</vt:lpstr>
      <vt:lpstr>Epipolar lines equation</vt:lpstr>
      <vt:lpstr>properties of the E matrix</vt:lpstr>
      <vt:lpstr>Fundamental matrix</vt:lpstr>
      <vt:lpstr>PowerPoint Presentation</vt:lpstr>
      <vt:lpstr>PowerPoint Presentation</vt:lpstr>
      <vt:lpstr>properties of the F matrix</vt:lpstr>
      <vt:lpstr>Estimating F</vt:lpstr>
      <vt:lpstr>Estimating F – 8-point algorithm</vt:lpstr>
      <vt:lpstr>8-point algorithm</vt:lpstr>
      <vt:lpstr>8-point algorithm – Problem?</vt:lpstr>
      <vt:lpstr>8-point algorithm</vt:lpstr>
      <vt:lpstr>Problem with 8-point algorithm</vt:lpstr>
      <vt:lpstr>Normalized 8-point algorithm</vt:lpstr>
      <vt:lpstr>Normalized 8-point algorithm</vt:lpstr>
      <vt:lpstr>PowerPoint Presentation</vt:lpstr>
      <vt:lpstr>Rectified case</vt:lpstr>
      <vt:lpstr>Stereo image rectification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detection</dc:title>
  <dc:creator> </dc:creator>
  <cp:lastModifiedBy> </cp:lastModifiedBy>
  <cp:revision>125</cp:revision>
  <dcterms:created xsi:type="dcterms:W3CDTF">2019-11-08T16:12:10Z</dcterms:created>
  <dcterms:modified xsi:type="dcterms:W3CDTF">2019-12-08T19:16:21Z</dcterms:modified>
</cp:coreProperties>
</file>