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348" r:id="rId3"/>
    <p:sldId id="303" r:id="rId4"/>
    <p:sldId id="2356" r:id="rId5"/>
    <p:sldId id="2360" r:id="rId6"/>
    <p:sldId id="2361" r:id="rId7"/>
    <p:sldId id="2362" r:id="rId8"/>
    <p:sldId id="2366" r:id="rId9"/>
    <p:sldId id="2367" r:id="rId10"/>
    <p:sldId id="2349" r:id="rId11"/>
    <p:sldId id="2350" r:id="rId12"/>
    <p:sldId id="2358" r:id="rId13"/>
    <p:sldId id="2352" r:id="rId14"/>
    <p:sldId id="2359" r:id="rId15"/>
    <p:sldId id="305" r:id="rId16"/>
    <p:sldId id="2363" r:id="rId17"/>
    <p:sldId id="2368" r:id="rId18"/>
    <p:sldId id="2364" r:id="rId19"/>
    <p:sldId id="2369" r:id="rId20"/>
    <p:sldId id="235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58" autoAdjust="0"/>
  </p:normalViewPr>
  <p:slideViewPr>
    <p:cSldViewPr>
      <p:cViewPr varScale="1">
        <p:scale>
          <a:sx n="122" d="100"/>
          <a:sy n="122" d="100"/>
        </p:scale>
        <p:origin x="-1230" y="-96"/>
      </p:cViewPr>
      <p:guideLst>
        <p:guide orient="horz" pos="2160"/>
        <p:guide orient="horz"/>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86864-BB74-4A04-A22A-153A11D13989}" type="datetimeFigureOut">
              <a:rPr lang="en-US" smtClean="0"/>
              <a:t>05-Nov-19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509E6-240D-427B-9F3C-01CA969AA59D}" type="slidenum">
              <a:rPr lang="en-US" smtClean="0"/>
              <a:t>‹#›</a:t>
            </a:fld>
            <a:endParaRPr lang="en-US"/>
          </a:p>
        </p:txBody>
      </p:sp>
    </p:spTree>
    <p:extLst>
      <p:ext uri="{BB962C8B-B14F-4D97-AF65-F5344CB8AC3E}">
        <p14:creationId xmlns:p14="http://schemas.microsoft.com/office/powerpoint/2010/main" val="279350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P = </a:t>
            </a:r>
          </a:p>
          <a:p>
            <a:r>
              <a:rPr lang="en-US" dirty="0" smtClean="0"/>
              <a:t>\begin{</a:t>
            </a:r>
            <a:r>
              <a:rPr lang="en-US" dirty="0" err="1" smtClean="0"/>
              <a:t>bmatrix</a:t>
            </a:r>
            <a:r>
              <a:rPr lang="en-US" dirty="0" smtClean="0"/>
              <a:t>}a_{11} &amp; a_{12}&amp;a_{13}&amp;a_{14}</a:t>
            </a:r>
          </a:p>
          <a:p>
            <a:r>
              <a:rPr lang="en-US" dirty="0" smtClean="0"/>
              <a:t>\\ a_{21}&amp;a_{22} &amp;a_{23}&amp;a_{24}</a:t>
            </a:r>
          </a:p>
          <a:p>
            <a:r>
              <a:rPr lang="en-US" dirty="0" smtClean="0"/>
              <a:t>\\a_{31}&amp;a_{32}&amp;a_{33}&amp;a_{34}</a:t>
            </a:r>
          </a:p>
          <a:p>
            <a:r>
              <a:rPr lang="en-US" dirty="0" smtClean="0"/>
              <a:t>\end{</a:t>
            </a:r>
            <a:r>
              <a:rPr lang="en-US" dirty="0" err="1" smtClean="0"/>
              <a:t>bmatrix</a:t>
            </a:r>
            <a:r>
              <a:rPr lang="en-US" dirty="0" smtClean="0"/>
              <a:t>}</a:t>
            </a:r>
          </a:p>
          <a:p>
            <a:endParaRPr lang="en-US" dirty="0" smtClean="0"/>
          </a:p>
          <a:p>
            <a:r>
              <a:rPr lang="en-US" dirty="0" smtClean="0"/>
              <a:t>\\</a:t>
            </a:r>
          </a:p>
          <a:p>
            <a:r>
              <a:rPr lang="en-US" dirty="0" smtClean="0"/>
              <a:t>P</a:t>
            </a:r>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}u</a:t>
            </a:r>
          </a:p>
          <a:p>
            <a:r>
              <a:rPr lang="en-US" dirty="0" smtClean="0"/>
              <a:t>\\ v</a:t>
            </a:r>
          </a:p>
          <a:p>
            <a:r>
              <a:rPr lang="en-US" dirty="0" smtClean="0"/>
              <a:t>\\w</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a:t>
            </a:r>
            <a:r>
              <a:rPr lang="en-US" dirty="0" err="1" smtClean="0"/>
              <a:t>frac</a:t>
            </a:r>
            <a:r>
              <a:rPr lang="en-US" dirty="0" smtClean="0"/>
              <a:t>{u}{w}</a:t>
            </a:r>
          </a:p>
          <a:p>
            <a:r>
              <a:rPr lang="en-US" dirty="0" smtClean="0"/>
              <a:t>\\ \</a:t>
            </a:r>
            <a:r>
              <a:rPr lang="en-US" dirty="0" err="1" smtClean="0"/>
              <a:t>frac</a:t>
            </a:r>
            <a:r>
              <a:rPr lang="en-US" dirty="0" smtClean="0"/>
              <a:t>{v}{w}</a:t>
            </a:r>
          </a:p>
          <a:p>
            <a:r>
              <a:rPr lang="en-US" dirty="0" smtClean="0"/>
              <a:t>\end{</a:t>
            </a:r>
            <a:r>
              <a:rPr lang="en-US" dirty="0" err="1" smtClean="0"/>
              <a:t>bmatrix</a:t>
            </a:r>
            <a:r>
              <a:rPr lang="en-US"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5</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 </a:t>
            </a:r>
          </a:p>
          <a:p>
            <a:r>
              <a:rPr lang="en-US" dirty="0" smtClean="0"/>
              <a:t>\begin{</a:t>
            </a:r>
            <a:r>
              <a:rPr lang="en-US" dirty="0" err="1" smtClean="0"/>
              <a:t>bmatrix</a:t>
            </a:r>
            <a:r>
              <a:rPr lang="en-US" dirty="0" smtClean="0"/>
              <a:t>}</a:t>
            </a:r>
            <a:r>
              <a:rPr lang="en-US" dirty="0" err="1" smtClean="0"/>
              <a:t>f_x</a:t>
            </a:r>
            <a:r>
              <a:rPr lang="en-US" dirty="0" smtClean="0"/>
              <a:t> &amp; </a:t>
            </a:r>
            <a:r>
              <a:rPr lang="en-US" dirty="0" err="1" smtClean="0"/>
              <a:t>s&amp;p_x</a:t>
            </a:r>
            <a:endParaRPr lang="en-US" dirty="0" smtClean="0"/>
          </a:p>
          <a:p>
            <a:r>
              <a:rPr lang="en-US" dirty="0" smtClean="0"/>
              <a:t>\\ 0&amp;f_y &amp;</a:t>
            </a:r>
            <a:r>
              <a:rPr lang="en-US" dirty="0" err="1" smtClean="0"/>
              <a:t>p_y</a:t>
            </a:r>
            <a:endParaRPr lang="en-US" dirty="0" smtClean="0"/>
          </a:p>
          <a:p>
            <a:r>
              <a:rPr lang="en-US" dirty="0" smtClean="0"/>
              <a:t>\\0&amp;0&amp;1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err="1" smtClean="0"/>
              <a:t>Kx</a:t>
            </a:r>
            <a:r>
              <a:rPr lang="en-US" dirty="0" smtClean="0"/>
              <a:t> = </a:t>
            </a:r>
          </a:p>
          <a:p>
            <a:r>
              <a:rPr lang="en-US" dirty="0" smtClean="0"/>
              <a:t>\begin{</a:t>
            </a:r>
            <a:r>
              <a:rPr lang="en-US" dirty="0" err="1" smtClean="0"/>
              <a:t>bmatrix</a:t>
            </a:r>
            <a:r>
              <a:rPr lang="en-US" dirty="0" smtClean="0"/>
              <a:t>}1 &amp; 0&amp;p_x</a:t>
            </a:r>
          </a:p>
          <a:p>
            <a:r>
              <a:rPr lang="en-US" dirty="0" smtClean="0"/>
              <a:t>\\ 0&amp;1 &amp;</a:t>
            </a:r>
            <a:r>
              <a:rPr lang="en-US" dirty="0" err="1" smtClean="0"/>
              <a:t>p_y</a:t>
            </a:r>
            <a:endParaRPr lang="en-US" dirty="0" smtClean="0"/>
          </a:p>
          <a:p>
            <a:r>
              <a:rPr lang="en-US" dirty="0" smtClean="0"/>
              <a:t>\\0&amp;0&amp;1</a:t>
            </a:r>
          </a:p>
          <a:p>
            <a:r>
              <a:rPr lang="en-US" dirty="0" smtClean="0"/>
              <a:t>\end{</a:t>
            </a:r>
            <a:r>
              <a:rPr lang="en-US" dirty="0" err="1" smtClean="0"/>
              <a:t>bmatrix</a:t>
            </a:r>
            <a:r>
              <a:rPr lang="en-US" dirty="0" smtClean="0"/>
              <a:t>}</a:t>
            </a:r>
          </a:p>
          <a:p>
            <a:endParaRPr lang="en-US" dirty="0" smtClean="0"/>
          </a:p>
          <a:p>
            <a:r>
              <a:rPr lang="en-US" dirty="0" smtClean="0"/>
              <a:t>\begin{</a:t>
            </a:r>
            <a:r>
              <a:rPr lang="en-US" dirty="0" err="1" smtClean="0"/>
              <a:t>bmatrix</a:t>
            </a:r>
            <a:r>
              <a:rPr lang="en-US" dirty="0" smtClean="0"/>
              <a:t>}1 &amp; \</a:t>
            </a:r>
            <a:r>
              <a:rPr lang="en-US" dirty="0" err="1" smtClean="0"/>
              <a:t>frac</a:t>
            </a:r>
            <a:r>
              <a:rPr lang="en-US" dirty="0" smtClean="0"/>
              <a:t>{s}{</a:t>
            </a:r>
            <a:r>
              <a:rPr lang="en-US" dirty="0" err="1" smtClean="0"/>
              <a:t>f_y</a:t>
            </a:r>
            <a:r>
              <a:rPr lang="en-US" dirty="0" smtClean="0"/>
              <a:t>}&amp;0</a:t>
            </a:r>
          </a:p>
          <a:p>
            <a:r>
              <a:rPr lang="en-US" dirty="0" smtClean="0"/>
              <a:t>\\ 0&amp;1 &amp;0</a:t>
            </a:r>
          </a:p>
          <a:p>
            <a:r>
              <a:rPr lang="en-US" dirty="0" smtClean="0"/>
              <a:t>\\0&amp;0&amp;1</a:t>
            </a:r>
          </a:p>
          <a:p>
            <a:r>
              <a:rPr lang="en-US" dirty="0" smtClean="0"/>
              <a:t>\end{</a:t>
            </a:r>
            <a:r>
              <a:rPr lang="en-US" dirty="0" err="1" smtClean="0"/>
              <a:t>bmatrix</a:t>
            </a:r>
            <a:r>
              <a:rPr lang="en-US" dirty="0" smtClean="0"/>
              <a:t>}</a:t>
            </a:r>
          </a:p>
          <a:p>
            <a:endParaRPr lang="en-US" dirty="0" smtClean="0"/>
          </a:p>
          <a:p>
            <a:r>
              <a:rPr lang="en-US" dirty="0" smtClean="0"/>
              <a:t>\begin{</a:t>
            </a:r>
            <a:r>
              <a:rPr lang="en-US" dirty="0" err="1" smtClean="0"/>
              <a:t>bmatrix</a:t>
            </a:r>
            <a:r>
              <a:rPr lang="en-US" dirty="0" smtClean="0"/>
              <a:t>}</a:t>
            </a:r>
            <a:r>
              <a:rPr lang="en-US" dirty="0" err="1" smtClean="0"/>
              <a:t>f_x</a:t>
            </a:r>
            <a:r>
              <a:rPr lang="en-US" dirty="0" smtClean="0"/>
              <a:t> &amp; 0&amp;0</a:t>
            </a:r>
          </a:p>
          <a:p>
            <a:r>
              <a:rPr lang="en-US" dirty="0" smtClean="0"/>
              <a:t>\\ 0&amp;f_y &amp;0</a:t>
            </a:r>
          </a:p>
          <a:p>
            <a:r>
              <a:rPr lang="en-US" dirty="0" smtClean="0"/>
              <a:t>\\0&amp;0&amp;1</a:t>
            </a:r>
          </a:p>
          <a:p>
            <a:r>
              <a:rPr lang="en-US" dirty="0" smtClean="0"/>
              <a:t>\end{</a:t>
            </a:r>
            <a:r>
              <a:rPr lang="en-US" dirty="0" err="1" smtClean="0"/>
              <a:t>bmatrix</a:t>
            </a:r>
            <a:r>
              <a:rPr lang="en-US" dirty="0" smtClean="0"/>
              <a:t>}</a:t>
            </a:r>
          </a:p>
          <a:p>
            <a:endParaRPr lang="en-US" dirty="0" smtClean="0"/>
          </a:p>
          <a:p>
            <a:r>
              <a:rPr lang="en-US" dirty="0" smtClean="0"/>
              <a:t>x</a:t>
            </a:r>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18</a:t>
            </a:fld>
            <a:endParaRPr lang="en-US"/>
          </a:p>
        </p:txBody>
      </p:sp>
    </p:spTree>
    <p:extLst>
      <p:ext uri="{BB962C8B-B14F-4D97-AF65-F5344CB8AC3E}">
        <p14:creationId xmlns:p14="http://schemas.microsoft.com/office/powerpoint/2010/main" val="189531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P = </a:t>
            </a:r>
          </a:p>
          <a:p>
            <a:r>
              <a:rPr lang="en-US" dirty="0" smtClean="0"/>
              <a:t>\begin{</a:t>
            </a:r>
            <a:r>
              <a:rPr lang="en-US" dirty="0" err="1" smtClean="0"/>
              <a:t>bmatrix</a:t>
            </a:r>
            <a:r>
              <a:rPr lang="en-US" dirty="0" smtClean="0"/>
              <a:t>}a_{11} &amp; a_{12}&amp;a_{13}&amp;a_{14}</a:t>
            </a:r>
          </a:p>
          <a:p>
            <a:r>
              <a:rPr lang="en-US" dirty="0" smtClean="0"/>
              <a:t>\\ a_{21}&amp;a_{22} &amp;a_{23}&amp;a_{24}</a:t>
            </a:r>
          </a:p>
          <a:p>
            <a:r>
              <a:rPr lang="en-US" dirty="0" smtClean="0"/>
              <a:t>\\a_{31}&amp;a_{32}&amp;a_{33}&amp;a_{34}</a:t>
            </a:r>
          </a:p>
          <a:p>
            <a:r>
              <a:rPr lang="en-US" dirty="0" smtClean="0"/>
              <a:t>\end{</a:t>
            </a:r>
            <a:r>
              <a:rPr lang="en-US" dirty="0" err="1" smtClean="0"/>
              <a:t>bmatrix</a:t>
            </a:r>
            <a:r>
              <a:rPr lang="en-US" dirty="0" smtClean="0"/>
              <a:t>}</a:t>
            </a:r>
          </a:p>
          <a:p>
            <a:endParaRPr lang="en-US" dirty="0" smtClean="0"/>
          </a:p>
          <a:p>
            <a:r>
              <a:rPr lang="en-US" dirty="0" smtClean="0"/>
              <a:t>\\</a:t>
            </a:r>
          </a:p>
          <a:p>
            <a:r>
              <a:rPr lang="en-US" dirty="0" smtClean="0"/>
              <a:t>P</a:t>
            </a:r>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}u</a:t>
            </a:r>
          </a:p>
          <a:p>
            <a:r>
              <a:rPr lang="en-US" dirty="0" smtClean="0"/>
              <a:t>\\ v</a:t>
            </a:r>
          </a:p>
          <a:p>
            <a:r>
              <a:rPr lang="en-US" dirty="0" smtClean="0"/>
              <a:t>\\w</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a:t>
            </a:r>
            <a:r>
              <a:rPr lang="en-US" dirty="0" err="1" smtClean="0"/>
              <a:t>frac</a:t>
            </a:r>
            <a:r>
              <a:rPr lang="en-US" dirty="0" smtClean="0"/>
              <a:t>{u}{w}</a:t>
            </a:r>
          </a:p>
          <a:p>
            <a:r>
              <a:rPr lang="en-US" dirty="0" smtClean="0"/>
              <a:t>\\ \</a:t>
            </a:r>
            <a:r>
              <a:rPr lang="en-US" dirty="0" err="1" smtClean="0"/>
              <a:t>frac</a:t>
            </a:r>
            <a:r>
              <a:rPr lang="en-US" dirty="0" smtClean="0"/>
              <a:t>{v}{w}</a:t>
            </a:r>
          </a:p>
          <a:p>
            <a:r>
              <a:rPr lang="en-US" dirty="0" smtClean="0"/>
              <a:t>\end{</a:t>
            </a:r>
            <a:r>
              <a:rPr lang="en-US" dirty="0" err="1" smtClean="0"/>
              <a:t>bmatrix</a:t>
            </a:r>
            <a:r>
              <a:rPr lang="en-US" dirty="0" smtClean="0"/>
              <a:t>}</a:t>
            </a:r>
          </a:p>
          <a:p>
            <a:endParaRPr lang="en-US" dirty="0" smtClean="0"/>
          </a:p>
          <a:p>
            <a:endParaRPr lang="en-US" smtClean="0"/>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6</a:t>
            </a:fld>
            <a:endParaRPr lang="en-US"/>
          </a:p>
        </p:txBody>
      </p:sp>
    </p:spTree>
    <p:extLst>
      <p:ext uri="{BB962C8B-B14F-4D97-AF65-F5344CB8AC3E}">
        <p14:creationId xmlns:p14="http://schemas.microsoft.com/office/powerpoint/2010/main" val="5010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P_{3X4} = K_{3X3}[I|0]_{3X4}\Pi_{4X4}</a:t>
            </a:r>
          </a:p>
          <a:p>
            <a:endParaRPr lang="en-US"/>
          </a:p>
        </p:txBody>
      </p:sp>
      <p:sp>
        <p:nvSpPr>
          <p:cNvPr id="4" name="Slide Number Placeholder 3"/>
          <p:cNvSpPr>
            <a:spLocks noGrp="1"/>
          </p:cNvSpPr>
          <p:nvPr>
            <p:ph type="sldNum" sz="quarter" idx="10"/>
          </p:nvPr>
        </p:nvSpPr>
        <p:spPr/>
        <p:txBody>
          <a:bodyPr/>
          <a:lstStyle/>
          <a:p>
            <a:fld id="{52D509E6-240D-427B-9F3C-01CA969AA59D}" type="slidenum">
              <a:rPr lang="en-US" smtClean="0"/>
              <a:t>7</a:t>
            </a:fld>
            <a:endParaRPr lang="en-US"/>
          </a:p>
        </p:txBody>
      </p:sp>
    </p:spTree>
    <p:extLst>
      <p:ext uri="{BB962C8B-B14F-4D97-AF65-F5344CB8AC3E}">
        <p14:creationId xmlns:p14="http://schemas.microsoft.com/office/powerpoint/2010/main" val="78757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10</a:t>
            </a:fld>
            <a:endParaRPr lang="en-US"/>
          </a:p>
        </p:txBody>
      </p:sp>
    </p:spTree>
    <p:extLst>
      <p:ext uri="{BB962C8B-B14F-4D97-AF65-F5344CB8AC3E}">
        <p14:creationId xmlns:p14="http://schemas.microsoft.com/office/powerpoint/2010/main" val="33795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a:t>
            </a:r>
            <a:r>
              <a:rPr lang="en-US" dirty="0" err="1"/>
              <a:t>bmatrix</a:t>
            </a:r>
            <a:r>
              <a:rPr lang="en-US" dirty="0"/>
              <a:t>}x</a:t>
            </a:r>
          </a:p>
          <a:p>
            <a:r>
              <a:rPr lang="en-US" dirty="0"/>
              <a:t>\\ y</a:t>
            </a:r>
          </a:p>
          <a:p>
            <a:r>
              <a:rPr lang="en-US" dirty="0"/>
              <a:t>\\ z</a:t>
            </a:r>
          </a:p>
          <a:p>
            <a:r>
              <a:rPr lang="en-US" dirty="0"/>
              <a:t>\end{</a:t>
            </a:r>
            <a:r>
              <a:rPr lang="en-US" dirty="0" err="1"/>
              <a:t>bmatrix</a:t>
            </a:r>
            <a:r>
              <a:rPr lang="en-US" dirty="0"/>
              <a:t>}</a:t>
            </a:r>
          </a:p>
          <a:p>
            <a:r>
              <a:rPr lang="en-US" dirty="0"/>
              <a:t>\</a:t>
            </a:r>
            <a:r>
              <a:rPr lang="en-US" dirty="0" err="1"/>
              <a:t>mapsto</a:t>
            </a:r>
            <a:r>
              <a:rPr lang="en-US" dirty="0"/>
              <a:t> </a:t>
            </a:r>
          </a:p>
          <a:p>
            <a:r>
              <a:rPr lang="en-US" dirty="0"/>
              <a:t>\begin{</a:t>
            </a:r>
            <a:r>
              <a:rPr lang="en-US" dirty="0" err="1"/>
              <a:t>bmatrix</a:t>
            </a:r>
            <a:r>
              <a:rPr lang="en-US" dirty="0"/>
              <a:t>}u</a:t>
            </a:r>
          </a:p>
          <a:p>
            <a:r>
              <a:rPr lang="en-US" dirty="0"/>
              <a:t>\\ v</a:t>
            </a:r>
          </a:p>
          <a:p>
            <a:r>
              <a:rPr lang="en-US" dirty="0"/>
              <a:t>\end{</a:t>
            </a:r>
            <a:r>
              <a:rPr lang="en-US" dirty="0" err="1"/>
              <a:t>bmatrix</a:t>
            </a:r>
            <a:r>
              <a:rPr lang="en-US" dirty="0"/>
              <a:t>}</a:t>
            </a:r>
          </a:p>
          <a:p>
            <a:r>
              <a:rPr lang="en-US" dirty="0"/>
              <a:t>=</a:t>
            </a:r>
          </a:p>
          <a:p>
            <a:r>
              <a:rPr lang="en-US" dirty="0"/>
              <a:t>\begin{</a:t>
            </a:r>
            <a:r>
              <a:rPr lang="en-US" dirty="0" err="1"/>
              <a:t>bmatrix</a:t>
            </a:r>
            <a:r>
              <a:rPr lang="en-US" dirty="0"/>
              <a:t>}f\</a:t>
            </a:r>
            <a:r>
              <a:rPr lang="en-US" dirty="0" err="1"/>
              <a:t>frac</a:t>
            </a:r>
            <a:r>
              <a:rPr lang="en-US" dirty="0"/>
              <a:t>{x}{z}</a:t>
            </a:r>
          </a:p>
          <a:p>
            <a:r>
              <a:rPr lang="en-US" dirty="0"/>
              <a:t>\\ f\</a:t>
            </a:r>
            <a:r>
              <a:rPr lang="en-US" dirty="0" err="1"/>
              <a:t>frac</a:t>
            </a:r>
            <a:r>
              <a:rPr lang="en-US" dirty="0"/>
              <a:t>{y}{z}</a:t>
            </a:r>
          </a:p>
          <a:p>
            <a:r>
              <a:rPr lang="en-US" dirty="0"/>
              <a:t>\end{</a:t>
            </a:r>
            <a:r>
              <a:rPr lang="en-US" dirty="0" err="1"/>
              <a:t>bmatrix</a:t>
            </a:r>
            <a:r>
              <a:rPr lang="en-US" dirty="0"/>
              <a:t>}</a:t>
            </a:r>
          </a:p>
        </p:txBody>
      </p:sp>
      <p:sp>
        <p:nvSpPr>
          <p:cNvPr id="4" name="Slide Number Placeholder 3"/>
          <p:cNvSpPr>
            <a:spLocks noGrp="1"/>
          </p:cNvSpPr>
          <p:nvPr>
            <p:ph type="sldNum" sz="quarter" idx="10"/>
          </p:nvPr>
        </p:nvSpPr>
        <p:spPr/>
        <p:txBody>
          <a:bodyPr/>
          <a:lstStyle/>
          <a:p>
            <a:fld id="{52D509E6-240D-427B-9F3C-01CA969AA59D}" type="slidenum">
              <a:rPr lang="en-US" smtClean="0"/>
              <a:t>11</a:t>
            </a:fld>
            <a:endParaRPr lang="en-US"/>
          </a:p>
        </p:txBody>
      </p:sp>
    </p:spTree>
    <p:extLst>
      <p:ext uri="{BB962C8B-B14F-4D97-AF65-F5344CB8AC3E}">
        <p14:creationId xmlns:p14="http://schemas.microsoft.com/office/powerpoint/2010/main" val="243375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\begin{</a:t>
            </a:r>
            <a:r>
              <a:rPr lang="en-US" dirty="0" err="1" smtClean="0"/>
              <a:t>bmatrix</a:t>
            </a:r>
            <a:r>
              <a:rPr lang="en-US" dirty="0" smtClean="0"/>
              <a:t>}f &amp; 0&amp;0&amp;0</a:t>
            </a:r>
          </a:p>
          <a:p>
            <a:r>
              <a:rPr lang="en-US" dirty="0" smtClean="0"/>
              <a:t>\\ 0&amp;f &amp;0&amp;0</a:t>
            </a:r>
          </a:p>
          <a:p>
            <a:r>
              <a:rPr lang="en-US" dirty="0" smtClean="0"/>
              <a:t>\\0&amp;0&amp;1&amp;0</a:t>
            </a:r>
          </a:p>
          <a:p>
            <a:r>
              <a:rPr lang="en-US" dirty="0" smtClean="0"/>
              <a:t>\end{</a:t>
            </a:r>
            <a:r>
              <a:rPr lang="en-US" dirty="0" err="1" smtClean="0"/>
              <a:t>bmatrix</a:t>
            </a:r>
            <a:r>
              <a:rPr lang="en-US" dirty="0" smtClean="0"/>
              <a:t>}</a:t>
            </a:r>
          </a:p>
          <a:p>
            <a:endParaRPr lang="en-US" dirty="0" smtClean="0"/>
          </a:p>
          <a:p>
            <a:endParaRPr lang="en-US" dirty="0" smtClean="0"/>
          </a:p>
          <a:p>
            <a:r>
              <a:rPr lang="en-US" dirty="0" smtClean="0"/>
              <a:t>\begin{</a:t>
            </a:r>
            <a:r>
              <a:rPr lang="en-US" dirty="0" err="1" smtClean="0"/>
              <a:t>bmatrix</a:t>
            </a:r>
            <a:r>
              <a:rPr lang="en-US" dirty="0" smtClean="0"/>
              <a:t>}x</a:t>
            </a:r>
          </a:p>
          <a:p>
            <a:r>
              <a:rPr lang="en-US" dirty="0" smtClean="0"/>
              <a:t>\\ y</a:t>
            </a:r>
          </a:p>
          <a:p>
            <a:r>
              <a:rPr lang="en-US" dirty="0" smtClean="0"/>
              <a:t>\\z</a:t>
            </a:r>
          </a:p>
          <a:p>
            <a:r>
              <a:rPr lang="en-US" dirty="0" smtClean="0"/>
              <a:t>\\1</a:t>
            </a:r>
          </a:p>
          <a:p>
            <a:r>
              <a:rPr lang="en-US" dirty="0" smtClean="0"/>
              <a:t>\end{</a:t>
            </a:r>
            <a:r>
              <a:rPr lang="en-US" dirty="0" err="1" smtClean="0"/>
              <a:t>bmatrix</a:t>
            </a:r>
            <a:r>
              <a:rPr lang="en-US" dirty="0" smtClean="0"/>
              <a:t>}</a:t>
            </a:r>
          </a:p>
          <a:p>
            <a:endParaRPr lang="en-US" dirty="0" smtClean="0"/>
          </a:p>
          <a:p>
            <a:r>
              <a:rPr lang="en-US" dirty="0" smtClean="0"/>
              <a:t>=</a:t>
            </a:r>
          </a:p>
          <a:p>
            <a:endParaRPr lang="en-US" dirty="0" smtClean="0"/>
          </a:p>
          <a:p>
            <a:r>
              <a:rPr lang="en-US" dirty="0" smtClean="0"/>
              <a:t>\begin{</a:t>
            </a:r>
            <a:r>
              <a:rPr lang="en-US" dirty="0" err="1" smtClean="0"/>
              <a:t>bmatrix</a:t>
            </a:r>
            <a:r>
              <a:rPr lang="en-US" dirty="0" smtClean="0"/>
              <a:t>}</a:t>
            </a:r>
            <a:r>
              <a:rPr lang="en-US" dirty="0" err="1" smtClean="0"/>
              <a:t>fx</a:t>
            </a:r>
            <a:endParaRPr lang="en-US" dirty="0" smtClean="0"/>
          </a:p>
          <a:p>
            <a:r>
              <a:rPr lang="en-US" dirty="0" smtClean="0"/>
              <a:t>\\ </a:t>
            </a:r>
            <a:r>
              <a:rPr lang="en-US" dirty="0" err="1" smtClean="0"/>
              <a:t>fy</a:t>
            </a:r>
            <a:endParaRPr lang="en-US" dirty="0" smtClean="0"/>
          </a:p>
          <a:p>
            <a:r>
              <a:rPr lang="en-US" dirty="0" smtClean="0"/>
              <a:t>\\z</a:t>
            </a:r>
          </a:p>
          <a:p>
            <a:r>
              <a:rPr lang="en-US" dirty="0" smtClean="0"/>
              <a:t>\end{</a:t>
            </a:r>
            <a:r>
              <a:rPr lang="en-US" dirty="0" err="1" smtClean="0"/>
              <a:t>bmatrix</a:t>
            </a:r>
            <a:r>
              <a:rPr lang="en-US" dirty="0" smtClean="0"/>
              <a:t>}</a:t>
            </a:r>
          </a:p>
          <a:p>
            <a:endParaRPr lang="en-US" dirty="0" smtClean="0"/>
          </a:p>
          <a:p>
            <a:r>
              <a:rPr lang="en-US" dirty="0" smtClean="0"/>
              <a:t>\</a:t>
            </a:r>
            <a:r>
              <a:rPr lang="en-US" dirty="0" err="1" smtClean="0"/>
              <a:t>mapsto</a:t>
            </a:r>
            <a:r>
              <a:rPr lang="en-US" dirty="0" smtClean="0"/>
              <a:t> </a:t>
            </a:r>
          </a:p>
          <a:p>
            <a:endParaRPr lang="en-US" dirty="0" smtClean="0"/>
          </a:p>
          <a:p>
            <a:r>
              <a:rPr lang="en-US" dirty="0" smtClean="0"/>
              <a:t>\begin{</a:t>
            </a:r>
            <a:r>
              <a:rPr lang="en-US" dirty="0" err="1" smtClean="0"/>
              <a:t>bmatrix</a:t>
            </a:r>
            <a:r>
              <a:rPr lang="en-US" dirty="0" smtClean="0"/>
              <a:t>}f\</a:t>
            </a:r>
            <a:r>
              <a:rPr lang="en-US" dirty="0" err="1" smtClean="0"/>
              <a:t>frac</a:t>
            </a:r>
            <a:r>
              <a:rPr lang="en-US" dirty="0" smtClean="0"/>
              <a:t>{x}{z}</a:t>
            </a:r>
          </a:p>
          <a:p>
            <a:r>
              <a:rPr lang="en-US" dirty="0" smtClean="0"/>
              <a:t>\\ f\</a:t>
            </a:r>
            <a:r>
              <a:rPr lang="en-US" dirty="0" err="1" smtClean="0"/>
              <a:t>frac</a:t>
            </a:r>
            <a:r>
              <a:rPr lang="en-US" dirty="0" smtClean="0"/>
              <a:t>{y}{z}</a:t>
            </a:r>
          </a:p>
          <a:p>
            <a:r>
              <a:rPr lang="en-US" dirty="0" smtClean="0"/>
              <a:t>\end{</a:t>
            </a:r>
            <a:r>
              <a:rPr lang="en-US" dirty="0" err="1" smtClean="0"/>
              <a:t>bmatrix</a:t>
            </a:r>
            <a:r>
              <a:rPr lang="en-US" dirty="0" smtClean="0"/>
              <a:t>}</a:t>
            </a:r>
          </a:p>
          <a:p>
            <a:endParaRPr lang="en-US" dirty="0" smtClean="0"/>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12</a:t>
            </a:fld>
            <a:endParaRPr lang="en-US"/>
          </a:p>
        </p:txBody>
      </p:sp>
    </p:spTree>
    <p:extLst>
      <p:ext uri="{BB962C8B-B14F-4D97-AF65-F5344CB8AC3E}">
        <p14:creationId xmlns:p14="http://schemas.microsoft.com/office/powerpoint/2010/main" val="265135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\begin{</a:t>
            </a:r>
            <a:r>
              <a:rPr lang="en-US" dirty="0" err="1"/>
              <a:t>bmatrix</a:t>
            </a:r>
            <a:r>
              <a:rPr lang="en-US" dirty="0"/>
              <a:t>}f &amp; 0&amp;0</a:t>
            </a:r>
          </a:p>
          <a:p>
            <a:r>
              <a:rPr lang="en-US" dirty="0"/>
              <a:t>\\ 0&amp;f &amp;0</a:t>
            </a:r>
          </a:p>
          <a:p>
            <a:r>
              <a:rPr lang="en-US" dirty="0"/>
              <a:t>\\0&amp;0&amp;1</a:t>
            </a:r>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}1 &amp; 0&amp;0&amp;0</a:t>
            </a:r>
          </a:p>
          <a:p>
            <a:r>
              <a:rPr lang="en-US" dirty="0"/>
              <a:t>\\ 0&amp;1 &amp;0&amp;0</a:t>
            </a:r>
          </a:p>
          <a:p>
            <a:r>
              <a:rPr lang="en-US" dirty="0"/>
              <a:t>\\0&amp;0&amp;1&amp;0</a:t>
            </a:r>
          </a:p>
          <a:p>
            <a:endParaRPr lang="en-US" dirty="0"/>
          </a:p>
          <a:p>
            <a:r>
              <a:rPr lang="en-US" dirty="0"/>
              <a:t>\end{</a:t>
            </a:r>
            <a:r>
              <a:rPr lang="en-US" dirty="0" err="1"/>
              <a:t>bmatrix</a:t>
            </a:r>
            <a:r>
              <a:rPr lang="en-US" dirty="0"/>
              <a:t>}</a:t>
            </a:r>
          </a:p>
          <a:p>
            <a:endParaRPr lang="en-US" dirty="0"/>
          </a:p>
          <a:p>
            <a:endParaRPr lang="en-US" dirty="0"/>
          </a:p>
          <a:p>
            <a:r>
              <a:rPr lang="en-US" dirty="0"/>
              <a:t>\begin{</a:t>
            </a:r>
            <a:r>
              <a:rPr lang="en-US" dirty="0" err="1"/>
              <a:t>bmatrix</a:t>
            </a:r>
            <a:r>
              <a:rPr lang="en-US" dirty="0"/>
              <a:t>}x</a:t>
            </a:r>
          </a:p>
          <a:p>
            <a:r>
              <a:rPr lang="en-US" dirty="0"/>
              <a:t>\\ y</a:t>
            </a:r>
          </a:p>
          <a:p>
            <a:r>
              <a:rPr lang="en-US" dirty="0"/>
              <a:t>\\z</a:t>
            </a:r>
          </a:p>
          <a:p>
            <a:r>
              <a:rPr lang="en-US" dirty="0"/>
              <a:t>\\1</a:t>
            </a:r>
          </a:p>
          <a:p>
            <a:r>
              <a:rPr lang="en-US" dirty="0"/>
              <a:t>\end{</a:t>
            </a:r>
            <a:r>
              <a:rPr lang="en-US" dirty="0" err="1"/>
              <a:t>bmatrix</a:t>
            </a:r>
            <a:r>
              <a:rPr lang="en-US" dirty="0"/>
              <a:t>}</a:t>
            </a:r>
          </a:p>
          <a:p>
            <a:endParaRPr lang="en-US" dirty="0"/>
          </a:p>
          <a:p>
            <a:r>
              <a:rPr lang="en-US" dirty="0"/>
              <a:t>=</a:t>
            </a:r>
          </a:p>
          <a:p>
            <a:endParaRPr lang="en-US" dirty="0"/>
          </a:p>
          <a:p>
            <a:r>
              <a:rPr lang="en-US" dirty="0"/>
              <a:t>\begin{</a:t>
            </a:r>
            <a:r>
              <a:rPr lang="en-US" dirty="0" err="1"/>
              <a:t>bmatrix</a:t>
            </a:r>
            <a:r>
              <a:rPr lang="en-US" dirty="0"/>
              <a:t>}</a:t>
            </a:r>
            <a:r>
              <a:rPr lang="en-US" dirty="0" err="1"/>
              <a:t>fx</a:t>
            </a:r>
            <a:endParaRPr lang="en-US" dirty="0"/>
          </a:p>
          <a:p>
            <a:r>
              <a:rPr lang="en-US" dirty="0"/>
              <a:t>\\ </a:t>
            </a:r>
            <a:r>
              <a:rPr lang="en-US" dirty="0" err="1"/>
              <a:t>fy</a:t>
            </a:r>
            <a:endParaRPr lang="en-US" dirty="0"/>
          </a:p>
          <a:p>
            <a:r>
              <a:rPr lang="en-US" dirty="0"/>
              <a:t>\\z</a:t>
            </a:r>
          </a:p>
          <a:p>
            <a:r>
              <a:rPr lang="en-US" dirty="0"/>
              <a:t>\end{</a:t>
            </a:r>
            <a:r>
              <a:rPr lang="en-US" dirty="0" err="1"/>
              <a:t>bmatrix</a:t>
            </a:r>
            <a:r>
              <a:rPr lang="en-US" dirty="0"/>
              <a:t>}</a:t>
            </a:r>
          </a:p>
          <a:p>
            <a:endParaRPr lang="en-US" dirty="0"/>
          </a:p>
          <a:p>
            <a:r>
              <a:rPr lang="en-US" dirty="0"/>
              <a:t>\</a:t>
            </a:r>
            <a:r>
              <a:rPr lang="en-US" dirty="0" err="1"/>
              <a:t>mapsto</a:t>
            </a:r>
            <a:r>
              <a:rPr lang="en-US" dirty="0"/>
              <a:t> </a:t>
            </a:r>
          </a:p>
          <a:p>
            <a:endParaRPr lang="en-US" dirty="0"/>
          </a:p>
          <a:p>
            <a:r>
              <a:rPr lang="en-US" dirty="0"/>
              <a:t>\begin{</a:t>
            </a:r>
            <a:r>
              <a:rPr lang="en-US" dirty="0" err="1"/>
              <a:t>bmatrix</a:t>
            </a:r>
            <a:r>
              <a:rPr lang="en-US" dirty="0"/>
              <a:t>}f\frac{x}{z}</a:t>
            </a:r>
          </a:p>
          <a:p>
            <a:r>
              <a:rPr lang="en-US" dirty="0"/>
              <a:t>\\ f\frac{y}{z}</a:t>
            </a:r>
          </a:p>
          <a:p>
            <a:r>
              <a:rPr lang="en-US" dirty="0"/>
              <a:t>\end{</a:t>
            </a:r>
            <a:r>
              <a:rPr lang="en-US" dirty="0" err="1"/>
              <a:t>bmatrix</a:t>
            </a:r>
            <a:r>
              <a:rPr lang="en-US" dirty="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13</a:t>
            </a:fld>
            <a:endParaRPr lang="en-US"/>
          </a:p>
        </p:txBody>
      </p:sp>
    </p:spTree>
    <p:extLst>
      <p:ext uri="{BB962C8B-B14F-4D97-AF65-F5344CB8AC3E}">
        <p14:creationId xmlns:p14="http://schemas.microsoft.com/office/powerpoint/2010/main" val="115568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 </a:t>
            </a:r>
          </a:p>
          <a:p>
            <a:r>
              <a:rPr lang="en-US" dirty="0" smtClean="0"/>
              <a:t>\begin{</a:t>
            </a:r>
            <a:r>
              <a:rPr lang="en-US" dirty="0" err="1" smtClean="0"/>
              <a:t>bmatrix</a:t>
            </a:r>
            <a:r>
              <a:rPr lang="en-US" dirty="0" smtClean="0"/>
              <a:t>}f &amp; 0&amp;0</a:t>
            </a:r>
          </a:p>
          <a:p>
            <a:r>
              <a:rPr lang="en-US" dirty="0" smtClean="0"/>
              <a:t>\\ 0&amp;f &amp;0</a:t>
            </a:r>
          </a:p>
          <a:p>
            <a:r>
              <a:rPr lang="en-US" dirty="0" smtClean="0"/>
              <a:t>\\0&amp;0&amp;1</a:t>
            </a:r>
          </a:p>
          <a:p>
            <a:r>
              <a:rPr lang="en-US" dirty="0" smtClean="0"/>
              <a:t>\end{</a:t>
            </a:r>
            <a:r>
              <a:rPr lang="en-US" dirty="0" err="1" smtClean="0"/>
              <a:t>bmatrix</a:t>
            </a:r>
            <a:r>
              <a:rPr lang="en-US" dirty="0" smtClean="0"/>
              <a:t>}</a:t>
            </a:r>
          </a:p>
          <a:p>
            <a:endParaRPr lang="en-US" dirty="0"/>
          </a:p>
        </p:txBody>
      </p:sp>
      <p:sp>
        <p:nvSpPr>
          <p:cNvPr id="4" name="Slide Number Placeholder 3"/>
          <p:cNvSpPr>
            <a:spLocks noGrp="1"/>
          </p:cNvSpPr>
          <p:nvPr>
            <p:ph type="sldNum" sz="quarter" idx="10"/>
          </p:nvPr>
        </p:nvSpPr>
        <p:spPr/>
        <p:txBody>
          <a:bodyPr/>
          <a:lstStyle/>
          <a:p>
            <a:fld id="{52D509E6-240D-427B-9F3C-01CA969AA59D}" type="slidenum">
              <a:rPr lang="en-US" smtClean="0"/>
              <a:t>14</a:t>
            </a:fld>
            <a:endParaRPr lang="en-US"/>
          </a:p>
        </p:txBody>
      </p:sp>
    </p:spTree>
    <p:extLst>
      <p:ext uri="{BB962C8B-B14F-4D97-AF65-F5344CB8AC3E}">
        <p14:creationId xmlns:p14="http://schemas.microsoft.com/office/powerpoint/2010/main" val="60051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 </a:t>
            </a:r>
          </a:p>
          <a:p>
            <a:r>
              <a:rPr lang="en-US" dirty="0" smtClean="0"/>
              <a:t>\begin{</a:t>
            </a:r>
            <a:r>
              <a:rPr lang="en-US" dirty="0" err="1" smtClean="0"/>
              <a:t>bmatrix</a:t>
            </a:r>
            <a:r>
              <a:rPr lang="en-US" dirty="0" smtClean="0"/>
              <a:t>}</a:t>
            </a:r>
            <a:r>
              <a:rPr lang="en-US" dirty="0" err="1" smtClean="0"/>
              <a:t>f_x</a:t>
            </a:r>
            <a:r>
              <a:rPr lang="en-US" dirty="0" smtClean="0"/>
              <a:t> &amp; 0&amp;0</a:t>
            </a:r>
          </a:p>
          <a:p>
            <a:r>
              <a:rPr lang="en-US" dirty="0" smtClean="0"/>
              <a:t>\\ 0&amp;f_y &amp;0</a:t>
            </a:r>
          </a:p>
          <a:p>
            <a:r>
              <a:rPr lang="en-US" dirty="0" smtClean="0"/>
              <a:t>\\0&amp;0&amp;1</a:t>
            </a:r>
          </a:p>
          <a:p>
            <a:r>
              <a:rPr lang="en-US" dirty="0" smtClean="0"/>
              <a:t>\end{</a:t>
            </a:r>
            <a:r>
              <a:rPr lang="en-US" dirty="0" err="1" smtClean="0"/>
              <a:t>bmatrix</a:t>
            </a:r>
            <a:r>
              <a:rPr lang="en-US" dirty="0" smtClean="0"/>
              <a:t>}</a:t>
            </a:r>
          </a:p>
          <a:p>
            <a:endParaRPr lang="en-US" dirty="0"/>
          </a:p>
        </p:txBody>
      </p:sp>
      <p:sp>
        <p:nvSpPr>
          <p:cNvPr id="4" name="Slide Number Placeholder 3"/>
          <p:cNvSpPr>
            <a:spLocks noGrp="1"/>
          </p:cNvSpPr>
          <p:nvPr>
            <p:ph type="sldNum" sz="quarter" idx="5"/>
          </p:nvPr>
        </p:nvSpPr>
        <p:spPr/>
        <p:txBody>
          <a:bodyPr/>
          <a:lstStyle/>
          <a:p>
            <a:fld id="{52D509E6-240D-427B-9F3C-01CA969AA59D}" type="slidenum">
              <a:rPr lang="en-US" smtClean="0"/>
              <a:t>15</a:t>
            </a:fld>
            <a:endParaRPr lang="en-US"/>
          </a:p>
        </p:txBody>
      </p:sp>
    </p:spTree>
    <p:extLst>
      <p:ext uri="{BB962C8B-B14F-4D97-AF65-F5344CB8AC3E}">
        <p14:creationId xmlns:p14="http://schemas.microsoft.com/office/powerpoint/2010/main" val="33414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1219200"/>
          </a:xfrm>
        </p:spPr>
        <p:txBody>
          <a:bodyPr>
            <a:normAutofit/>
          </a:bodyPr>
          <a:lstStyle>
            <a:lvl1pPr>
              <a:defRPr sz="4400"/>
            </a:lvl1pPr>
          </a:lstStyle>
          <a:p>
            <a:r>
              <a:rPr lang="en-US" dirty="0"/>
              <a:t>Click to edit Master title style</a:t>
            </a:r>
          </a:p>
        </p:txBody>
      </p:sp>
      <p:sp>
        <p:nvSpPr>
          <p:cNvPr id="3" name="Subtitle 2"/>
          <p:cNvSpPr>
            <a:spLocks noGrp="1"/>
          </p:cNvSpPr>
          <p:nvPr>
            <p:ph type="subTitle" idx="1"/>
          </p:nvPr>
        </p:nvSpPr>
        <p:spPr>
          <a:xfrm>
            <a:off x="1371600" y="51054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Tree>
    <p:extLst>
      <p:ext uri="{BB962C8B-B14F-4D97-AF65-F5344CB8AC3E}">
        <p14:creationId xmlns:p14="http://schemas.microsoft.com/office/powerpoint/2010/main" val="431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2069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704455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15470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0E4BE-DC49-4C06-9EAD-5C882F80E0B2}" type="datetimeFigureOut">
              <a:rPr lang="en-US" smtClean="0"/>
              <a:t>05-Nov-19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1880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0E4BE-DC49-4C06-9EAD-5C882F80E0B2}" type="datetimeFigureOut">
              <a:rPr lang="en-US" smtClean="0"/>
              <a:t>05-Nov-19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928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0E4BE-DC49-4C06-9EAD-5C882F80E0B2}" type="datetimeFigureOut">
              <a:rPr lang="en-US" smtClean="0"/>
              <a:t>05-Nov-19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372677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0E4BE-DC49-4C06-9EAD-5C882F80E0B2}" type="datetimeFigureOut">
              <a:rPr lang="en-US" smtClean="0"/>
              <a:t>05-Nov-19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10509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0E4BE-DC49-4C06-9EAD-5C882F80E0B2}" type="datetimeFigureOut">
              <a:rPr lang="en-US" smtClean="0"/>
              <a:t>05-Nov-19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287819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0E4BE-DC49-4C06-9EAD-5C882F80E0B2}" type="datetimeFigureOut">
              <a:rPr lang="en-US" smtClean="0"/>
              <a:t>05-Nov-19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98104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406104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0E4BE-DC49-4C06-9EAD-5C882F80E0B2}" type="datetimeFigureOut">
              <a:rPr lang="en-US" smtClean="0"/>
              <a:t>05-Nov-19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64A00-8274-4697-A705-03B9B5C3FD0A}" type="slidenum">
              <a:rPr lang="en-US" smtClean="0"/>
              <a:t>‹#›</a:t>
            </a:fld>
            <a:endParaRPr lang="en-US"/>
          </a:p>
        </p:txBody>
      </p:sp>
    </p:spTree>
    <p:extLst>
      <p:ext uri="{BB962C8B-B14F-4D97-AF65-F5344CB8AC3E}">
        <p14:creationId xmlns:p14="http://schemas.microsoft.com/office/powerpoint/2010/main" val="106443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0"/>
            <a:ext cx="8839200" cy="762000"/>
          </a:xfrm>
          <a:prstGeom prst="rect">
            <a:avLst/>
          </a:prstGeom>
        </p:spPr>
        <p:txBody>
          <a:bodyPr vert="horz" lIns="91440" tIns="45720" rIns="91440" bIns="45720" rtlCol="0" anchor="ctr">
            <a:normAutofit/>
          </a:bodyPr>
          <a:lstStyle/>
          <a:p>
            <a:r>
              <a:rPr lang="en-US" dirty="0"/>
              <a:t>edit Master title style</a:t>
            </a:r>
          </a:p>
        </p:txBody>
      </p:sp>
      <p:sp>
        <p:nvSpPr>
          <p:cNvPr id="3" name="Text Placeholder 2"/>
          <p:cNvSpPr>
            <a:spLocks noGrp="1"/>
          </p:cNvSpPr>
          <p:nvPr>
            <p:ph type="body" idx="1"/>
          </p:nvPr>
        </p:nvSpPr>
        <p:spPr>
          <a:xfrm>
            <a:off x="152400" y="762000"/>
            <a:ext cx="8839200" cy="5715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E4BE-DC49-4C06-9EAD-5C882F80E0B2}" type="datetimeFigureOut">
              <a:rPr lang="en-US" smtClean="0"/>
              <a:t>05-Nov-19</a:t>
            </a:fld>
            <a:endParaRPr lang="en-US"/>
          </a:p>
        </p:txBody>
      </p:sp>
      <p:sp>
        <p:nvSpPr>
          <p:cNvPr id="5" name="Footer Placeholder 4"/>
          <p:cNvSpPr>
            <a:spLocks noGrp="1"/>
          </p:cNvSpPr>
          <p:nvPr>
            <p:ph type="ftr" sz="quarter" idx="3"/>
          </p:nvPr>
        </p:nvSpPr>
        <p:spPr>
          <a:xfrm>
            <a:off x="3124200" y="649287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64A00-8274-4697-A705-03B9B5C3FD0A}" type="slidenum">
              <a:rPr lang="en-US" smtClean="0"/>
              <a:t>‹#›</a:t>
            </a:fld>
            <a:endParaRPr lang="en-US"/>
          </a:p>
        </p:txBody>
      </p:sp>
    </p:spTree>
    <p:extLst>
      <p:ext uri="{BB962C8B-B14F-4D97-AF65-F5344CB8AC3E}">
        <p14:creationId xmlns:p14="http://schemas.microsoft.com/office/powerpoint/2010/main" val="220087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0.png"/><Relationship Id="rId7"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7.png"/><Relationship Id="rId7"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20.gif"/><Relationship Id="rId4" Type="http://schemas.openxmlformats.org/officeDocument/2006/relationships/image" Target="../media/image11.png"/><Relationship Id="rId9"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gif"/></Relationships>
</file>

<file path=ppt/slides/_rels/slide1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rnell.edu/courses/cs5670/2019sp/lectures/lectures.html" TargetMode="External"/><Relationship Id="rId2" Type="http://schemas.openxmlformats.org/officeDocument/2006/relationships/hyperlink" Target="http://szeliski.org/Book/" TargetMode="External"/><Relationship Id="rId1" Type="http://schemas.openxmlformats.org/officeDocument/2006/relationships/slideLayout" Target="../slideLayouts/slideLayout2.xml"/><Relationship Id="rId4" Type="http://schemas.openxmlformats.org/officeDocument/2006/relationships/hyperlink" Target="http://www.cs.cmu.edu/~16385/"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opencv.org/2.4/doc/tutorials/calib3d/camera_calibration/camera_calibration.html" TargetMode="External"/><Relationship Id="rId2" Type="http://schemas.openxmlformats.org/officeDocument/2006/relationships/hyperlink" Target="http://www.vision.caltech.edu/bouguetj/calib_doc/htmls/example.html" TargetMode="External"/><Relationship Id="rId1" Type="http://schemas.openxmlformats.org/officeDocument/2006/relationships/slideLayout" Target="../slideLayouts/slideLayout12.xml"/><Relationship Id="rId5" Type="http://schemas.openxmlformats.org/officeDocument/2006/relationships/hyperlink" Target="http://ksimek.github.io/2012/08/13/introduction/" TargetMode="External"/><Relationship Id="rId4" Type="http://schemas.openxmlformats.org/officeDocument/2006/relationships/hyperlink" Target="https://webcourse.cs.technion.ac.il/236873/Winter2017-2018/ho/WCFiles/Camera%20Calibratio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help/vision/ug/camera-calibratio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Camera calibration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066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rot="19253717">
            <a:off x="2666460" y="3738457"/>
            <a:ext cx="4564743" cy="1787156"/>
          </a:xfrm>
          <a:prstGeom prst="parallelogram">
            <a:avLst>
              <a:gd name="adj" fmla="val 796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7" name="Shape 667"/>
          <p:cNvSpPr>
            <a:spLocks noGrp="1"/>
          </p:cNvSpPr>
          <p:nvPr>
            <p:ph type="title"/>
          </p:nvPr>
        </p:nvSpPr>
        <p:spPr>
          <a:prstGeom prst="rect">
            <a:avLst/>
          </a:prstGeom>
        </p:spPr>
        <p:txBody>
          <a:bodyPr/>
          <a:lstStyle/>
          <a:p>
            <a:r>
              <a:rPr lang="en-US" dirty="0"/>
              <a:t>Recap: perspective projection</a:t>
            </a:r>
            <a:endParaRPr b="0" dirty="0"/>
          </a:p>
        </p:txBody>
      </p:sp>
      <p:sp>
        <p:nvSpPr>
          <p:cNvPr id="3" name="Content Placeholder 2"/>
          <p:cNvSpPr>
            <a:spLocks noGrp="1"/>
          </p:cNvSpPr>
          <p:nvPr>
            <p:ph idx="1"/>
          </p:nvPr>
        </p:nvSpPr>
        <p:spPr/>
        <p:txBody>
          <a:bodyPr/>
          <a:lstStyle/>
          <a:p>
            <a:r>
              <a:rPr lang="en-US" b="1" dirty="0"/>
              <a:t>Perspective projection </a:t>
            </a:r>
            <a:r>
              <a:rPr lang="en-US" dirty="0"/>
              <a:t>(also known as </a:t>
            </a:r>
            <a:r>
              <a:rPr lang="en-US" b="1" dirty="0"/>
              <a:t>perspective transformation</a:t>
            </a:r>
            <a:r>
              <a:rPr lang="en-US" dirty="0"/>
              <a:t>)</a:t>
            </a:r>
            <a:r>
              <a:rPr lang="en-US" b="1" dirty="0"/>
              <a:t> </a:t>
            </a:r>
            <a:r>
              <a:rPr lang="en-US" dirty="0"/>
              <a:t>is a linear projection where three dimensional objects are projected on the image plane.</a:t>
            </a:r>
          </a:p>
        </p:txBody>
      </p:sp>
      <p:grpSp>
        <p:nvGrpSpPr>
          <p:cNvPr id="2" name="Group 1">
            <a:extLst>
              <a:ext uri="{FF2B5EF4-FFF2-40B4-BE49-F238E27FC236}">
                <a16:creationId xmlns:a16="http://schemas.microsoft.com/office/drawing/2014/main" xmlns="" id="{157D4CA9-1631-42DC-B4E5-0FE09FF61A71}"/>
              </a:ext>
            </a:extLst>
          </p:cNvPr>
          <p:cNvGrpSpPr/>
          <p:nvPr/>
        </p:nvGrpSpPr>
        <p:grpSpPr>
          <a:xfrm>
            <a:off x="1005387" y="2209800"/>
            <a:ext cx="7133226" cy="3845217"/>
            <a:chOff x="1790606" y="1500385"/>
            <a:chExt cx="8773861" cy="3547209"/>
          </a:xfrm>
        </p:grpSpPr>
        <p:sp>
          <p:nvSpPr>
            <p:cNvPr id="136" name="Line">
              <a:extLst>
                <a:ext uri="{FF2B5EF4-FFF2-40B4-BE49-F238E27FC236}">
                  <a16:creationId xmlns:a16="http://schemas.microsoft.com/office/drawing/2014/main" xmlns="" id="{4053C74D-0C1E-4E37-B89B-C2E894620E4A}"/>
                </a:ext>
              </a:extLst>
            </p:cNvPr>
            <p:cNvSpPr/>
            <p:nvPr/>
          </p:nvSpPr>
          <p:spPr>
            <a:xfrm flipV="1">
              <a:off x="3494729" y="3796768"/>
              <a:ext cx="1651822" cy="3529"/>
            </a:xfrm>
            <a:prstGeom prst="line">
              <a:avLst/>
            </a:prstGeom>
            <a:ln w="12700">
              <a:solidFill>
                <a:srgbClr val="0000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37" name="Line">
              <a:extLst>
                <a:ext uri="{FF2B5EF4-FFF2-40B4-BE49-F238E27FC236}">
                  <a16:creationId xmlns:a16="http://schemas.microsoft.com/office/drawing/2014/main" xmlns="" id="{F098C4E3-7DC6-4D04-9185-2E87AF24C689}"/>
                </a:ext>
              </a:extLst>
            </p:cNvPr>
            <p:cNvSpPr/>
            <p:nvPr/>
          </p:nvSpPr>
          <p:spPr>
            <a:xfrm flipV="1">
              <a:off x="3513639" y="1745553"/>
              <a:ext cx="1" cy="2044763"/>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0" name="Line">
              <a:extLst>
                <a:ext uri="{FF2B5EF4-FFF2-40B4-BE49-F238E27FC236}">
                  <a16:creationId xmlns:a16="http://schemas.microsoft.com/office/drawing/2014/main" xmlns="" id="{C7D00097-9B7E-421A-915E-9E49FB994126}"/>
                </a:ext>
              </a:extLst>
            </p:cNvPr>
            <p:cNvSpPr/>
            <p:nvPr/>
          </p:nvSpPr>
          <p:spPr>
            <a:xfrm flipV="1">
              <a:off x="1790606" y="2799937"/>
              <a:ext cx="3453124" cy="1993662"/>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6" name="Line">
              <a:extLst>
                <a:ext uri="{FF2B5EF4-FFF2-40B4-BE49-F238E27FC236}">
                  <a16:creationId xmlns:a16="http://schemas.microsoft.com/office/drawing/2014/main" xmlns="" id="{563A18B1-D9A2-4459-8742-E0B3C57CAD93}"/>
                </a:ext>
              </a:extLst>
            </p:cNvPr>
            <p:cNvSpPr/>
            <p:nvPr/>
          </p:nvSpPr>
          <p:spPr>
            <a:xfrm>
              <a:off x="6606558" y="3800296"/>
              <a:ext cx="3239113" cy="1"/>
            </a:xfrm>
            <a:prstGeom prst="line">
              <a:avLst/>
            </a:prstGeom>
            <a:ln w="12700">
              <a:solidFill>
                <a:srgbClr val="000000"/>
              </a:solidFill>
              <a:miter lim="400000"/>
              <a:headEnd type="oval"/>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7" name="Line">
              <a:extLst>
                <a:ext uri="{FF2B5EF4-FFF2-40B4-BE49-F238E27FC236}">
                  <a16:creationId xmlns:a16="http://schemas.microsoft.com/office/drawing/2014/main" xmlns="" id="{F9AFD745-473A-4C83-BC0F-2D5FB10538F9}"/>
                </a:ext>
              </a:extLst>
            </p:cNvPr>
            <p:cNvSpPr/>
            <p:nvPr/>
          </p:nvSpPr>
          <p:spPr>
            <a:xfrm flipV="1">
              <a:off x="3517111" y="3434011"/>
              <a:ext cx="1849131" cy="358433"/>
            </a:xfrm>
            <a:prstGeom prst="line">
              <a:avLst/>
            </a:prstGeom>
            <a:ln w="25400">
              <a:solidFill>
                <a:srgbClr val="000000"/>
              </a:solidFill>
              <a:miter lim="400000"/>
              <a:head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68" name="Line">
              <a:extLst>
                <a:ext uri="{FF2B5EF4-FFF2-40B4-BE49-F238E27FC236}">
                  <a16:creationId xmlns:a16="http://schemas.microsoft.com/office/drawing/2014/main" xmlns="" id="{F8E5F405-8FDE-4994-8F2A-0036CAF4A41D}"/>
                </a:ext>
              </a:extLst>
            </p:cNvPr>
            <p:cNvSpPr/>
            <p:nvPr/>
          </p:nvSpPr>
          <p:spPr>
            <a:xfrm flipV="1">
              <a:off x="6047061" y="2537008"/>
              <a:ext cx="4345834" cy="789443"/>
            </a:xfrm>
            <a:prstGeom prst="line">
              <a:avLst/>
            </a:prstGeom>
            <a:ln w="25400">
              <a:solidFill>
                <a:srgbClr val="000000"/>
              </a:solidFill>
              <a:miter lim="400000"/>
              <a:headEnd type="oval"/>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171" name="image plane">
              <a:extLst>
                <a:ext uri="{FF2B5EF4-FFF2-40B4-BE49-F238E27FC236}">
                  <a16:creationId xmlns:a16="http://schemas.microsoft.com/office/drawing/2014/main" xmlns="" id="{DFDEA389-4C61-4372-B9FB-D792FA69DF07}"/>
                </a:ext>
              </a:extLst>
            </p:cNvPr>
            <p:cNvSpPr txBox="1"/>
            <p:nvPr/>
          </p:nvSpPr>
          <p:spPr>
            <a:xfrm>
              <a:off x="6213702" y="1500385"/>
              <a:ext cx="1182955" cy="74796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p>
          </p:txBody>
        </p:sp>
        <p:sp>
          <p:nvSpPr>
            <p:cNvPr id="173" name="principal axis">
              <a:extLst>
                <a:ext uri="{FF2B5EF4-FFF2-40B4-BE49-F238E27FC236}">
                  <a16:creationId xmlns:a16="http://schemas.microsoft.com/office/drawing/2014/main" xmlns="" id="{7FBA50D0-AB0D-4329-A2C7-46E876F4F4A6}"/>
                </a:ext>
              </a:extLst>
            </p:cNvPr>
            <p:cNvSpPr txBox="1"/>
            <p:nvPr/>
          </p:nvSpPr>
          <p:spPr>
            <a:xfrm>
              <a:off x="8740647" y="3857537"/>
              <a:ext cx="1823820" cy="74796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principal axis</a:t>
              </a:r>
            </a:p>
          </p:txBody>
        </p:sp>
        <p:pic>
          <p:nvPicPr>
            <p:cNvPr id="174" name="latex-image-8.pdf" descr="latex-image-8.pdf">
              <a:extLst>
                <a:ext uri="{FF2B5EF4-FFF2-40B4-BE49-F238E27FC236}">
                  <a16:creationId xmlns:a16="http://schemas.microsoft.com/office/drawing/2014/main" xmlns="" id="{D590A4FB-DBC0-4C98-9045-4FB7DDED54A1}"/>
                </a:ext>
              </a:extLst>
            </p:cNvPr>
            <p:cNvPicPr>
              <a:picLocks noChangeAspect="1"/>
            </p:cNvPicPr>
            <p:nvPr/>
          </p:nvPicPr>
          <p:blipFill>
            <a:blip r:embed="rId3"/>
            <a:stretch>
              <a:fillRect/>
            </a:stretch>
          </p:blipFill>
          <p:spPr>
            <a:xfrm>
              <a:off x="5281410" y="2692032"/>
              <a:ext cx="169665" cy="151805"/>
            </a:xfrm>
            <a:prstGeom prst="rect">
              <a:avLst/>
            </a:prstGeom>
            <a:ln w="12700">
              <a:miter lim="400000"/>
            </a:ln>
          </p:spPr>
        </p:pic>
        <p:pic>
          <p:nvPicPr>
            <p:cNvPr id="175" name="latex-image-9.pdf" descr="latex-image-9.pdf">
              <a:extLst>
                <a:ext uri="{FF2B5EF4-FFF2-40B4-BE49-F238E27FC236}">
                  <a16:creationId xmlns:a16="http://schemas.microsoft.com/office/drawing/2014/main" xmlns="" id="{33A88316-0D3B-44BC-9303-C5FAD7A98C66}"/>
                </a:ext>
              </a:extLst>
            </p:cNvPr>
            <p:cNvPicPr>
              <a:picLocks noChangeAspect="1"/>
            </p:cNvPicPr>
            <p:nvPr/>
          </p:nvPicPr>
          <p:blipFill>
            <a:blip r:embed="rId4"/>
            <a:stretch>
              <a:fillRect/>
            </a:stretch>
          </p:blipFill>
          <p:spPr>
            <a:xfrm>
              <a:off x="3571898" y="1660053"/>
              <a:ext cx="160735" cy="214313"/>
            </a:xfrm>
            <a:prstGeom prst="rect">
              <a:avLst/>
            </a:prstGeom>
            <a:ln w="12700">
              <a:miter lim="400000"/>
            </a:ln>
          </p:spPr>
        </p:pic>
        <p:pic>
          <p:nvPicPr>
            <p:cNvPr id="176" name="latex-image-10.pdf" descr="latex-image-10.pdf">
              <a:extLst>
                <a:ext uri="{FF2B5EF4-FFF2-40B4-BE49-F238E27FC236}">
                  <a16:creationId xmlns:a16="http://schemas.microsoft.com/office/drawing/2014/main" xmlns="" id="{FFD02BA7-E28C-4E1E-AE27-2B83AD402F79}"/>
                </a:ext>
              </a:extLst>
            </p:cNvPr>
            <p:cNvPicPr>
              <a:picLocks noChangeAspect="1"/>
            </p:cNvPicPr>
            <p:nvPr/>
          </p:nvPicPr>
          <p:blipFill>
            <a:blip r:embed="rId5"/>
            <a:stretch>
              <a:fillRect/>
            </a:stretch>
          </p:blipFill>
          <p:spPr>
            <a:xfrm>
              <a:off x="9920906" y="3756949"/>
              <a:ext cx="151805" cy="151805"/>
            </a:xfrm>
            <a:prstGeom prst="rect">
              <a:avLst/>
            </a:prstGeom>
            <a:ln w="12700">
              <a:miter lim="400000"/>
            </a:ln>
          </p:spPr>
        </p:pic>
        <p:pic>
          <p:nvPicPr>
            <p:cNvPr id="177" name="latex-image-11.pdf" descr="latex-image-11.pdf">
              <a:extLst>
                <a:ext uri="{FF2B5EF4-FFF2-40B4-BE49-F238E27FC236}">
                  <a16:creationId xmlns:a16="http://schemas.microsoft.com/office/drawing/2014/main" xmlns="" id="{7BFFBE6C-1CBF-443D-9735-2FF5E34CBDEB}"/>
                </a:ext>
              </a:extLst>
            </p:cNvPr>
            <p:cNvPicPr>
              <a:picLocks noChangeAspect="1"/>
            </p:cNvPicPr>
            <p:nvPr/>
          </p:nvPicPr>
          <p:blipFill>
            <a:blip r:embed="rId6"/>
            <a:stretch>
              <a:fillRect/>
            </a:stretch>
          </p:blipFill>
          <p:spPr>
            <a:xfrm>
              <a:off x="5260553" y="4793599"/>
              <a:ext cx="634985" cy="253995"/>
            </a:xfrm>
            <a:prstGeom prst="rect">
              <a:avLst/>
            </a:prstGeom>
            <a:ln w="12700">
              <a:miter lim="400000"/>
            </a:ln>
          </p:spPr>
        </p:pic>
      </p:grpSp>
      <p:pic>
        <p:nvPicPr>
          <p:cNvPr id="1026" name="Picture 2" descr="https://latex.codecogs.com/gif.latex?%5Cdpi%7B300%7D%20%5Cbegin%7Bbmatrix%7Dx%20%5C%5C%20y%20%5C%5C%20z%20%5Cend%7Bbmatrix%7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9695" y="2907268"/>
            <a:ext cx="295275" cy="852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7586" y="4270329"/>
            <a:ext cx="310884" cy="666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1" name="image coordinate system">
                <a:extLst>
                  <a:ext uri="{FF2B5EF4-FFF2-40B4-BE49-F238E27FC236}">
                    <a16:creationId xmlns="" xmlns:a16="http://schemas.microsoft.com/office/drawing/2014/main" id="{B1C9475A-CB0A-4867-B710-686ED1934745}"/>
                  </a:ext>
                </a:extLst>
              </p:cNvPr>
              <p:cNvSpPr txBox="1"/>
              <p:nvPr/>
            </p:nvSpPr>
            <p:spPr>
              <a:xfrm>
                <a:off x="1687292" y="4753073"/>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21"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1687292" y="4753073"/>
                <a:ext cx="2294088" cy="441468"/>
              </a:xfrm>
              <a:prstGeom prst="rect">
                <a:avLst/>
              </a:prstGeom>
              <a:blipFill rotWithShape="1">
                <a:blip r:embed="rId9"/>
                <a:stretch>
                  <a:fillRect/>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356139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rmAutofit/>
          </a:bodyPr>
          <a:lstStyle/>
          <a:p>
            <a:r>
              <a:rPr lang="en-US" dirty="0"/>
              <a:t>Recap: perspective projection</a:t>
            </a:r>
            <a:endParaRPr dirty="0"/>
          </a:p>
        </p:txBody>
      </p:sp>
      <p:sp>
        <p:nvSpPr>
          <p:cNvPr id="21" name="Line">
            <a:extLst>
              <a:ext uri="{FF2B5EF4-FFF2-40B4-BE49-F238E27FC236}">
                <a16:creationId xmlns:a16="http://schemas.microsoft.com/office/drawing/2014/main" xmlns="" id="{57D7BD1A-7D73-4468-8A72-7DDA19D01D2D}"/>
              </a:ext>
            </a:extLst>
          </p:cNvPr>
          <p:cNvSpPr/>
          <p:nvPr/>
        </p:nvSpPr>
        <p:spPr>
          <a:xfrm>
            <a:off x="1615450" y="4836017"/>
            <a:ext cx="5797517" cy="1"/>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Line">
            <a:extLst>
              <a:ext uri="{FF2B5EF4-FFF2-40B4-BE49-F238E27FC236}">
                <a16:creationId xmlns:a16="http://schemas.microsoft.com/office/drawing/2014/main" xmlns="" id="{20317909-EB33-49A9-BAC3-BC2B89BEF262}"/>
              </a:ext>
            </a:extLst>
          </p:cNvPr>
          <p:cNvSpPr/>
          <p:nvPr/>
        </p:nvSpPr>
        <p:spPr>
          <a:xfrm flipH="1" flipV="1">
            <a:off x="1615451" y="3195591"/>
            <a:ext cx="1304" cy="3129009"/>
          </a:xfrm>
          <a:prstGeom prst="line">
            <a:avLst/>
          </a:prstGeom>
          <a:ln w="12700">
            <a:solidFill>
              <a:srgbClr val="000000"/>
            </a:solidFill>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Line">
            <a:extLst>
              <a:ext uri="{FF2B5EF4-FFF2-40B4-BE49-F238E27FC236}">
                <a16:creationId xmlns:a16="http://schemas.microsoft.com/office/drawing/2014/main" xmlns="" id="{CFCE7F8A-2BB7-4E5E-84A5-CDC610A3E8F8}"/>
              </a:ext>
            </a:extLst>
          </p:cNvPr>
          <p:cNvSpPr/>
          <p:nvPr/>
        </p:nvSpPr>
        <p:spPr>
          <a:xfrm flipV="1">
            <a:off x="1626543" y="3583453"/>
            <a:ext cx="4455878" cy="1252564"/>
          </a:xfrm>
          <a:prstGeom prst="line">
            <a:avLst/>
          </a:prstGeom>
          <a:ln w="127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a:extLst>
              <a:ext uri="{FF2B5EF4-FFF2-40B4-BE49-F238E27FC236}">
                <a16:creationId xmlns:a16="http://schemas.microsoft.com/office/drawing/2014/main" xmlns="" id="{B2EA8254-F400-469F-9425-D669B614615E}"/>
              </a:ext>
            </a:extLst>
          </p:cNvPr>
          <p:cNvSpPr/>
          <p:nvPr/>
        </p:nvSpPr>
        <p:spPr>
          <a:xfrm flipV="1">
            <a:off x="4955854" y="3293648"/>
            <a:ext cx="1" cy="2598420"/>
          </a:xfrm>
          <a:prstGeom prst="line">
            <a:avLst/>
          </a:prstGeom>
          <a:ln w="50800">
            <a:solidFill>
              <a:srgbClr val="FF9300"/>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a:extLst>
              <a:ext uri="{FF2B5EF4-FFF2-40B4-BE49-F238E27FC236}">
                <a16:creationId xmlns:a16="http://schemas.microsoft.com/office/drawing/2014/main" xmlns="" id="{1E221104-E6C8-43EA-B19F-318C5FF76F76}"/>
              </a:ext>
            </a:extLst>
          </p:cNvPr>
          <p:cNvSpPr/>
          <p:nvPr/>
        </p:nvSpPr>
        <p:spPr>
          <a:xfrm>
            <a:off x="1706720" y="5598139"/>
            <a:ext cx="4305026"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6" name="latex-image-16.pdf" descr="latex-image-16.pdf">
            <a:extLst>
              <a:ext uri="{FF2B5EF4-FFF2-40B4-BE49-F238E27FC236}">
                <a16:creationId xmlns:a16="http://schemas.microsoft.com/office/drawing/2014/main" xmlns="" id="{BDD6B143-6F87-4BB9-90AE-BF2A95B7D8C8}"/>
              </a:ext>
            </a:extLst>
          </p:cNvPr>
          <p:cNvPicPr>
            <a:picLocks noChangeAspect="1"/>
          </p:cNvPicPr>
          <p:nvPr/>
        </p:nvPicPr>
        <p:blipFill>
          <a:blip r:embed="rId3"/>
          <a:stretch>
            <a:fillRect/>
          </a:stretch>
        </p:blipFill>
        <p:spPr>
          <a:xfrm>
            <a:off x="3395230" y="5066226"/>
            <a:ext cx="110315" cy="263208"/>
          </a:xfrm>
          <a:prstGeom prst="rect">
            <a:avLst/>
          </a:prstGeom>
          <a:ln w="12700">
            <a:miter lim="400000"/>
          </a:ln>
        </p:spPr>
      </p:pic>
      <p:sp>
        <p:nvSpPr>
          <p:cNvPr id="27" name="Line">
            <a:extLst>
              <a:ext uri="{FF2B5EF4-FFF2-40B4-BE49-F238E27FC236}">
                <a16:creationId xmlns:a16="http://schemas.microsoft.com/office/drawing/2014/main" xmlns="" id="{C31570D2-58B3-4F94-B572-FFC32E679E3E}"/>
              </a:ext>
            </a:extLst>
          </p:cNvPr>
          <p:cNvSpPr/>
          <p:nvPr/>
        </p:nvSpPr>
        <p:spPr>
          <a:xfrm>
            <a:off x="1626147" y="3578770"/>
            <a:ext cx="4403609" cy="1"/>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a:extLst>
              <a:ext uri="{FF2B5EF4-FFF2-40B4-BE49-F238E27FC236}">
                <a16:creationId xmlns:a16="http://schemas.microsoft.com/office/drawing/2014/main" xmlns="" id="{5618E265-A02B-4EE7-ABD5-AB30E10312EF}"/>
              </a:ext>
            </a:extLst>
          </p:cNvPr>
          <p:cNvSpPr/>
          <p:nvPr/>
        </p:nvSpPr>
        <p:spPr>
          <a:xfrm>
            <a:off x="6063489" y="3653718"/>
            <a:ext cx="1" cy="1146315"/>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 name="latex-image-9.pdf" descr="latex-image-9.pdf">
            <a:extLst>
              <a:ext uri="{FF2B5EF4-FFF2-40B4-BE49-F238E27FC236}">
                <a16:creationId xmlns:a16="http://schemas.microsoft.com/office/drawing/2014/main" xmlns="" id="{56934696-D087-469F-AE86-09C34957A015}"/>
              </a:ext>
            </a:extLst>
          </p:cNvPr>
          <p:cNvPicPr>
            <a:picLocks noChangeAspect="1"/>
          </p:cNvPicPr>
          <p:nvPr/>
        </p:nvPicPr>
        <p:blipFill>
          <a:blip r:embed="rId4"/>
          <a:stretch>
            <a:fillRect/>
          </a:stretch>
        </p:blipFill>
        <p:spPr>
          <a:xfrm>
            <a:off x="1761877" y="3097533"/>
            <a:ext cx="110315" cy="196116"/>
          </a:xfrm>
          <a:prstGeom prst="rect">
            <a:avLst/>
          </a:prstGeom>
          <a:ln w="12700">
            <a:miter lim="400000"/>
          </a:ln>
        </p:spPr>
      </p:pic>
      <p:pic>
        <p:nvPicPr>
          <p:cNvPr id="30" name="latex-image-10.pdf" descr="latex-image-10.pdf">
            <a:extLst>
              <a:ext uri="{FF2B5EF4-FFF2-40B4-BE49-F238E27FC236}">
                <a16:creationId xmlns:a16="http://schemas.microsoft.com/office/drawing/2014/main" xmlns="" id="{5EED9044-D51D-4B00-BB8F-73A2CE40C7B9}"/>
              </a:ext>
            </a:extLst>
          </p:cNvPr>
          <p:cNvPicPr>
            <a:picLocks noChangeAspect="1"/>
          </p:cNvPicPr>
          <p:nvPr/>
        </p:nvPicPr>
        <p:blipFill>
          <a:blip r:embed="rId5"/>
          <a:stretch>
            <a:fillRect/>
          </a:stretch>
        </p:blipFill>
        <p:spPr>
          <a:xfrm>
            <a:off x="7324553" y="4971292"/>
            <a:ext cx="110315" cy="147087"/>
          </a:xfrm>
          <a:prstGeom prst="rect">
            <a:avLst/>
          </a:prstGeom>
          <a:ln w="12700">
            <a:miter lim="400000"/>
          </a:ln>
        </p:spPr>
      </p:pic>
      <p:sp>
        <p:nvSpPr>
          <p:cNvPr id="35" name="Line">
            <a:extLst>
              <a:ext uri="{FF2B5EF4-FFF2-40B4-BE49-F238E27FC236}">
                <a16:creationId xmlns:a16="http://schemas.microsoft.com/office/drawing/2014/main" xmlns="" id="{D588B166-477A-486B-B434-ED26FD2F6882}"/>
              </a:ext>
            </a:extLst>
          </p:cNvPr>
          <p:cNvSpPr/>
          <p:nvPr/>
        </p:nvSpPr>
        <p:spPr>
          <a:xfrm>
            <a:off x="1675438" y="4964517"/>
            <a:ext cx="3221732" cy="1"/>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 name="latex-image-19.pdf" descr="latex-image-19.pdf">
            <a:extLst>
              <a:ext uri="{FF2B5EF4-FFF2-40B4-BE49-F238E27FC236}">
                <a16:creationId xmlns:a16="http://schemas.microsoft.com/office/drawing/2014/main" xmlns="" id="{2BE79391-AD0C-4465-B935-129E942F843B}"/>
              </a:ext>
            </a:extLst>
          </p:cNvPr>
          <p:cNvPicPr>
            <a:picLocks noChangeAspect="1"/>
          </p:cNvPicPr>
          <p:nvPr/>
        </p:nvPicPr>
        <p:blipFill>
          <a:blip r:embed="rId6"/>
          <a:stretch>
            <a:fillRect/>
          </a:stretch>
        </p:blipFill>
        <p:spPr>
          <a:xfrm>
            <a:off x="3912437" y="5750487"/>
            <a:ext cx="167432" cy="223243"/>
          </a:xfrm>
          <a:prstGeom prst="rect">
            <a:avLst/>
          </a:prstGeom>
          <a:ln w="12700">
            <a:miter lim="400000"/>
          </a:ln>
        </p:spPr>
      </p:pic>
      <p:sp>
        <p:nvSpPr>
          <p:cNvPr id="37" name="image plane">
            <a:extLst>
              <a:ext uri="{FF2B5EF4-FFF2-40B4-BE49-F238E27FC236}">
                <a16:creationId xmlns:a16="http://schemas.microsoft.com/office/drawing/2014/main" xmlns="" id="{3AACB0FB-3B39-4658-B30D-ED97EE3A46A0}"/>
              </a:ext>
            </a:extLst>
          </p:cNvPr>
          <p:cNvSpPr txBox="1"/>
          <p:nvPr/>
        </p:nvSpPr>
        <p:spPr>
          <a:xfrm>
            <a:off x="4109614" y="2876799"/>
            <a:ext cx="1575111"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39" name="Line">
            <a:extLst>
              <a:ext uri="{FF2B5EF4-FFF2-40B4-BE49-F238E27FC236}">
                <a16:creationId xmlns:a16="http://schemas.microsoft.com/office/drawing/2014/main" xmlns="" id="{CBB16738-1D94-474D-9910-5CCE87D9618F}"/>
              </a:ext>
            </a:extLst>
          </p:cNvPr>
          <p:cNvSpPr/>
          <p:nvPr/>
        </p:nvSpPr>
        <p:spPr>
          <a:xfrm rot="5400000">
            <a:off x="4688849" y="4381684"/>
            <a:ext cx="836696" cy="0"/>
          </a:xfrm>
          <a:prstGeom prst="line">
            <a:avLst/>
          </a:prstGeom>
          <a:ln w="25400">
            <a:solidFill>
              <a:srgbClr val="000000"/>
            </a:solidFill>
            <a:miter lim="400000"/>
            <a:headEnd type="stealth"/>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Line">
            <a:extLst>
              <a:ext uri="{FF2B5EF4-FFF2-40B4-BE49-F238E27FC236}">
                <a16:creationId xmlns:a16="http://schemas.microsoft.com/office/drawing/2014/main" xmlns="" id="{89360157-AF07-4DE0-BDA1-1F720EA662B4}"/>
              </a:ext>
            </a:extLst>
          </p:cNvPr>
          <p:cNvSpPr/>
          <p:nvPr/>
        </p:nvSpPr>
        <p:spPr>
          <a:xfrm>
            <a:off x="4955853" y="3906563"/>
            <a:ext cx="388373" cy="0"/>
          </a:xfrm>
          <a:prstGeom prst="line">
            <a:avLst/>
          </a:prstGeom>
          <a:ln w="12700">
            <a:solidFill>
              <a:srgbClr val="000000"/>
            </a:solidFill>
            <a:custDash>
              <a:ds d="200000" sp="200000"/>
            </a:custDash>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2" name="Picture 2" descr="https://latex.codecogs.com/gif.latex?%5Cdpi%7B300%7D%20%5Cbegin%7Bbmatrix%7Dx%20%5C%5C%20y%20%5C%5C%20z%20%5Cend%7Bbmatrix%7D"/>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248400" y="3011753"/>
            <a:ext cx="331629" cy="9574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latex.codecogs.com/gif.latex?%5Cdpi%7B300%7D%20%5Cbegin%7Bbmatrix%7Du%20%5C%5C%20v%20%5Cend%7Bbmatrix%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6285" y="3653718"/>
            <a:ext cx="310884" cy="666181"/>
          </a:xfrm>
          <a:prstGeom prst="rect">
            <a:avLst/>
          </a:prstGeom>
          <a:noFill/>
          <a:extLst>
            <a:ext uri="{909E8E84-426E-40DD-AFC4-6F175D3DCCD1}">
              <a14:hiddenFill xmlns:a14="http://schemas.microsoft.com/office/drawing/2010/main">
                <a:solidFill>
                  <a:srgbClr val="FFFFFF"/>
                </a:solidFill>
              </a14:hiddenFill>
            </a:ext>
          </a:extLst>
        </p:spPr>
      </p:pic>
      <p:pic>
        <p:nvPicPr>
          <p:cNvPr id="41" name="latex-image-9.pdf" descr="latex-image-9.pdf">
            <a:extLst>
              <a:ext uri="{FF2B5EF4-FFF2-40B4-BE49-F238E27FC236}">
                <a16:creationId xmlns:a16="http://schemas.microsoft.com/office/drawing/2014/main" xmlns="" id="{56934696-D087-469F-AE86-09C34957A015}"/>
              </a:ext>
            </a:extLst>
          </p:cNvPr>
          <p:cNvPicPr>
            <a:picLocks noChangeAspect="1"/>
          </p:cNvPicPr>
          <p:nvPr/>
        </p:nvPicPr>
        <p:blipFill>
          <a:blip r:embed="rId4"/>
          <a:stretch>
            <a:fillRect/>
          </a:stretch>
        </p:blipFill>
        <p:spPr>
          <a:xfrm>
            <a:off x="6248400" y="4226875"/>
            <a:ext cx="110315" cy="196116"/>
          </a:xfrm>
          <a:prstGeom prst="rect">
            <a:avLst/>
          </a:prstGeom>
          <a:ln w="12700">
            <a:miter lim="400000"/>
          </a:ln>
        </p:spPr>
      </p:pic>
      <p:pic>
        <p:nvPicPr>
          <p:cNvPr id="4098" name="Picture 2" descr="https://latex.codecogs.com/gif.latex?%5Cdpi%7B300%7D%20v"/>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7040" y="4300921"/>
            <a:ext cx="161526" cy="161526"/>
          </a:xfrm>
          <a:prstGeom prst="rect">
            <a:avLst/>
          </a:prstGeom>
          <a:noFill/>
          <a:extLst>
            <a:ext uri="{909E8E84-426E-40DD-AFC4-6F175D3DCCD1}">
              <a14:hiddenFill xmlns:a14="http://schemas.microsoft.com/office/drawing/2010/main">
                <a:solidFill>
                  <a:srgbClr val="FFFFFF"/>
                </a:solidFill>
              </a14:hiddenFill>
            </a:ext>
          </a:extLst>
        </p:spPr>
      </p:pic>
      <p:sp>
        <p:nvSpPr>
          <p:cNvPr id="42" name="Content Placeholder 2"/>
          <p:cNvSpPr txBox="1">
            <a:spLocks/>
          </p:cNvSpPr>
          <p:nvPr/>
        </p:nvSpPr>
        <p:spPr>
          <a:xfrm>
            <a:off x="152400" y="762000"/>
            <a:ext cx="8839200" cy="571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triangle proportions (Thales’ theorem) we can easily conclude that: </a:t>
            </a:r>
          </a:p>
        </p:txBody>
      </p:sp>
      <p:pic>
        <p:nvPicPr>
          <p:cNvPr id="5122" name="Picture 2" descr="https://latex.codecogs.com/gif.latex?%5Cdpi%7B300%7D%20%5Cbegin%7Bbmatrix%7Dx%20%5C%5C%20y%20%5C%5C%20z%20%5Cend%7Bbmatrix%7D%20%5Cmapsto%20%5Cbegin%7Bbmatrix%7Du%20%5C%5C%20v%20%5Cend%7Bbmatrix%7D%20%3D%20%5Cbegin%7Bbmatrix%7Df%5Cfrac%7Bx%7D%7Bz%7D%20%5C%5C%20f%5Cfrac%7By%7D%7Bz%7D%20%5Cend%7Bbmatrix%7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6153" y="1371600"/>
            <a:ext cx="2962917" cy="13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8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3806E-716B-4127-8FAD-9BE6143871BE}"/>
              </a:ext>
            </a:extLst>
          </p:cNvPr>
          <p:cNvSpPr>
            <a:spLocks noGrp="1"/>
          </p:cNvSpPr>
          <p:nvPr>
            <p:ph type="title"/>
          </p:nvPr>
        </p:nvSpPr>
        <p:spPr>
          <a:xfrm>
            <a:off x="152400" y="0"/>
            <a:ext cx="8839200" cy="762000"/>
          </a:xfrm>
        </p:spPr>
        <p:txBody>
          <a:bodyPr/>
          <a:lstStyle/>
          <a:p>
            <a:r>
              <a:rPr lang="en-US" dirty="0"/>
              <a:t>Recap: 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2B38623-BB64-452B-B8AF-A84D9DA18C6F}"/>
                  </a:ext>
                </a:extLst>
              </p:cNvPr>
              <p:cNvSpPr>
                <a:spLocks noGrp="1"/>
              </p:cNvSpPr>
              <p:nvPr>
                <p:ph idx="1"/>
              </p:nvPr>
            </p:nvSpPr>
            <p:spPr>
              <a:xfrm>
                <a:off x="152400" y="762000"/>
                <a:ext cx="8839200" cy="5715000"/>
              </a:xfrm>
            </p:spPr>
            <p:txBody>
              <a:bodyPr/>
              <a:lstStyle/>
              <a:p>
                <a:r>
                  <a:rPr lang="en-US" dirty="0"/>
                  <a:t>Let’s use the homogeneous coordinates:</a:t>
                </a:r>
              </a:p>
              <a:p>
                <a:endParaRPr lang="en-US" dirty="0"/>
              </a:p>
              <a:p>
                <a:endParaRPr lang="en-US" dirty="0"/>
              </a:p>
              <a:p>
                <a:endParaRPr lang="en-US" dirty="0"/>
              </a:p>
              <a:p>
                <a:endParaRPr lang="en-US" dirty="0"/>
              </a:p>
              <a:p>
                <a:endParaRPr lang="en-US" dirty="0"/>
              </a:p>
              <a:p>
                <a:pPr lvl="1"/>
                <a:r>
                  <a:rPr lang="en-US" dirty="0"/>
                  <a:t>Units of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02B38623-BB64-452B-B8AF-A84D9DA18C6F}"/>
                  </a:ext>
                </a:extLst>
              </p:cNvPr>
              <p:cNvSpPr>
                <a:spLocks noGrp="1" noRot="1" noChangeAspect="1" noMove="1" noResize="1" noEditPoints="1" noAdjustHandles="1" noChangeArrowheads="1" noChangeShapeType="1" noTextEdit="1"/>
              </p:cNvSpPr>
              <p:nvPr>
                <p:ph idx="1"/>
              </p:nvPr>
            </p:nvSpPr>
            <p:spPr>
              <a:xfrm>
                <a:off x="152400" y="762000"/>
                <a:ext cx="8839200" cy="5715000"/>
              </a:xfrm>
              <a:blipFill>
                <a:blip r:embed="rId3"/>
                <a:stretch>
                  <a:fillRect l="-1241" t="-959"/>
                </a:stretch>
              </a:blipFill>
            </p:spPr>
            <p:txBody>
              <a:bodyPr/>
              <a:lstStyle/>
              <a:p>
                <a:r>
                  <a:rPr lang="en-US">
                    <a:noFill/>
                  </a:rPr>
                  <a:t> </a:t>
                </a:r>
              </a:p>
            </p:txBody>
          </p:sp>
        </mc:Fallback>
      </mc:AlternateContent>
      <p:pic>
        <p:nvPicPr>
          <p:cNvPr id="1026" name="Picture 2" descr="https://latex.codecogs.com/gif.latex?%5Cdpi%7B300%7D%20%5Cbegin%7Bbmatrix%7Df%20%26%200%260%260%20%5C%5C%200%26f%20%260%260%20%5C%5C0%260%261%260%20%5Cend%7Bbmatrix%7D%20%5Cbegin%7Bbmatrix%7Dx%20%5C%5C%20y%20%5C%5Cz%20%5C%5C1%20%5Cend%7Bbmatrix%7D%20%3D%20%5Cbegin%7Bbmatrix%7Dfx%20%5C%5C%20fy%20%5C%5Cz%20%5Cend%7Bbmatrix%7D%20%5Cmapsto%20%5Cbegin%7Bbmatrix%7Df%5Cfrac%7Bx%7D%7Bz%7D%20%5C%5C%20f%5Cfrac%7By%7D%7Bz%7D%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900" y="1447800"/>
            <a:ext cx="7153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3FC4F-094F-41A7-858A-7CE33938451F}"/>
              </a:ext>
            </a:extLst>
          </p:cNvPr>
          <p:cNvSpPr>
            <a:spLocks noGrp="1"/>
          </p:cNvSpPr>
          <p:nvPr>
            <p:ph type="title"/>
          </p:nvPr>
        </p:nvSpPr>
        <p:spPr/>
        <p:txBody>
          <a:bodyPr/>
          <a:lstStyle/>
          <a:p>
            <a:r>
              <a:rPr lang="en-US" dirty="0"/>
              <a:t>Recap: perspective projection</a:t>
            </a:r>
          </a:p>
        </p:txBody>
      </p:sp>
      <p:sp>
        <p:nvSpPr>
          <p:cNvPr id="3" name="Content Placeholder 2">
            <a:extLst>
              <a:ext uri="{FF2B5EF4-FFF2-40B4-BE49-F238E27FC236}">
                <a16:creationId xmlns:a16="http://schemas.microsoft.com/office/drawing/2014/main" xmlns="" id="{74F2D7F0-21D8-4DEB-95F5-BA5D3D1DE7CA}"/>
              </a:ext>
            </a:extLst>
          </p:cNvPr>
          <p:cNvSpPr>
            <a:spLocks noGrp="1"/>
          </p:cNvSpPr>
          <p:nvPr>
            <p:ph idx="1"/>
          </p:nvPr>
        </p:nvSpPr>
        <p:spPr/>
        <p:txBody>
          <a:bodyPr/>
          <a:lstStyle/>
          <a:p>
            <a:r>
              <a:rPr lang="en-US" dirty="0"/>
              <a:t>Let’s split into 2 matrices and use 3D-&gt;2D homogenous coordinates:</a:t>
            </a:r>
          </a:p>
        </p:txBody>
      </p:sp>
      <p:sp>
        <p:nvSpPr>
          <p:cNvPr id="4" name="Left Brace 3">
            <a:extLst>
              <a:ext uri="{FF2B5EF4-FFF2-40B4-BE49-F238E27FC236}">
                <a16:creationId xmlns:a16="http://schemas.microsoft.com/office/drawing/2014/main" xmlns="" id="{5C3831E8-107A-4F59-84BC-EF2C3B2F5D85}"/>
              </a:ext>
            </a:extLst>
          </p:cNvPr>
          <p:cNvSpPr/>
          <p:nvPr/>
        </p:nvSpPr>
        <p:spPr>
          <a:xfrm rot="16200000">
            <a:off x="762000" y="3886200"/>
            <a:ext cx="5334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xmlns="" id="{0CEFB6C2-9B44-4BC4-87CC-5F1E6374DA21}"/>
              </a:ext>
            </a:extLst>
          </p:cNvPr>
          <p:cNvSpPr/>
          <p:nvPr/>
        </p:nvSpPr>
        <p:spPr>
          <a:xfrm rot="16200000">
            <a:off x="3086100" y="3714935"/>
            <a:ext cx="533400"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xmlns="" id="{67391E26-DC38-4D60-8331-E7FC22F9AB1B}"/>
              </a:ext>
            </a:extLst>
          </p:cNvPr>
          <p:cNvSpPr txBox="1"/>
          <p:nvPr/>
        </p:nvSpPr>
        <p:spPr>
          <a:xfrm>
            <a:off x="228600" y="4972235"/>
            <a:ext cx="1600201" cy="646331"/>
          </a:xfrm>
          <a:prstGeom prst="rect">
            <a:avLst/>
          </a:prstGeom>
          <a:noFill/>
        </p:spPr>
        <p:txBody>
          <a:bodyPr wrap="square" rtlCol="0">
            <a:spAutoFit/>
          </a:bodyPr>
          <a:lstStyle/>
          <a:p>
            <a:pPr algn="ctr"/>
            <a:r>
              <a:rPr lang="en-US" dirty="0"/>
              <a:t>Intrinsic </a:t>
            </a:r>
            <a:r>
              <a:rPr lang="en-US" dirty="0" smtClean="0"/>
              <a:t>camera matrix</a:t>
            </a:r>
            <a:endParaRPr lang="en-US" dirty="0"/>
          </a:p>
        </p:txBody>
      </p:sp>
      <p:sp>
        <p:nvSpPr>
          <p:cNvPr id="8" name="TextBox 7">
            <a:extLst>
              <a:ext uri="{FF2B5EF4-FFF2-40B4-BE49-F238E27FC236}">
                <a16:creationId xmlns:a16="http://schemas.microsoft.com/office/drawing/2014/main" xmlns="" id="{75DFCE4A-F52E-4888-A2AE-AA27B9D0D18F}"/>
              </a:ext>
            </a:extLst>
          </p:cNvPr>
          <p:cNvSpPr txBox="1"/>
          <p:nvPr/>
        </p:nvSpPr>
        <p:spPr>
          <a:xfrm>
            <a:off x="2362200" y="4953000"/>
            <a:ext cx="1981200" cy="646331"/>
          </a:xfrm>
          <a:prstGeom prst="rect">
            <a:avLst/>
          </a:prstGeom>
          <a:noFill/>
        </p:spPr>
        <p:txBody>
          <a:bodyPr wrap="square" rtlCol="0">
            <a:spAutoFit/>
          </a:bodyPr>
          <a:lstStyle/>
          <a:p>
            <a:pPr algn="ctr"/>
            <a:r>
              <a:rPr lang="en-US" dirty="0" smtClean="0"/>
              <a:t>Perspective projection </a:t>
            </a:r>
            <a:r>
              <a:rPr lang="en-US" dirty="0"/>
              <a:t>matrix</a:t>
            </a:r>
          </a:p>
        </p:txBody>
      </p:sp>
      <p:pic>
        <p:nvPicPr>
          <p:cNvPr id="1028" name="Picture 4">
            <a:extLst>
              <a:ext uri="{FF2B5EF4-FFF2-40B4-BE49-F238E27FC236}">
                <a16:creationId xmlns:a16="http://schemas.microsoft.com/office/drawing/2014/main" xmlns="" id="{69EAF67A-A04D-4B2A-9816-87A3AACF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53031"/>
            <a:ext cx="8458200" cy="205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14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a:t>
            </a:r>
            <a:r>
              <a:rPr lang="en-US" dirty="0" smtClean="0"/>
              <a:t>camera matrix</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en-US" dirty="0" smtClean="0"/>
              </a:p>
              <a:p>
                <a:r>
                  <a:rPr lang="en-US" dirty="0" smtClean="0"/>
                  <a:t>The intrinsic matrix </a:t>
                </a:r>
                <a14:m>
                  <m:oMath xmlns:m="http://schemas.openxmlformats.org/officeDocument/2006/math">
                    <m:r>
                      <a:rPr lang="en-US" b="1" i="1" dirty="0" smtClean="0">
                        <a:latin typeface="Cambria Math"/>
                      </a:rPr>
                      <m:t>𝑲</m:t>
                    </m:r>
                  </m:oMath>
                </a14:m>
                <a:r>
                  <a:rPr lang="en-US" dirty="0"/>
                  <a:t> contains 5 intrinsic parameters. These parameters </a:t>
                </a:r>
                <a:r>
                  <a:rPr lang="en-US" dirty="0" smtClean="0"/>
                  <a:t>encompass:</a:t>
                </a:r>
                <a:r>
                  <a:rPr lang="en-US" dirty="0"/>
                  <a:t> </a:t>
                </a:r>
                <a:endParaRPr lang="en-US" dirty="0" smtClean="0"/>
              </a:p>
              <a:p>
                <a:pPr lvl="1"/>
                <a:r>
                  <a:rPr lang="en-US" dirty="0" smtClean="0"/>
                  <a:t>Scaled x &amp; y focal </a:t>
                </a:r>
                <a:r>
                  <a:rPr lang="en-US" dirty="0" smtClean="0"/>
                  <a:t>length.</a:t>
                </a:r>
              </a:p>
              <a:p>
                <a:pPr lvl="1"/>
                <a:r>
                  <a:rPr lang="en-US" dirty="0"/>
                  <a:t> </a:t>
                </a:r>
                <a:r>
                  <a:rPr lang="en-US" dirty="0" smtClean="0"/>
                  <a:t>Sensor skew.</a:t>
                </a:r>
              </a:p>
              <a:p>
                <a:pPr lvl="1"/>
                <a:r>
                  <a:rPr lang="en-US" dirty="0" smtClean="0"/>
                  <a:t> </a:t>
                </a:r>
                <a:r>
                  <a:rPr lang="en-US" dirty="0"/>
                  <a:t>P</a:t>
                </a:r>
                <a:r>
                  <a:rPr lang="en-US" dirty="0" smtClean="0"/>
                  <a:t>rincipal </a:t>
                </a:r>
                <a:r>
                  <a:rPr lang="en-US" dirty="0"/>
                  <a:t>point</a:t>
                </a:r>
                <a:r>
                  <a:rPr lang="en-US" dirty="0" smtClean="0"/>
                  <a:t>.</a:t>
                </a:r>
              </a:p>
              <a:p>
                <a:r>
                  <a:rPr lang="en-US" dirty="0" smtClean="0"/>
                  <a:t>The intrinsic camera matrix transforms a point in general image plane 2D space to the camera specific image space.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72" r="-483"/>
                </a:stretch>
              </a:blipFill>
            </p:spPr>
            <p:txBody>
              <a:bodyPr/>
              <a:lstStyle/>
              <a:p>
                <a:r>
                  <a:rPr lang="en-US">
                    <a:noFill/>
                  </a:rPr>
                  <a:t> </a:t>
                </a:r>
              </a:p>
            </p:txBody>
          </p:sp>
        </mc:Fallback>
      </mc:AlternateContent>
      <p:pic>
        <p:nvPicPr>
          <p:cNvPr id="2050" name="Picture 2" descr="https://latex.codecogs.com/gif.latex?%5Cdpi%7B300%7D%20K%20%3D%20%5Cbegin%7Bbmatrix%7Df%20%26%200%260%20%5C%5C%200%26f%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7" y="4800600"/>
            <a:ext cx="30956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8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83F5E-01D2-4984-9AB7-4A078BB540A6}"/>
              </a:ext>
            </a:extLst>
          </p:cNvPr>
          <p:cNvSpPr>
            <a:spLocks noGrp="1"/>
          </p:cNvSpPr>
          <p:nvPr>
            <p:ph type="title"/>
          </p:nvPr>
        </p:nvSpPr>
        <p:spPr/>
        <p:txBody>
          <a:bodyPr/>
          <a:lstStyle/>
          <a:p>
            <a:r>
              <a:rPr lang="en-US" dirty="0" smtClean="0"/>
              <a:t>Intrinsic </a:t>
            </a:r>
            <a:r>
              <a:rPr lang="en-US" dirty="0" smtClean="0"/>
              <a:t>camera matrix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E221B64-F9ED-4EB4-97FC-EB8CE243081B}"/>
                  </a:ext>
                </a:extLst>
              </p:cNvPr>
              <p:cNvSpPr>
                <a:spLocks noGrp="1"/>
              </p:cNvSpPr>
              <p:nvPr>
                <p:ph idx="1"/>
              </p:nvPr>
            </p:nvSpPr>
            <p:spPr/>
            <p:txBody>
              <a:bodyPr/>
              <a:lstStyle/>
              <a:p>
                <a:r>
                  <a:rPr lang="en-US" dirty="0"/>
                  <a:t>Transforming to units of pixels in image space:</a:t>
                </a:r>
              </a:p>
              <a:p>
                <a:pPr lvl="1"/>
                <a:r>
                  <a:rPr lang="en-US" dirty="0"/>
                  <a:t> Pixel size in x dimension is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dirty="0"/>
                  <a:t> and Pixel size in y dimension is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0" smtClean="0">
                        <a:latin typeface="Cambria Math" panose="02040503050406030204" pitchFamily="18" charset="0"/>
                      </a:rPr>
                      <m:t>.</m:t>
                    </m:r>
                  </m:oMath>
                </a14:m>
                <a:endParaRPr lang="en-US" b="0"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𝑓</m:t>
                          </m:r>
                        </m:num>
                        <m:den>
                          <m:sSub>
                            <m:sSubPr>
                              <m:ctrlPr>
                                <a:rPr lang="en-US" b="0" i="1" smtClean="0">
                                  <a:latin typeface="Cambria Math"/>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&amp;</m:t>
                      </m:r>
                      <m:sSub>
                        <m:sSubPr>
                          <m:ctrlPr>
                            <a:rPr lang="en-US" i="1">
                              <a:latin typeface="Cambria Math"/>
                            </a:rPr>
                          </m:ctrlPr>
                        </m:sSubPr>
                        <m:e>
                          <m:r>
                            <a:rPr lang="en-US" b="0" i="1" smtClean="0">
                              <a:latin typeface="Cambria Math" panose="02040503050406030204" pitchFamily="18" charset="0"/>
                            </a:rPr>
                            <m:t> </m:t>
                          </m:r>
                          <m:r>
                            <a:rPr lang="en-US" i="1">
                              <a:latin typeface="Cambria Math" panose="02040503050406030204" pitchFamily="18" charset="0"/>
                            </a:rPr>
                            <m:t>𝑓</m:t>
                          </m:r>
                        </m:e>
                        <m:sub>
                          <m:r>
                            <a:rPr lang="en-US" b="0" i="1" smtClean="0">
                              <a:latin typeface="Cambria Math" panose="02040503050406030204" pitchFamily="18" charset="0"/>
                            </a:rPr>
                            <m:t>𝑦</m:t>
                          </m:r>
                        </m:sub>
                      </m:sSub>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𝑓</m:t>
                          </m:r>
                        </m:num>
                        <m:den>
                          <m:sSub>
                            <m:sSubPr>
                              <m:ctrlPr>
                                <a:rPr lang="en-US" i="1">
                                  <a:latin typeface="Cambria Math"/>
                                </a:rPr>
                              </m:ctrlPr>
                            </m:sSubPr>
                            <m:e>
                              <m:r>
                                <a:rPr lang="en-US" i="1">
                                  <a:latin typeface="Cambria Math" panose="02040503050406030204" pitchFamily="18" charset="0"/>
                                </a:rPr>
                                <m:t>𝑚</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8E221B64-F9ED-4EB4-97FC-EB8CE243081B}"/>
                  </a:ext>
                </a:extLst>
              </p:cNvPr>
              <p:cNvSpPr>
                <a:spLocks noGrp="1" noRot="1" noChangeAspect="1" noMove="1" noResize="1" noEditPoints="1" noAdjustHandles="1" noChangeArrowheads="1" noChangeShapeType="1" noTextEdit="1"/>
              </p:cNvSpPr>
              <p:nvPr>
                <p:ph idx="1"/>
              </p:nvPr>
            </p:nvSpPr>
            <p:spPr>
              <a:blipFill>
                <a:blip r:embed="rId3"/>
                <a:stretch>
                  <a:fillRect l="-1241" t="-959"/>
                </a:stretch>
              </a:blipFill>
            </p:spPr>
            <p:txBody>
              <a:bodyPr/>
              <a:lstStyle/>
              <a:p>
                <a:r>
                  <a:rPr lang="en-US">
                    <a:noFill/>
                  </a:rPr>
                  <a:t> </a:t>
                </a:r>
              </a:p>
            </p:txBody>
          </p:sp>
        </mc:Fallback>
      </mc:AlternateContent>
      <p:pic>
        <p:nvPicPr>
          <p:cNvPr id="1028" name="Picture 4" descr="https://latex.codecogs.com/gif.latex?%5Cdpi%7B300%7D%20K%20%3D%20%5Cbegin%7Bbmatrix%7Df_x%20%26%200%260%20%5C%5C%200%26f_y%20%260%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787" y="3276600"/>
            <a:ext cx="34004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30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smtClean="0"/>
              <a:t>Let’s add the </a:t>
            </a:r>
            <a:r>
              <a:rPr lang="en-US" b="1" dirty="0" smtClean="0"/>
              <a:t>principle point</a:t>
            </a:r>
            <a:r>
              <a:rPr lang="en-US" dirty="0" smtClean="0"/>
              <a:t>: </a:t>
            </a:r>
            <a:r>
              <a:rPr lang="en-US" dirty="0" smtClean="0">
                <a:solidFill>
                  <a:prstClr val="black"/>
                </a:solidFill>
              </a:rPr>
              <a:t>the offset vector between the camera coordinates to the image coordinate [units of pixels].</a:t>
            </a: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pPr marL="0" indent="0">
              <a:buNone/>
            </a:pPr>
            <a:endParaRPr lang="en-US" dirty="0">
              <a:solidFill>
                <a:prstClr val="black"/>
              </a:solidFill>
            </a:endParaRPr>
          </a:p>
          <a:p>
            <a:r>
              <a:rPr lang="en-US" dirty="0" smtClean="0">
                <a:solidFill>
                  <a:prstClr val="black"/>
                </a:solidFill>
              </a:rPr>
              <a:t>How to add this to the intrinsic matrix?</a:t>
            </a:r>
            <a:endParaRPr lang="en-US" dirty="0">
              <a:solidFill>
                <a:prstClr val="black"/>
              </a:solidFill>
            </a:endParaRPr>
          </a:p>
        </p:txBody>
      </p:sp>
      <p:sp>
        <p:nvSpPr>
          <p:cNvPr id="4" name="Rectangle">
            <a:extLst>
              <a:ext uri="{FF2B5EF4-FFF2-40B4-BE49-F238E27FC236}">
                <a16:creationId xmlns="" xmlns:a16="http://schemas.microsoft.com/office/drawing/2014/main" id="{EF771DA6-7328-45EC-9A17-1A766F258E10}"/>
              </a:ext>
            </a:extLst>
          </p:cNvPr>
          <p:cNvSpPr/>
          <p:nvPr/>
        </p:nvSpPr>
        <p:spPr>
          <a:xfrm>
            <a:off x="3355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5" name="Line">
            <a:extLst>
              <a:ext uri="{FF2B5EF4-FFF2-40B4-BE49-F238E27FC236}">
                <a16:creationId xmlns="" xmlns:a16="http://schemas.microsoft.com/office/drawing/2014/main" id="{E7E042AF-FB5A-4EE1-A300-E2E509BEC9CE}"/>
              </a:ext>
            </a:extLst>
          </p:cNvPr>
          <p:cNvSpPr/>
          <p:nvPr/>
        </p:nvSpPr>
        <p:spPr>
          <a:xfrm>
            <a:off x="4527850" y="332420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6" name="Line">
            <a:extLst>
              <a:ext uri="{FF2B5EF4-FFF2-40B4-BE49-F238E27FC236}">
                <a16:creationId xmlns="" xmlns:a16="http://schemas.microsoft.com/office/drawing/2014/main" id="{587F99AC-DCB9-4139-BC72-4316F6369602}"/>
              </a:ext>
            </a:extLst>
          </p:cNvPr>
          <p:cNvSpPr/>
          <p:nvPr/>
        </p:nvSpPr>
        <p:spPr>
          <a:xfrm flipV="1">
            <a:off x="4534547" y="239727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 name="Line">
            <a:extLst>
              <a:ext uri="{FF2B5EF4-FFF2-40B4-BE49-F238E27FC236}">
                <a16:creationId xmlns="" xmlns:a16="http://schemas.microsoft.com/office/drawing/2014/main" id="{F5789BAC-A4A7-41F3-B15E-A66F471D65A3}"/>
              </a:ext>
            </a:extLst>
          </p:cNvPr>
          <p:cNvSpPr/>
          <p:nvPr/>
        </p:nvSpPr>
        <p:spPr>
          <a:xfrm>
            <a:off x="3349131" y="442255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8" name="Line">
            <a:extLst>
              <a:ext uri="{FF2B5EF4-FFF2-40B4-BE49-F238E27FC236}">
                <a16:creationId xmlns="" xmlns:a16="http://schemas.microsoft.com/office/drawing/2014/main" id="{CCF7F079-294F-40E7-8105-0B2B11FCADE2}"/>
              </a:ext>
            </a:extLst>
          </p:cNvPr>
          <p:cNvSpPr/>
          <p:nvPr/>
        </p:nvSpPr>
        <p:spPr>
          <a:xfrm flipV="1">
            <a:off x="3355829" y="349562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9" name="camera coordinate system">
            <a:extLst>
              <a:ext uri="{FF2B5EF4-FFF2-40B4-BE49-F238E27FC236}">
                <a16:creationId xmlns="" xmlns:a16="http://schemas.microsoft.com/office/drawing/2014/main" id="{8E7D8BCD-C9CC-47BF-BDF3-7BFB7378DC64}"/>
              </a:ext>
            </a:extLst>
          </p:cNvPr>
          <p:cNvSpPr txBox="1"/>
          <p:nvPr/>
        </p:nvSpPr>
        <p:spPr>
          <a:xfrm>
            <a:off x="4182863" y="3333136"/>
            <a:ext cx="2605722"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camera coordinate system</a:t>
            </a:r>
          </a:p>
        </p:txBody>
      </p:sp>
      <p:sp>
        <p:nvSpPr>
          <p:cNvPr id="10" name="image coordinate system">
            <a:extLst>
              <a:ext uri="{FF2B5EF4-FFF2-40B4-BE49-F238E27FC236}">
                <a16:creationId xmlns="" xmlns:a16="http://schemas.microsoft.com/office/drawing/2014/main" id="{B1C9475A-CB0A-4867-B710-686ED1934745}"/>
              </a:ext>
            </a:extLst>
          </p:cNvPr>
          <p:cNvSpPr txBox="1"/>
          <p:nvPr/>
        </p:nvSpPr>
        <p:spPr>
          <a:xfrm>
            <a:off x="2125785" y="4447001"/>
            <a:ext cx="2294088"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coordinate system</a:t>
            </a:r>
          </a:p>
        </p:txBody>
      </p:sp>
      <p:sp>
        <p:nvSpPr>
          <p:cNvPr id="11" name="CCD array">
            <a:extLst>
              <a:ext uri="{FF2B5EF4-FFF2-40B4-BE49-F238E27FC236}">
                <a16:creationId xmlns="" xmlns:a16="http://schemas.microsoft.com/office/drawing/2014/main" id="{ED6D98F1-265E-4456-9603-250BCCF28542}"/>
              </a:ext>
            </a:extLst>
          </p:cNvPr>
          <p:cNvSpPr txBox="1"/>
          <p:nvPr/>
        </p:nvSpPr>
        <p:spPr>
          <a:xfrm>
            <a:off x="3355828" y="2191629"/>
            <a:ext cx="918157"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 xmlns:a16="http://schemas.microsoft.com/office/drawing/2014/main" id="{F1572784-636B-407E-98E2-EC5144DFD233}"/>
              </a:ext>
            </a:extLst>
          </p:cNvPr>
          <p:cNvSpPr/>
          <p:nvPr/>
        </p:nvSpPr>
        <p:spPr>
          <a:xfrm flipH="1">
            <a:off x="3423956" y="336576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13" name="pasted-image.pdf" descr="pasted-image.pdf">
            <a:extLst>
              <a:ext uri="{FF2B5EF4-FFF2-40B4-BE49-F238E27FC236}">
                <a16:creationId xmlns="" xmlns:a16="http://schemas.microsoft.com/office/drawing/2014/main" id="{FF15D042-0452-40DD-84A2-C3632B25CDBD}"/>
              </a:ext>
            </a:extLst>
          </p:cNvPr>
          <p:cNvPicPr>
            <a:picLocks noChangeAspect="1"/>
          </p:cNvPicPr>
          <p:nvPr/>
        </p:nvPicPr>
        <p:blipFill>
          <a:blip r:embed="rId2">
            <a:extLst/>
          </a:blip>
          <a:stretch>
            <a:fillRect/>
          </a:stretch>
        </p:blipFill>
        <p:spPr>
          <a:xfrm>
            <a:off x="3883050" y="3515967"/>
            <a:ext cx="154038" cy="214313"/>
          </a:xfrm>
          <a:prstGeom prst="rect">
            <a:avLst/>
          </a:prstGeom>
          <a:ln w="12700">
            <a:miter lim="400000"/>
          </a:ln>
        </p:spPr>
      </p:pic>
    </p:spTree>
    <p:extLst>
      <p:ext uri="{BB962C8B-B14F-4D97-AF65-F5344CB8AC3E}">
        <p14:creationId xmlns:p14="http://schemas.microsoft.com/office/powerpoint/2010/main" val="236365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smtClean="0"/>
              <a:t>Let’s add the </a:t>
            </a:r>
            <a:r>
              <a:rPr lang="en-US" b="1" dirty="0" smtClean="0"/>
              <a:t>principle point</a:t>
            </a:r>
            <a:r>
              <a:rPr lang="en-US" dirty="0" smtClean="0"/>
              <a:t>: </a:t>
            </a:r>
            <a:r>
              <a:rPr lang="en-US" dirty="0" smtClean="0">
                <a:solidFill>
                  <a:prstClr val="black"/>
                </a:solidFill>
              </a:rPr>
              <a:t>the offset vector between the projected camera coordinates to the image coordinate [units of pixels].</a:t>
            </a: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pPr marL="0" indent="0">
              <a:buNone/>
            </a:pPr>
            <a:endParaRPr lang="en-US" dirty="0">
              <a:solidFill>
                <a:prstClr val="black"/>
              </a:solidFill>
            </a:endParaRPr>
          </a:p>
          <a:p>
            <a:r>
              <a:rPr lang="en-US" dirty="0" smtClean="0">
                <a:solidFill>
                  <a:prstClr val="black"/>
                </a:solidFill>
              </a:rPr>
              <a:t>How to add this to the intrinsic matrix?</a:t>
            </a:r>
            <a:endParaRPr lang="en-US" dirty="0">
              <a:solidFill>
                <a:prstClr val="black"/>
              </a:solidFill>
            </a:endParaRPr>
          </a:p>
        </p:txBody>
      </p:sp>
      <p:sp>
        <p:nvSpPr>
          <p:cNvPr id="4" name="Rectangle">
            <a:extLst>
              <a:ext uri="{FF2B5EF4-FFF2-40B4-BE49-F238E27FC236}">
                <a16:creationId xmlns="" xmlns:a16="http://schemas.microsoft.com/office/drawing/2014/main" id="{EF771DA6-7328-45EC-9A17-1A766F258E10}"/>
              </a:ext>
            </a:extLst>
          </p:cNvPr>
          <p:cNvSpPr/>
          <p:nvPr/>
        </p:nvSpPr>
        <p:spPr>
          <a:xfrm>
            <a:off x="3355829" y="2212232"/>
            <a:ext cx="2424410" cy="2206086"/>
          </a:xfrm>
          <a:prstGeom prst="rect">
            <a:avLst/>
          </a:prstGeom>
          <a:solidFill>
            <a:srgbClr val="FFFF00"/>
          </a:solidFill>
          <a:ln w="25400">
            <a:solidFill>
              <a:srgbClr val="85888D"/>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5" name="Line">
            <a:extLst>
              <a:ext uri="{FF2B5EF4-FFF2-40B4-BE49-F238E27FC236}">
                <a16:creationId xmlns="" xmlns:a16="http://schemas.microsoft.com/office/drawing/2014/main" id="{E7E042AF-FB5A-4EE1-A300-E2E509BEC9CE}"/>
              </a:ext>
            </a:extLst>
          </p:cNvPr>
          <p:cNvSpPr/>
          <p:nvPr/>
        </p:nvSpPr>
        <p:spPr>
          <a:xfrm>
            <a:off x="4527850" y="3324205"/>
            <a:ext cx="1101723" cy="0"/>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6" name="Line">
            <a:extLst>
              <a:ext uri="{FF2B5EF4-FFF2-40B4-BE49-F238E27FC236}">
                <a16:creationId xmlns="" xmlns:a16="http://schemas.microsoft.com/office/drawing/2014/main" id="{587F99AC-DCB9-4139-BC72-4316F6369602}"/>
              </a:ext>
            </a:extLst>
          </p:cNvPr>
          <p:cNvSpPr/>
          <p:nvPr/>
        </p:nvSpPr>
        <p:spPr>
          <a:xfrm flipV="1">
            <a:off x="4534547" y="2397277"/>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7" name="Line">
            <a:extLst>
              <a:ext uri="{FF2B5EF4-FFF2-40B4-BE49-F238E27FC236}">
                <a16:creationId xmlns="" xmlns:a16="http://schemas.microsoft.com/office/drawing/2014/main" id="{F5789BAC-A4A7-41F3-B15E-A66F471D65A3}"/>
              </a:ext>
            </a:extLst>
          </p:cNvPr>
          <p:cNvSpPr/>
          <p:nvPr/>
        </p:nvSpPr>
        <p:spPr>
          <a:xfrm>
            <a:off x="3349131" y="4422557"/>
            <a:ext cx="1070742" cy="1"/>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8" name="Line">
            <a:extLst>
              <a:ext uri="{FF2B5EF4-FFF2-40B4-BE49-F238E27FC236}">
                <a16:creationId xmlns="" xmlns:a16="http://schemas.microsoft.com/office/drawing/2014/main" id="{CCF7F079-294F-40E7-8105-0B2B11FCADE2}"/>
              </a:ext>
            </a:extLst>
          </p:cNvPr>
          <p:cNvSpPr/>
          <p:nvPr/>
        </p:nvSpPr>
        <p:spPr>
          <a:xfrm flipV="1">
            <a:off x="3355829" y="3495629"/>
            <a:ext cx="1" cy="935859"/>
          </a:xfrm>
          <a:prstGeom prst="line">
            <a:avLst/>
          </a:prstGeom>
          <a:ln w="25400">
            <a:solidFill>
              <a:srgbClr val="0000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mc:AlternateContent xmlns:mc="http://schemas.openxmlformats.org/markup-compatibility/2006">
        <mc:Choice xmlns:a14="http://schemas.microsoft.com/office/drawing/2010/main" Requires="a14">
          <p:sp>
            <p:nvSpPr>
              <p:cNvPr id="10" name="image coordinate system">
                <a:extLst>
                  <a:ext uri="{FF2B5EF4-FFF2-40B4-BE49-F238E27FC236}">
                    <a16:creationId xmlns="" xmlns:a16="http://schemas.microsoft.com/office/drawing/2014/main" id="{B1C9475A-CB0A-4867-B710-686ED1934745}"/>
                  </a:ext>
                </a:extLst>
              </p:cNvPr>
              <p:cNvSpPr txBox="1"/>
              <p:nvPr/>
            </p:nvSpPr>
            <p:spPr>
              <a:xfrm>
                <a:off x="2582712" y="4419600"/>
                <a:ext cx="2294088" cy="47154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𝑖𝑚𝑎𝑔𝑒</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10"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582712" y="4419600"/>
                <a:ext cx="2294088" cy="471540"/>
              </a:xfrm>
              <a:prstGeom prst="rect">
                <a:avLst/>
              </a:prstGeom>
              <a:blipFill rotWithShape="1">
                <a:blip r:embed="rId2"/>
                <a:stretch>
                  <a:fillRect b="-15584"/>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
        <p:nvSpPr>
          <p:cNvPr id="11" name="CCD array">
            <a:extLst>
              <a:ext uri="{FF2B5EF4-FFF2-40B4-BE49-F238E27FC236}">
                <a16:creationId xmlns="" xmlns:a16="http://schemas.microsoft.com/office/drawing/2014/main" id="{ED6D98F1-265E-4456-9603-250BCCF28542}"/>
              </a:ext>
            </a:extLst>
          </p:cNvPr>
          <p:cNvSpPr txBox="1"/>
          <p:nvPr/>
        </p:nvSpPr>
        <p:spPr>
          <a:xfrm>
            <a:off x="3355828" y="2191629"/>
            <a:ext cx="918157" cy="81079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image plane</a:t>
            </a:r>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2" name="Line">
            <a:extLst>
              <a:ext uri="{FF2B5EF4-FFF2-40B4-BE49-F238E27FC236}">
                <a16:creationId xmlns="" xmlns:a16="http://schemas.microsoft.com/office/drawing/2014/main" id="{F1572784-636B-407E-98E2-EC5144DFD233}"/>
              </a:ext>
            </a:extLst>
          </p:cNvPr>
          <p:cNvSpPr/>
          <p:nvPr/>
        </p:nvSpPr>
        <p:spPr>
          <a:xfrm flipH="1">
            <a:off x="3423956" y="3365767"/>
            <a:ext cx="1070345" cy="969849"/>
          </a:xfrm>
          <a:prstGeom prst="line">
            <a:avLst/>
          </a:prstGeom>
          <a:ln w="12700">
            <a:solidFill>
              <a:srgbClr val="000000"/>
            </a:solidFill>
            <a:custDash>
              <a:ds d="200000" sp="200000"/>
            </a:custDash>
            <a:miter lim="400000"/>
            <a:tailEnd type="stealth"/>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24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pic>
        <p:nvPicPr>
          <p:cNvPr id="13" name="pasted-image.pdf" descr="pasted-image.pdf">
            <a:extLst>
              <a:ext uri="{FF2B5EF4-FFF2-40B4-BE49-F238E27FC236}">
                <a16:creationId xmlns="" xmlns:a16="http://schemas.microsoft.com/office/drawing/2014/main" id="{FF15D042-0452-40DD-84A2-C3632B25CDBD}"/>
              </a:ext>
            </a:extLst>
          </p:cNvPr>
          <p:cNvPicPr>
            <a:picLocks noChangeAspect="1"/>
          </p:cNvPicPr>
          <p:nvPr/>
        </p:nvPicPr>
        <p:blipFill>
          <a:blip r:embed="rId3">
            <a:extLst/>
          </a:blip>
          <a:stretch>
            <a:fillRect/>
          </a:stretch>
        </p:blipFill>
        <p:spPr>
          <a:xfrm>
            <a:off x="3883050" y="3515967"/>
            <a:ext cx="154038" cy="214313"/>
          </a:xfrm>
          <a:prstGeom prst="rect">
            <a:avLst/>
          </a:prstGeom>
          <a:ln w="12700">
            <a:miter lim="400000"/>
          </a:ln>
        </p:spPr>
      </p:pic>
      <p:pic>
        <p:nvPicPr>
          <p:cNvPr id="14" name="Picture 2" descr="https://latex.codecogs.com/gif.latex?%5Cdpi%7B300%7D%20K%20%3D%20%5Cbegin%7Bbmatrix%7Df_x%20%26%200%26p_x%20%5C%5C%200%26f_y%20%26p_y%20%5C%5C0%260%261%20%5Cend%7Bbmatrix%7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105400"/>
            <a:ext cx="3609975" cy="17049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5" name="image coordinate system">
                <a:extLst>
                  <a:ext uri="{FF2B5EF4-FFF2-40B4-BE49-F238E27FC236}">
                    <a16:creationId xmlns="" xmlns:a16="http://schemas.microsoft.com/office/drawing/2014/main" id="{B1C9475A-CB0A-4867-B710-686ED1934745}"/>
                  </a:ext>
                </a:extLst>
              </p:cNvPr>
              <p:cNvSpPr txBox="1"/>
              <p:nvPr/>
            </p:nvSpPr>
            <p:spPr>
              <a:xfrm>
                <a:off x="3962400" y="3242113"/>
                <a:ext cx="2294088" cy="64408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eqArr>
                            <m:eqArr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eqArr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 </m:t>
                              </m:r>
                            </m:e>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𝑝𝑟𝑜𝑗</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e>
                          </m:eqAr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15"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962400" y="3242113"/>
                <a:ext cx="2294088" cy="644087"/>
              </a:xfrm>
              <a:prstGeom prst="rect">
                <a:avLst/>
              </a:prstGeom>
              <a:blipFill rotWithShape="1">
                <a:blip r:embed="rId5"/>
                <a:stretch>
                  <a:fillRect b="-1037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9482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camera matrix</a:t>
            </a:r>
          </a:p>
        </p:txBody>
      </p:sp>
      <p:sp>
        <p:nvSpPr>
          <p:cNvPr id="3" name="Content Placeholder 2"/>
          <p:cNvSpPr>
            <a:spLocks noGrp="1"/>
          </p:cNvSpPr>
          <p:nvPr>
            <p:ph idx="1"/>
          </p:nvPr>
        </p:nvSpPr>
        <p:spPr/>
        <p:txBody>
          <a:bodyPr/>
          <a:lstStyle/>
          <a:p>
            <a:r>
              <a:rPr lang="en-US" dirty="0" smtClean="0"/>
              <a:t>In some camera sensors exist a very small skew which makes the sensor a parallelogram.</a:t>
            </a:r>
          </a:p>
          <a:p>
            <a:endParaRPr lang="en-US" dirty="0"/>
          </a:p>
        </p:txBody>
      </p:sp>
      <p:sp>
        <p:nvSpPr>
          <p:cNvPr id="4" name="Rounded Rectangle 3"/>
          <p:cNvSpPr/>
          <p:nvPr/>
        </p:nvSpPr>
        <p:spPr>
          <a:xfrm>
            <a:off x="2209800" y="2057400"/>
            <a:ext cx="4876800" cy="2362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s://latex.codecogs.com/gif.latex?%5Cdpi%7B300%7D%20K%20%3D%20%5Cbegin%7Bbmatrix%7Df_x%20%26%20s%26p_x%20%5C%5C%200%26f_y%20%26p_y%20%5C%5C0%260%261%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012" y="2455985"/>
            <a:ext cx="360997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7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camera matrix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0608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http://szeliski.org/Book/</a:t>
            </a:r>
            <a:endParaRPr lang="en-US" dirty="0"/>
          </a:p>
          <a:p>
            <a:r>
              <a:rPr lang="en-US" dirty="0">
                <a:hlinkClick r:id="rId3"/>
              </a:rPr>
              <a:t>http://www.cs.cornell.edu/courses/cs5670/2019sp/lectures/lectures.html</a:t>
            </a:r>
            <a:endParaRPr lang="en-US" dirty="0"/>
          </a:p>
          <a:p>
            <a:r>
              <a:rPr lang="en-US" dirty="0">
                <a:hlinkClick r:id="rId4"/>
              </a:rPr>
              <a:t>http://www.cs.cmu.edu/~16385/</a:t>
            </a:r>
            <a:endParaRPr lang="en-US" dirty="0"/>
          </a:p>
        </p:txBody>
      </p:sp>
    </p:spTree>
    <p:extLst>
      <p:ext uri="{BB962C8B-B14F-4D97-AF65-F5344CB8AC3E}">
        <p14:creationId xmlns:p14="http://schemas.microsoft.com/office/powerpoint/2010/main" val="78629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hlinkClick r:id="rId2"/>
              </a:rPr>
              <a:t>http://</a:t>
            </a:r>
            <a:r>
              <a:rPr lang="en-US" dirty="0" smtClean="0">
                <a:hlinkClick r:id="rId2"/>
              </a:rPr>
              <a:t>www.vision.caltech.edu/bouguetj/calib_doc/htmls/example.html</a:t>
            </a:r>
            <a:endParaRPr lang="en-US" dirty="0" smtClean="0"/>
          </a:p>
          <a:p>
            <a:r>
              <a:rPr lang="en-US" dirty="0">
                <a:hlinkClick r:id="rId3"/>
              </a:rPr>
              <a:t>https://</a:t>
            </a:r>
            <a:r>
              <a:rPr lang="en-US" dirty="0" smtClean="0">
                <a:hlinkClick r:id="rId3"/>
              </a:rPr>
              <a:t>docs.opencv.org/2.4/doc/tutorials/calib3d/camera_calibration/camera_calibration.html</a:t>
            </a:r>
            <a:endParaRPr lang="en-US" dirty="0" smtClean="0"/>
          </a:p>
          <a:p>
            <a:r>
              <a:rPr lang="en-US" dirty="0">
                <a:hlinkClick r:id="rId4"/>
              </a:rPr>
              <a:t>https://</a:t>
            </a:r>
            <a:r>
              <a:rPr lang="en-US" dirty="0" smtClean="0">
                <a:hlinkClick r:id="rId4"/>
              </a:rPr>
              <a:t>webcourse.cs.technion.ac.il/236873/Winter2017-2018/ho/WCFiles/Camera%20Calibration.pdf</a:t>
            </a:r>
            <a:endParaRPr lang="en-US" dirty="0" smtClean="0"/>
          </a:p>
          <a:p>
            <a:r>
              <a:rPr lang="en-US" dirty="0">
                <a:hlinkClick r:id="rId5"/>
              </a:rPr>
              <a:t>http://ksimek.github.io/2012/08/13/introduction/</a:t>
            </a:r>
            <a:endParaRPr lang="en-US" dirty="0"/>
          </a:p>
        </p:txBody>
      </p:sp>
    </p:spTree>
    <p:extLst>
      <p:ext uri="{BB962C8B-B14F-4D97-AF65-F5344CB8AC3E}">
        <p14:creationId xmlns:p14="http://schemas.microsoft.com/office/powerpoint/2010/main" val="9298902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3781F-CC71-4E67-8BB3-360B1E695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5EA0CAE-A067-4025-846B-8D11836FE5FC}"/>
              </a:ext>
            </a:extLst>
          </p:cNvPr>
          <p:cNvSpPr>
            <a:spLocks noGrp="1"/>
          </p:cNvSpPr>
          <p:nvPr>
            <p:ph idx="1"/>
          </p:nvPr>
        </p:nvSpPr>
        <p:spPr/>
        <p:txBody>
          <a:bodyPr/>
          <a:lstStyle/>
          <a:p>
            <a:r>
              <a:rPr lang="en-US" dirty="0"/>
              <a:t>Camera </a:t>
            </a:r>
            <a:r>
              <a:rPr lang="en-US" dirty="0" err="1"/>
              <a:t>intrinsics</a:t>
            </a:r>
            <a:endParaRPr lang="en-US" dirty="0"/>
          </a:p>
          <a:p>
            <a:r>
              <a:rPr lang="en-US" dirty="0"/>
              <a:t>Camera </a:t>
            </a:r>
            <a:r>
              <a:rPr lang="en-US" dirty="0" err="1"/>
              <a:t>extinsics</a:t>
            </a:r>
            <a:endParaRPr lang="en-US" dirty="0"/>
          </a:p>
          <a:p>
            <a:r>
              <a:rPr lang="en-US" dirty="0"/>
              <a:t>Radial distortion</a:t>
            </a:r>
          </a:p>
          <a:p>
            <a:endParaRPr lang="en-US" dirty="0"/>
          </a:p>
        </p:txBody>
      </p:sp>
    </p:spTree>
    <p:extLst>
      <p:ext uri="{BB962C8B-B14F-4D97-AF65-F5344CB8AC3E}">
        <p14:creationId xmlns:p14="http://schemas.microsoft.com/office/powerpoint/2010/main" val="211481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camera calibration</a:t>
            </a:r>
            <a:endParaRPr lang="en-US" dirty="0"/>
          </a:p>
        </p:txBody>
      </p:sp>
      <p:sp>
        <p:nvSpPr>
          <p:cNvPr id="3" name="Content Placeholder 2"/>
          <p:cNvSpPr>
            <a:spLocks noGrp="1"/>
          </p:cNvSpPr>
          <p:nvPr>
            <p:ph idx="1"/>
          </p:nvPr>
        </p:nvSpPr>
        <p:spPr/>
        <p:txBody>
          <a:bodyPr>
            <a:normAutofit lnSpcReduction="10000"/>
          </a:bodyPr>
          <a:lstStyle/>
          <a:p>
            <a:r>
              <a:rPr lang="en-US" b="1" dirty="0" smtClean="0"/>
              <a:t>Geometric </a:t>
            </a:r>
            <a:r>
              <a:rPr lang="en-US" b="1" dirty="0"/>
              <a:t>camera calibration</a:t>
            </a:r>
            <a:r>
              <a:rPr lang="en-US" dirty="0"/>
              <a:t>, also referred to as </a:t>
            </a:r>
            <a:r>
              <a:rPr lang="en-US" b="1" dirty="0"/>
              <a:t>camera </a:t>
            </a:r>
            <a:r>
              <a:rPr lang="en-US" b="1" dirty="0" err="1"/>
              <a:t>resectioning</a:t>
            </a:r>
            <a:r>
              <a:rPr lang="en-US" dirty="0"/>
              <a:t>, estimates the parameters of a </a:t>
            </a:r>
            <a:r>
              <a:rPr lang="en-US" dirty="0" smtClean="0"/>
              <a:t>lens, image sensor, position and view direction of a </a:t>
            </a:r>
            <a:r>
              <a:rPr lang="en-US" dirty="0" smtClean="0"/>
              <a:t>perspective camera.</a:t>
            </a:r>
          </a:p>
          <a:p>
            <a:r>
              <a:rPr lang="en-US" dirty="0" smtClean="0"/>
              <a:t>You </a:t>
            </a:r>
            <a:r>
              <a:rPr lang="en-US" dirty="0"/>
              <a:t>can use these parameters to correct for lens distortion, measure the size of an object in world units, or determine the location of the camera in the scene. These tasks are used in applications such as machine vision to detect and measure objects. They are also used in robotics, for navigation systems, and 3-D scene reconstruction</a:t>
            </a:r>
            <a:r>
              <a:rPr lang="en-US" dirty="0" smtClean="0"/>
              <a:t>. </a:t>
            </a:r>
          </a:p>
          <a:p>
            <a:r>
              <a:rPr lang="en-US" dirty="0" smtClean="0"/>
              <a:t>[from: </a:t>
            </a:r>
            <a:r>
              <a:rPr lang="en-US" dirty="0" smtClean="0">
                <a:hlinkClick r:id="rId2"/>
              </a:rPr>
              <a:t>https</a:t>
            </a:r>
            <a:r>
              <a:rPr lang="en-US" dirty="0">
                <a:hlinkClick r:id="rId2"/>
              </a:rPr>
              <a:t>://</a:t>
            </a:r>
            <a:r>
              <a:rPr lang="en-US" dirty="0" smtClean="0">
                <a:hlinkClick r:id="rId2"/>
              </a:rPr>
              <a:t>www.mathworks.com/help/vision/ug/camera-calibration.html</a:t>
            </a:r>
            <a:r>
              <a:rPr lang="en-US" dirty="0" smtClean="0"/>
              <a:t>]</a:t>
            </a:r>
            <a:endParaRPr lang="en-US" dirty="0"/>
          </a:p>
        </p:txBody>
      </p:sp>
    </p:spTree>
    <p:extLst>
      <p:ext uri="{BB962C8B-B14F-4D97-AF65-F5344CB8AC3E}">
        <p14:creationId xmlns:p14="http://schemas.microsoft.com/office/powerpoint/2010/main" val="100425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from the end</a:t>
            </a:r>
            <a:endParaRPr lang="en-US" dirty="0"/>
          </a:p>
        </p:txBody>
      </p:sp>
      <p:sp>
        <p:nvSpPr>
          <p:cNvPr id="3" name="Content Placeholder 2"/>
          <p:cNvSpPr>
            <a:spLocks noGrp="1"/>
          </p:cNvSpPr>
          <p:nvPr>
            <p:ph idx="1"/>
          </p:nvPr>
        </p:nvSpPr>
        <p:spPr/>
        <p:txBody>
          <a:bodyPr/>
          <a:lstStyle/>
          <a:p>
            <a:r>
              <a:rPr lang="en-US" dirty="0" smtClean="0"/>
              <a:t>The camera matrix is a full transformation from 3D objects in the scene to a 2D image with the specific camera parameters:</a:t>
            </a:r>
          </a:p>
          <a:p>
            <a:endParaRPr lang="en-US" dirty="0"/>
          </a:p>
          <a:p>
            <a:endParaRPr lang="en-US" dirty="0" smtClean="0"/>
          </a:p>
          <a:p>
            <a:endParaRPr lang="en-US" dirty="0"/>
          </a:p>
          <a:p>
            <a:endParaRPr lang="en-US" dirty="0" smtClean="0"/>
          </a:p>
          <a:p>
            <a:endParaRPr lang="en-US" dirty="0"/>
          </a:p>
          <a:p>
            <a:endParaRPr lang="en-US" dirty="0" smtClean="0"/>
          </a:p>
          <a:p>
            <a:r>
              <a:rPr lang="en-US" dirty="0"/>
              <a:t>How many DOFs </a:t>
            </a:r>
            <a:r>
              <a:rPr lang="en-US" dirty="0" smtClean="0"/>
              <a:t>do we have?</a:t>
            </a:r>
            <a:endParaRPr lang="en-US" dirty="0"/>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from the end</a:t>
            </a:r>
            <a:endParaRPr lang="en-US" dirty="0"/>
          </a:p>
        </p:txBody>
      </p:sp>
      <p:sp>
        <p:nvSpPr>
          <p:cNvPr id="3" name="Content Placeholder 2"/>
          <p:cNvSpPr>
            <a:spLocks noGrp="1"/>
          </p:cNvSpPr>
          <p:nvPr>
            <p:ph idx="1"/>
          </p:nvPr>
        </p:nvSpPr>
        <p:spPr>
          <a:xfrm>
            <a:off x="152400" y="762000"/>
            <a:ext cx="8839200" cy="6096000"/>
          </a:xfrm>
        </p:spPr>
        <p:txBody>
          <a:bodyPr>
            <a:normAutofit/>
          </a:bodyPr>
          <a:lstStyle/>
          <a:p>
            <a:r>
              <a:rPr lang="en-US" dirty="0" smtClean="0"/>
              <a:t>The camera matrix is a full transformation from 3D objects in the scene to a 2D image with the specific camera parameters:</a:t>
            </a:r>
          </a:p>
          <a:p>
            <a:endParaRPr lang="en-US" dirty="0"/>
          </a:p>
          <a:p>
            <a:endParaRPr lang="en-US" dirty="0" smtClean="0"/>
          </a:p>
          <a:p>
            <a:endParaRPr lang="en-US" dirty="0"/>
          </a:p>
          <a:p>
            <a:endParaRPr lang="en-US" dirty="0" smtClean="0"/>
          </a:p>
          <a:p>
            <a:endParaRPr lang="en-US" dirty="0"/>
          </a:p>
          <a:p>
            <a:endParaRPr lang="en-US" dirty="0" smtClean="0"/>
          </a:p>
          <a:p>
            <a:r>
              <a:rPr lang="en-US" dirty="0"/>
              <a:t>How many DOFs do we have?</a:t>
            </a:r>
          </a:p>
          <a:p>
            <a:pPr lvl="1"/>
            <a:r>
              <a:rPr lang="en-US" dirty="0" smtClean="0"/>
              <a:t>11</a:t>
            </a:r>
            <a:r>
              <a:rPr lang="en-US" dirty="0" smtClean="0"/>
              <a:t>, because in homogenous coordinates the answer is always correct up to a scale.</a:t>
            </a:r>
          </a:p>
          <a:p>
            <a:endParaRPr lang="en-US" dirty="0"/>
          </a:p>
        </p:txBody>
      </p:sp>
      <p:pic>
        <p:nvPicPr>
          <p:cNvPr id="1026" name="Picture 2" descr="https://latex.codecogs.com/gif.latex?%5Cdpi%7B300%7D%20%5C%5C%20P%20%3D%20%5Cbegin%7Bbmatrix%7Da_%7B11%7D%20%26%20a_%7B12%7D%26a_%7B13%7D%26a_%7B14%7D%20%5C%5C%20a_%7B21%7D%26a_%7B22%7D%20%26a_%7B23%7D%26a_%7B24%7D%20%5C%5Ca_%7B31%7D%26a_%7B32%7D%26a_%7B33%7D%26a_%7B34%7D%20%5Cend%7Bbmatrix%7D%20%5C%5C%20P%20%5Cbegin%7Bbmatrix%7Dx%20%5C%5C%20y%20%5C%5Cz%20%5C%5C1%20%5Cend%7Bbmatrix%7D%20%3D%20%5Cbegin%7Bbmatrix%7Du%20%5C%5C%20v%20%5C%5Cw%20%5Cend%7Bbmatrix%7D%20%5Cmapsto%20%5Cbegin%7Bbmatrix%7D%5Cfrac%7Bu%7D%7Bw%7D%20%5C%5C%20%5Cfrac%7Bv%7D%7Bw%7D%20%5Cend%7Bbmatrix%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525" y="2209801"/>
            <a:ext cx="351095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from the end</a:t>
            </a:r>
          </a:p>
        </p:txBody>
      </p:sp>
      <p:pic>
        <p:nvPicPr>
          <p:cNvPr id="3076" name="Picture 4" descr="https://latex.codecogs.com/gif.latex?%5Cdpi%7B300%7D%20P_%7B3X4%7D%20%3D%20K_%7B3X3%7D%5BI%7C0%5D_%7B3X4%7D%5CPi_%7B4X4%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90600"/>
            <a:ext cx="5114925"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10" idx="0"/>
          </p:cNvCxnSpPr>
          <p:nvPr/>
        </p:nvCxnSpPr>
        <p:spPr>
          <a:xfrm flipV="1">
            <a:off x="1600200" y="1765934"/>
            <a:ext cx="2286000" cy="1663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3429000"/>
            <a:ext cx="1981200" cy="2031325"/>
          </a:xfrm>
          <a:prstGeom prst="rect">
            <a:avLst/>
          </a:prstGeom>
          <a:noFill/>
        </p:spPr>
        <p:txBody>
          <a:bodyPr wrap="square" rtlCol="0">
            <a:spAutoFit/>
          </a:bodyPr>
          <a:lstStyle/>
          <a:p>
            <a:pPr algn="ctr"/>
            <a:r>
              <a:rPr lang="en-US" b="1" dirty="0" smtClean="0"/>
              <a:t>Intrinsic camera matrix:</a:t>
            </a:r>
          </a:p>
          <a:p>
            <a:pPr algn="ctr"/>
            <a:r>
              <a:rPr lang="en-US" dirty="0"/>
              <a:t>estimates the parameters of </a:t>
            </a:r>
            <a:r>
              <a:rPr lang="en-US" dirty="0" smtClean="0"/>
              <a:t>the lens and </a:t>
            </a:r>
            <a:r>
              <a:rPr lang="en-US" dirty="0"/>
              <a:t>image </a:t>
            </a:r>
            <a:r>
              <a:rPr lang="en-US" dirty="0" smtClean="0"/>
              <a:t>sensor.</a:t>
            </a:r>
          </a:p>
          <a:p>
            <a:pPr algn="ctr"/>
            <a:endParaRPr lang="en-US" dirty="0"/>
          </a:p>
        </p:txBody>
      </p:sp>
      <p:cxnSp>
        <p:nvCxnSpPr>
          <p:cNvPr id="12" name="Straight Arrow Connector 11"/>
          <p:cNvCxnSpPr>
            <a:stCxn id="16" idx="0"/>
          </p:cNvCxnSpPr>
          <p:nvPr/>
        </p:nvCxnSpPr>
        <p:spPr>
          <a:xfrm flipV="1">
            <a:off x="4419600" y="1828800"/>
            <a:ext cx="685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429000" y="3429000"/>
                <a:ext cx="1981200" cy="1931106"/>
              </a:xfrm>
              <a:prstGeom prst="rect">
                <a:avLst/>
              </a:prstGeom>
              <a:noFill/>
            </p:spPr>
            <p:txBody>
              <a:bodyPr wrap="square" rtlCol="0">
                <a:spAutoFit/>
              </a:bodyPr>
              <a:lstStyle/>
              <a:p>
                <a:pPr algn="ctr"/>
                <a:r>
                  <a:rPr lang="en-US" b="1" dirty="0" smtClean="0"/>
                  <a:t>Perspective projection matrix:</a:t>
                </a:r>
              </a:p>
              <a:p>
                <a:pPr algn="ctr"/>
                <a:r>
                  <a:rPr lang="en-US" dirty="0" smtClean="0"/>
                  <a:t>Project from 3D to 2D as seen before:</a:t>
                </a:r>
              </a:p>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m>
                            <m:mPr>
                              <m:mcs>
                                <m:mc>
                                  <m:mcPr>
                                    <m:count m:val="4"/>
                                    <m:mcJc m:val="center"/>
                                  </m:mcPr>
                                </m:mc>
                              </m:mcs>
                              <m:ctrlPr>
                                <a:rPr lang="en-US" b="0" i="1" smtClean="0">
                                  <a:latin typeface="Cambria Math"/>
                                </a:rPr>
                              </m:ctrlPr>
                            </m:mPr>
                            <m:mr>
                              <m:e>
                                <m:r>
                                  <a:rPr lang="en-US" b="0" i="1" smtClean="0">
                                    <a:latin typeface="Cambria Math"/>
                                  </a:rPr>
                                  <m:t>1</m:t>
                                </m:r>
                              </m:e>
                              <m:e>
                                <m:r>
                                  <a:rPr lang="en-US" b="0" i="1" smtClean="0">
                                    <a:latin typeface="Cambria Math"/>
                                  </a:rPr>
                                  <m:t>0</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1</m:t>
                                </m:r>
                              </m:e>
                              <m:e>
                                <m:r>
                                  <a:rPr lang="en-US" b="0" i="1" smtClean="0">
                                    <a:latin typeface="Cambria Math"/>
                                  </a:rPr>
                                  <m:t>0</m:t>
                                </m:r>
                              </m:e>
                              <m:e>
                                <m:r>
                                  <a:rPr lang="en-US" b="0" i="1" smtClean="0">
                                    <a:latin typeface="Cambria Math"/>
                                  </a:rPr>
                                  <m:t>0</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0</m:t>
                                </m:r>
                              </m:e>
                            </m:mr>
                          </m:m>
                        </m:e>
                      </m:d>
                    </m:oMath>
                  </m:oMathPara>
                </a14:m>
                <a:endParaRPr lang="en-US"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3429000" y="3429000"/>
                <a:ext cx="1981200" cy="1931106"/>
              </a:xfrm>
              <a:prstGeom prst="rect">
                <a:avLst/>
              </a:prstGeom>
              <a:blipFill rotWithShape="1">
                <a:blip r:embed="rId4"/>
                <a:stretch>
                  <a:fillRect l="-1231" t="-1582" r="-2769"/>
                </a:stretch>
              </a:blipFill>
            </p:spPr>
            <p:txBody>
              <a:bodyPr/>
              <a:lstStyle/>
              <a:p>
                <a:r>
                  <a:rPr lang="en-US">
                    <a:noFill/>
                  </a:rPr>
                  <a:t> </a:t>
                </a:r>
              </a:p>
            </p:txBody>
          </p:sp>
        </mc:Fallback>
      </mc:AlternateContent>
      <p:sp>
        <p:nvSpPr>
          <p:cNvPr id="15" name="Left Brace 14"/>
          <p:cNvSpPr/>
          <p:nvPr/>
        </p:nvSpPr>
        <p:spPr>
          <a:xfrm rot="16200000">
            <a:off x="3719513" y="1098232"/>
            <a:ext cx="394335" cy="9906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980624" y="834389"/>
            <a:ext cx="394335" cy="1531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6246497" y="1091562"/>
            <a:ext cx="394335" cy="1000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25" idx="0"/>
          </p:cNvCxnSpPr>
          <p:nvPr/>
        </p:nvCxnSpPr>
        <p:spPr>
          <a:xfrm flipH="1" flipV="1">
            <a:off x="6489385" y="1828800"/>
            <a:ext cx="1005839"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04624" y="3429000"/>
            <a:ext cx="1981200" cy="2308324"/>
          </a:xfrm>
          <a:prstGeom prst="rect">
            <a:avLst/>
          </a:prstGeom>
          <a:noFill/>
        </p:spPr>
        <p:txBody>
          <a:bodyPr wrap="square" rtlCol="0">
            <a:spAutoFit/>
          </a:bodyPr>
          <a:lstStyle/>
          <a:p>
            <a:pPr algn="ctr"/>
            <a:r>
              <a:rPr lang="en-US" b="1" dirty="0" smtClean="0"/>
              <a:t>extrinsic camera matrix:</a:t>
            </a:r>
          </a:p>
          <a:p>
            <a:pPr algn="ctr"/>
            <a:r>
              <a:rPr lang="en-US" dirty="0"/>
              <a:t>estimates the parameters </a:t>
            </a:r>
            <a:r>
              <a:rPr lang="en-US" dirty="0" smtClean="0"/>
              <a:t>of position </a:t>
            </a:r>
            <a:r>
              <a:rPr lang="en-US" dirty="0"/>
              <a:t>and view direction of a camera. </a:t>
            </a:r>
          </a:p>
          <a:p>
            <a:pPr algn="ctr"/>
            <a:endParaRPr lang="en-US" dirty="0"/>
          </a:p>
        </p:txBody>
      </p:sp>
    </p:spTree>
    <p:extLst>
      <p:ext uri="{BB962C8B-B14F-4D97-AF65-F5344CB8AC3E}">
        <p14:creationId xmlns:p14="http://schemas.microsoft.com/office/powerpoint/2010/main" val="211337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intrinsic</a:t>
            </a:r>
            <a:endParaRPr lang="en-US" dirty="0"/>
          </a:p>
        </p:txBody>
      </p:sp>
    </p:spTree>
    <p:extLst>
      <p:ext uri="{BB962C8B-B14F-4D97-AF65-F5344CB8AC3E}">
        <p14:creationId xmlns:p14="http://schemas.microsoft.com/office/powerpoint/2010/main" val="347913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rallelogram 24"/>
          <p:cNvSpPr/>
          <p:nvPr/>
        </p:nvSpPr>
        <p:spPr>
          <a:xfrm rot="19253717">
            <a:off x="2406651" y="3097272"/>
            <a:ext cx="2046465" cy="2046461"/>
          </a:xfrm>
          <a:prstGeom prst="parallelogram">
            <a:avLst>
              <a:gd name="adj" fmla="val 8189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Coordinate systems</a:t>
            </a:r>
            <a:endParaRPr lang="en-US" dirty="0"/>
          </a:p>
        </p:txBody>
      </p:sp>
      <p:sp>
        <p:nvSpPr>
          <p:cNvPr id="3" name="Content Placeholder 2"/>
          <p:cNvSpPr>
            <a:spLocks noGrp="1"/>
          </p:cNvSpPr>
          <p:nvPr>
            <p:ph idx="1"/>
          </p:nvPr>
        </p:nvSpPr>
        <p:spPr/>
        <p:txBody>
          <a:bodyPr/>
          <a:lstStyle/>
          <a:p>
            <a:r>
              <a:rPr lang="en-US" dirty="0" smtClean="0">
                <a:solidFill>
                  <a:prstClr val="black"/>
                </a:solidFill>
              </a:rPr>
              <a:t>There are 3 coordinate systems that are discussed in general:</a:t>
            </a:r>
          </a:p>
          <a:p>
            <a:endParaRPr lang="en-US" dirty="0"/>
          </a:p>
        </p:txBody>
      </p:sp>
      <p:sp>
        <p:nvSpPr>
          <p:cNvPr id="4" name="Line"/>
          <p:cNvSpPr/>
          <p:nvPr/>
        </p:nvSpPr>
        <p:spPr>
          <a:xfrm>
            <a:off x="1528898" y="4256694"/>
            <a:ext cx="1726055" cy="0"/>
          </a:xfrm>
          <a:prstGeom prst="line">
            <a:avLst/>
          </a:prstGeom>
          <a:ln w="38100">
            <a:solidFill>
              <a:srgbClr val="FF2600"/>
            </a:solidFill>
            <a:miter lim="400000"/>
            <a:headEnd type="none" w="med" len="med"/>
            <a:tailEnd type="none" w="med" len="med"/>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Line"/>
          <p:cNvSpPr/>
          <p:nvPr/>
        </p:nvSpPr>
        <p:spPr>
          <a:xfrm flipV="1">
            <a:off x="3272813" y="2995787"/>
            <a:ext cx="0" cy="2544955"/>
          </a:xfrm>
          <a:prstGeom prst="line">
            <a:avLst/>
          </a:prstGeom>
          <a:ln w="25400">
            <a:solidFill>
              <a:schemeClr val="accent6"/>
            </a:solidFill>
            <a:miter lim="400000"/>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latex-image-18.pdf" descr="latex-image-18.pdf"/>
          <p:cNvPicPr>
            <a:picLocks noChangeAspect="1"/>
          </p:cNvPicPr>
          <p:nvPr/>
        </p:nvPicPr>
        <p:blipFill>
          <a:blip r:embed="rId2">
            <a:extLst/>
          </a:blip>
          <a:stretch>
            <a:fillRect/>
          </a:stretch>
        </p:blipFill>
        <p:spPr>
          <a:xfrm>
            <a:off x="7543800" y="1805495"/>
            <a:ext cx="294680" cy="223242"/>
          </a:xfrm>
          <a:prstGeom prst="rect">
            <a:avLst/>
          </a:prstGeom>
          <a:ln w="12700">
            <a:miter lim="400000"/>
          </a:ln>
        </p:spPr>
      </p:pic>
      <p:sp>
        <p:nvSpPr>
          <p:cNvPr id="7" name="Line"/>
          <p:cNvSpPr/>
          <p:nvPr/>
        </p:nvSpPr>
        <p:spPr>
          <a:xfrm>
            <a:off x="7442977" y="1917116"/>
            <a:ext cx="17859" cy="0"/>
          </a:xfrm>
          <a:prstGeom prst="line">
            <a:avLst/>
          </a:prstGeom>
          <a:ln w="254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world point"/>
          <p:cNvSpPr txBox="1"/>
          <p:nvPr/>
        </p:nvSpPr>
        <p:spPr>
          <a:xfrm>
            <a:off x="8013691" y="1783650"/>
            <a:ext cx="83061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66" b="0" i="0" u="none" strike="noStrike" kern="1200" cap="none" spc="0" normalizeH="0" baseline="0" noProof="0">
                <a:ln>
                  <a:noFill/>
                </a:ln>
                <a:solidFill>
                  <a:prstClr val="black"/>
                </a:solidFill>
                <a:effectLst/>
                <a:uLnTx/>
                <a:uFillTx/>
                <a:latin typeface="Calibri" panose="020F0502020204030204"/>
                <a:ea typeface="+mn-ea"/>
                <a:cs typeface="+mn-cs"/>
              </a:rPr>
              <a:t>world point</a:t>
            </a:r>
          </a:p>
        </p:txBody>
      </p:sp>
      <p:sp>
        <p:nvSpPr>
          <p:cNvPr id="9" name="Line"/>
          <p:cNvSpPr/>
          <p:nvPr/>
        </p:nvSpPr>
        <p:spPr>
          <a:xfrm flipV="1">
            <a:off x="1542292" y="2503417"/>
            <a:ext cx="1" cy="1757742"/>
          </a:xfrm>
          <a:prstGeom prst="line">
            <a:avLst/>
          </a:prstGeom>
          <a:ln w="38100">
            <a:solidFill>
              <a:srgbClr val="FF26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Line"/>
          <p:cNvSpPr/>
          <p:nvPr/>
        </p:nvSpPr>
        <p:spPr>
          <a:xfrm>
            <a:off x="367606" y="5251522"/>
            <a:ext cx="1892205" cy="1"/>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Line"/>
          <p:cNvSpPr/>
          <p:nvPr/>
        </p:nvSpPr>
        <p:spPr>
          <a:xfrm flipV="1">
            <a:off x="381000" y="3498245"/>
            <a:ext cx="1" cy="1757742"/>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p:cNvSpPr/>
          <p:nvPr/>
        </p:nvSpPr>
        <p:spPr>
          <a:xfrm flipV="1">
            <a:off x="3265558" y="5367608"/>
            <a:ext cx="216263" cy="168669"/>
          </a:xfrm>
          <a:prstGeom prst="line">
            <a:avLst/>
          </a:prstGeom>
          <a:ln w="38100">
            <a:solidFill>
              <a:srgbClr val="00F9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p:cNvSpPr/>
          <p:nvPr/>
        </p:nvSpPr>
        <p:spPr>
          <a:xfrm flipV="1">
            <a:off x="3278951" y="4727247"/>
            <a:ext cx="1" cy="813495"/>
          </a:xfrm>
          <a:prstGeom prst="line">
            <a:avLst/>
          </a:prstGeom>
          <a:ln w="38100">
            <a:solidFill>
              <a:srgbClr val="00F9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Line"/>
          <p:cNvSpPr/>
          <p:nvPr/>
        </p:nvSpPr>
        <p:spPr>
          <a:xfrm>
            <a:off x="3411141" y="3520467"/>
            <a:ext cx="17859" cy="0"/>
          </a:xfrm>
          <a:prstGeom prst="line">
            <a:avLst/>
          </a:prstGeom>
          <a:ln w="25400">
            <a:solidFill>
              <a:srgbClr val="000000"/>
            </a:solidFill>
            <a:miter lim="400000"/>
            <a:tailEnd type="oval"/>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8" name="Image" descr="Image"/>
          <p:cNvPicPr>
            <a:picLocks noChangeAspect="1"/>
          </p:cNvPicPr>
          <p:nvPr/>
        </p:nvPicPr>
        <p:blipFill>
          <a:blip r:embed="rId3">
            <a:extLst/>
          </a:blip>
          <a:stretch>
            <a:fillRect/>
          </a:stretch>
        </p:blipFill>
        <p:spPr>
          <a:xfrm>
            <a:off x="3614432" y="3498245"/>
            <a:ext cx="187524" cy="151805"/>
          </a:xfrm>
          <a:prstGeom prst="rect">
            <a:avLst/>
          </a:prstGeom>
          <a:ln w="12700">
            <a:miter lim="400000"/>
          </a:ln>
        </p:spPr>
      </p:pic>
      <p:sp>
        <p:nvSpPr>
          <p:cNvPr id="19" name="image point"/>
          <p:cNvSpPr txBox="1"/>
          <p:nvPr/>
        </p:nvSpPr>
        <p:spPr>
          <a:xfrm>
            <a:off x="3668732" y="3662517"/>
            <a:ext cx="854786"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1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66" b="0" i="0" u="none" strike="noStrike" kern="1200" cap="none" spc="0" normalizeH="0" baseline="0" noProof="0" dirty="0">
                <a:ln>
                  <a:noFill/>
                </a:ln>
                <a:solidFill>
                  <a:prstClr val="black"/>
                </a:solidFill>
                <a:effectLst/>
                <a:uLnTx/>
                <a:uFillTx/>
                <a:latin typeface="Calibri" panose="020F0502020204030204"/>
                <a:ea typeface="+mn-ea"/>
                <a:cs typeface="+mn-cs"/>
              </a:rPr>
              <a:t>image point</a:t>
            </a:r>
          </a:p>
        </p:txBody>
      </p:sp>
      <p:cxnSp>
        <p:nvCxnSpPr>
          <p:cNvPr id="22" name="Straight Connector 21"/>
          <p:cNvCxnSpPr>
            <a:endCxn id="4" idx="0"/>
          </p:cNvCxnSpPr>
          <p:nvPr/>
        </p:nvCxnSpPr>
        <p:spPr>
          <a:xfrm flipH="1">
            <a:off x="1528898" y="1917116"/>
            <a:ext cx="5931938" cy="23395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Line"/>
          <p:cNvSpPr/>
          <p:nvPr/>
        </p:nvSpPr>
        <p:spPr>
          <a:xfrm flipV="1">
            <a:off x="1546804" y="3977956"/>
            <a:ext cx="76109" cy="267386"/>
          </a:xfrm>
          <a:prstGeom prst="line">
            <a:avLst/>
          </a:prstGeom>
          <a:ln w="38100">
            <a:solidFill>
              <a:srgbClr val="FF2600"/>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p:cNvSpPr/>
          <p:nvPr/>
        </p:nvSpPr>
        <p:spPr>
          <a:xfrm flipV="1">
            <a:off x="381000" y="4907138"/>
            <a:ext cx="92523" cy="344434"/>
          </a:xfrm>
          <a:prstGeom prst="line">
            <a:avLst/>
          </a:prstGeom>
          <a:ln w="38100">
            <a:solidFill>
              <a:srgbClr val="0433FF"/>
            </a:solidFill>
            <a:miter lim="400000"/>
            <a:headEnd type="oval"/>
            <a:tailEnd type="triangle"/>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p:cNvSpPr/>
          <p:nvPr/>
        </p:nvSpPr>
        <p:spPr>
          <a:xfrm>
            <a:off x="3429883" y="4256694"/>
            <a:ext cx="5042114" cy="11570"/>
          </a:xfrm>
          <a:prstGeom prst="line">
            <a:avLst/>
          </a:prstGeom>
          <a:ln w="38100">
            <a:solidFill>
              <a:srgbClr val="FF2600"/>
            </a:solidFill>
            <a:miter lim="400000"/>
            <a:headEnd type="oval" w="med" len="med"/>
            <a:tailEnd type="triangle" w="med" len="med"/>
          </a:ln>
        </p:spPr>
        <p:txBody>
          <a:bodyPr lIns="35719" tIns="35719" rIns="35719" bIns="35719" anchor="ctr"/>
          <a:lstStyle/>
          <a:p>
            <a:pPr marL="0" marR="0" lvl="0" indent="0" algn="l" defTabSz="914400" rtl="0" eaLnBrk="1" fontAlgn="auto" latinLnBrk="0" hangingPunct="1">
              <a:lnSpc>
                <a:spcPct val="100000"/>
              </a:lnSpc>
              <a:spcBef>
                <a:spcPts val="0"/>
              </a:spcBef>
              <a:spcAft>
                <a:spcPts val="0"/>
              </a:spcAft>
              <a:buClrTx/>
              <a:buSzTx/>
              <a:buFontTx/>
              <a:buNone/>
              <a:tabLst/>
              <a:defRPr sz="2400"/>
            </a:pPr>
            <a:endParaRPr kumimoji="0" sz="1687"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8" name="image coordinate system">
                <a:extLst>
                  <a:ext uri="{FF2B5EF4-FFF2-40B4-BE49-F238E27FC236}">
                    <a16:creationId xmlns="" xmlns:a16="http://schemas.microsoft.com/office/drawing/2014/main" id="{B1C9475A-CB0A-4867-B710-686ED1934745}"/>
                  </a:ext>
                </a:extLst>
              </p:cNvPr>
              <p:cNvSpPr txBox="1"/>
              <p:nvPr/>
            </p:nvSpPr>
            <p:spPr>
              <a:xfrm>
                <a:off x="3039912" y="4201533"/>
                <a:ext cx="2294088" cy="644087"/>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eqArr>
                            <m:eqArr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eqArr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 </m:t>
                              </m:r>
                            </m:e>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𝑝𝑟𝑜𝑗</m:t>
                              </m:r>
                              <m:r>
                                <a:rPr kumimoji="0" lang="en-US" sz="2400" b="0" i="1" u="none" strike="noStrike" kern="1200" cap="none" spc="0" normalizeH="0" baseline="0" noProof="0" smtClean="0">
                                  <a:ln>
                                    <a:noFill/>
                                  </a:ln>
                                  <a:solidFill>
                                    <a:prstClr val="black"/>
                                  </a:solidFill>
                                  <a:effectLst/>
                                  <a:uLnTx/>
                                  <a:uFillTx/>
                                  <a:latin typeface="Cambria Math"/>
                                  <a:ea typeface="+mn-ea"/>
                                  <a:cs typeface="+mn-cs"/>
                                </a:rPr>
                                <m:t>.)</m:t>
                              </m:r>
                            </m:e>
                          </m:eqAr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28"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3039912" y="4201533"/>
                <a:ext cx="2294088" cy="644087"/>
              </a:xfrm>
              <a:prstGeom prst="rect">
                <a:avLst/>
              </a:prstGeom>
              <a:blipFill rotWithShape="1">
                <a:blip r:embed="rId4"/>
                <a:stretch>
                  <a:fillRect b="-10377"/>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image coordinate system">
                <a:extLst>
                  <a:ext uri="{FF2B5EF4-FFF2-40B4-BE49-F238E27FC236}">
                    <a16:creationId xmlns="" xmlns:a16="http://schemas.microsoft.com/office/drawing/2014/main" id="{B1C9475A-CB0A-4867-B710-686ED1934745}"/>
                  </a:ext>
                </a:extLst>
              </p:cNvPr>
              <p:cNvSpPr txBox="1"/>
              <p:nvPr/>
            </p:nvSpPr>
            <p:spPr>
              <a:xfrm>
                <a:off x="914400" y="4184874"/>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𝑐𝑎𝑚𝑒𝑟𝑎</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29"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914400" y="4184874"/>
                <a:ext cx="2294088" cy="441468"/>
              </a:xfrm>
              <a:prstGeom prst="rect">
                <a:avLst/>
              </a:prstGeom>
              <a:blipFill rotWithShape="1">
                <a:blip r:embed="rId5"/>
                <a:stretch>
                  <a:fillRect/>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image coordinate system">
                <a:extLst>
                  <a:ext uri="{FF2B5EF4-FFF2-40B4-BE49-F238E27FC236}">
                    <a16:creationId xmlns="" xmlns:a16="http://schemas.microsoft.com/office/drawing/2014/main" id="{B1C9475A-CB0A-4867-B710-686ED1934745}"/>
                  </a:ext>
                </a:extLst>
              </p:cNvPr>
              <p:cNvSpPr txBox="1"/>
              <p:nvPr/>
            </p:nvSpPr>
            <p:spPr>
              <a:xfrm>
                <a:off x="-228600" y="5175474"/>
                <a:ext cx="2294088"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𝑤𝑜𝑟𝑙𝑑</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30"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28600" y="5175474"/>
                <a:ext cx="2294088" cy="441468"/>
              </a:xfrm>
              <a:prstGeom prst="rect">
                <a:avLst/>
              </a:prstGeom>
              <a:blipFill rotWithShape="1">
                <a:blip r:embed="rId6"/>
                <a:stretch>
                  <a:fillRect b="-5556"/>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image coordinate system">
                <a:extLst>
                  <a:ext uri="{FF2B5EF4-FFF2-40B4-BE49-F238E27FC236}">
                    <a16:creationId xmlns="" xmlns:a16="http://schemas.microsoft.com/office/drawing/2014/main" id="{B1C9475A-CB0A-4867-B710-686ED1934745}"/>
                  </a:ext>
                </a:extLst>
              </p:cNvPr>
              <p:cNvSpPr txBox="1"/>
              <p:nvPr/>
            </p:nvSpPr>
            <p:spPr>
              <a:xfrm>
                <a:off x="2819400" y="5243460"/>
                <a:ext cx="2294088" cy="471540"/>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lvl1pPr>
                  <a:defRPr sz="1800"/>
                </a:lvl1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𝑂</m:t>
                          </m:r>
                        </m:e>
                        <m:sub>
                          <m:r>
                            <a:rPr kumimoji="0" lang="en-US" sz="2400" b="0" i="1" u="none" strike="noStrike" kern="1200" cap="none" spc="0" normalizeH="0" baseline="0" noProof="0" smtClean="0">
                              <a:ln>
                                <a:noFill/>
                              </a:ln>
                              <a:solidFill>
                                <a:prstClr val="black"/>
                              </a:solidFill>
                              <a:effectLst/>
                              <a:uLnTx/>
                              <a:uFillTx/>
                              <a:latin typeface="Cambria Math"/>
                              <a:ea typeface="+mn-ea"/>
                              <a:cs typeface="+mn-cs"/>
                            </a:rPr>
                            <m:t>𝑖𝑚𝑎𝑔𝑒</m:t>
                          </m:r>
                        </m:sub>
                      </m:sSub>
                    </m:oMath>
                  </m:oMathPara>
                </a14:m>
                <a:endParaRPr kumimoji="0"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p:sp>
            <p:nvSpPr>
              <p:cNvPr id="31" name="image coordinate system">
                <a:extLst>
                  <a:ext uri="{FF2B5EF4-FFF2-40B4-BE49-F238E27FC236}">
                    <a16:creationId xmlns="" xmlns:a16="http://schemas.microsoft.com/office/drawing/2014/main" id="{B1C9475A-CB0A-4867-B710-686ED1934745}"/>
                  </a:ext>
                </a:extLst>
              </p:cNvPr>
              <p:cNvSpPr txBox="1">
                <a:spLocks noRot="1" noChangeAspect="1" noMove="1" noResize="1" noEditPoints="1" noAdjustHandles="1" noChangeArrowheads="1" noChangeShapeType="1" noTextEdit="1"/>
              </p:cNvSpPr>
              <p:nvPr/>
            </p:nvSpPr>
            <p:spPr>
              <a:xfrm>
                <a:off x="2819400" y="5243460"/>
                <a:ext cx="2294088" cy="471540"/>
              </a:xfrm>
              <a:prstGeom prst="rect">
                <a:avLst/>
              </a:prstGeom>
              <a:blipFill rotWithShape="1">
                <a:blip r:embed="rId7"/>
                <a:stretch>
                  <a:fillRect b="-14103"/>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Tree>
    <p:extLst>
      <p:ext uri="{BB962C8B-B14F-4D97-AF65-F5344CB8AC3E}">
        <p14:creationId xmlns:p14="http://schemas.microsoft.com/office/powerpoint/2010/main" val="2208683757"/>
      </p:ext>
    </p:extLst>
  </p:cSld>
  <p:clrMapOvr>
    <a:masterClrMapping/>
  </p:clrMapOvr>
</p:sld>
</file>

<file path=ppt/theme/theme1.xml><?xml version="1.0" encoding="utf-8"?>
<a:theme xmlns:a="http://schemas.openxmlformats.org/drawingml/2006/main" name="class_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1952</TotalTime>
  <Words>994</Words>
  <Application>Microsoft Office PowerPoint</Application>
  <PresentationFormat>On-screen Show (4:3)</PresentationFormat>
  <Paragraphs>290</Paragraphs>
  <Slides>20</Slides>
  <Notes>10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class_layout</vt:lpstr>
      <vt:lpstr>Camera calibration</vt:lpstr>
      <vt:lpstr>References</vt:lpstr>
      <vt:lpstr>PowerPoint Presentation</vt:lpstr>
      <vt:lpstr>What is camera calibration</vt:lpstr>
      <vt:lpstr>Starting from the end</vt:lpstr>
      <vt:lpstr>Starting from the end</vt:lpstr>
      <vt:lpstr>Starting from the end</vt:lpstr>
      <vt:lpstr>PowerPoint Presentation</vt:lpstr>
      <vt:lpstr>Coordinate systems</vt:lpstr>
      <vt:lpstr>Recap: perspective projection</vt:lpstr>
      <vt:lpstr>Recap: perspective projection</vt:lpstr>
      <vt:lpstr>Recap: perspective projection</vt:lpstr>
      <vt:lpstr>Recap: perspective projection</vt:lpstr>
      <vt:lpstr>Intrinsic camera matrix</vt:lpstr>
      <vt:lpstr>Intrinsic camera matrix</vt:lpstr>
      <vt:lpstr>Intrinsic camera matrix</vt:lpstr>
      <vt:lpstr>Intrinsic camera matrix</vt:lpstr>
      <vt:lpstr>Intrinsic camera matrix</vt:lpstr>
      <vt:lpstr>Extrinsic camera matrix</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Chechik</dc:creator>
  <cp:lastModifiedBy>Yoni Chechik</cp:lastModifiedBy>
  <cp:revision>75</cp:revision>
  <dcterms:created xsi:type="dcterms:W3CDTF">2006-08-16T00:00:00Z</dcterms:created>
  <dcterms:modified xsi:type="dcterms:W3CDTF">2019-11-05T15:43:15Z</dcterms:modified>
</cp:coreProperties>
</file>