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348" r:id="rId3"/>
    <p:sldId id="303" r:id="rId4"/>
    <p:sldId id="2356" r:id="rId5"/>
    <p:sldId id="2360" r:id="rId6"/>
    <p:sldId id="2414" r:id="rId7"/>
    <p:sldId id="2362" r:id="rId8"/>
    <p:sldId id="2409" r:id="rId9"/>
    <p:sldId id="2367" r:id="rId10"/>
    <p:sldId id="2349" r:id="rId11"/>
    <p:sldId id="2350" r:id="rId12"/>
    <p:sldId id="2358" r:id="rId13"/>
    <p:sldId id="2352" r:id="rId14"/>
    <p:sldId id="2359" r:id="rId15"/>
    <p:sldId id="305" r:id="rId16"/>
    <p:sldId id="2413" r:id="rId17"/>
    <p:sldId id="2368" r:id="rId18"/>
    <p:sldId id="2364" r:id="rId19"/>
    <p:sldId id="2410" r:id="rId20"/>
    <p:sldId id="2369" r:id="rId21"/>
    <p:sldId id="2370" r:id="rId22"/>
    <p:sldId id="2376" r:id="rId23"/>
    <p:sldId id="2378" r:id="rId24"/>
    <p:sldId id="2379" r:id="rId25"/>
    <p:sldId id="2381" r:id="rId26"/>
    <p:sldId id="2380" r:id="rId27"/>
    <p:sldId id="2411" r:id="rId28"/>
    <p:sldId id="2382" r:id="rId29"/>
    <p:sldId id="2383" r:id="rId30"/>
    <p:sldId id="2384" r:id="rId31"/>
    <p:sldId id="2385" r:id="rId32"/>
    <p:sldId id="2387" r:id="rId33"/>
    <p:sldId id="2388" r:id="rId34"/>
    <p:sldId id="2389" r:id="rId35"/>
    <p:sldId id="2393" r:id="rId36"/>
    <p:sldId id="2394" r:id="rId37"/>
    <p:sldId id="2412" r:id="rId38"/>
    <p:sldId id="2402" r:id="rId39"/>
    <p:sldId id="2408" r:id="rId40"/>
    <p:sldId id="2397" r:id="rId41"/>
    <p:sldId id="2399" r:id="rId42"/>
    <p:sldId id="2400" r:id="rId43"/>
    <p:sldId id="2406" r:id="rId44"/>
    <p:sldId id="2401" r:id="rId45"/>
    <p:sldId id="2404" r:id="rId46"/>
    <p:sldId id="2405" r:id="rId47"/>
    <p:sldId id="23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08-Nov-19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18</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28</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35</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43</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12</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14</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15</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08-Nov-19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08-Nov-19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08-Nov-19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08-Nov-19</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png"/><Relationship Id="rId7"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8.png"/><Relationship Id="rId7"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21.gif"/><Relationship Id="rId4" Type="http://schemas.openxmlformats.org/officeDocument/2006/relationships/image" Target="../media/image12.png"/><Relationship Id="rId9" Type="http://schemas.openxmlformats.org/officeDocument/2006/relationships/image" Target="../media/image20.gi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gif"/></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0.gif"/><Relationship Id="rId4" Type="http://schemas.openxmlformats.org/officeDocument/2006/relationships/image" Target="../media/image59.gif"/></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63.jpeg"/></Relationships>
</file>

<file path=ppt/slides/_rels/slide42.xml.rels><?xml version="1.0" encoding="UTF-8" standalone="yes"?>
<Relationships xmlns="http://schemas.openxmlformats.org/package/2006/relationships"><Relationship Id="rId8" Type="http://schemas.openxmlformats.org/officeDocument/2006/relationships/image" Target="../media/image65.jpeg"/><Relationship Id="rId3" Type="http://schemas.openxmlformats.org/officeDocument/2006/relationships/tags" Target="../tags/tag10.xml"/><Relationship Id="rId7" Type="http://schemas.openxmlformats.org/officeDocument/2006/relationships/image" Target="../media/image64.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7.jpe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70.png"/><Relationship Id="rId4" Type="http://schemas.openxmlformats.org/officeDocument/2006/relationships/hyperlink" Target="http://www.vision.caltech.edu/bouguetj/calib_doc/htmls/exampl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047" y="1219201"/>
            <a:ext cx="6601905" cy="4951429"/>
          </a:xfrm>
          <a:prstGeom prst="rect">
            <a:avLst/>
          </a:prstGeom>
        </p:spPr>
      </p:pic>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2529387" y="2209801"/>
            <a:ext cx="7133226" cy="3845217"/>
            <a:chOff x="1790606" y="1500385"/>
            <a:chExt cx="8773861"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4" name="latex-image-8.pdf" descr="latex-image-8.pdf">
              <a:extLst>
                <a:ext uri="{FF2B5EF4-FFF2-40B4-BE49-F238E27FC236}">
                  <a16:creationId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1586" y="4270330"/>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id="{57D7BD1A-7D73-4468-8A72-7DDA19D01D2D}"/>
              </a:ext>
            </a:extLst>
          </p:cNvPr>
          <p:cNvSpPr/>
          <p:nvPr/>
        </p:nvSpPr>
        <p:spPr>
          <a:xfrm>
            <a:off x="3139451" y="4836018"/>
            <a:ext cx="5797517" cy="1"/>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2" name="Line">
            <a:extLst>
              <a:ext uri="{FF2B5EF4-FFF2-40B4-BE49-F238E27FC236}">
                <a16:creationId xmlns:a16="http://schemas.microsoft.com/office/drawing/2014/main" id="{20317909-EB33-49A9-BAC3-BC2B89BEF262}"/>
              </a:ext>
            </a:extLst>
          </p:cNvPr>
          <p:cNvSpPr/>
          <p:nvPr/>
        </p:nvSpPr>
        <p:spPr>
          <a:xfrm flipH="1" flipV="1">
            <a:off x="3139451" y="3195592"/>
            <a:ext cx="1304" cy="3129009"/>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3" name="Line">
            <a:extLst>
              <a:ext uri="{FF2B5EF4-FFF2-40B4-BE49-F238E27FC236}">
                <a16:creationId xmlns:a16="http://schemas.microsoft.com/office/drawing/2014/main" id="{CFCE7F8A-2BB7-4E5E-84A5-CDC610A3E8F8}"/>
              </a:ext>
            </a:extLst>
          </p:cNvPr>
          <p:cNvSpPr/>
          <p:nvPr/>
        </p:nvSpPr>
        <p:spPr>
          <a:xfrm flipV="1">
            <a:off x="3150543" y="3583453"/>
            <a:ext cx="4455878" cy="1252564"/>
          </a:xfrm>
          <a:prstGeom prst="line">
            <a:avLst/>
          </a:prstGeom>
          <a:ln w="127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a:extLst>
              <a:ext uri="{FF2B5EF4-FFF2-40B4-BE49-F238E27FC236}">
                <a16:creationId xmlns:a16="http://schemas.microsoft.com/office/drawing/2014/main" id="{B2EA8254-F400-469F-9425-D669B614615E}"/>
              </a:ext>
            </a:extLst>
          </p:cNvPr>
          <p:cNvSpPr/>
          <p:nvPr/>
        </p:nvSpPr>
        <p:spPr>
          <a:xfrm flipV="1">
            <a:off x="6479855" y="3293648"/>
            <a:ext cx="1" cy="2598420"/>
          </a:xfrm>
          <a:prstGeom prst="line">
            <a:avLst/>
          </a:prstGeom>
          <a:ln w="50800">
            <a:solidFill>
              <a:srgbClr val="FF9300"/>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5" name="Line">
            <a:extLst>
              <a:ext uri="{FF2B5EF4-FFF2-40B4-BE49-F238E27FC236}">
                <a16:creationId xmlns:a16="http://schemas.microsoft.com/office/drawing/2014/main" id="{1E221104-E6C8-43EA-B19F-318C5FF76F76}"/>
              </a:ext>
            </a:extLst>
          </p:cNvPr>
          <p:cNvSpPr/>
          <p:nvPr/>
        </p:nvSpPr>
        <p:spPr>
          <a:xfrm>
            <a:off x="3230720" y="5598140"/>
            <a:ext cx="4305026"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26" name="latex-image-16.pdf" descr="latex-image-16.pdf">
            <a:extLst>
              <a:ext uri="{FF2B5EF4-FFF2-40B4-BE49-F238E27FC236}">
                <a16:creationId xmlns:a16="http://schemas.microsoft.com/office/drawing/2014/main" id="{BDD6B143-6F87-4BB9-90AE-BF2A95B7D8C8}"/>
              </a:ext>
            </a:extLst>
          </p:cNvPr>
          <p:cNvPicPr>
            <a:picLocks noChangeAspect="1"/>
          </p:cNvPicPr>
          <p:nvPr/>
        </p:nvPicPr>
        <p:blipFill>
          <a:blip r:embed="rId3"/>
          <a:stretch>
            <a:fillRect/>
          </a:stretch>
        </p:blipFill>
        <p:spPr>
          <a:xfrm>
            <a:off x="4919231" y="5066226"/>
            <a:ext cx="110315" cy="263208"/>
          </a:xfrm>
          <a:prstGeom prst="rect">
            <a:avLst/>
          </a:prstGeom>
          <a:ln w="12700">
            <a:miter lim="400000"/>
          </a:ln>
        </p:spPr>
      </p:pic>
      <p:sp>
        <p:nvSpPr>
          <p:cNvPr id="27" name="Line">
            <a:extLst>
              <a:ext uri="{FF2B5EF4-FFF2-40B4-BE49-F238E27FC236}">
                <a16:creationId xmlns:a16="http://schemas.microsoft.com/office/drawing/2014/main" id="{C31570D2-58B3-4F94-B572-FFC32E679E3E}"/>
              </a:ext>
            </a:extLst>
          </p:cNvPr>
          <p:cNvSpPr/>
          <p:nvPr/>
        </p:nvSpPr>
        <p:spPr>
          <a:xfrm>
            <a:off x="3150148" y="3578771"/>
            <a:ext cx="4403609" cy="1"/>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8" name="Line">
            <a:extLst>
              <a:ext uri="{FF2B5EF4-FFF2-40B4-BE49-F238E27FC236}">
                <a16:creationId xmlns:a16="http://schemas.microsoft.com/office/drawing/2014/main" id="{5618E265-A02B-4EE7-ABD5-AB30E10312EF}"/>
              </a:ext>
            </a:extLst>
          </p:cNvPr>
          <p:cNvSpPr/>
          <p:nvPr/>
        </p:nvSpPr>
        <p:spPr>
          <a:xfrm>
            <a:off x="7587490" y="3653719"/>
            <a:ext cx="1" cy="1146315"/>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29"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3285878"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id="{5EED9044-D51D-4B00-BB8F-73A2CE40C7B9}"/>
              </a:ext>
            </a:extLst>
          </p:cNvPr>
          <p:cNvPicPr>
            <a:picLocks noChangeAspect="1"/>
          </p:cNvPicPr>
          <p:nvPr/>
        </p:nvPicPr>
        <p:blipFill>
          <a:blip r:embed="rId5"/>
          <a:stretch>
            <a:fillRect/>
          </a:stretch>
        </p:blipFill>
        <p:spPr>
          <a:xfrm>
            <a:off x="8848554" y="4971293"/>
            <a:ext cx="110315" cy="147087"/>
          </a:xfrm>
          <a:prstGeom prst="rect">
            <a:avLst/>
          </a:prstGeom>
          <a:ln w="12700">
            <a:miter lim="400000"/>
          </a:ln>
        </p:spPr>
      </p:pic>
      <p:sp>
        <p:nvSpPr>
          <p:cNvPr id="35" name="Line">
            <a:extLst>
              <a:ext uri="{FF2B5EF4-FFF2-40B4-BE49-F238E27FC236}">
                <a16:creationId xmlns:a16="http://schemas.microsoft.com/office/drawing/2014/main" id="{D588B166-477A-486B-B434-ED26FD2F6882}"/>
              </a:ext>
            </a:extLst>
          </p:cNvPr>
          <p:cNvSpPr/>
          <p:nvPr/>
        </p:nvSpPr>
        <p:spPr>
          <a:xfrm>
            <a:off x="3199438" y="4964518"/>
            <a:ext cx="3221732"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36" name="latex-image-19.pdf" descr="latex-image-19.pdf">
            <a:extLst>
              <a:ext uri="{FF2B5EF4-FFF2-40B4-BE49-F238E27FC236}">
                <a16:creationId xmlns:a16="http://schemas.microsoft.com/office/drawing/2014/main" id="{2BE79391-AD0C-4465-B935-129E942F843B}"/>
              </a:ext>
            </a:extLst>
          </p:cNvPr>
          <p:cNvPicPr>
            <a:picLocks noChangeAspect="1"/>
          </p:cNvPicPr>
          <p:nvPr/>
        </p:nvPicPr>
        <p:blipFill>
          <a:blip r:embed="rId6"/>
          <a:stretch>
            <a:fillRect/>
          </a:stretch>
        </p:blipFill>
        <p:spPr>
          <a:xfrm>
            <a:off x="5436437" y="5750488"/>
            <a:ext cx="167432" cy="223243"/>
          </a:xfrm>
          <a:prstGeom prst="rect">
            <a:avLst/>
          </a:prstGeom>
          <a:ln w="12700">
            <a:miter lim="400000"/>
          </a:ln>
        </p:spPr>
      </p:pic>
      <p:sp>
        <p:nvSpPr>
          <p:cNvPr id="37" name="image plane">
            <a:extLst>
              <a:ext uri="{FF2B5EF4-FFF2-40B4-BE49-F238E27FC236}">
                <a16:creationId xmlns:a16="http://schemas.microsoft.com/office/drawing/2014/main" id="{3AACB0FB-3B39-4658-B30D-ED97EE3A46A0}"/>
              </a:ext>
            </a:extLst>
          </p:cNvPr>
          <p:cNvSpPr txBox="1"/>
          <p:nvPr/>
        </p:nvSpPr>
        <p:spPr>
          <a:xfrm>
            <a:off x="5633615"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a:defRPr/>
            </a:pPr>
            <a:r>
              <a:rPr lang="en-US" dirty="0">
                <a:solidFill>
                  <a:prstClr val="black"/>
                </a:solidFill>
                <a:latin typeface="Calibri Light" panose="020F0302020204030204"/>
              </a:rPr>
              <a:t>image plane</a:t>
            </a:r>
            <a:endParaRPr dirty="0">
              <a:solidFill>
                <a:prstClr val="black"/>
              </a:solidFill>
              <a:latin typeface="Calibri Light" panose="020F0302020204030204"/>
            </a:endParaRPr>
          </a:p>
        </p:txBody>
      </p:sp>
      <p:sp>
        <p:nvSpPr>
          <p:cNvPr id="39" name="Line">
            <a:extLst>
              <a:ext uri="{FF2B5EF4-FFF2-40B4-BE49-F238E27FC236}">
                <a16:creationId xmlns:a16="http://schemas.microsoft.com/office/drawing/2014/main" id="{CBB16738-1D94-474D-9910-5CCE87D9618F}"/>
              </a:ext>
            </a:extLst>
          </p:cNvPr>
          <p:cNvSpPr/>
          <p:nvPr/>
        </p:nvSpPr>
        <p:spPr>
          <a:xfrm rot="5400000">
            <a:off x="6212849" y="4381684"/>
            <a:ext cx="836696" cy="0"/>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40" name="Line">
            <a:extLst>
              <a:ext uri="{FF2B5EF4-FFF2-40B4-BE49-F238E27FC236}">
                <a16:creationId xmlns:a16="http://schemas.microsoft.com/office/drawing/2014/main" id="{89360157-AF07-4DE0-BDA1-1F720EA662B4}"/>
              </a:ext>
            </a:extLst>
          </p:cNvPr>
          <p:cNvSpPr/>
          <p:nvPr/>
        </p:nvSpPr>
        <p:spPr>
          <a:xfrm>
            <a:off x="6479854" y="3906563"/>
            <a:ext cx="388373" cy="0"/>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72401" y="30117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5" y="36537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7772401"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1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0154"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1447801"/>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2286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610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752601" y="4972236"/>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86200" y="4953001"/>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53032"/>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general image plane 2D space to the camera specific image space.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num>
                        <m:den>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3131" y="4422558"/>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V="1">
            <a:off x="4879830" y="3495630"/>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mc:Choice xmlns:a14="http://schemas.microsoft.com/office/drawing/2010/main"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4106712" y="441960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106712" y="4419600"/>
                <a:ext cx="2294088" cy="471540"/>
              </a:xfrm>
              <a:prstGeom prst="rect">
                <a:avLst/>
              </a:prstGeom>
              <a:blipFill>
                <a:blip r:embed="rId2"/>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9829" y="2191630"/>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a:off x="4947957" y="3365768"/>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407050" y="3515968"/>
            <a:ext cx="154038" cy="214313"/>
          </a:xfrm>
          <a:prstGeom prst="rect">
            <a:avLst/>
          </a:prstGeom>
          <a:ln w="12700">
            <a:miter lim="400000"/>
          </a:ln>
        </p:spPr>
      </p:pic>
      <mc:AlternateContent xmlns:mc="http://schemas.openxmlformats.org/markup-compatibility/2006">
        <mc:Choice xmlns:a14="http://schemas.microsoft.com/office/drawing/2010/main"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a:rPr>
                                <m:t>𝑐𝑎𝑚𝑒𝑟𝑎</m:t>
                              </m:r>
                              <m:r>
                                <a:rPr lang="en-US" sz="2400" i="1">
                                  <a:solidFill>
                                    <a:prstClr val="black"/>
                                  </a:solidFill>
                                  <a:latin typeface="Cambria Math"/>
                                </a:rPr>
                                <m:t> </m:t>
                              </m:r>
                            </m:e>
                            <m:e>
                              <m:r>
                                <a:rPr lang="en-US" sz="2400" i="1">
                                  <a:solidFill>
                                    <a:prstClr val="black"/>
                                  </a:solidFill>
                                  <a:latin typeface="Cambria Math"/>
                                </a:rPr>
                                <m:t>(</m:t>
                              </m:r>
                              <m:r>
                                <a:rPr lang="en-US" sz="2400" i="1">
                                  <a:solidFill>
                                    <a:prstClr val="black"/>
                                  </a:solidFill>
                                  <a:latin typeface="Cambria Math"/>
                                </a:rPr>
                                <m:t>𝑝𝑟𝑜𝑗</m:t>
                              </m:r>
                              <m:r>
                                <a:rPr lang="en-US" sz="2400" i="1">
                                  <a:solidFill>
                                    <a:prstClr val="black"/>
                                  </a:solidFill>
                                  <a:latin typeface="Cambria Math"/>
                                </a:rPr>
                                <m:t>.)</m:t>
                              </m:r>
                            </m:e>
                          </m:eqArr>
                        </m:sub>
                      </m:sSub>
                    </m:oMath>
                  </m:oMathPara>
                </a14:m>
                <a:endParaRPr sz="2400" dirty="0">
                  <a:solidFill>
                    <a:prstClr val="black"/>
                  </a:solidFill>
                  <a:latin typeface="Calibri Light" panose="020F0302020204030204"/>
                </a:endParaRPr>
              </a:p>
            </p:txBody>
          </p:sp>
        </mc:Choice>
        <mc:Fallback>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4"/>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3131" y="4422558"/>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V="1">
            <a:off x="4879830" y="3495630"/>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mc:Choice xmlns:a14="http://schemas.microsoft.com/office/drawing/2010/main"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4106712" y="441960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106712" y="4419600"/>
                <a:ext cx="2294088" cy="471540"/>
              </a:xfrm>
              <a:prstGeom prst="rect">
                <a:avLst/>
              </a:prstGeom>
              <a:blipFill>
                <a:blip r:embed="rId2"/>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9829" y="2191630"/>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a:off x="4947957" y="3365768"/>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407050" y="3515968"/>
            <a:ext cx="154038" cy="214313"/>
          </a:xfrm>
          <a:prstGeom prst="rect">
            <a:avLst/>
          </a:prstGeom>
          <a:ln w="12700">
            <a:miter lim="400000"/>
          </a:ln>
        </p:spPr>
      </p:pic>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a:rPr>
                                <m:t>𝑐𝑎𝑚𝑒𝑟𝑎</m:t>
                              </m:r>
                              <m:r>
                                <a:rPr lang="en-US" sz="2400" i="1">
                                  <a:solidFill>
                                    <a:prstClr val="black"/>
                                  </a:solidFill>
                                  <a:latin typeface="Cambria Math"/>
                                </a:rPr>
                                <m:t> </m:t>
                              </m:r>
                            </m:e>
                            <m:e>
                              <m:r>
                                <a:rPr lang="en-US" sz="2400" i="1">
                                  <a:solidFill>
                                    <a:prstClr val="black"/>
                                  </a:solidFill>
                                  <a:latin typeface="Cambria Math"/>
                                </a:rPr>
                                <m:t>(</m:t>
                              </m:r>
                              <m:r>
                                <a:rPr lang="en-US" sz="2400" i="1">
                                  <a:solidFill>
                                    <a:prstClr val="black"/>
                                  </a:solidFill>
                                  <a:latin typeface="Cambria Math"/>
                                </a:rPr>
                                <m:t>𝑝𝑟𝑜𝑗</m:t>
                              </m:r>
                              <m:r>
                                <a:rPr lang="en-US" sz="2400" i="1">
                                  <a:solidFill>
                                    <a:prstClr val="black"/>
                                  </a:solidFill>
                                  <a:latin typeface="Cambria Math"/>
                                </a:rPr>
                                <m:t>.)</m:t>
                              </m:r>
                            </m:e>
                          </m:eqArr>
                        </m:sub>
                      </m:sSub>
                    </m:oMath>
                  </m:oMathPara>
                </a14:m>
                <a:endParaRPr sz="2400" dirty="0">
                  <a:solidFill>
                    <a:prstClr val="black"/>
                  </a:solidFill>
                  <a:latin typeface="Calibri Light" panose="020F0302020204030204"/>
                </a:endParaRPr>
              </a:p>
            </p:txBody>
          </p:sp>
        </mc:Choice>
        <mc:Fallback>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b="1" dirty="0"/>
              <a:t>Camera </a:t>
            </a:r>
            <a:r>
              <a:rPr lang="en-US" b="1" dirty="0" err="1"/>
              <a:t>extrinsics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99576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370608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p:txBody>
          <a:bodyPr/>
          <a:lstStyle/>
          <a:p>
            <a:r>
              <a:rPr lang="en-US" dirty="0"/>
              <a:t>We are given a point in world coordinates and we transform it to the camera coordinate system:</a:t>
            </a:r>
          </a:p>
        </p:txBody>
      </p:sp>
    </p:spTree>
    <p:extLst>
      <p:ext uri="{BB962C8B-B14F-4D97-AF65-F5344CB8AC3E}">
        <p14:creationId xmlns:p14="http://schemas.microsoft.com/office/powerpoint/2010/main" val="176887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a:p>
        </p:txBody>
      </p:sp>
      <p:sp>
        <p:nvSpPr>
          <p:cNvPr id="5" name="Line">
            <a:extLst>
              <a:ext uri="{FF2B5EF4-FFF2-40B4-BE49-F238E27FC236}">
                <a16:creationId xmlns:a16="http://schemas.microsoft.com/office/drawing/2014/main" id="{12DBDBC3-6357-4475-9896-3DCE8AD752D2}"/>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6" name="Line">
            <a:extLst>
              <a:ext uri="{FF2B5EF4-FFF2-40B4-BE49-F238E27FC236}">
                <a16:creationId xmlns:a16="http://schemas.microsoft.com/office/drawing/2014/main" id="{5CB283C4-2B30-4EAF-A4DD-16FBF22443E9}"/>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7" name="Line">
            <a:extLst>
              <a:ext uri="{FF2B5EF4-FFF2-40B4-BE49-F238E27FC236}">
                <a16:creationId xmlns:a16="http://schemas.microsoft.com/office/drawing/2014/main" id="{1939293B-C9F6-469C-B1CA-2F0558BA1324}"/>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8" name="Shape">
            <a:extLst>
              <a:ext uri="{FF2B5EF4-FFF2-40B4-BE49-F238E27FC236}">
                <a16:creationId xmlns:a16="http://schemas.microsoft.com/office/drawing/2014/main" id="{2121B408-A2EA-4B21-8150-951E036073E2}"/>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9" name="Line">
            <a:extLst>
              <a:ext uri="{FF2B5EF4-FFF2-40B4-BE49-F238E27FC236}">
                <a16:creationId xmlns:a16="http://schemas.microsoft.com/office/drawing/2014/main" id="{8B195B13-D92E-4B00-A2E4-44EF0FA225D9}"/>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0" name="Line">
            <a:extLst>
              <a:ext uri="{FF2B5EF4-FFF2-40B4-BE49-F238E27FC236}">
                <a16:creationId xmlns:a16="http://schemas.microsoft.com/office/drawing/2014/main" id="{C812ECF9-69CB-4289-B9C2-0B9C45FDC3F4}"/>
              </a:ext>
            </a:extLst>
          </p:cNvPr>
          <p:cNvSpPr/>
          <p:nvPr/>
        </p:nvSpPr>
        <p:spPr>
          <a:xfrm>
            <a:off x="7514539" y="4157373"/>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1" name="Line">
            <a:extLst>
              <a:ext uri="{FF2B5EF4-FFF2-40B4-BE49-F238E27FC236}">
                <a16:creationId xmlns:a16="http://schemas.microsoft.com/office/drawing/2014/main" id="{DC12E0A4-76B6-4635-A872-45C2809D2D69}"/>
              </a:ext>
            </a:extLst>
          </p:cNvPr>
          <p:cNvSpPr/>
          <p:nvPr/>
        </p:nvSpPr>
        <p:spPr>
          <a:xfrm flipV="1">
            <a:off x="7523306" y="2887054"/>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2" name="Line">
            <a:extLst>
              <a:ext uri="{FF2B5EF4-FFF2-40B4-BE49-F238E27FC236}">
                <a16:creationId xmlns:a16="http://schemas.microsoft.com/office/drawing/2014/main" id="{CC4EE56A-E01A-4524-854B-837E5E0F5826}"/>
              </a:ext>
            </a:extLst>
          </p:cNvPr>
          <p:cNvSpPr/>
          <p:nvPr/>
        </p:nvSpPr>
        <p:spPr>
          <a:xfrm flipV="1">
            <a:off x="7315200" y="3437979"/>
            <a:ext cx="381001" cy="1743620"/>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13" name="Image" descr="Image">
            <a:extLst>
              <a:ext uri="{FF2B5EF4-FFF2-40B4-BE49-F238E27FC236}">
                <a16:creationId xmlns:a16="http://schemas.microsoft.com/office/drawing/2014/main" id="{6B9B8C04-4848-4306-8863-6C29CC37B468}"/>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14" name="Image" descr="Image">
            <a:extLst>
              <a:ext uri="{FF2B5EF4-FFF2-40B4-BE49-F238E27FC236}">
                <a16:creationId xmlns:a16="http://schemas.microsoft.com/office/drawing/2014/main" id="{4E22469F-27EA-4559-99AD-98CE3A5F215D}"/>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15" name="Image" descr="Image">
            <a:extLst>
              <a:ext uri="{FF2B5EF4-FFF2-40B4-BE49-F238E27FC236}">
                <a16:creationId xmlns:a16="http://schemas.microsoft.com/office/drawing/2014/main" id="{CC7B1327-6AC6-4A01-90BB-7288E0EBFCE1}"/>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pic>
        <p:nvPicPr>
          <p:cNvPr id="16" name="Image" descr="Image">
            <a:extLst>
              <a:ext uri="{FF2B5EF4-FFF2-40B4-BE49-F238E27FC236}">
                <a16:creationId xmlns:a16="http://schemas.microsoft.com/office/drawing/2014/main" id="{7CA70C4B-7EA4-4BAB-82EA-A669D0A42975}"/>
              </a:ext>
            </a:extLst>
          </p:cNvPr>
          <p:cNvPicPr>
            <a:picLocks noChangeAspect="1"/>
          </p:cNvPicPr>
          <p:nvPr/>
        </p:nvPicPr>
        <p:blipFill>
          <a:blip r:embed="rId5"/>
          <a:stretch>
            <a:fillRect/>
          </a:stretch>
        </p:blipFill>
        <p:spPr>
          <a:xfrm>
            <a:off x="8445895" y="4238334"/>
            <a:ext cx="199184" cy="162299"/>
          </a:xfrm>
          <a:prstGeom prst="rect">
            <a:avLst/>
          </a:prstGeom>
          <a:ln w="12700">
            <a:miter lim="400000"/>
          </a:ln>
        </p:spPr>
      </p:pic>
      <p:pic>
        <p:nvPicPr>
          <p:cNvPr id="17" name="Image" descr="Image">
            <a:extLst>
              <a:ext uri="{FF2B5EF4-FFF2-40B4-BE49-F238E27FC236}">
                <a16:creationId xmlns:a16="http://schemas.microsoft.com/office/drawing/2014/main" id="{66C55112-AEB0-4069-A7B7-3044F9BC0634}"/>
              </a:ext>
            </a:extLst>
          </p:cNvPr>
          <p:cNvPicPr>
            <a:picLocks noChangeAspect="1"/>
          </p:cNvPicPr>
          <p:nvPr/>
        </p:nvPicPr>
        <p:blipFill>
          <a:blip r:embed="rId6"/>
          <a:stretch>
            <a:fillRect/>
          </a:stretch>
        </p:blipFill>
        <p:spPr>
          <a:xfrm>
            <a:off x="7625665" y="3257170"/>
            <a:ext cx="221316" cy="162299"/>
          </a:xfrm>
          <a:prstGeom prst="rect">
            <a:avLst/>
          </a:prstGeom>
          <a:ln w="12700">
            <a:miter lim="400000"/>
          </a:ln>
        </p:spPr>
      </p:pic>
      <p:pic>
        <p:nvPicPr>
          <p:cNvPr id="18" name="Image" descr="Image">
            <a:extLst>
              <a:ext uri="{FF2B5EF4-FFF2-40B4-BE49-F238E27FC236}">
                <a16:creationId xmlns:a16="http://schemas.microsoft.com/office/drawing/2014/main" id="{870462C1-3006-44FA-B299-C56385625723}"/>
              </a:ext>
            </a:extLst>
          </p:cNvPr>
          <p:cNvPicPr>
            <a:picLocks noChangeAspect="1"/>
          </p:cNvPicPr>
          <p:nvPr/>
        </p:nvPicPr>
        <p:blipFill>
          <a:blip r:embed="rId7"/>
          <a:stretch>
            <a:fillRect/>
          </a:stretch>
        </p:blipFill>
        <p:spPr>
          <a:xfrm>
            <a:off x="7420947" y="2696506"/>
            <a:ext cx="204718" cy="177053"/>
          </a:xfrm>
          <a:prstGeom prst="rect">
            <a:avLst/>
          </a:prstGeom>
          <a:ln w="12700">
            <a:miter lim="400000"/>
          </a:ln>
        </p:spPr>
      </p:pic>
      <p:sp>
        <p:nvSpPr>
          <p:cNvPr id="19" name="World coordinate system">
            <a:extLst>
              <a:ext uri="{FF2B5EF4-FFF2-40B4-BE49-F238E27FC236}">
                <a16:creationId xmlns:a16="http://schemas.microsoft.com/office/drawing/2014/main" id="{80C36F78-4F64-4B7F-B2B7-28714D6FAA02}"/>
              </a:ext>
            </a:extLst>
          </p:cNvPr>
          <p:cNvSpPr txBox="1"/>
          <p:nvPr/>
        </p:nvSpPr>
        <p:spPr>
          <a:xfrm>
            <a:off x="7547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defTabSz="410751" hangingPunct="0">
              <a:defRPr/>
            </a:pPr>
            <a:r>
              <a:rPr sz="1266" kern="0">
                <a:solidFill>
                  <a:srgbClr val="0365C0"/>
                </a:solidFill>
                <a:latin typeface="Helvetica Light"/>
                <a:sym typeface="Helvetica Light"/>
              </a:rPr>
              <a:t>World coordinate system</a:t>
            </a:r>
          </a:p>
        </p:txBody>
      </p:sp>
      <p:sp>
        <p:nvSpPr>
          <p:cNvPr id="20" name="Camera coordinate system">
            <a:extLst>
              <a:ext uri="{FF2B5EF4-FFF2-40B4-BE49-F238E27FC236}">
                <a16:creationId xmlns:a16="http://schemas.microsoft.com/office/drawing/2014/main" id="{9F0C68AE-DDB2-477D-A69E-10FE9916C3B6}"/>
              </a:ext>
            </a:extLst>
          </p:cNvPr>
          <p:cNvSpPr txBox="1"/>
          <p:nvPr/>
        </p:nvSpPr>
        <p:spPr>
          <a:xfrm>
            <a:off x="3600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defTabSz="410751" hangingPunct="0">
              <a:defRPr/>
            </a:pPr>
            <a:r>
              <a:rPr sz="1266" kern="0">
                <a:solidFill>
                  <a:srgbClr val="000000"/>
                </a:solidFill>
                <a:latin typeface="Helvetica Light"/>
                <a:sym typeface="Helvetica Light"/>
              </a:rPr>
              <a:t>Camera coordinate system</a:t>
            </a:r>
          </a:p>
        </p:txBody>
      </p:sp>
      <p:sp>
        <p:nvSpPr>
          <p:cNvPr id="21" name="Line">
            <a:extLst>
              <a:ext uri="{FF2B5EF4-FFF2-40B4-BE49-F238E27FC236}">
                <a16:creationId xmlns:a16="http://schemas.microsoft.com/office/drawing/2014/main" id="{B4D19C32-9215-4C66-A46F-0FF68B40B0DF}"/>
              </a:ext>
            </a:extLst>
          </p:cNvPr>
          <p:cNvSpPr/>
          <p:nvPr/>
        </p:nvSpPr>
        <p:spPr>
          <a:xfrm flipV="1">
            <a:off x="7514073"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22" name="Line">
            <a:extLst>
              <a:ext uri="{FF2B5EF4-FFF2-40B4-BE49-F238E27FC236}">
                <a16:creationId xmlns:a16="http://schemas.microsoft.com/office/drawing/2014/main" id="{6D161CC0-53E3-40B1-8006-1DFD207157D4}"/>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CFD2C28-B4CE-4D37-97EB-A1CD190564DC}"/>
                  </a:ext>
                </a:extLst>
              </p:cNvPr>
              <p:cNvSpPr txBox="1"/>
              <p:nvPr/>
            </p:nvSpPr>
            <p:spPr>
              <a:xfrm>
                <a:off x="8757426" y="2078386"/>
                <a:ext cx="471218"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𝑋</m:t>
                          </m:r>
                        </m:e>
                        <m:sub>
                          <m:r>
                            <a:rPr lang="en-US" sz="2400" i="1">
                              <a:solidFill>
                                <a:prstClr val="black"/>
                              </a:solidFill>
                              <a:latin typeface="Cambria Math"/>
                            </a:rPr>
                            <m:t>𝑤</m:t>
                          </m:r>
                        </m:sub>
                      </m:sSub>
                    </m:oMath>
                  </m:oMathPara>
                </a14:m>
                <a:endParaRPr lang="en-US" sz="2400" dirty="0">
                  <a:solidFill>
                    <a:prstClr val="black"/>
                  </a:solidFill>
                  <a:latin typeface="Calibri" panose="020F0502020204030204"/>
                </a:endParaRPr>
              </a:p>
            </p:txBody>
          </p:sp>
        </mc:Choice>
        <mc:Fallback>
          <p:sp>
            <p:nvSpPr>
              <p:cNvPr id="23" name="TextBox 22">
                <a:extLst>
                  <a:ext uri="{FF2B5EF4-FFF2-40B4-BE49-F238E27FC236}">
                    <a16:creationId xmlns:a16="http://schemas.microsoft.com/office/drawing/2014/main" id="{3CFD2C28-B4CE-4D37-97EB-A1CD190564DC}"/>
                  </a:ext>
                </a:extLst>
              </p:cNvPr>
              <p:cNvSpPr txBox="1">
                <a:spLocks noRot="1" noChangeAspect="1" noMove="1" noResize="1" noEditPoints="1" noAdjustHandles="1" noChangeArrowheads="1" noChangeShapeType="1" noTextEdit="1"/>
              </p:cNvSpPr>
              <p:nvPr/>
            </p:nvSpPr>
            <p:spPr>
              <a:xfrm>
                <a:off x="8757426" y="2078386"/>
                <a:ext cx="471218" cy="369332"/>
              </a:xfrm>
              <a:prstGeom prst="rect">
                <a:avLst/>
              </a:prstGeom>
              <a:blipFill>
                <a:blip r:embed="rId8"/>
                <a:stretch>
                  <a:fillRect l="-14286" b="-8197"/>
                </a:stretch>
              </a:blipFill>
            </p:spPr>
            <p:txBody>
              <a:bodyPr/>
              <a:lstStyle/>
              <a:p>
                <a:r>
                  <a:rPr lang="en-US">
                    <a:noFill/>
                  </a:rPr>
                  <a:t> </a:t>
                </a:r>
              </a:p>
            </p:txBody>
          </p:sp>
        </mc:Fallback>
      </mc:AlternateContent>
    </p:spTree>
    <p:extLst>
      <p:ext uri="{BB962C8B-B14F-4D97-AF65-F5344CB8AC3E}">
        <p14:creationId xmlns:p14="http://schemas.microsoft.com/office/powerpoint/2010/main" val="86471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23" name="Line">
            <a:extLst>
              <a:ext uri="{FF2B5EF4-FFF2-40B4-BE49-F238E27FC236}">
                <a16:creationId xmlns:a16="http://schemas.microsoft.com/office/drawing/2014/main" id="{DB6A4E6F-505D-4973-8F8A-AB8DF68C0CFA}"/>
              </a:ext>
            </a:extLst>
          </p:cNvPr>
          <p:cNvSpPr/>
          <p:nvPr/>
        </p:nvSpPr>
        <p:spPr>
          <a:xfrm flipH="1" flipV="1">
            <a:off x="4545394" y="3351402"/>
            <a:ext cx="2982513" cy="800214"/>
          </a:xfrm>
          <a:prstGeom prst="line">
            <a:avLst/>
          </a:prstGeom>
          <a:ln w="12700">
            <a:solidFill>
              <a:schemeClr val="accent1"/>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3" name="Line">
            <a:extLst>
              <a:ext uri="{FF2B5EF4-FFF2-40B4-BE49-F238E27FC236}">
                <a16:creationId xmlns:a16="http://schemas.microsoft.com/office/drawing/2014/main" id="{36914EDB-D14A-4ED3-84EA-C119B8135472}"/>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4" name="Line">
            <a:extLst>
              <a:ext uri="{FF2B5EF4-FFF2-40B4-BE49-F238E27FC236}">
                <a16:creationId xmlns:a16="http://schemas.microsoft.com/office/drawing/2014/main" id="{4397A77B-1575-419C-9432-129E144EC5DA}"/>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5" name="Line">
            <a:extLst>
              <a:ext uri="{FF2B5EF4-FFF2-40B4-BE49-F238E27FC236}">
                <a16:creationId xmlns:a16="http://schemas.microsoft.com/office/drawing/2014/main" id="{C2BC6DDC-9542-4EE0-8813-EB3E76430BA9}"/>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6" name="Shape">
            <a:extLst>
              <a:ext uri="{FF2B5EF4-FFF2-40B4-BE49-F238E27FC236}">
                <a16:creationId xmlns:a16="http://schemas.microsoft.com/office/drawing/2014/main" id="{08E6DF4C-6503-4D5F-A22B-0657F3E7F23B}"/>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47" name="Line">
            <a:extLst>
              <a:ext uri="{FF2B5EF4-FFF2-40B4-BE49-F238E27FC236}">
                <a16:creationId xmlns:a16="http://schemas.microsoft.com/office/drawing/2014/main" id="{231C20B6-9DA6-4076-987B-AE4638095237}"/>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8" name="Line">
            <a:extLst>
              <a:ext uri="{FF2B5EF4-FFF2-40B4-BE49-F238E27FC236}">
                <a16:creationId xmlns:a16="http://schemas.microsoft.com/office/drawing/2014/main" id="{EBFF5C78-CE9B-4482-A8F4-D7DDD7DD2933}"/>
              </a:ext>
            </a:extLst>
          </p:cNvPr>
          <p:cNvSpPr/>
          <p:nvPr/>
        </p:nvSpPr>
        <p:spPr>
          <a:xfrm>
            <a:off x="7514539" y="4157373"/>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9" name="Line">
            <a:extLst>
              <a:ext uri="{FF2B5EF4-FFF2-40B4-BE49-F238E27FC236}">
                <a16:creationId xmlns:a16="http://schemas.microsoft.com/office/drawing/2014/main" id="{E07CBEE4-12F5-4050-915A-295249BF63BF}"/>
              </a:ext>
            </a:extLst>
          </p:cNvPr>
          <p:cNvSpPr/>
          <p:nvPr/>
        </p:nvSpPr>
        <p:spPr>
          <a:xfrm flipV="1">
            <a:off x="7523306" y="2887054"/>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50" name="Image" descr="Image">
            <a:extLst>
              <a:ext uri="{FF2B5EF4-FFF2-40B4-BE49-F238E27FC236}">
                <a16:creationId xmlns:a16="http://schemas.microsoft.com/office/drawing/2014/main" id="{057D4E42-6EFD-431D-87F9-18A3BE400AAA}"/>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51" name="Image" descr="Image">
            <a:extLst>
              <a:ext uri="{FF2B5EF4-FFF2-40B4-BE49-F238E27FC236}">
                <a16:creationId xmlns:a16="http://schemas.microsoft.com/office/drawing/2014/main" id="{6057A7BC-8825-489E-8EC1-407A59509225}"/>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52" name="Image" descr="Image">
            <a:extLst>
              <a:ext uri="{FF2B5EF4-FFF2-40B4-BE49-F238E27FC236}">
                <a16:creationId xmlns:a16="http://schemas.microsoft.com/office/drawing/2014/main" id="{CB38C764-F3D1-4773-A8AA-BA8A6015FC5C}"/>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pic>
        <p:nvPicPr>
          <p:cNvPr id="53" name="Image" descr="Image">
            <a:extLst>
              <a:ext uri="{FF2B5EF4-FFF2-40B4-BE49-F238E27FC236}">
                <a16:creationId xmlns:a16="http://schemas.microsoft.com/office/drawing/2014/main" id="{020804C9-E99B-4738-BEFA-9FB16117E776}"/>
              </a:ext>
            </a:extLst>
          </p:cNvPr>
          <p:cNvPicPr>
            <a:picLocks noChangeAspect="1"/>
          </p:cNvPicPr>
          <p:nvPr/>
        </p:nvPicPr>
        <p:blipFill>
          <a:blip r:embed="rId5"/>
          <a:stretch>
            <a:fillRect/>
          </a:stretch>
        </p:blipFill>
        <p:spPr>
          <a:xfrm>
            <a:off x="8445895" y="4238334"/>
            <a:ext cx="199184" cy="162299"/>
          </a:xfrm>
          <a:prstGeom prst="rect">
            <a:avLst/>
          </a:prstGeom>
          <a:ln w="12700">
            <a:miter lim="400000"/>
          </a:ln>
        </p:spPr>
      </p:pic>
      <p:pic>
        <p:nvPicPr>
          <p:cNvPr id="54" name="Image" descr="Image">
            <a:extLst>
              <a:ext uri="{FF2B5EF4-FFF2-40B4-BE49-F238E27FC236}">
                <a16:creationId xmlns:a16="http://schemas.microsoft.com/office/drawing/2014/main" id="{76AB4347-14DC-4104-9873-CC1E20FBF3FF}"/>
              </a:ext>
            </a:extLst>
          </p:cNvPr>
          <p:cNvPicPr>
            <a:picLocks noChangeAspect="1"/>
          </p:cNvPicPr>
          <p:nvPr/>
        </p:nvPicPr>
        <p:blipFill>
          <a:blip r:embed="rId6"/>
          <a:stretch>
            <a:fillRect/>
          </a:stretch>
        </p:blipFill>
        <p:spPr>
          <a:xfrm>
            <a:off x="7420947" y="2696506"/>
            <a:ext cx="204718" cy="177053"/>
          </a:xfrm>
          <a:prstGeom prst="rect">
            <a:avLst/>
          </a:prstGeom>
          <a:ln w="12700">
            <a:miter lim="400000"/>
          </a:ln>
        </p:spPr>
      </p:pic>
      <p:sp>
        <p:nvSpPr>
          <p:cNvPr id="55" name="World coordinate system">
            <a:extLst>
              <a:ext uri="{FF2B5EF4-FFF2-40B4-BE49-F238E27FC236}">
                <a16:creationId xmlns:a16="http://schemas.microsoft.com/office/drawing/2014/main" id="{5039B5A1-DD9E-4B5B-A318-62B106BD1083}"/>
              </a:ext>
            </a:extLst>
          </p:cNvPr>
          <p:cNvSpPr txBox="1"/>
          <p:nvPr/>
        </p:nvSpPr>
        <p:spPr>
          <a:xfrm>
            <a:off x="7547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defTabSz="410751" hangingPunct="0">
              <a:defRPr/>
            </a:pPr>
            <a:r>
              <a:rPr sz="1266" kern="0">
                <a:solidFill>
                  <a:srgbClr val="0365C0"/>
                </a:solidFill>
                <a:latin typeface="Helvetica Light"/>
                <a:sym typeface="Helvetica Light"/>
              </a:rPr>
              <a:t>World coordinate system</a:t>
            </a:r>
          </a:p>
        </p:txBody>
      </p:sp>
      <p:sp>
        <p:nvSpPr>
          <p:cNvPr id="56" name="Camera coordinate system">
            <a:extLst>
              <a:ext uri="{FF2B5EF4-FFF2-40B4-BE49-F238E27FC236}">
                <a16:creationId xmlns:a16="http://schemas.microsoft.com/office/drawing/2014/main" id="{CBCDCB58-A096-452A-8D01-1F8EAA472562}"/>
              </a:ext>
            </a:extLst>
          </p:cNvPr>
          <p:cNvSpPr txBox="1"/>
          <p:nvPr/>
        </p:nvSpPr>
        <p:spPr>
          <a:xfrm>
            <a:off x="3600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defTabSz="410751" hangingPunct="0">
              <a:defRPr/>
            </a:pPr>
            <a:r>
              <a:rPr sz="1266" kern="0">
                <a:solidFill>
                  <a:srgbClr val="000000"/>
                </a:solidFill>
                <a:latin typeface="Helvetica Light"/>
                <a:sym typeface="Helvetica Light"/>
              </a:rPr>
              <a:t>Camera coordinate system</a:t>
            </a:r>
          </a:p>
        </p:txBody>
      </p:sp>
      <p:sp>
        <p:nvSpPr>
          <p:cNvPr id="57" name="Line">
            <a:extLst>
              <a:ext uri="{FF2B5EF4-FFF2-40B4-BE49-F238E27FC236}">
                <a16:creationId xmlns:a16="http://schemas.microsoft.com/office/drawing/2014/main" id="{EC8C4926-46A1-411B-A192-48333B34C8C1}"/>
              </a:ext>
            </a:extLst>
          </p:cNvPr>
          <p:cNvSpPr/>
          <p:nvPr/>
        </p:nvSpPr>
        <p:spPr>
          <a:xfrm flipV="1">
            <a:off x="7514073"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58" name="Line">
            <a:extLst>
              <a:ext uri="{FF2B5EF4-FFF2-40B4-BE49-F238E27FC236}">
                <a16:creationId xmlns:a16="http://schemas.microsoft.com/office/drawing/2014/main" id="{08842965-0F5F-4061-BF1B-6BB2FD248678}"/>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59" name="Coordinate of the camera center in the world coordinate frame">
            <a:extLst>
              <a:ext uri="{FF2B5EF4-FFF2-40B4-BE49-F238E27FC236}">
                <a16:creationId xmlns:a16="http://schemas.microsoft.com/office/drawing/2014/main" id="{96AF81BE-49B5-4969-A0B6-C199F361E639}"/>
              </a:ext>
            </a:extLst>
          </p:cNvPr>
          <p:cNvSpPr txBox="1"/>
          <p:nvPr/>
        </p:nvSpPr>
        <p:spPr>
          <a:xfrm>
            <a:off x="5283638" y="4072369"/>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from world to camera</a:t>
            </a:r>
            <a:endParaRPr sz="1266" kern="0" dirty="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133D01A1-FFED-49BD-9F83-4C3559023E83}"/>
                  </a:ext>
                </a:extLst>
              </p:cNvPr>
              <p:cNvSpPr txBox="1"/>
              <p:nvPr/>
            </p:nvSpPr>
            <p:spPr>
              <a:xfrm>
                <a:off x="5847872" y="3744957"/>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p:sp>
            <p:nvSpPr>
              <p:cNvPr id="60" name="TextBox 59">
                <a:extLst>
                  <a:ext uri="{FF2B5EF4-FFF2-40B4-BE49-F238E27FC236}">
                    <a16:creationId xmlns:a16="http://schemas.microsoft.com/office/drawing/2014/main" id="{133D01A1-FFED-49BD-9F83-4C3559023E83}"/>
                  </a:ext>
                </a:extLst>
              </p:cNvPr>
              <p:cNvSpPr txBox="1">
                <a:spLocks noRot="1" noChangeAspect="1" noMove="1" noResize="1" noEditPoints="1" noAdjustHandles="1" noChangeArrowheads="1" noChangeShapeType="1" noTextEdit="1"/>
              </p:cNvSpPr>
              <p:nvPr/>
            </p:nvSpPr>
            <p:spPr>
              <a:xfrm>
                <a:off x="5847872" y="3744957"/>
                <a:ext cx="266803" cy="369332"/>
              </a:xfrm>
              <a:prstGeom prst="rect">
                <a:avLst/>
              </a:prstGeom>
              <a:blipFill>
                <a:blip r:embed="rId7"/>
                <a:stretch>
                  <a:fillRect l="-25000" r="-22727" b="-6557"/>
                </a:stretch>
              </a:blipFill>
            </p:spPr>
            <p:txBody>
              <a:bodyPr/>
              <a:lstStyle/>
              <a:p>
                <a:r>
                  <a:rPr lang="en-US">
                    <a:noFill/>
                  </a:rPr>
                  <a:t> </a:t>
                </a:r>
              </a:p>
            </p:txBody>
          </p:sp>
        </mc:Fallback>
      </mc:AlternateContent>
      <p:sp>
        <p:nvSpPr>
          <p:cNvPr id="61" name="Line">
            <a:extLst>
              <a:ext uri="{FF2B5EF4-FFF2-40B4-BE49-F238E27FC236}">
                <a16:creationId xmlns:a16="http://schemas.microsoft.com/office/drawing/2014/main" id="{CC4EE56A-E01A-4524-854B-837E5E0F5826}"/>
              </a:ext>
            </a:extLst>
          </p:cNvPr>
          <p:cNvSpPr/>
          <p:nvPr/>
        </p:nvSpPr>
        <p:spPr>
          <a:xfrm flipV="1">
            <a:off x="7315200" y="3437979"/>
            <a:ext cx="381001" cy="1743620"/>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62" name="Image" descr="Image">
            <a:extLst>
              <a:ext uri="{FF2B5EF4-FFF2-40B4-BE49-F238E27FC236}">
                <a16:creationId xmlns:a16="http://schemas.microsoft.com/office/drawing/2014/main" id="{66C55112-AEB0-4069-A7B7-3044F9BC0634}"/>
              </a:ext>
            </a:extLst>
          </p:cNvPr>
          <p:cNvPicPr>
            <a:picLocks noChangeAspect="1"/>
          </p:cNvPicPr>
          <p:nvPr/>
        </p:nvPicPr>
        <p:blipFill>
          <a:blip r:embed="rId8"/>
          <a:stretch>
            <a:fillRect/>
          </a:stretch>
        </p:blipFill>
        <p:spPr>
          <a:xfrm>
            <a:off x="7625665" y="3257170"/>
            <a:ext cx="221316" cy="162299"/>
          </a:xfrm>
          <a:prstGeom prst="rect">
            <a:avLst/>
          </a:prstGeom>
          <a:ln w="12700">
            <a:miter lim="400000"/>
          </a:ln>
        </p:spPr>
      </p:pic>
    </p:spTree>
    <p:extLst>
      <p:ext uri="{BB962C8B-B14F-4D97-AF65-F5344CB8AC3E}">
        <p14:creationId xmlns:p14="http://schemas.microsoft.com/office/powerpoint/2010/main" val="133789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id="{8A6861F5-28D5-40F7-86A3-B93686C6106A}"/>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6" name="Line">
            <a:extLst>
              <a:ext uri="{FF2B5EF4-FFF2-40B4-BE49-F238E27FC236}">
                <a16:creationId xmlns:a16="http://schemas.microsoft.com/office/drawing/2014/main" id="{8F79DE15-3B8D-4AB7-B932-14B916F73533}"/>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7" name="Line">
            <a:extLst>
              <a:ext uri="{FF2B5EF4-FFF2-40B4-BE49-F238E27FC236}">
                <a16:creationId xmlns:a16="http://schemas.microsoft.com/office/drawing/2014/main" id="{2A6580E5-9A65-46B6-83E2-BAE2ACD0831A}"/>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8" name="Shape">
            <a:extLst>
              <a:ext uri="{FF2B5EF4-FFF2-40B4-BE49-F238E27FC236}">
                <a16:creationId xmlns:a16="http://schemas.microsoft.com/office/drawing/2014/main" id="{D14AA1C6-2C6B-4247-9C6F-BBE9760D6A81}"/>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9" name="Line">
            <a:extLst>
              <a:ext uri="{FF2B5EF4-FFF2-40B4-BE49-F238E27FC236}">
                <a16:creationId xmlns:a16="http://schemas.microsoft.com/office/drawing/2014/main" id="{06F78644-1AF7-473A-818B-46BD42FB682C}"/>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10" name="Image" descr="Image">
            <a:extLst>
              <a:ext uri="{FF2B5EF4-FFF2-40B4-BE49-F238E27FC236}">
                <a16:creationId xmlns:a16="http://schemas.microsoft.com/office/drawing/2014/main" id="{B384376C-4B22-4B6B-95AE-B171BABFD4DE}"/>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11" name="Image" descr="Image">
            <a:extLst>
              <a:ext uri="{FF2B5EF4-FFF2-40B4-BE49-F238E27FC236}">
                <a16:creationId xmlns:a16="http://schemas.microsoft.com/office/drawing/2014/main" id="{62B53655-373F-4A81-A574-F226D5F645F1}"/>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12" name="Image" descr="Image">
            <a:extLst>
              <a:ext uri="{FF2B5EF4-FFF2-40B4-BE49-F238E27FC236}">
                <a16:creationId xmlns:a16="http://schemas.microsoft.com/office/drawing/2014/main" id="{00B45154-B1DB-4A0D-9F54-98F39F5A27C6}"/>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sp>
        <p:nvSpPr>
          <p:cNvPr id="13" name="Line">
            <a:extLst>
              <a:ext uri="{FF2B5EF4-FFF2-40B4-BE49-F238E27FC236}">
                <a16:creationId xmlns:a16="http://schemas.microsoft.com/office/drawing/2014/main" id="{D0153C34-7F5C-4F73-A421-33D4634125D0}"/>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4" name="Line">
            <a:extLst>
              <a:ext uri="{FF2B5EF4-FFF2-40B4-BE49-F238E27FC236}">
                <a16:creationId xmlns:a16="http://schemas.microsoft.com/office/drawing/2014/main" id="{C4C19EC7-ED5C-4F82-942E-08D85265B625}"/>
              </a:ext>
            </a:extLst>
          </p:cNvPr>
          <p:cNvSpPr/>
          <p:nvPr/>
        </p:nvSpPr>
        <p:spPr>
          <a:xfrm flipV="1">
            <a:off x="4540735" y="1592420"/>
            <a:ext cx="3969752" cy="1767118"/>
          </a:xfrm>
          <a:prstGeom prst="line">
            <a:avLst/>
          </a:prstGeom>
          <a:ln w="12700">
            <a:solidFill>
              <a:srgbClr val="000000"/>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5" name="Line">
            <a:extLst>
              <a:ext uri="{FF2B5EF4-FFF2-40B4-BE49-F238E27FC236}">
                <a16:creationId xmlns:a16="http://schemas.microsoft.com/office/drawing/2014/main" id="{F316A582-1037-4D61-8383-F92059EF8ECE}"/>
              </a:ext>
            </a:extLst>
          </p:cNvPr>
          <p:cNvSpPr/>
          <p:nvPr/>
        </p:nvSpPr>
        <p:spPr>
          <a:xfrm flipV="1">
            <a:off x="8553454" y="1552098"/>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D594E66-D58D-41A1-9652-7AD521C05F70}"/>
                  </a:ext>
                </a:extLst>
              </p:cNvPr>
              <p:cNvSpPr txBox="1"/>
              <p:nvPr/>
            </p:nvSpPr>
            <p:spPr>
              <a:xfrm>
                <a:off x="6255355" y="1426534"/>
                <a:ext cx="1716624" cy="492443"/>
              </a:xfrm>
              <a:prstGeom prst="rect">
                <a:avLst/>
              </a:prstGeom>
              <a:noFill/>
            </p:spPr>
            <p:txBody>
              <a:bodyPr wrap="none" lIns="0" tIns="0" rIns="0" bIns="0" rtlCol="0">
                <a:spAutoFit/>
              </a:bodyPr>
              <a:lstStyle/>
              <a:p>
                <a:pPr>
                  <a:defRPr/>
                </a:pPr>
                <a14:m>
                  <m:oMathPara xmlns:m="http://schemas.openxmlformats.org/officeDocument/2006/math">
                    <m:oMathParaPr>
                      <m:jc m:val="right"/>
                    </m:oMathParaPr>
                    <m:oMath xmlns:m="http://schemas.openxmlformats.org/officeDocument/2006/math">
                      <m:d>
                        <m:dPr>
                          <m:ctrlPr>
                            <a:rPr lang="en-US" sz="3200" i="1">
                              <a:solidFill>
                                <a:prstClr val="black"/>
                              </a:solidFill>
                              <a:latin typeface="Cambria Math" panose="02040503050406030204" pitchFamily="18" charset="0"/>
                            </a:rPr>
                          </m:ctrlPr>
                        </m:dPr>
                        <m:e>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a:rPr>
                                <m:t>𝑋</m:t>
                              </m:r>
                            </m:e>
                            <m:sub>
                              <m:r>
                                <a:rPr lang="en-US" sz="3200" i="1">
                                  <a:solidFill>
                                    <a:prstClr val="black"/>
                                  </a:solidFill>
                                  <a:latin typeface="Cambria Math"/>
                                </a:rPr>
                                <m:t>𝑤</m:t>
                              </m:r>
                            </m:sub>
                          </m:sSub>
                          <m:r>
                            <a:rPr lang="en-US" sz="3200" i="1">
                              <a:solidFill>
                                <a:prstClr val="black"/>
                              </a:solidFill>
                              <a:latin typeface="Cambria Math"/>
                            </a:rPr>
                            <m:t>−</m:t>
                          </m:r>
                          <m:r>
                            <a:rPr lang="en-US" sz="3200" i="1">
                              <a:solidFill>
                                <a:prstClr val="black"/>
                              </a:solidFill>
                              <a:latin typeface="Cambria Math"/>
                            </a:rPr>
                            <m:t>𝐶</m:t>
                          </m:r>
                        </m:e>
                      </m:d>
                    </m:oMath>
                  </m:oMathPara>
                </a14:m>
                <a:endParaRPr lang="en-US" sz="3200" dirty="0">
                  <a:solidFill>
                    <a:prstClr val="black"/>
                  </a:solidFill>
                  <a:latin typeface="Calibri" panose="020F0502020204030204"/>
                </a:endParaRPr>
              </a:p>
            </p:txBody>
          </p:sp>
        </mc:Choice>
        <mc:Fallback>
          <p:sp>
            <p:nvSpPr>
              <p:cNvPr id="16" name="TextBox 15">
                <a:extLst>
                  <a:ext uri="{FF2B5EF4-FFF2-40B4-BE49-F238E27FC236}">
                    <a16:creationId xmlns:a16="http://schemas.microsoft.com/office/drawing/2014/main" id="{8D594E66-D58D-41A1-9652-7AD521C05F70}"/>
                  </a:ext>
                </a:extLst>
              </p:cNvPr>
              <p:cNvSpPr txBox="1">
                <a:spLocks noRot="1" noChangeAspect="1" noMove="1" noResize="1" noEditPoints="1" noAdjustHandles="1" noChangeArrowheads="1" noChangeShapeType="1" noTextEdit="1"/>
              </p:cNvSpPr>
              <p:nvPr/>
            </p:nvSpPr>
            <p:spPr>
              <a:xfrm>
                <a:off x="6255355" y="1426534"/>
                <a:ext cx="1716624" cy="492443"/>
              </a:xfrm>
              <a:prstGeom prst="rect">
                <a:avLst/>
              </a:prstGeom>
              <a:blipFill>
                <a:blip r:embed="rId5"/>
                <a:stretch>
                  <a:fillRect/>
                </a:stretch>
              </a:blipFill>
            </p:spPr>
            <p:txBody>
              <a:bodyPr/>
              <a:lstStyle/>
              <a:p>
                <a:r>
                  <a:rPr lang="en-US">
                    <a:noFill/>
                  </a:rPr>
                  <a:t> </a:t>
                </a:r>
              </a:p>
            </p:txBody>
          </p:sp>
        </mc:Fallback>
      </mc:AlternateContent>
      <p:sp>
        <p:nvSpPr>
          <p:cNvPr id="17" name="Line">
            <a:extLst>
              <a:ext uri="{FF2B5EF4-FFF2-40B4-BE49-F238E27FC236}">
                <a16:creationId xmlns:a16="http://schemas.microsoft.com/office/drawing/2014/main" id="{EBFF5C78-CE9B-4482-A8F4-D7DDD7DD2933}"/>
              </a:ext>
            </a:extLst>
          </p:cNvPr>
          <p:cNvSpPr/>
          <p:nvPr/>
        </p:nvSpPr>
        <p:spPr>
          <a:xfrm>
            <a:off x="4537328" y="3353758"/>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E07CBEE4-12F5-4050-915A-295249BF63BF}"/>
              </a:ext>
            </a:extLst>
          </p:cNvPr>
          <p:cNvSpPr/>
          <p:nvPr/>
        </p:nvSpPr>
        <p:spPr>
          <a:xfrm flipV="1">
            <a:off x="4546095" y="2083439"/>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9" name="Line">
            <a:extLst>
              <a:ext uri="{FF2B5EF4-FFF2-40B4-BE49-F238E27FC236}">
                <a16:creationId xmlns:a16="http://schemas.microsoft.com/office/drawing/2014/main" id="{CC4EE56A-E01A-4524-854B-837E5E0F5826}"/>
              </a:ext>
            </a:extLst>
          </p:cNvPr>
          <p:cNvSpPr/>
          <p:nvPr/>
        </p:nvSpPr>
        <p:spPr>
          <a:xfrm flipV="1">
            <a:off x="4337989" y="2634364"/>
            <a:ext cx="381001" cy="1743620"/>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Tree>
    <p:extLst>
      <p:ext uri="{BB962C8B-B14F-4D97-AF65-F5344CB8AC3E}">
        <p14:creationId xmlns:p14="http://schemas.microsoft.com/office/powerpoint/2010/main" val="118008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id="{8A6861F5-28D5-40F7-86A3-B93686C6106A}"/>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6" name="Line">
            <a:extLst>
              <a:ext uri="{FF2B5EF4-FFF2-40B4-BE49-F238E27FC236}">
                <a16:creationId xmlns:a16="http://schemas.microsoft.com/office/drawing/2014/main" id="{8F79DE15-3B8D-4AB7-B932-14B916F73533}"/>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7" name="Line">
            <a:extLst>
              <a:ext uri="{FF2B5EF4-FFF2-40B4-BE49-F238E27FC236}">
                <a16:creationId xmlns:a16="http://schemas.microsoft.com/office/drawing/2014/main" id="{2A6580E5-9A65-46B6-83E2-BAE2ACD0831A}"/>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8" name="Shape">
            <a:extLst>
              <a:ext uri="{FF2B5EF4-FFF2-40B4-BE49-F238E27FC236}">
                <a16:creationId xmlns:a16="http://schemas.microsoft.com/office/drawing/2014/main" id="{D14AA1C6-2C6B-4247-9C6F-BBE9760D6A81}"/>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9" name="Line">
            <a:extLst>
              <a:ext uri="{FF2B5EF4-FFF2-40B4-BE49-F238E27FC236}">
                <a16:creationId xmlns:a16="http://schemas.microsoft.com/office/drawing/2014/main" id="{06F78644-1AF7-473A-818B-46BD42FB682C}"/>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10" name="Image" descr="Image">
            <a:extLst>
              <a:ext uri="{FF2B5EF4-FFF2-40B4-BE49-F238E27FC236}">
                <a16:creationId xmlns:a16="http://schemas.microsoft.com/office/drawing/2014/main" id="{B384376C-4B22-4B6B-95AE-B171BABFD4DE}"/>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11" name="Image" descr="Image">
            <a:extLst>
              <a:ext uri="{FF2B5EF4-FFF2-40B4-BE49-F238E27FC236}">
                <a16:creationId xmlns:a16="http://schemas.microsoft.com/office/drawing/2014/main" id="{62B53655-373F-4A81-A574-F226D5F645F1}"/>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12" name="Image" descr="Image">
            <a:extLst>
              <a:ext uri="{FF2B5EF4-FFF2-40B4-BE49-F238E27FC236}">
                <a16:creationId xmlns:a16="http://schemas.microsoft.com/office/drawing/2014/main" id="{00B45154-B1DB-4A0D-9F54-98F39F5A27C6}"/>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sp>
        <p:nvSpPr>
          <p:cNvPr id="13" name="Line">
            <a:extLst>
              <a:ext uri="{FF2B5EF4-FFF2-40B4-BE49-F238E27FC236}">
                <a16:creationId xmlns:a16="http://schemas.microsoft.com/office/drawing/2014/main" id="{D0153C34-7F5C-4F73-A421-33D4634125D0}"/>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4" name="Line">
            <a:extLst>
              <a:ext uri="{FF2B5EF4-FFF2-40B4-BE49-F238E27FC236}">
                <a16:creationId xmlns:a16="http://schemas.microsoft.com/office/drawing/2014/main" id="{C4C19EC7-ED5C-4F82-942E-08D85265B625}"/>
              </a:ext>
            </a:extLst>
          </p:cNvPr>
          <p:cNvSpPr/>
          <p:nvPr/>
        </p:nvSpPr>
        <p:spPr>
          <a:xfrm flipV="1">
            <a:off x="4540735" y="1982391"/>
            <a:ext cx="4150502" cy="1377147"/>
          </a:xfrm>
          <a:prstGeom prst="line">
            <a:avLst/>
          </a:prstGeom>
          <a:ln w="12700">
            <a:solidFill>
              <a:srgbClr val="000000"/>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5" name="Line">
            <a:extLst>
              <a:ext uri="{FF2B5EF4-FFF2-40B4-BE49-F238E27FC236}">
                <a16:creationId xmlns:a16="http://schemas.microsoft.com/office/drawing/2014/main" id="{EBFF5C78-CE9B-4482-A8F4-D7DDD7DD2933}"/>
              </a:ext>
            </a:extLst>
          </p:cNvPr>
          <p:cNvSpPr/>
          <p:nvPr/>
        </p:nvSpPr>
        <p:spPr>
          <a:xfrm>
            <a:off x="4537328" y="3353758"/>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6" name="Line">
            <a:extLst>
              <a:ext uri="{FF2B5EF4-FFF2-40B4-BE49-F238E27FC236}">
                <a16:creationId xmlns:a16="http://schemas.microsoft.com/office/drawing/2014/main" id="{E07CBEE4-12F5-4050-915A-295249BF63BF}"/>
              </a:ext>
            </a:extLst>
          </p:cNvPr>
          <p:cNvSpPr/>
          <p:nvPr/>
        </p:nvSpPr>
        <p:spPr>
          <a:xfrm flipV="1">
            <a:off x="4546095" y="2083439"/>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7" name="Line">
            <a:extLst>
              <a:ext uri="{FF2B5EF4-FFF2-40B4-BE49-F238E27FC236}">
                <a16:creationId xmlns:a16="http://schemas.microsoft.com/office/drawing/2014/main" id="{CC4EE56A-E01A-4524-854B-837E5E0F5826}"/>
              </a:ext>
            </a:extLst>
          </p:cNvPr>
          <p:cNvSpPr/>
          <p:nvPr/>
        </p:nvSpPr>
        <p:spPr>
          <a:xfrm flipV="1">
            <a:off x="4337989" y="2634364"/>
            <a:ext cx="381001" cy="1743620"/>
          </a:xfrm>
          <a:prstGeom prst="line">
            <a:avLst/>
          </a:prstGeom>
          <a:ln w="12700">
            <a:solidFill>
              <a:schemeClr val="accent1"/>
            </a:solidFill>
            <a:prstDash val="sysDot"/>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CC4EE56A-E01A-4524-854B-837E5E0F5826}"/>
              </a:ext>
            </a:extLst>
          </p:cNvPr>
          <p:cNvSpPr/>
          <p:nvPr/>
        </p:nvSpPr>
        <p:spPr>
          <a:xfrm flipV="1">
            <a:off x="4114800" y="3048000"/>
            <a:ext cx="838200" cy="626892"/>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9" name="Arc 18"/>
          <p:cNvSpPr/>
          <p:nvPr/>
        </p:nvSpPr>
        <p:spPr>
          <a:xfrm>
            <a:off x="4528489" y="3048000"/>
            <a:ext cx="272112" cy="22860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47D3E0F-0F0B-4A50-BD65-45CC7909E5A7}"/>
                  </a:ext>
                </a:extLst>
              </p:cNvPr>
              <p:cNvSpPr txBox="1"/>
              <p:nvPr/>
            </p:nvSpPr>
            <p:spPr>
              <a:xfrm>
                <a:off x="5471396" y="1424302"/>
                <a:ext cx="3444004" cy="508024"/>
              </a:xfrm>
              <a:prstGeom prst="rect">
                <a:avLst/>
              </a:prstGeom>
              <a:noFill/>
            </p:spPr>
            <p:txBody>
              <a:bodyPr wrap="square" lIns="0" tIns="0" rIns="0" bIns="0" rtlCol="0">
                <a:spAutoFit/>
              </a:bodyPr>
              <a:lstStyle/>
              <a:p>
                <a:pPr lvl="0">
                  <a:defRPr/>
                </a:pPr>
                <a14:m>
                  <m:oMathPara xmlns:m="http://schemas.openxmlformats.org/officeDocument/2006/math">
                    <m:oMathParaPr>
                      <m:jc m:val="centerGroup"/>
                    </m:oMathParaPr>
                    <m:oMath xmlns:m="http://schemas.openxmlformats.org/officeDocument/2006/math">
                      <m:sSub>
                        <m:sSubPr>
                          <m:ctrlPr>
                            <a:rPr lang="en-US" sz="3200" i="1" dirty="0">
                              <a:solidFill>
                                <a:prstClr val="black"/>
                              </a:solidFill>
                              <a:latin typeface="Cambria Math" panose="02040503050406030204" pitchFamily="18" charset="0"/>
                            </a:rPr>
                          </m:ctrlPr>
                        </m:sSubPr>
                        <m:e>
                          <m:r>
                            <a:rPr lang="en-US" sz="3200" i="1" dirty="0">
                              <a:solidFill>
                                <a:prstClr val="black"/>
                              </a:solidFill>
                              <a:latin typeface="Cambria Math"/>
                            </a:rPr>
                            <m:t>𝑋</m:t>
                          </m:r>
                        </m:e>
                        <m:sub>
                          <m:r>
                            <a:rPr lang="en-US" sz="3200" i="1" dirty="0">
                              <a:solidFill>
                                <a:prstClr val="black"/>
                              </a:solidFill>
                              <a:latin typeface="Cambria Math"/>
                            </a:rPr>
                            <m:t>𝑐</m:t>
                          </m:r>
                        </m:sub>
                      </m:sSub>
                      <m:r>
                        <a:rPr lang="en-US" sz="3200" i="1" dirty="0">
                          <a:solidFill>
                            <a:prstClr val="black"/>
                          </a:solidFill>
                          <a:latin typeface="Cambria Math"/>
                        </a:rPr>
                        <m:t>=</m:t>
                      </m:r>
                      <m:r>
                        <a:rPr lang="en-US" sz="3200" i="1" dirty="0">
                          <a:solidFill>
                            <a:prstClr val="black"/>
                          </a:solidFill>
                          <a:latin typeface="Cambria Math"/>
                        </a:rPr>
                        <m:t>𝑅</m:t>
                      </m:r>
                      <m:r>
                        <a:rPr lang="en-US" sz="3200" i="1" dirty="0">
                          <a:solidFill>
                            <a:prstClr val="black"/>
                          </a:solidFill>
                          <a:latin typeface="Cambria Math"/>
                        </a:rPr>
                        <m:t>(</m:t>
                      </m:r>
                      <m:sSub>
                        <m:sSubPr>
                          <m:ctrlPr>
                            <a:rPr lang="en-US" sz="3200" i="1" dirty="0">
                              <a:solidFill>
                                <a:prstClr val="black"/>
                              </a:solidFill>
                              <a:latin typeface="Cambria Math" panose="02040503050406030204" pitchFamily="18" charset="0"/>
                            </a:rPr>
                          </m:ctrlPr>
                        </m:sSubPr>
                        <m:e>
                          <m:r>
                            <a:rPr lang="en-US" sz="3200" i="1" dirty="0">
                              <a:solidFill>
                                <a:prstClr val="black"/>
                              </a:solidFill>
                              <a:latin typeface="Cambria Math"/>
                            </a:rPr>
                            <m:t>𝑋</m:t>
                          </m:r>
                        </m:e>
                        <m:sub>
                          <m:r>
                            <a:rPr lang="en-US" sz="3200" i="1" dirty="0">
                              <a:solidFill>
                                <a:prstClr val="black"/>
                              </a:solidFill>
                              <a:latin typeface="Cambria Math"/>
                            </a:rPr>
                            <m:t>𝑤</m:t>
                          </m:r>
                        </m:sub>
                      </m:sSub>
                      <m:r>
                        <a:rPr lang="en-US" sz="3200" i="1" dirty="0">
                          <a:solidFill>
                            <a:prstClr val="black"/>
                          </a:solidFill>
                          <a:latin typeface="Cambria Math"/>
                        </a:rPr>
                        <m:t>−</m:t>
                      </m:r>
                      <m:r>
                        <a:rPr lang="en-US" sz="3200" i="1" dirty="0">
                          <a:solidFill>
                            <a:prstClr val="black"/>
                          </a:solidFill>
                          <a:latin typeface="Cambria Math"/>
                        </a:rPr>
                        <m:t>𝐶</m:t>
                      </m:r>
                      <m:r>
                        <a:rPr lang="en-US" sz="3200" i="1" dirty="0">
                          <a:solidFill>
                            <a:prstClr val="black"/>
                          </a:solidFill>
                          <a:latin typeface="Cambria Math"/>
                        </a:rPr>
                        <m:t>)</m:t>
                      </m:r>
                    </m:oMath>
                  </m:oMathPara>
                </a14:m>
                <a:endParaRPr lang="en-US" sz="3200" dirty="0">
                  <a:solidFill>
                    <a:prstClr val="black"/>
                  </a:solidFill>
                  <a:latin typeface="Calibri" panose="020F0502020204030204"/>
                </a:endParaRPr>
              </a:p>
            </p:txBody>
          </p:sp>
        </mc:Choice>
        <mc:Fallback>
          <p:sp>
            <p:nvSpPr>
              <p:cNvPr id="20" name="TextBox 19">
                <a:extLst>
                  <a:ext uri="{FF2B5EF4-FFF2-40B4-BE49-F238E27FC236}">
                    <a16:creationId xmlns:a16="http://schemas.microsoft.com/office/drawing/2014/main" id="{A47D3E0F-0F0B-4A50-BD65-45CC7909E5A7}"/>
                  </a:ext>
                </a:extLst>
              </p:cNvPr>
              <p:cNvSpPr txBox="1">
                <a:spLocks noRot="1" noChangeAspect="1" noMove="1" noResize="1" noEditPoints="1" noAdjustHandles="1" noChangeArrowheads="1" noChangeShapeType="1" noTextEdit="1"/>
              </p:cNvSpPr>
              <p:nvPr/>
            </p:nvSpPr>
            <p:spPr>
              <a:xfrm>
                <a:off x="5471396" y="1424302"/>
                <a:ext cx="3444004" cy="508024"/>
              </a:xfrm>
              <a:prstGeom prst="rect">
                <a:avLst/>
              </a:prstGeom>
              <a:blipFill>
                <a:blip r:embed="rId5"/>
                <a:stretch>
                  <a:fillRect/>
                </a:stretch>
              </a:blipFill>
            </p:spPr>
            <p:txBody>
              <a:bodyPr/>
              <a:lstStyle/>
              <a:p>
                <a:r>
                  <a:rPr lang="en-US">
                    <a:noFill/>
                  </a:rPr>
                  <a:t> </a:t>
                </a:r>
              </a:p>
            </p:txBody>
          </p:sp>
        </mc:Fallback>
      </mc:AlternateContent>
      <p:sp>
        <p:nvSpPr>
          <p:cNvPr id="21" name="Coordinate of the camera center in the world coordinate frame">
            <a:extLst>
              <a:ext uri="{FF2B5EF4-FFF2-40B4-BE49-F238E27FC236}">
                <a16:creationId xmlns:a16="http://schemas.microsoft.com/office/drawing/2014/main" id="{96AF81BE-49B5-4969-A0B6-C199F361E639}"/>
              </a:ext>
            </a:extLst>
          </p:cNvPr>
          <p:cNvSpPr txBox="1"/>
          <p:nvPr/>
        </p:nvSpPr>
        <p:spPr>
          <a:xfrm>
            <a:off x="2662535" y="2862602"/>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Rotation matrix from world to camera</a:t>
            </a:r>
            <a:endParaRPr sz="1266" kern="0" dirty="0">
              <a:solidFill>
                <a:srgbClr val="000000"/>
              </a:solidFill>
              <a:latin typeface="Helvetica Light"/>
              <a:sym typeface="Helvetica Light"/>
            </a:endParaRPr>
          </a:p>
        </p:txBody>
      </p:sp>
      <mc:AlternateContent xmlns:mc="http://schemas.openxmlformats.org/markup-compatibility/2006">
        <mc:Choice xmlns:a14="http://schemas.microsoft.com/office/drawing/2010/main" Requires="a14">
          <p:sp>
            <p:nvSpPr>
              <p:cNvPr id="22" name="Rectangle 21"/>
              <p:cNvSpPr/>
              <p:nvPr/>
            </p:nvSpPr>
            <p:spPr>
              <a:xfrm>
                <a:off x="3124200" y="2504569"/>
                <a:ext cx="4683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prstClr val="black"/>
                          </a:solidFill>
                          <a:latin typeface="Cambria Math"/>
                        </a:rPr>
                        <m:t>𝑅</m:t>
                      </m:r>
                    </m:oMath>
                  </m:oMathPara>
                </a14:m>
                <a:endParaRPr lang="en-US" sz="2400" dirty="0"/>
              </a:p>
            </p:txBody>
          </p:sp>
        </mc:Choice>
        <mc:Fallback>
          <p:sp>
            <p:nvSpPr>
              <p:cNvPr id="22" name="Rectangle 21"/>
              <p:cNvSpPr>
                <a:spLocks noRot="1" noChangeAspect="1" noMove="1" noResize="1" noEditPoints="1" noAdjustHandles="1" noChangeArrowheads="1" noChangeShapeType="1" noTextEdit="1"/>
              </p:cNvSpPr>
              <p:nvPr/>
            </p:nvSpPr>
            <p:spPr>
              <a:xfrm>
                <a:off x="3124200" y="2504569"/>
                <a:ext cx="468398"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6920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008120" y="2057400"/>
            <a:ext cx="4191000" cy="1219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is essentially: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en-US"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298931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332736" y="3276601"/>
            <a:ext cx="3526529" cy="1307803"/>
          </a:xfrm>
          <a:prstGeom prst="rect">
            <a:avLst/>
          </a:prstGeom>
          <a:ln w="12700">
            <a:miter lim="400000"/>
          </a:ln>
        </p:spPr>
      </p:pic>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490882" y="807568"/>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4746882"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6353466" y="4862459"/>
            <a:ext cx="1091655" cy="812602"/>
          </a:xfrm>
          <a:prstGeom prst="rect">
            <a:avLst/>
          </a:prstGeom>
          <a:ln w="12700">
            <a:miter lim="400000"/>
          </a:ln>
        </p:spPr>
      </p:pic>
      <p:sp>
        <p:nvSpPr>
          <p:cNvPr id="229" name="Inhomogeneous coordinates"/>
          <p:cNvSpPr txBox="1"/>
          <p:nvPr/>
        </p:nvSpPr>
        <p:spPr>
          <a:xfrm>
            <a:off x="4167961" y="4094487"/>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Heterogeneous</a:t>
            </a:r>
            <a:r>
              <a:rPr sz="2531" kern="0" dirty="0">
                <a:solidFill>
                  <a:srgbClr val="000000"/>
                </a:solidFill>
                <a:latin typeface="Helvetica Light"/>
                <a:sym typeface="Helvetica Light"/>
              </a:rPr>
              <a:t> coordinates</a:t>
            </a:r>
          </a:p>
        </p:txBody>
      </p:sp>
      <p:sp>
        <p:nvSpPr>
          <p:cNvPr id="230" name="(non-linear correlation between coordinates)"/>
          <p:cNvSpPr txBox="1"/>
          <p:nvPr/>
        </p:nvSpPr>
        <p:spPr>
          <a:xfrm>
            <a:off x="3863388" y="5904101"/>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algn="ctr" defTabSz="410751" hangingPunct="0">
              <a:defRPr/>
            </a:pPr>
            <a:r>
              <a:rPr sz="1969" kern="0" dirty="0">
                <a:solidFill>
                  <a:srgbClr val="000000"/>
                </a:solidFill>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4486067" y="2722954"/>
            <a:ext cx="3219869" cy="1065158"/>
          </a:xfrm>
          <a:prstGeom prst="rect">
            <a:avLst/>
          </a:prstGeom>
          <a:ln w="12700">
            <a:miter lim="400000"/>
          </a:ln>
        </p:spPr>
      </p:pic>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835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4642316"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6248900" y="1103061"/>
            <a:ext cx="1091655" cy="812602"/>
          </a:xfrm>
          <a:prstGeom prst="rect">
            <a:avLst/>
          </a:prstGeom>
          <a:ln w="12700">
            <a:miter lim="400000"/>
          </a:ln>
        </p:spPr>
      </p:pic>
      <p:pic>
        <p:nvPicPr>
          <p:cNvPr id="238" name="latex-image-6.pdf" descr="latex-image-6.pdf"/>
          <p:cNvPicPr>
            <a:picLocks noChangeAspect="1"/>
          </p:cNvPicPr>
          <p:nvPr/>
        </p:nvPicPr>
        <p:blipFill>
          <a:blip r:embed="rId4"/>
          <a:stretch>
            <a:fillRect/>
          </a:stretch>
        </p:blipFill>
        <p:spPr>
          <a:xfrm>
            <a:off x="5081366" y="3449495"/>
            <a:ext cx="2029271" cy="383977"/>
          </a:xfrm>
          <a:prstGeom prst="rect">
            <a:avLst/>
          </a:prstGeom>
          <a:ln w="12700">
            <a:miter lim="400000"/>
          </a:ln>
        </p:spPr>
      </p:pic>
      <p:pic>
        <p:nvPicPr>
          <p:cNvPr id="239" name="latex-image-7.pdf" descr="latex-image-7.pdf"/>
          <p:cNvPicPr>
            <a:picLocks noChangeAspect="1"/>
          </p:cNvPicPr>
          <p:nvPr/>
        </p:nvPicPr>
        <p:blipFill>
          <a:blip r:embed="rId5"/>
          <a:stretch>
            <a:fillRect/>
          </a:stretch>
        </p:blipFill>
        <p:spPr>
          <a:xfrm>
            <a:off x="5074668" y="4179654"/>
            <a:ext cx="2042666" cy="383977"/>
          </a:xfrm>
          <a:prstGeom prst="rect">
            <a:avLst/>
          </a:prstGeom>
          <a:ln w="12700">
            <a:miter lim="400000"/>
          </a:ln>
        </p:spPr>
      </p:pic>
      <p:sp>
        <p:nvSpPr>
          <p:cNvPr id="240" name="Make them linear with algebraic manipulation…"/>
          <p:cNvSpPr txBox="1"/>
          <p:nvPr/>
        </p:nvSpPr>
        <p:spPr>
          <a:xfrm>
            <a:off x="2646338" y="2656808"/>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3400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lgn="ctr" defTabSz="410751" hangingPunct="0">
              <a:defRPr/>
            </a:pPr>
            <a:r>
              <a:rPr sz="2531" kern="0" dirty="0">
                <a:solidFill>
                  <a:srgbClr val="000000"/>
                </a:solidFill>
                <a:latin typeface="Helvetica Light"/>
                <a:sym typeface="Helvetica Light"/>
              </a:rPr>
              <a:t>Now </a:t>
            </a:r>
            <a:r>
              <a:rPr lang="en-US" sz="2531" kern="0" dirty="0">
                <a:solidFill>
                  <a:srgbClr val="000000"/>
                </a:solidFill>
                <a:latin typeface="Helvetica Light"/>
                <a:sym typeface="Helvetica Light"/>
              </a:rPr>
              <a:t>we</a:t>
            </a:r>
            <a:r>
              <a:rPr sz="2531" kern="0" dirty="0">
                <a:solidFill>
                  <a:srgbClr val="000000"/>
                </a:solidFill>
                <a:latin typeface="Helvetica Light"/>
                <a:sym typeface="Helvetica Light"/>
              </a:rPr>
              <a:t> can setup a system of linear equations with multiple point correspondences</a:t>
            </a:r>
            <a:endParaRPr sz="1969" kern="0" dirty="0">
              <a:solidFill>
                <a:srgbClr val="000000"/>
              </a:solidFill>
              <a:latin typeface="Helvetica Light"/>
              <a:sym typeface="Helvetica Light"/>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034462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sp>
        <p:nvSpPr>
          <p:cNvPr id="246" name="In matrix form …"/>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cxnSp>
        <p:nvCxnSpPr>
          <p:cNvPr id="3" name="Straight Arrow Connector 2"/>
          <p:cNvCxnSpPr/>
          <p:nvPr/>
        </p:nvCxnSpPr>
        <p:spPr>
          <a:xfrm flipH="1">
            <a:off x="8610600" y="1732920"/>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15400" y="1010917"/>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3892916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sp>
        <p:nvSpPr>
          <p:cNvPr id="248" name="For N points …"/>
          <p:cNvSpPr txBox="1"/>
          <p:nvPr/>
        </p:nvSpPr>
        <p:spPr>
          <a:xfrm>
            <a:off x="2890848" y="4043714"/>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5226874" y="4170969"/>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8873920" y="5719622"/>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do we solve this system?</a:t>
            </a:r>
            <a:endParaRPr sz="1969" kern="0" dirty="0">
              <a:solidFill>
                <a:schemeClr val="tx1"/>
              </a:solidFill>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2133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many points do we need to solve this problem?</a:t>
            </a:r>
            <a:endParaRPr sz="1969" kern="0" dirty="0">
              <a:solidFill>
                <a:schemeClr val="tx1"/>
              </a:solidFill>
            </a:endParaRPr>
          </a:p>
        </p:txBody>
      </p:sp>
      <p:sp>
        <p:nvSpPr>
          <p:cNvPr id="11" name="In matrix form …">
            <a:extLst>
              <a:ext uri="{FF2B5EF4-FFF2-40B4-BE49-F238E27FC236}">
                <a16:creationId xmlns:a16="http://schemas.microsoft.com/office/drawing/2014/main" id="{69E947AB-0710-44E7-8393-2C21CAFB3235}"/>
              </a:ext>
            </a:extLst>
          </p:cNvPr>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spTree>
    <p:extLst>
      <p:ext uri="{BB962C8B-B14F-4D97-AF65-F5344CB8AC3E}">
        <p14:creationId xmlns:p14="http://schemas.microsoft.com/office/powerpoint/2010/main" val="2615048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3454035" y="914401"/>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3354937" y="1752601"/>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7430299" y="2209800"/>
            <a:ext cx="1212206" cy="1160860"/>
          </a:xfrm>
          <a:prstGeom prst="rect">
            <a:avLst/>
          </a:prstGeom>
          <a:ln w="12700">
            <a:miter lim="400000"/>
          </a:ln>
        </p:spPr>
      </p:pic>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8" name="Content Placeholder 2"/>
          <p:cNvSpPr txBox="1">
            <a:spLocks/>
          </p:cNvSpPr>
          <p:nvPr/>
        </p:nvSpPr>
        <p:spPr>
          <a:xfrm>
            <a:off x="179109" y="762000"/>
            <a:ext cx="11717518"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a:t>
            </a:r>
          </a:p>
        </p:txBody>
      </p:sp>
    </p:spTree>
    <p:extLst>
      <p:ext uri="{BB962C8B-B14F-4D97-AF65-F5344CB8AC3E}">
        <p14:creationId xmlns:p14="http://schemas.microsoft.com/office/powerpoint/2010/main" val="3530167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m:t>
                        </m:r>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intrinsics</a:t>
            </a:r>
            <a:endParaRPr lang="en-US" b="1" dirty="0"/>
          </a:p>
          <a:p>
            <a:r>
              <a:rPr lang="en-US" dirty="0"/>
              <a:t>Camera </a:t>
            </a:r>
            <a:r>
              <a:rPr lang="en-US" dirty="0" err="1"/>
              <a:t>extrinsics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172828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930652" y="3097273"/>
            <a:ext cx="204646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a:t>
            </a:r>
          </a:p>
          <a:p>
            <a:endParaRPr lang="en-US" dirty="0"/>
          </a:p>
        </p:txBody>
      </p:sp>
      <p:sp>
        <p:nvSpPr>
          <p:cNvPr id="4" name="Line"/>
          <p:cNvSpPr/>
          <p:nvPr/>
        </p:nvSpPr>
        <p:spPr>
          <a:xfrm>
            <a:off x="3052899"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2"/>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V="1">
            <a:off x="3066293" y="2503417"/>
            <a:ext cx="1" cy="1757742"/>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1" y="3498245"/>
            <a:ext cx="1" cy="1757742"/>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V="1">
            <a:off x="4789559" y="5367609"/>
            <a:ext cx="216263" cy="168669"/>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flipV="1">
            <a:off x="4802952" y="4727248"/>
            <a:ext cx="1" cy="81349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3"/>
          <a:stretch>
            <a:fillRect/>
          </a:stretch>
        </p:blipFill>
        <p:spPr>
          <a:xfrm>
            <a:off x="5138432" y="3498246"/>
            <a:ext cx="187524" cy="151805"/>
          </a:xfrm>
          <a:prstGeom prst="rect">
            <a:avLst/>
          </a:prstGeom>
          <a:ln w="12700">
            <a:miter lim="400000"/>
          </a:ln>
        </p:spPr>
      </p:pic>
      <p:sp>
        <p:nvSpPr>
          <p:cNvPr id="19" name="image point"/>
          <p:cNvSpPr txBox="1"/>
          <p:nvPr/>
        </p:nvSpPr>
        <p:spPr>
          <a:xfrm>
            <a:off x="5192732" y="3662518"/>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endCxn id="4" idx="0"/>
          </p:cNvCxnSpPr>
          <p:nvPr/>
        </p:nvCxnSpPr>
        <p:spPr>
          <a:xfrm flipH="1">
            <a:off x="3052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3070805" y="3977956"/>
            <a:ext cx="76109" cy="267386"/>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07138"/>
            <a:ext cx="92523" cy="344434"/>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563912" y="420153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a:rPr>
                                <m:t>𝑐𝑎𝑚𝑒𝑟𝑎</m:t>
                              </m:r>
                              <m:r>
                                <a:rPr lang="en-US" sz="2400" i="1">
                                  <a:solidFill>
                                    <a:prstClr val="black"/>
                                  </a:solidFill>
                                  <a:latin typeface="Cambria Math"/>
                                </a:rPr>
                                <m:t> </m:t>
                              </m:r>
                            </m:e>
                            <m:e>
                              <m:r>
                                <a:rPr lang="en-US" sz="2400" i="1">
                                  <a:solidFill>
                                    <a:prstClr val="black"/>
                                  </a:solidFill>
                                  <a:latin typeface="Cambria Math"/>
                                </a:rPr>
                                <m:t>(</m:t>
                              </m:r>
                              <m:r>
                                <a:rPr lang="en-US" sz="2400" i="1">
                                  <a:solidFill>
                                    <a:prstClr val="black"/>
                                  </a:solidFill>
                                  <a:latin typeface="Cambria Math"/>
                                </a:rPr>
                                <m:t>𝑝𝑟𝑜𝑗</m:t>
                              </m:r>
                              <m:r>
                                <a:rPr lang="en-US" sz="2400" i="1">
                                  <a:solidFill>
                                    <a:prstClr val="black"/>
                                  </a:solidFill>
                                  <a:latin typeface="Cambria Math"/>
                                </a:rPr>
                                <m:t>.)</m:t>
                              </m:r>
                            </m:e>
                          </m:eqArr>
                        </m:sub>
                      </m:sSub>
                    </m:oMath>
                  </m:oMathPara>
                </a14:m>
                <a:endParaRPr sz="2400" dirty="0">
                  <a:solidFill>
                    <a:prstClr val="black"/>
                  </a:solidFill>
                  <a:latin typeface="Calibri Light" panose="020F0302020204030204"/>
                </a:endParaRPr>
              </a:p>
            </p:txBody>
          </p:sp>
        </mc:Choice>
        <mc:Fallback>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563912" y="4201534"/>
                <a:ext cx="2294088" cy="644087"/>
              </a:xfrm>
              <a:prstGeom prst="rect">
                <a:avLst/>
              </a:prstGeom>
              <a:blipFill>
                <a:blip r:embed="rId4"/>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5"/>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6"/>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4343400" y="524346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343400" y="5243460"/>
                <a:ext cx="2294088" cy="471540"/>
              </a:xfrm>
              <a:prstGeom prst="rect">
                <a:avLst/>
              </a:prstGeom>
              <a:blipFill>
                <a:blip r:embed="rId7"/>
                <a:stretch>
                  <a:fillRect b="-1410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2466</Words>
  <Application>Microsoft Office PowerPoint</Application>
  <PresentationFormat>Widescreen</PresentationFormat>
  <Paragraphs>503</Paragraphs>
  <Slides>47</Slides>
  <Notes>18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Helvetica</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Contents</vt:lpstr>
      <vt:lpstr>Coordinate systems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Full camera matrix</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 </dc:creator>
  <cp:lastModifiedBy> </cp:lastModifiedBy>
  <cp:revision>3</cp:revision>
  <dcterms:created xsi:type="dcterms:W3CDTF">2019-11-08T16:12:10Z</dcterms:created>
  <dcterms:modified xsi:type="dcterms:W3CDTF">2019-11-08T16:36:07Z</dcterms:modified>
</cp:coreProperties>
</file>