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588" r:id="rId3"/>
    <p:sldId id="589" r:id="rId4"/>
    <p:sldId id="590" r:id="rId5"/>
    <p:sldId id="592" r:id="rId6"/>
    <p:sldId id="632" r:id="rId7"/>
    <p:sldId id="638" r:id="rId8"/>
    <p:sldId id="633" r:id="rId9"/>
    <p:sldId id="631" r:id="rId10"/>
    <p:sldId id="599" r:id="rId11"/>
    <p:sldId id="600" r:id="rId12"/>
    <p:sldId id="641" r:id="rId13"/>
    <p:sldId id="643" r:id="rId14"/>
    <p:sldId id="644" r:id="rId15"/>
    <p:sldId id="648" r:id="rId16"/>
    <p:sldId id="649" r:id="rId17"/>
    <p:sldId id="651" r:id="rId18"/>
    <p:sldId id="657" r:id="rId19"/>
    <p:sldId id="601" r:id="rId20"/>
    <p:sldId id="602" r:id="rId21"/>
    <p:sldId id="605" r:id="rId22"/>
    <p:sldId id="607" r:id="rId23"/>
    <p:sldId id="608" r:id="rId24"/>
    <p:sldId id="652" r:id="rId25"/>
    <p:sldId id="635" r:id="rId26"/>
    <p:sldId id="609" r:id="rId27"/>
    <p:sldId id="636" r:id="rId28"/>
    <p:sldId id="655" r:id="rId29"/>
    <p:sldId id="653" r:id="rId30"/>
    <p:sldId id="654" r:id="rId31"/>
    <p:sldId id="659" r:id="rId32"/>
    <p:sldId id="623" r:id="rId33"/>
    <p:sldId id="624" r:id="rId34"/>
    <p:sldId id="625" r:id="rId35"/>
    <p:sldId id="626" r:id="rId36"/>
    <p:sldId id="627" r:id="rId37"/>
    <p:sldId id="628" r:id="rId38"/>
    <p:sldId id="324" r:id="rId39"/>
    <p:sldId id="597" r:id="rId40"/>
    <p:sldId id="594" r:id="rId41"/>
    <p:sldId id="595" r:id="rId42"/>
    <p:sldId id="5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122DCA-2BFF-4C07-B312-A819CFDB2B57}">
          <p14:sldIdLst>
            <p14:sldId id="256"/>
            <p14:sldId id="588"/>
            <p14:sldId id="589"/>
            <p14:sldId id="590"/>
            <p14:sldId id="592"/>
            <p14:sldId id="632"/>
            <p14:sldId id="638"/>
            <p14:sldId id="633"/>
            <p14:sldId id="631"/>
            <p14:sldId id="599"/>
            <p14:sldId id="600"/>
            <p14:sldId id="641"/>
            <p14:sldId id="643"/>
            <p14:sldId id="644"/>
            <p14:sldId id="648"/>
            <p14:sldId id="649"/>
            <p14:sldId id="651"/>
            <p14:sldId id="657"/>
            <p14:sldId id="601"/>
            <p14:sldId id="602"/>
            <p14:sldId id="605"/>
            <p14:sldId id="607"/>
            <p14:sldId id="608"/>
            <p14:sldId id="652"/>
            <p14:sldId id="635"/>
            <p14:sldId id="609"/>
            <p14:sldId id="636"/>
            <p14:sldId id="655"/>
            <p14:sldId id="653"/>
            <p14:sldId id="654"/>
            <p14:sldId id="659"/>
            <p14:sldId id="623"/>
            <p14:sldId id="624"/>
            <p14:sldId id="625"/>
            <p14:sldId id="626"/>
            <p14:sldId id="627"/>
            <p14:sldId id="628"/>
          </p14:sldIdLst>
        </p14:section>
        <p14:section name="Untitled Section" id="{6D85F210-A48E-43FF-87DE-D05122110AE4}">
          <p14:sldIdLst>
            <p14:sldId id="324"/>
            <p14:sldId id="597"/>
            <p14:sldId id="594"/>
            <p14:sldId id="595"/>
            <p14:sldId id="5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3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114" y="-150"/>
      </p:cViewPr>
      <p:guideLst>
        <p:guide orient="horz" pos="2160"/>
        <p:guide orient="horz" pos="4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4718-754F-4E07-9605-F6005C29891E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7449-0C62-42CB-B32A-6A9BAFE4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High level idea is that corners are good.  You want to find windows that contain strong gradients AND gradients oriented in more than one direction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5B9E7-BA07-45C5-BE07-494D64FD999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4F949-82A5-4D3D-BD83-D7F9895818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7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F8AC-5B45-42CB-9735-3EB7A7C8F90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65837" cy="3413125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93" y="4324048"/>
            <a:ext cx="5048250" cy="417134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A9006-87B5-46C9-9E96-6AA3839CC93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BA7A5-3491-45A6-9E3B-1789197AE14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E027-5420-4928-A7CA-206C85BCA02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\begin{align}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Cov</a:t>
            </a:r>
            <a:r>
              <a:rPr lang="en-US" dirty="0" smtClean="0"/>
              <a:t>}(X,Y) &amp;= \</a:t>
            </a:r>
            <a:r>
              <a:rPr lang="en-US" dirty="0" err="1" smtClean="0"/>
              <a:t>operatorname</a:t>
            </a:r>
            <a:r>
              <a:rPr lang="en-US" dirty="0" smtClean="0"/>
              <a:t>{E}\left[(X - \</a:t>
            </a:r>
            <a:r>
              <a:rPr lang="en-US" dirty="0" err="1" smtClean="0"/>
              <a:t>operatorname</a:t>
            </a:r>
            <a:r>
              <a:rPr lang="en-US" dirty="0" smtClean="0"/>
              <a:t>{E}[X])(Y - \</a:t>
            </a:r>
            <a:r>
              <a:rPr lang="en-US" dirty="0" err="1" smtClean="0"/>
              <a:t>operatorname</a:t>
            </a:r>
            <a:r>
              <a:rPr lang="en-US" dirty="0" smtClean="0"/>
              <a:t>{E}[Y])\right] \</a:t>
            </a:r>
            <a:r>
              <a:rPr lang="en-US" dirty="0" err="1" smtClean="0"/>
              <a:t>nonumber</a:t>
            </a:r>
            <a:r>
              <a:rPr lang="en-US" dirty="0" smtClean="0"/>
              <a:t>\\</a:t>
            </a:r>
          </a:p>
          <a:p>
            <a:r>
              <a:rPr lang="en-US" dirty="0" smtClean="0"/>
              <a:t>&amp;= \</a:t>
            </a:r>
            <a:r>
              <a:rPr lang="en-US" dirty="0" err="1" smtClean="0"/>
              <a:t>operatorname</a:t>
            </a:r>
            <a:r>
              <a:rPr lang="en-US" dirty="0" smtClean="0"/>
              <a:t>{E}\left[XY -X\</a:t>
            </a:r>
            <a:r>
              <a:rPr lang="en-US" dirty="0" err="1" smtClean="0"/>
              <a:t>operatorname</a:t>
            </a:r>
            <a:r>
              <a:rPr lang="en-US" dirty="0" smtClean="0"/>
              <a:t>{E}[Y] -Y\</a:t>
            </a:r>
            <a:r>
              <a:rPr lang="en-US" dirty="0" err="1" smtClean="0"/>
              <a:t>operatorname</a:t>
            </a:r>
            <a:r>
              <a:rPr lang="en-US" dirty="0" smtClean="0"/>
              <a:t>{E}[X] + \</a:t>
            </a:r>
            <a:r>
              <a:rPr lang="en-US" dirty="0" err="1" smtClean="0"/>
              <a:t>operatorname</a:t>
            </a:r>
            <a:r>
              <a:rPr lang="en-US" dirty="0" smtClean="0"/>
              <a:t>{E}[X]\</a:t>
            </a:r>
            <a:r>
              <a:rPr lang="en-US" dirty="0" err="1" smtClean="0"/>
              <a:t>operatorname</a:t>
            </a:r>
            <a:r>
              <a:rPr lang="en-US" dirty="0" smtClean="0"/>
              <a:t>{E}[Y]\right] \</a:t>
            </a:r>
            <a:r>
              <a:rPr lang="en-US" dirty="0" err="1" smtClean="0"/>
              <a:t>nonumber</a:t>
            </a:r>
            <a:r>
              <a:rPr lang="en-US" dirty="0" smtClean="0"/>
              <a:t>\\</a:t>
            </a:r>
          </a:p>
          <a:p>
            <a:r>
              <a:rPr lang="en-US" dirty="0" smtClean="0"/>
              <a:t>&amp;= \</a:t>
            </a:r>
            <a:r>
              <a:rPr lang="en-US" dirty="0" err="1" smtClean="0"/>
              <a:t>operatorname</a:t>
            </a:r>
            <a:r>
              <a:rPr lang="en-US" dirty="0" smtClean="0"/>
              <a:t>{E}\left[XY\right] - 2\</a:t>
            </a:r>
            <a:r>
              <a:rPr lang="en-US" dirty="0" err="1" smtClean="0"/>
              <a:t>operatorname</a:t>
            </a:r>
            <a:r>
              <a:rPr lang="en-US" dirty="0" smtClean="0"/>
              <a:t>{E}[X]\</a:t>
            </a:r>
            <a:r>
              <a:rPr lang="en-US" dirty="0" err="1" smtClean="0"/>
              <a:t>operatorname</a:t>
            </a:r>
            <a:r>
              <a:rPr lang="en-US" dirty="0" smtClean="0"/>
              <a:t>{E}[Y] + \</a:t>
            </a:r>
            <a:r>
              <a:rPr lang="en-US" dirty="0" err="1" smtClean="0"/>
              <a:t>operatorname</a:t>
            </a:r>
            <a:r>
              <a:rPr lang="en-US" dirty="0" smtClean="0"/>
              <a:t>{E}[X]\</a:t>
            </a:r>
            <a:r>
              <a:rPr lang="en-US" dirty="0" err="1" smtClean="0"/>
              <a:t>operatorname</a:t>
            </a:r>
            <a:r>
              <a:rPr lang="en-US" dirty="0" smtClean="0"/>
              <a:t>{E}[Y] \</a:t>
            </a:r>
            <a:r>
              <a:rPr lang="en-US" dirty="0" err="1" smtClean="0"/>
              <a:t>nonumber</a:t>
            </a:r>
            <a:r>
              <a:rPr lang="en-US" dirty="0" smtClean="0"/>
              <a:t>\\</a:t>
            </a:r>
          </a:p>
          <a:p>
            <a:r>
              <a:rPr lang="en-US" dirty="0" smtClean="0"/>
              <a:t>&amp;= \</a:t>
            </a:r>
            <a:r>
              <a:rPr lang="en-US" dirty="0" err="1" smtClean="0"/>
              <a:t>operatorname</a:t>
            </a:r>
            <a:r>
              <a:rPr lang="en-US" dirty="0" smtClean="0"/>
              <a:t>{E}\left[XY\right] -\</a:t>
            </a:r>
            <a:r>
              <a:rPr lang="en-US" dirty="0" err="1" smtClean="0"/>
              <a:t>operatorname</a:t>
            </a:r>
            <a:r>
              <a:rPr lang="en-US" dirty="0" smtClean="0"/>
              <a:t>{E}[X]\</a:t>
            </a:r>
            <a:r>
              <a:rPr lang="en-US" dirty="0" err="1" smtClean="0"/>
              <a:t>operatorname</a:t>
            </a:r>
            <a:r>
              <a:rPr lang="en-US" dirty="0" smtClean="0"/>
              <a:t>{E}[Y]  \</a:t>
            </a:r>
            <a:r>
              <a:rPr lang="en-US" dirty="0" err="1" smtClean="0"/>
              <a:t>nonumber</a:t>
            </a:r>
            <a:endParaRPr lang="en-US" dirty="0" smtClean="0"/>
          </a:p>
          <a:p>
            <a:r>
              <a:rPr lang="en-US" dirty="0" smtClean="0"/>
              <a:t>\end{align}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\</a:t>
            </a:r>
            <a:r>
              <a:rPr lang="en-US" dirty="0" err="1" smtClean="0"/>
              <a:t>operatorname</a:t>
            </a:r>
            <a:r>
              <a:rPr lang="en-US" dirty="0" smtClean="0"/>
              <a:t>{K}_{\</a:t>
            </a:r>
            <a:r>
              <a:rPr lang="en-US" dirty="0" err="1" smtClean="0"/>
              <a:t>mathbf</a:t>
            </a:r>
            <a:r>
              <a:rPr lang="en-US" dirty="0" smtClean="0"/>
              <a:t>{X}\</a:t>
            </a:r>
            <a:r>
              <a:rPr lang="en-US" dirty="0" err="1" smtClean="0"/>
              <a:t>mathbf</a:t>
            </a:r>
            <a:r>
              <a:rPr lang="en-US" dirty="0" smtClean="0"/>
              <a:t>{X}}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cov</a:t>
            </a:r>
            <a:r>
              <a:rPr lang="en-US" dirty="0" smtClean="0"/>
              <a:t>}[\</a:t>
            </a:r>
            <a:r>
              <a:rPr lang="en-US" dirty="0" err="1" smtClean="0"/>
              <a:t>mathbf</a:t>
            </a:r>
            <a:r>
              <a:rPr lang="en-US" dirty="0" smtClean="0"/>
              <a:t>{X},\</a:t>
            </a:r>
            <a:r>
              <a:rPr lang="en-US" dirty="0" err="1" smtClean="0"/>
              <a:t>mathbf</a:t>
            </a:r>
            <a:r>
              <a:rPr lang="en-US" dirty="0" smtClean="0"/>
              <a:t>{Y}] = \</a:t>
            </a:r>
            <a:r>
              <a:rPr lang="en-US" dirty="0" err="1" smtClean="0"/>
              <a:t>operatorname</a:t>
            </a:r>
            <a:r>
              <a:rPr lang="en-US" dirty="0" smtClean="0"/>
              <a:t>{E}[(\</a:t>
            </a:r>
            <a:r>
              <a:rPr lang="en-US" dirty="0" err="1" smtClean="0"/>
              <a:t>mathbf</a:t>
            </a:r>
            <a:r>
              <a:rPr lang="en-US" dirty="0" smtClean="0"/>
              <a:t>{X}-\</a:t>
            </a:r>
            <a:r>
              <a:rPr lang="en-US" dirty="0" err="1" smtClean="0"/>
              <a:t>mathbf</a:t>
            </a:r>
            <a:r>
              <a:rPr lang="en-US" dirty="0" smtClean="0"/>
              <a:t>{\</a:t>
            </a:r>
            <a:r>
              <a:rPr lang="en-US" dirty="0" err="1" smtClean="0"/>
              <a:t>mu_X</a:t>
            </a:r>
            <a:r>
              <a:rPr lang="en-US" dirty="0" smtClean="0"/>
              <a:t>})(\</a:t>
            </a:r>
            <a:r>
              <a:rPr lang="en-US" dirty="0" err="1" smtClean="0"/>
              <a:t>mathbf</a:t>
            </a:r>
            <a:r>
              <a:rPr lang="en-US" dirty="0" smtClean="0"/>
              <a:t>{Y}-\</a:t>
            </a:r>
            <a:r>
              <a:rPr lang="en-US" dirty="0" err="1" smtClean="0"/>
              <a:t>mathbf</a:t>
            </a:r>
            <a:r>
              <a:rPr lang="en-US" dirty="0" smtClean="0"/>
              <a:t>{\</a:t>
            </a:r>
            <a:r>
              <a:rPr lang="en-US" dirty="0" err="1" smtClean="0"/>
              <a:t>mu_Y</a:t>
            </a:r>
            <a:r>
              <a:rPr lang="en-US" dirty="0" smtClean="0"/>
              <a:t>})^{\</a:t>
            </a:r>
            <a:r>
              <a:rPr lang="en-US" dirty="0" err="1" smtClean="0"/>
              <a:t>rm</a:t>
            </a:r>
            <a:r>
              <a:rPr lang="en-US" dirty="0" smtClean="0"/>
              <a:t> T}]= \</a:t>
            </a:r>
            <a:r>
              <a:rPr lang="en-US" dirty="0" err="1" smtClean="0"/>
              <a:t>operatorname</a:t>
            </a:r>
            <a:r>
              <a:rPr lang="en-US" dirty="0" smtClean="0"/>
              <a:t>{E}[\</a:t>
            </a:r>
            <a:r>
              <a:rPr lang="en-US" dirty="0" err="1" smtClean="0"/>
              <a:t>mathbf</a:t>
            </a:r>
            <a:r>
              <a:rPr lang="en-US" dirty="0" smtClean="0"/>
              <a:t>{X} \</a:t>
            </a:r>
            <a:r>
              <a:rPr lang="en-US" dirty="0" err="1" smtClean="0"/>
              <a:t>mathbf</a:t>
            </a:r>
            <a:r>
              <a:rPr lang="en-US" dirty="0" smtClean="0"/>
              <a:t>{Y}^T] - \</a:t>
            </a:r>
            <a:r>
              <a:rPr lang="en-US" dirty="0" err="1" smtClean="0"/>
              <a:t>mathbf</a:t>
            </a:r>
            <a:r>
              <a:rPr lang="en-US" dirty="0" smtClean="0"/>
              <a:t>{\</a:t>
            </a:r>
            <a:r>
              <a:rPr lang="en-US" dirty="0" err="1" smtClean="0"/>
              <a:t>mu_X</a:t>
            </a:r>
            <a:r>
              <a:rPr lang="en-US" dirty="0" smtClean="0"/>
              <a:t>}\</a:t>
            </a:r>
            <a:r>
              <a:rPr lang="en-US" dirty="0" err="1" smtClean="0"/>
              <a:t>mathbf</a:t>
            </a:r>
            <a:r>
              <a:rPr lang="en-US" dirty="0" smtClean="0"/>
              <a:t>{\</a:t>
            </a:r>
            <a:r>
              <a:rPr lang="en-US" dirty="0" err="1" smtClean="0"/>
              <a:t>mu_Y</a:t>
            </a:r>
            <a:r>
              <a:rPr lang="en-US" dirty="0" smtClean="0"/>
              <a:t>}^T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30C4D-B644-4BF1-B862-380B3F44348A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4206-02EB-4F55-B83C-8E908C558B6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3CD5-5F33-4E00-8631-D02E008786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3CD5-5F33-4E00-8631-D02E008786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Av = \lambda v </a:t>
            </a:r>
          </a:p>
          <a:p>
            <a:r>
              <a:rPr lang="en-US" dirty="0"/>
              <a:t>\\</a:t>
            </a:r>
          </a:p>
          <a:p>
            <a:endParaRPr lang="en-US" dirty="0"/>
          </a:p>
          <a:p>
            <a:r>
              <a:rPr lang="en-US" dirty="0"/>
              <a:t>AQ=Q\Lambda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A=Q\Lambda Q^{-1}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{\text{A is real symmetric matrix}}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A=Q\Lambda Q^{T}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A=\left(\begin{array}{</a:t>
            </a:r>
            <a:r>
              <a:rPr lang="en-US" dirty="0" err="1"/>
              <a:t>ll</a:t>
            </a:r>
            <a:r>
              <a:rPr lang="en-US" dirty="0"/>
              <a:t>}{e_{1}} &amp; {e_{2}}\end{array}\right)\left(\begin{array}{cc}{\lambda_{1}} &amp; {0} \\ {0} &amp; {\lambda_{2}}\end{array}\right)\left(\begin{array}{c}{e_{1}^{T}} \\ {e_{2}^{T}}\end{array}\right)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endParaRPr lang="en-US" dirty="0"/>
          </a:p>
          <a:p>
            <a:r>
              <a:rPr lang="en-US" dirty="0"/>
              <a:t>x^{T}\left(e_{1} e_{2}\right)\left(\begin{array}{cc}{\lambda_{1}} \\ {} &amp; {\lambda_{2}}\end{array}\right)\left(\begin{array}{c}{e_{1}^{T}} \\ {e_{2}^{T}}\end{array}\right) x=1</a:t>
            </a:r>
          </a:p>
          <a:p>
            <a:endParaRPr lang="en-US" dirty="0"/>
          </a:p>
          <a:p>
            <a:r>
              <a:rPr lang="en-US" dirty="0"/>
              <a:t>\\</a:t>
            </a:r>
          </a:p>
          <a:p>
            <a:r>
              <a:rPr lang="en-US" dirty="0"/>
              <a:t> \lambda_{1} x^{T} e_{1} e_{1}^{T} x+\lambda_{2} x^{T} e_{2} e_{2}^{T} x =1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\frac{\left(e_{1}^{T} x\right)^{2}}{\left(\frac{1}{\sqrt{\lambda_{1}}}\right)^{2}}+\frac{\left(e_{2}^{T} x\right)^{2}}{\left(\frac{1}{\sqrt{\lambda_{2}}}\right)^{2}}=1</a:t>
            </a:r>
          </a:p>
          <a:p>
            <a:endParaRPr lang="en-US" dirty="0"/>
          </a:p>
          <a:p>
            <a:r>
              <a:rPr lang="en-US" dirty="0"/>
              <a:t>=============================================</a:t>
            </a:r>
          </a:p>
          <a:p>
            <a:endParaRPr lang="en-US" dirty="0"/>
          </a:p>
          <a:p>
            <a:r>
              <a:rPr lang="en-US" dirty="0"/>
              <a:t>\frac{(x \cos (\theta)+y \sin (\theta))^{2}}{a^2}+\frac{(x \sin (\theta)-y \cos (\theta))^2}{b^{2}}=1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4F949-82A5-4D3D-BD83-D7F9895818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9230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4513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3AFC3-A5AA-492E-B41C-C8BA041F4B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8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7" Type="http://schemas.openxmlformats.org/officeDocument/2006/relationships/hyperlink" Target="https://towardsdatascience.com/sift-scale-invariant-feature-transform-c7233dc60f37" TargetMode="External"/><Relationship Id="rId2" Type="http://schemas.openxmlformats.org/officeDocument/2006/relationships/hyperlink" Target="http://szeliski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v-python-tutroals.readthedocs.io/en/latest/py_tutorials/py_feature2d/py_table_of_contents_feature2d/py_table_of_contents_feature2d.html" TargetMode="External"/><Relationship Id="rId5" Type="http://schemas.openxmlformats.org/officeDocument/2006/relationships/hyperlink" Target="https://medium.com/software-incubator/introduction-to-orb-oriented-fast-and-rotated-brief-4220e8ec40cf" TargetMode="External"/><Relationship Id="rId4" Type="http://schemas.openxmlformats.org/officeDocument/2006/relationships/hyperlink" Target="http://www.cs.cmu.edu/~16385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9.png"/><Relationship Id="rId5" Type="http://schemas.openxmlformats.org/officeDocument/2006/relationships/image" Target="../media/image120.png"/><Relationship Id="rId10" Type="http://schemas.openxmlformats.org/officeDocument/2006/relationships/image" Target="../media/image23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5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http://www.athoughtabroad.com/images/19.png">
            <a:extLst>
              <a:ext uri="{FF2B5EF4-FFF2-40B4-BE49-F238E27FC236}">
                <a16:creationId xmlns:a16="http://schemas.microsoft.com/office/drawing/2014/main" xmlns="" id="{B81C0895-495C-4C3E-9EB1-6D8FCE5C7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5048" r="1178" b="41133"/>
          <a:stretch/>
        </p:blipFill>
        <p:spPr bwMode="auto">
          <a:xfrm>
            <a:off x="166531" y="1316293"/>
            <a:ext cx="11389408" cy="36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measures of uniqueness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we only consider a small window of </a:t>
            </a:r>
            <a:r>
              <a:rPr lang="en-US" sz="2800" dirty="0" smtClean="0"/>
              <a:t>pixels. </a:t>
            </a:r>
            <a:endParaRPr lang="en-US" sz="2800" dirty="0"/>
          </a:p>
          <a:p>
            <a:pPr lvl="0"/>
            <a:r>
              <a:rPr lang="en-US" dirty="0"/>
              <a:t>How does the window change when you shift it?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1200" y="3200400"/>
            <a:ext cx="3149600" cy="2209800"/>
            <a:chOff x="533400" y="2413000"/>
            <a:chExt cx="2362200" cy="2209800"/>
          </a:xfrm>
        </p:grpSpPr>
        <p:sp>
          <p:nvSpPr>
            <p:cNvPr id="31748" name="Rectangle 3"/>
            <p:cNvSpPr>
              <a:spLocks noChangeArrowheads="1"/>
            </p:cNvSpPr>
            <p:nvPr/>
          </p:nvSpPr>
          <p:spPr bwMode="auto">
            <a:xfrm>
              <a:off x="533400" y="24130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Freeform 41"/>
            <p:cNvSpPr>
              <a:spLocks/>
            </p:cNvSpPr>
            <p:nvPr/>
          </p:nvSpPr>
          <p:spPr bwMode="auto">
            <a:xfrm>
              <a:off x="990600" y="27940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Rectangle 46"/>
            <p:cNvSpPr>
              <a:spLocks noChangeArrowheads="1"/>
            </p:cNvSpPr>
            <p:nvPr/>
          </p:nvSpPr>
          <p:spPr bwMode="auto">
            <a:xfrm>
              <a:off x="1309688" y="352425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0" y="3200400"/>
            <a:ext cx="3149600" cy="2209800"/>
            <a:chOff x="3429000" y="2413000"/>
            <a:chExt cx="2362200" cy="2209800"/>
          </a:xfrm>
        </p:grpSpPr>
        <p:grpSp>
          <p:nvGrpSpPr>
            <p:cNvPr id="2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31758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9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3629025" y="335280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31200" y="3200400"/>
            <a:ext cx="3149600" cy="2209800"/>
            <a:chOff x="6248400" y="2413000"/>
            <a:chExt cx="2362200" cy="2209800"/>
          </a:xfrm>
        </p:grpSpPr>
        <p:grpSp>
          <p:nvGrpSpPr>
            <p:cNvPr id="3" name="Group 94"/>
            <p:cNvGrpSpPr>
              <a:grpSpLocks/>
            </p:cNvGrpSpPr>
            <p:nvPr/>
          </p:nvGrpSpPr>
          <p:grpSpPr bwMode="auto">
            <a:xfrm>
              <a:off x="6248400" y="2413000"/>
              <a:ext cx="2362200" cy="2209800"/>
              <a:chOff x="2208" y="1104"/>
              <a:chExt cx="1488" cy="1392"/>
            </a:xfrm>
          </p:grpSpPr>
          <p:sp>
            <p:nvSpPr>
              <p:cNvPr id="31756" name="Rectangle 95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7" name="Freeform 96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6477000" y="259080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839200" y="65532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200" b="0" dirty="0"/>
              <a:t>Credit: S. Seitz, D. </a:t>
            </a:r>
            <a:r>
              <a:rPr lang="en-US" sz="1200" b="0" dirty="0" err="1"/>
              <a:t>Frolova</a:t>
            </a:r>
            <a:r>
              <a:rPr lang="en-US" sz="1200" b="0" dirty="0"/>
              <a:t>, D. </a:t>
            </a:r>
            <a:r>
              <a:rPr lang="en-US" sz="1200" b="0" dirty="0" err="1"/>
              <a:t>Simakov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37338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/>
              <a:t>Local measures of uniqueness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3200400"/>
            <a:ext cx="3149600" cy="2209800"/>
            <a:chOff x="3429000" y="3886200"/>
            <a:chExt cx="2362200" cy="2209800"/>
          </a:xfrm>
        </p:grpSpPr>
        <p:grpSp>
          <p:nvGrpSpPr>
            <p:cNvPr id="2" name="Group 42"/>
            <p:cNvGrpSpPr>
              <a:grpSpLocks/>
            </p:cNvGrpSpPr>
            <p:nvPr/>
          </p:nvGrpSpPr>
          <p:grpSpPr bwMode="auto">
            <a:xfrm>
              <a:off x="3429000" y="3886200"/>
              <a:ext cx="2362200" cy="2209800"/>
              <a:chOff x="2208" y="1104"/>
              <a:chExt cx="1488" cy="1392"/>
            </a:xfrm>
          </p:grpSpPr>
          <p:sp>
            <p:nvSpPr>
              <p:cNvPr id="33824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5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3505200" y="4724400"/>
              <a:ext cx="703263" cy="677863"/>
              <a:chOff x="892" y="1801"/>
              <a:chExt cx="443" cy="427"/>
            </a:xfrm>
          </p:grpSpPr>
          <p:sp>
            <p:nvSpPr>
              <p:cNvPr id="33819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1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3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11200" y="3200400"/>
            <a:ext cx="3149600" cy="2209800"/>
            <a:chOff x="533400" y="3886200"/>
            <a:chExt cx="2362200" cy="2209800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533400" y="3886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Freeform 41"/>
            <p:cNvSpPr>
              <a:spLocks/>
            </p:cNvSpPr>
            <p:nvPr/>
          </p:nvSpPr>
          <p:spPr bwMode="auto">
            <a:xfrm>
              <a:off x="990600" y="42672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201738" y="4884738"/>
              <a:ext cx="703262" cy="677862"/>
              <a:chOff x="892" y="1801"/>
              <a:chExt cx="443" cy="427"/>
            </a:xfrm>
          </p:grpSpPr>
          <p:sp>
            <p:nvSpPr>
              <p:cNvPr id="33812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4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5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6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331200" y="3200400"/>
            <a:ext cx="3149600" cy="2209800"/>
            <a:chOff x="6248400" y="3886200"/>
            <a:chExt cx="2362200" cy="2209800"/>
          </a:xfrm>
        </p:grpSpPr>
        <p:grpSp>
          <p:nvGrpSpPr>
            <p:cNvPr id="4" name="Group 94"/>
            <p:cNvGrpSpPr>
              <a:grpSpLocks/>
            </p:cNvGrpSpPr>
            <p:nvPr/>
          </p:nvGrpSpPr>
          <p:grpSpPr bwMode="auto">
            <a:xfrm>
              <a:off x="6248400" y="3886200"/>
              <a:ext cx="2362200" cy="2209800"/>
              <a:chOff x="2208" y="1104"/>
              <a:chExt cx="1488" cy="1392"/>
            </a:xfrm>
          </p:grpSpPr>
          <p:sp>
            <p:nvSpPr>
              <p:cNvPr id="33817" name="Rectangle 95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8" name="Freeform 96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6383338" y="3962400"/>
              <a:ext cx="703262" cy="677863"/>
              <a:chOff x="892" y="1801"/>
              <a:chExt cx="443" cy="427"/>
            </a:xfrm>
          </p:grpSpPr>
          <p:sp>
            <p:nvSpPr>
              <p:cNvPr id="33807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9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0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1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02" name="Text Box 4"/>
          <p:cNvSpPr txBox="1">
            <a:spLocks noChangeArrowheads="1"/>
          </p:cNvSpPr>
          <p:nvPr/>
        </p:nvSpPr>
        <p:spPr bwMode="auto">
          <a:xfrm>
            <a:off x="1016000" y="5384800"/>
            <a:ext cx="2743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“flat”</a:t>
            </a:r>
            <a:r>
              <a:rPr lang="en-US" sz="2000" b="0" dirty="0">
                <a:cs typeface="Times New Roman" pitchFamily="18" charset="0"/>
              </a:rPr>
              <a:t> region:</a:t>
            </a:r>
            <a:br>
              <a:rPr lang="en-US" sz="2000" b="0" dirty="0">
                <a:cs typeface="Times New Roman" pitchFamily="18" charset="0"/>
              </a:rPr>
            </a:br>
            <a:r>
              <a:rPr lang="en-US" sz="2000" b="0" dirty="0">
                <a:cs typeface="Times New Roman" pitchFamily="18" charset="0"/>
              </a:rPr>
              <a:t>no change in all directions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3803" name="Text Box 93"/>
          <p:cNvSpPr txBox="1">
            <a:spLocks noChangeArrowheads="1"/>
          </p:cNvSpPr>
          <p:nvPr/>
        </p:nvSpPr>
        <p:spPr bwMode="auto">
          <a:xfrm>
            <a:off x="4572000" y="5384800"/>
            <a:ext cx="325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“edge”</a:t>
            </a:r>
            <a:r>
              <a:rPr lang="en-US" sz="2000" b="0" dirty="0">
                <a:cs typeface="Times New Roman" pitchFamily="18" charset="0"/>
              </a:rPr>
              <a:t>:  </a:t>
            </a:r>
          </a:p>
          <a:p>
            <a:r>
              <a:rPr lang="en-US" sz="2000" b="0" dirty="0">
                <a:cs typeface="Times New Roman" pitchFamily="18" charset="0"/>
              </a:rPr>
              <a:t>no change along the edge direction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3804" name="Text Box 145"/>
          <p:cNvSpPr txBox="1">
            <a:spLocks noChangeArrowheads="1"/>
          </p:cNvSpPr>
          <p:nvPr/>
        </p:nvSpPr>
        <p:spPr bwMode="auto">
          <a:xfrm>
            <a:off x="8331200" y="5359400"/>
            <a:ext cx="325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“corner”</a:t>
            </a:r>
            <a:r>
              <a:rPr lang="en-US" sz="2000" b="0" dirty="0">
                <a:cs typeface="Times New Roman" pitchFamily="18" charset="0"/>
              </a:rPr>
              <a:t>:</a:t>
            </a:r>
            <a:br>
              <a:rPr lang="en-US" sz="2000" b="0" dirty="0">
                <a:cs typeface="Times New Roman" pitchFamily="18" charset="0"/>
              </a:rPr>
            </a:br>
            <a:r>
              <a:rPr lang="en-US" sz="2000" b="0" dirty="0">
                <a:cs typeface="Times New Roman" pitchFamily="18" charset="0"/>
              </a:rPr>
              <a:t>significant change in all directions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203200" y="762000"/>
            <a:ext cx="117856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Suppose we only consider a small window of pixels- </a:t>
            </a:r>
          </a:p>
          <a:p>
            <a:pPr lvl="0"/>
            <a:r>
              <a:rPr lang="en-US" dirty="0"/>
              <a:t>How does the window change when you shift it?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1. Compute image gradients over a small region…"/>
          <p:cNvSpPr txBox="1"/>
          <p:nvPr/>
        </p:nvSpPr>
        <p:spPr>
          <a:xfrm>
            <a:off x="2281714" y="639745"/>
            <a:ext cx="8262788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1. Compute image gradients over a small </a:t>
            </a:r>
            <a:r>
              <a:rPr sz="3000" kern="0" dirty="0" smtClean="0">
                <a:solidFill>
                  <a:srgbClr val="000000"/>
                </a:solidFill>
                <a:latin typeface="Helvetica Light"/>
                <a:sym typeface="Helvetica Light"/>
              </a:rPr>
              <a:t>region</a:t>
            </a:r>
            <a:endParaRPr sz="30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77" name="Rectangle"/>
          <p:cNvSpPr/>
          <p:nvPr/>
        </p:nvSpPr>
        <p:spPr>
          <a:xfrm>
            <a:off x="774087" y="1767808"/>
            <a:ext cx="6491730" cy="4554681"/>
          </a:xfrm>
          <a:prstGeom prst="rect">
            <a:avLst/>
          </a:prstGeom>
          <a:solidFill>
            <a:srgbClr val="C0C0C0"/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78" name="Shape"/>
          <p:cNvSpPr/>
          <p:nvPr/>
        </p:nvSpPr>
        <p:spPr>
          <a:xfrm>
            <a:off x="1953626" y="2527080"/>
            <a:ext cx="5241689" cy="375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190" name="Group"/>
          <p:cNvGrpSpPr/>
          <p:nvPr/>
        </p:nvGrpSpPr>
        <p:grpSpPr>
          <a:xfrm>
            <a:off x="1314738" y="2068083"/>
            <a:ext cx="1334993" cy="974309"/>
            <a:chOff x="0" y="0"/>
            <a:chExt cx="1423992" cy="1385682"/>
          </a:xfrm>
        </p:grpSpPr>
        <p:sp>
          <p:nvSpPr>
            <p:cNvPr id="179" name="Rectangle"/>
            <p:cNvSpPr/>
            <p:nvPr/>
          </p:nvSpPr>
          <p:spPr>
            <a:xfrm>
              <a:off x="0" y="4113"/>
              <a:ext cx="1423993" cy="1377457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4" name="Group"/>
            <p:cNvGrpSpPr/>
            <p:nvPr/>
          </p:nvGrpSpPr>
          <p:grpSpPr>
            <a:xfrm>
              <a:off x="19154" y="273691"/>
              <a:ext cx="1385684" cy="843201"/>
              <a:chOff x="0" y="0"/>
              <a:chExt cx="1385682" cy="843199"/>
            </a:xfrm>
          </p:grpSpPr>
          <p:sp>
            <p:nvSpPr>
              <p:cNvPr id="180" name="Line"/>
              <p:cNvSpPr/>
              <p:nvPr/>
            </p:nvSpPr>
            <p:spPr>
              <a:xfrm>
                <a:off x="0" y="281066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1" name="Line"/>
              <p:cNvSpPr/>
              <p:nvPr/>
            </p:nvSpPr>
            <p:spPr>
              <a:xfrm>
                <a:off x="0" y="562132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2" name="Line"/>
              <p:cNvSpPr/>
              <p:nvPr/>
            </p:nvSpPr>
            <p:spPr>
              <a:xfrm>
                <a:off x="0" y="843199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3" name="Line"/>
              <p:cNvSpPr/>
              <p:nvPr/>
            </p:nvSpPr>
            <p:spPr>
              <a:xfrm>
                <a:off x="0" y="-1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189" name="Group"/>
            <p:cNvGrpSpPr/>
            <p:nvPr/>
          </p:nvGrpSpPr>
          <p:grpSpPr>
            <a:xfrm rot="5400000">
              <a:off x="19154" y="271241"/>
              <a:ext cx="1385684" cy="843200"/>
              <a:chOff x="0" y="0"/>
              <a:chExt cx="1385682" cy="843199"/>
            </a:xfrm>
          </p:grpSpPr>
          <p:sp>
            <p:nvSpPr>
              <p:cNvPr id="185" name="Line"/>
              <p:cNvSpPr/>
              <p:nvPr/>
            </p:nvSpPr>
            <p:spPr>
              <a:xfrm>
                <a:off x="0" y="281066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6" name="Line"/>
              <p:cNvSpPr/>
              <p:nvPr/>
            </p:nvSpPr>
            <p:spPr>
              <a:xfrm>
                <a:off x="0" y="562132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7" name="Line"/>
              <p:cNvSpPr/>
              <p:nvPr/>
            </p:nvSpPr>
            <p:spPr>
              <a:xfrm>
                <a:off x="0" y="843199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188" name="Line"/>
              <p:cNvSpPr/>
              <p:nvPr/>
            </p:nvSpPr>
            <p:spPr>
              <a:xfrm>
                <a:off x="0" y="-1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sp>
        <p:nvSpPr>
          <p:cNvPr id="191" name="Rectangle"/>
          <p:cNvSpPr/>
          <p:nvPr/>
        </p:nvSpPr>
        <p:spPr>
          <a:xfrm>
            <a:off x="10113455" y="2674350"/>
            <a:ext cx="1334993" cy="96852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196" name="Group"/>
          <p:cNvGrpSpPr/>
          <p:nvPr/>
        </p:nvGrpSpPr>
        <p:grpSpPr>
          <a:xfrm>
            <a:off x="10131414" y="2863897"/>
            <a:ext cx="1299078" cy="592876"/>
            <a:chOff x="0" y="0"/>
            <a:chExt cx="1385682" cy="843199"/>
          </a:xfrm>
        </p:grpSpPr>
        <p:sp>
          <p:nvSpPr>
            <p:cNvPr id="192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93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94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95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grpSp>
        <p:nvGrpSpPr>
          <p:cNvPr id="201" name="Group"/>
          <p:cNvGrpSpPr/>
          <p:nvPr/>
        </p:nvGrpSpPr>
        <p:grpSpPr>
          <a:xfrm rot="5400000">
            <a:off x="10293799" y="2763361"/>
            <a:ext cx="974308" cy="790500"/>
            <a:chOff x="0" y="0"/>
            <a:chExt cx="1385682" cy="843199"/>
          </a:xfrm>
        </p:grpSpPr>
        <p:sp>
          <p:nvSpPr>
            <p:cNvPr id="197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98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99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00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202" name="Rectangle"/>
          <p:cNvSpPr/>
          <p:nvPr/>
        </p:nvSpPr>
        <p:spPr>
          <a:xfrm>
            <a:off x="10113456" y="4561804"/>
            <a:ext cx="1334993" cy="968524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207" name="Group"/>
          <p:cNvGrpSpPr/>
          <p:nvPr/>
        </p:nvGrpSpPr>
        <p:grpSpPr>
          <a:xfrm>
            <a:off x="10131414" y="4751351"/>
            <a:ext cx="1299078" cy="592875"/>
            <a:chOff x="0" y="0"/>
            <a:chExt cx="1385682" cy="843199"/>
          </a:xfrm>
        </p:grpSpPr>
        <p:sp>
          <p:nvSpPr>
            <p:cNvPr id="203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04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05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06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grpSp>
        <p:nvGrpSpPr>
          <p:cNvPr id="212" name="Group"/>
          <p:cNvGrpSpPr/>
          <p:nvPr/>
        </p:nvGrpSpPr>
        <p:grpSpPr>
          <a:xfrm rot="5400000">
            <a:off x="10293799" y="4650816"/>
            <a:ext cx="974308" cy="790500"/>
            <a:chOff x="0" y="0"/>
            <a:chExt cx="1385682" cy="843199"/>
          </a:xfrm>
        </p:grpSpPr>
        <p:sp>
          <p:nvSpPr>
            <p:cNvPr id="208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09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10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11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4683" y="2869721"/>
            <a:ext cx="1270620" cy="577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46780" y="4694518"/>
            <a:ext cx="1270621" cy="632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array of x gradients"/>
          <p:cNvSpPr txBox="1"/>
          <p:nvPr/>
        </p:nvSpPr>
        <p:spPr>
          <a:xfrm>
            <a:off x="8708188" y="2178473"/>
            <a:ext cx="2277175" cy="39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pPr algn="ctr" defTabSz="488975" hangingPunct="0">
              <a:defRPr/>
            </a:pPr>
            <a:r>
              <a:rPr sz="2000" kern="0">
                <a:solidFill>
                  <a:srgbClr val="000000"/>
                </a:solidFill>
                <a:latin typeface="Helvetica Light"/>
                <a:sym typeface="Helvetica Light"/>
              </a:rPr>
              <a:t>array of x gradients</a:t>
            </a:r>
          </a:p>
        </p:txBody>
      </p:sp>
      <p:sp>
        <p:nvSpPr>
          <p:cNvPr id="216" name="array of y gradients"/>
          <p:cNvSpPr txBox="1"/>
          <p:nvPr/>
        </p:nvSpPr>
        <p:spPr>
          <a:xfrm>
            <a:off x="8708188" y="4089427"/>
            <a:ext cx="2277175" cy="39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pPr algn="ctr" defTabSz="488975" hangingPunct="0">
              <a:defRPr/>
            </a:pPr>
            <a:r>
              <a:rPr sz="2000" kern="0">
                <a:solidFill>
                  <a:srgbClr val="000000"/>
                </a:solidFill>
                <a:latin typeface="Helvetica Light"/>
                <a:sym typeface="Helvetica Light"/>
              </a:rPr>
              <a:t>array of y gradients</a:t>
            </a:r>
          </a:p>
        </p:txBody>
      </p:sp>
      <p:sp>
        <p:nvSpPr>
          <p:cNvPr id="43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</a:t>
            </a:r>
            <a:r>
              <a:rPr lang="en-US" dirty="0" smtClean="0"/>
              <a:t>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4904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"/>
          <p:cNvSpPr/>
          <p:nvPr/>
        </p:nvSpPr>
        <p:spPr>
          <a:xfrm>
            <a:off x="484249" y="1290690"/>
            <a:ext cx="3282346" cy="2302936"/>
          </a:xfrm>
          <a:prstGeom prst="rect">
            <a:avLst/>
          </a:prstGeom>
          <a:solidFill>
            <a:srgbClr val="C0C0C0"/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229" name="Group"/>
          <p:cNvGrpSpPr/>
          <p:nvPr/>
        </p:nvGrpSpPr>
        <p:grpSpPr>
          <a:xfrm>
            <a:off x="4507769" y="1290690"/>
            <a:ext cx="3282346" cy="2302936"/>
            <a:chOff x="0" y="0"/>
            <a:chExt cx="3501167" cy="3275285"/>
          </a:xfrm>
        </p:grpSpPr>
        <p:sp>
          <p:nvSpPr>
            <p:cNvPr id="227" name="Rectangle"/>
            <p:cNvSpPr/>
            <p:nvPr/>
          </p:nvSpPr>
          <p:spPr>
            <a:xfrm>
              <a:off x="0" y="0"/>
              <a:ext cx="3501168" cy="3275286"/>
            </a:xfrm>
            <a:prstGeom prst="rect">
              <a:avLst/>
            </a:prstGeom>
            <a:solidFill>
              <a:srgbClr val="C0C0C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Line"/>
            <p:cNvSpPr/>
            <p:nvPr/>
          </p:nvSpPr>
          <p:spPr>
            <a:xfrm>
              <a:off x="677645" y="564704"/>
              <a:ext cx="2371760" cy="2145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12505"/>
                  </a:lnTo>
                </a:path>
              </a:pathLst>
            </a:custGeom>
            <a:noFill/>
            <a:ln w="412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0" name="Rectangle"/>
          <p:cNvSpPr/>
          <p:nvPr/>
        </p:nvSpPr>
        <p:spPr>
          <a:xfrm>
            <a:off x="8425406" y="1290690"/>
            <a:ext cx="3282346" cy="2302936"/>
          </a:xfrm>
          <a:prstGeom prst="rect">
            <a:avLst/>
          </a:prstGeom>
          <a:solidFill>
            <a:srgbClr val="C0C0C0"/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1" name="Line"/>
          <p:cNvSpPr/>
          <p:nvPr/>
        </p:nvSpPr>
        <p:spPr>
          <a:xfrm flipH="1">
            <a:off x="2163799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32" name="Line"/>
          <p:cNvSpPr/>
          <p:nvPr/>
        </p:nvSpPr>
        <p:spPr>
          <a:xfrm>
            <a:off x="852374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33" name="Circle"/>
          <p:cNvSpPr/>
          <p:nvPr/>
        </p:nvSpPr>
        <p:spPr>
          <a:xfrm>
            <a:off x="2081440" y="492947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4" name="Circle"/>
          <p:cNvSpPr/>
          <p:nvPr/>
        </p:nvSpPr>
        <p:spPr>
          <a:xfrm>
            <a:off x="2170706" y="491525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5" name="Circle"/>
          <p:cNvSpPr/>
          <p:nvPr/>
        </p:nvSpPr>
        <p:spPr>
          <a:xfrm>
            <a:off x="2243085" y="50778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6" name="Circle"/>
          <p:cNvSpPr/>
          <p:nvPr/>
        </p:nvSpPr>
        <p:spPr>
          <a:xfrm>
            <a:off x="2284244" y="494362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7" name="Circle"/>
          <p:cNvSpPr/>
          <p:nvPr/>
        </p:nvSpPr>
        <p:spPr>
          <a:xfrm>
            <a:off x="2111880" y="498544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8" name="Circle"/>
          <p:cNvSpPr/>
          <p:nvPr/>
        </p:nvSpPr>
        <p:spPr>
          <a:xfrm>
            <a:off x="2009513" y="51777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39" name="Circle"/>
          <p:cNvSpPr/>
          <p:nvPr/>
        </p:nvSpPr>
        <p:spPr>
          <a:xfrm>
            <a:off x="2017421" y="479426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0" name="Circle"/>
          <p:cNvSpPr/>
          <p:nvPr/>
        </p:nvSpPr>
        <p:spPr>
          <a:xfrm>
            <a:off x="2042870" y="489949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1" name="Circle"/>
          <p:cNvSpPr/>
          <p:nvPr/>
        </p:nvSpPr>
        <p:spPr>
          <a:xfrm>
            <a:off x="2204513" y="501383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2" name="Circle"/>
          <p:cNvSpPr/>
          <p:nvPr/>
        </p:nvSpPr>
        <p:spPr>
          <a:xfrm>
            <a:off x="2209278" y="4849236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3" name="Circle"/>
          <p:cNvSpPr/>
          <p:nvPr/>
        </p:nvSpPr>
        <p:spPr>
          <a:xfrm>
            <a:off x="2025317" y="49719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4" name="Circle"/>
          <p:cNvSpPr/>
          <p:nvPr/>
        </p:nvSpPr>
        <p:spPr>
          <a:xfrm>
            <a:off x="2141810" y="503164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5" name="Circle"/>
          <p:cNvSpPr/>
          <p:nvPr/>
        </p:nvSpPr>
        <p:spPr>
          <a:xfrm>
            <a:off x="2073280" y="507278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6" name="Circle"/>
          <p:cNvSpPr/>
          <p:nvPr/>
        </p:nvSpPr>
        <p:spPr>
          <a:xfrm>
            <a:off x="1926864" y="49080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7" name="Circle"/>
          <p:cNvSpPr/>
          <p:nvPr/>
        </p:nvSpPr>
        <p:spPr>
          <a:xfrm>
            <a:off x="2001147" y="502114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8" name="Circle"/>
          <p:cNvSpPr/>
          <p:nvPr/>
        </p:nvSpPr>
        <p:spPr>
          <a:xfrm>
            <a:off x="2204316" y="498620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9" name="Line"/>
          <p:cNvSpPr/>
          <p:nvPr/>
        </p:nvSpPr>
        <p:spPr>
          <a:xfrm>
            <a:off x="6136170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50" name="Line"/>
          <p:cNvSpPr/>
          <p:nvPr/>
        </p:nvSpPr>
        <p:spPr>
          <a:xfrm>
            <a:off x="4824746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51" name="Circle"/>
          <p:cNvSpPr/>
          <p:nvPr/>
        </p:nvSpPr>
        <p:spPr>
          <a:xfrm>
            <a:off x="5287601" y="493644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2" name="Circle"/>
          <p:cNvSpPr/>
          <p:nvPr/>
        </p:nvSpPr>
        <p:spPr>
          <a:xfrm>
            <a:off x="6024185" y="506506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3" name="Circle"/>
          <p:cNvSpPr/>
          <p:nvPr/>
        </p:nvSpPr>
        <p:spPr>
          <a:xfrm>
            <a:off x="6178487" y="5093420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4" name="Circle"/>
          <p:cNvSpPr/>
          <p:nvPr/>
        </p:nvSpPr>
        <p:spPr>
          <a:xfrm>
            <a:off x="6024185" y="501664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5" name="Circle"/>
          <p:cNvSpPr/>
          <p:nvPr/>
        </p:nvSpPr>
        <p:spPr>
          <a:xfrm>
            <a:off x="5789029" y="504951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6" name="Circle"/>
          <p:cNvSpPr/>
          <p:nvPr/>
        </p:nvSpPr>
        <p:spPr>
          <a:xfrm>
            <a:off x="5981886" y="51777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7" name="Circle"/>
          <p:cNvSpPr/>
          <p:nvPr/>
        </p:nvSpPr>
        <p:spPr>
          <a:xfrm>
            <a:off x="5143060" y="492398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8" name="Circle"/>
          <p:cNvSpPr/>
          <p:nvPr/>
        </p:nvSpPr>
        <p:spPr>
          <a:xfrm>
            <a:off x="6161690" y="497198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9" name="Circle"/>
          <p:cNvSpPr/>
          <p:nvPr/>
        </p:nvSpPr>
        <p:spPr>
          <a:xfrm>
            <a:off x="6184262" y="489377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0" name="Circle"/>
          <p:cNvSpPr/>
          <p:nvPr/>
        </p:nvSpPr>
        <p:spPr>
          <a:xfrm>
            <a:off x="5981886" y="494666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1" name="Circle"/>
          <p:cNvSpPr/>
          <p:nvPr/>
        </p:nvSpPr>
        <p:spPr>
          <a:xfrm>
            <a:off x="5287602" y="504316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2" name="Circle"/>
          <p:cNvSpPr/>
          <p:nvPr/>
        </p:nvSpPr>
        <p:spPr>
          <a:xfrm>
            <a:off x="6084547" y="497733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3" name="Circle"/>
          <p:cNvSpPr/>
          <p:nvPr/>
        </p:nvSpPr>
        <p:spPr>
          <a:xfrm>
            <a:off x="5602669" y="4949932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4" name="Circle"/>
          <p:cNvSpPr/>
          <p:nvPr/>
        </p:nvSpPr>
        <p:spPr>
          <a:xfrm>
            <a:off x="5400076" y="492300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5" name="Circle"/>
          <p:cNvSpPr/>
          <p:nvPr/>
        </p:nvSpPr>
        <p:spPr>
          <a:xfrm>
            <a:off x="6101865" y="4929581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6" name="Circle"/>
          <p:cNvSpPr/>
          <p:nvPr/>
        </p:nvSpPr>
        <p:spPr>
          <a:xfrm>
            <a:off x="5133021" y="5067323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7" name="Shape"/>
          <p:cNvSpPr/>
          <p:nvPr/>
        </p:nvSpPr>
        <p:spPr>
          <a:xfrm>
            <a:off x="5113830" y="167459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8" name="Shape"/>
          <p:cNvSpPr/>
          <p:nvPr/>
        </p:nvSpPr>
        <p:spPr>
          <a:xfrm>
            <a:off x="9021803" y="167459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69" name="Shape"/>
          <p:cNvSpPr/>
          <p:nvPr/>
        </p:nvSpPr>
        <p:spPr>
          <a:xfrm>
            <a:off x="1085114" y="167313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0" name="Line"/>
          <p:cNvSpPr/>
          <p:nvPr/>
        </p:nvSpPr>
        <p:spPr>
          <a:xfrm>
            <a:off x="10160359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71" name="Line"/>
          <p:cNvSpPr/>
          <p:nvPr/>
        </p:nvSpPr>
        <p:spPr>
          <a:xfrm>
            <a:off x="8848934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72" name="Circle"/>
          <p:cNvSpPr/>
          <p:nvPr/>
        </p:nvSpPr>
        <p:spPr>
          <a:xfrm>
            <a:off x="10202755" y="4988287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3" name="Circle"/>
          <p:cNvSpPr/>
          <p:nvPr/>
        </p:nvSpPr>
        <p:spPr>
          <a:xfrm>
            <a:off x="9782193" y="558876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4" name="Circle"/>
          <p:cNvSpPr/>
          <p:nvPr/>
        </p:nvSpPr>
        <p:spPr>
          <a:xfrm>
            <a:off x="9829355" y="547978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5" name="Circle"/>
          <p:cNvSpPr/>
          <p:nvPr/>
        </p:nvSpPr>
        <p:spPr>
          <a:xfrm>
            <a:off x="10078342" y="507389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6" name="Circle"/>
          <p:cNvSpPr/>
          <p:nvPr/>
        </p:nvSpPr>
        <p:spPr>
          <a:xfrm>
            <a:off x="9693202" y="504951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7" name="Circle"/>
          <p:cNvSpPr/>
          <p:nvPr/>
        </p:nvSpPr>
        <p:spPr>
          <a:xfrm>
            <a:off x="9962630" y="506000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8" name="Circle"/>
          <p:cNvSpPr/>
          <p:nvPr/>
        </p:nvSpPr>
        <p:spPr>
          <a:xfrm>
            <a:off x="10066578" y="490685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79" name="Circle"/>
          <p:cNvSpPr/>
          <p:nvPr/>
        </p:nvSpPr>
        <p:spPr>
          <a:xfrm>
            <a:off x="9962628" y="493890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0" name="Circle"/>
          <p:cNvSpPr/>
          <p:nvPr/>
        </p:nvSpPr>
        <p:spPr>
          <a:xfrm>
            <a:off x="10039771" y="523449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1" name="Circle"/>
          <p:cNvSpPr/>
          <p:nvPr/>
        </p:nvSpPr>
        <p:spPr>
          <a:xfrm>
            <a:off x="10160359" y="493566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2" name="Circle"/>
          <p:cNvSpPr/>
          <p:nvPr/>
        </p:nvSpPr>
        <p:spPr>
          <a:xfrm>
            <a:off x="9273218" y="504316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3" name="Circle"/>
          <p:cNvSpPr/>
          <p:nvPr/>
        </p:nvSpPr>
        <p:spPr>
          <a:xfrm>
            <a:off x="9654630" y="573773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4" name="Circle"/>
          <p:cNvSpPr/>
          <p:nvPr/>
        </p:nvSpPr>
        <p:spPr>
          <a:xfrm>
            <a:off x="10121785" y="497320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5" name="Circle"/>
          <p:cNvSpPr/>
          <p:nvPr/>
        </p:nvSpPr>
        <p:spPr>
          <a:xfrm>
            <a:off x="9593481" y="561712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6" name="Circle"/>
          <p:cNvSpPr/>
          <p:nvPr/>
        </p:nvSpPr>
        <p:spPr>
          <a:xfrm>
            <a:off x="10202755" y="5077380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7" name="Circle"/>
          <p:cNvSpPr/>
          <p:nvPr/>
        </p:nvSpPr>
        <p:spPr>
          <a:xfrm>
            <a:off x="9550397" y="49458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8" name="Circle"/>
          <p:cNvSpPr/>
          <p:nvPr/>
        </p:nvSpPr>
        <p:spPr>
          <a:xfrm>
            <a:off x="9192882" y="494486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9" name="Circle"/>
          <p:cNvSpPr/>
          <p:nvPr/>
        </p:nvSpPr>
        <p:spPr>
          <a:xfrm>
            <a:off x="9367747" y="504552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9548" y="4987009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0059" y="4970831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825" y="4947570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6634" y="4023318"/>
            <a:ext cx="763173" cy="380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0650" y="4023318"/>
            <a:ext cx="763172" cy="380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63868" y="4023318"/>
            <a:ext cx="763172" cy="3800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7" name="Group"/>
          <p:cNvGrpSpPr/>
          <p:nvPr/>
        </p:nvGrpSpPr>
        <p:grpSpPr>
          <a:xfrm>
            <a:off x="1940312" y="2711993"/>
            <a:ext cx="624008" cy="455415"/>
            <a:chOff x="0" y="0"/>
            <a:chExt cx="665606" cy="647700"/>
          </a:xfrm>
        </p:grpSpPr>
        <p:sp>
          <p:nvSpPr>
            <p:cNvPr id="296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1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297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298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299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00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306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302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03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04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05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grpSp>
        <p:nvGrpSpPr>
          <p:cNvPr id="319" name="Group"/>
          <p:cNvGrpSpPr/>
          <p:nvPr/>
        </p:nvGrpSpPr>
        <p:grpSpPr>
          <a:xfrm>
            <a:off x="4787503" y="2396894"/>
            <a:ext cx="624008" cy="455415"/>
            <a:chOff x="0" y="0"/>
            <a:chExt cx="665606" cy="647700"/>
          </a:xfrm>
        </p:grpSpPr>
        <p:sp>
          <p:nvSpPr>
            <p:cNvPr id="308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3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309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0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1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2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318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314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5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6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7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grpSp>
        <p:nvGrpSpPr>
          <p:cNvPr id="331" name="Group"/>
          <p:cNvGrpSpPr/>
          <p:nvPr/>
        </p:nvGrpSpPr>
        <p:grpSpPr>
          <a:xfrm>
            <a:off x="8714967" y="1452907"/>
            <a:ext cx="624008" cy="455415"/>
            <a:chOff x="0" y="0"/>
            <a:chExt cx="665606" cy="647700"/>
          </a:xfrm>
        </p:grpSpPr>
        <p:sp>
          <p:nvSpPr>
            <p:cNvPr id="320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5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321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2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3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4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330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326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7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8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9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sp>
        <p:nvSpPr>
          <p:cNvPr id="332" name="What does the distribution tell you about the region?"/>
          <p:cNvSpPr txBox="1"/>
          <p:nvPr/>
        </p:nvSpPr>
        <p:spPr>
          <a:xfrm>
            <a:off x="2094765" y="6167182"/>
            <a:ext cx="8068825" cy="501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3200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88975" hangingPunct="0">
              <a:defRPr/>
            </a:pPr>
            <a:r>
              <a:rPr sz="2700" kern="0">
                <a:solidFill>
                  <a:srgbClr val="0365C0"/>
                </a:solidFill>
              </a:rPr>
              <a:t>What does the distribution tell you about the region?</a:t>
            </a:r>
          </a:p>
        </p:txBody>
      </p:sp>
      <p:sp>
        <p:nvSpPr>
          <p:cNvPr id="109" name="1. Compute image gradients over a small region…"/>
          <p:cNvSpPr txBox="1"/>
          <p:nvPr/>
        </p:nvSpPr>
        <p:spPr>
          <a:xfrm>
            <a:off x="2281714" y="639745"/>
            <a:ext cx="8262788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1. Compute image gradients over a small </a:t>
            </a:r>
            <a:r>
              <a:rPr sz="3000" kern="0" dirty="0" smtClean="0">
                <a:solidFill>
                  <a:srgbClr val="000000"/>
                </a:solidFill>
                <a:latin typeface="Helvetica Light"/>
                <a:sym typeface="Helvetica Light"/>
              </a:rPr>
              <a:t>region</a:t>
            </a:r>
            <a:endParaRPr sz="30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10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</a:t>
            </a:r>
            <a:r>
              <a:rPr lang="en-US" dirty="0" smtClean="0"/>
              <a:t>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3054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"/>
          <p:cNvSpPr/>
          <p:nvPr/>
        </p:nvSpPr>
        <p:spPr>
          <a:xfrm>
            <a:off x="484249" y="1290690"/>
            <a:ext cx="3282346" cy="2302936"/>
          </a:xfrm>
          <a:prstGeom prst="rect">
            <a:avLst/>
          </a:prstGeom>
          <a:solidFill>
            <a:srgbClr val="C0C0C0"/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337" name="Group"/>
          <p:cNvGrpSpPr/>
          <p:nvPr/>
        </p:nvGrpSpPr>
        <p:grpSpPr>
          <a:xfrm>
            <a:off x="4507769" y="1290690"/>
            <a:ext cx="3282346" cy="2302936"/>
            <a:chOff x="0" y="0"/>
            <a:chExt cx="3501167" cy="3275285"/>
          </a:xfrm>
        </p:grpSpPr>
        <p:sp>
          <p:nvSpPr>
            <p:cNvPr id="335" name="Rectangle"/>
            <p:cNvSpPr/>
            <p:nvPr/>
          </p:nvSpPr>
          <p:spPr>
            <a:xfrm>
              <a:off x="0" y="0"/>
              <a:ext cx="3501168" cy="3275286"/>
            </a:xfrm>
            <a:prstGeom prst="rect">
              <a:avLst/>
            </a:prstGeom>
            <a:solidFill>
              <a:srgbClr val="C0C0C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Line"/>
            <p:cNvSpPr/>
            <p:nvPr/>
          </p:nvSpPr>
          <p:spPr>
            <a:xfrm>
              <a:off x="677645" y="564704"/>
              <a:ext cx="2371760" cy="2145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12505"/>
                  </a:lnTo>
                </a:path>
              </a:pathLst>
            </a:custGeom>
            <a:noFill/>
            <a:ln w="412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8" name="Rectangle"/>
          <p:cNvSpPr/>
          <p:nvPr/>
        </p:nvSpPr>
        <p:spPr>
          <a:xfrm>
            <a:off x="8425406" y="1290690"/>
            <a:ext cx="3282346" cy="2302936"/>
          </a:xfrm>
          <a:prstGeom prst="rect">
            <a:avLst/>
          </a:prstGeom>
          <a:solidFill>
            <a:srgbClr val="C0C0C0"/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39" name="Line"/>
          <p:cNvSpPr/>
          <p:nvPr/>
        </p:nvSpPr>
        <p:spPr>
          <a:xfrm flipH="1">
            <a:off x="2163799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40" name="Line"/>
          <p:cNvSpPr/>
          <p:nvPr/>
        </p:nvSpPr>
        <p:spPr>
          <a:xfrm>
            <a:off x="852374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41" name="Circle"/>
          <p:cNvSpPr/>
          <p:nvPr/>
        </p:nvSpPr>
        <p:spPr>
          <a:xfrm>
            <a:off x="2081440" y="492947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2" name="Circle"/>
          <p:cNvSpPr/>
          <p:nvPr/>
        </p:nvSpPr>
        <p:spPr>
          <a:xfrm>
            <a:off x="2170706" y="491525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3" name="Circle"/>
          <p:cNvSpPr/>
          <p:nvPr/>
        </p:nvSpPr>
        <p:spPr>
          <a:xfrm>
            <a:off x="2243085" y="50778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4" name="Circle"/>
          <p:cNvSpPr/>
          <p:nvPr/>
        </p:nvSpPr>
        <p:spPr>
          <a:xfrm>
            <a:off x="2284244" y="494362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5" name="Circle"/>
          <p:cNvSpPr/>
          <p:nvPr/>
        </p:nvSpPr>
        <p:spPr>
          <a:xfrm>
            <a:off x="2111880" y="498544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6" name="Circle"/>
          <p:cNvSpPr/>
          <p:nvPr/>
        </p:nvSpPr>
        <p:spPr>
          <a:xfrm>
            <a:off x="2009513" y="51777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7" name="Circle"/>
          <p:cNvSpPr/>
          <p:nvPr/>
        </p:nvSpPr>
        <p:spPr>
          <a:xfrm>
            <a:off x="2017421" y="479426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8" name="Circle"/>
          <p:cNvSpPr/>
          <p:nvPr/>
        </p:nvSpPr>
        <p:spPr>
          <a:xfrm>
            <a:off x="2042870" y="489949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49" name="Circle"/>
          <p:cNvSpPr/>
          <p:nvPr/>
        </p:nvSpPr>
        <p:spPr>
          <a:xfrm>
            <a:off x="2204513" y="501383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0" name="Circle"/>
          <p:cNvSpPr/>
          <p:nvPr/>
        </p:nvSpPr>
        <p:spPr>
          <a:xfrm>
            <a:off x="2209278" y="4849236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1" name="Circle"/>
          <p:cNvSpPr/>
          <p:nvPr/>
        </p:nvSpPr>
        <p:spPr>
          <a:xfrm>
            <a:off x="2025317" y="49719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2" name="Circle"/>
          <p:cNvSpPr/>
          <p:nvPr/>
        </p:nvSpPr>
        <p:spPr>
          <a:xfrm>
            <a:off x="2141810" y="503164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3" name="Circle"/>
          <p:cNvSpPr/>
          <p:nvPr/>
        </p:nvSpPr>
        <p:spPr>
          <a:xfrm>
            <a:off x="2073280" y="507278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4" name="Circle"/>
          <p:cNvSpPr/>
          <p:nvPr/>
        </p:nvSpPr>
        <p:spPr>
          <a:xfrm>
            <a:off x="1926864" y="49080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5" name="Circle"/>
          <p:cNvSpPr/>
          <p:nvPr/>
        </p:nvSpPr>
        <p:spPr>
          <a:xfrm>
            <a:off x="2001147" y="502114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6" name="Circle"/>
          <p:cNvSpPr/>
          <p:nvPr/>
        </p:nvSpPr>
        <p:spPr>
          <a:xfrm>
            <a:off x="2204316" y="498620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57" name="Line"/>
          <p:cNvSpPr/>
          <p:nvPr/>
        </p:nvSpPr>
        <p:spPr>
          <a:xfrm>
            <a:off x="6136170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58" name="Line"/>
          <p:cNvSpPr/>
          <p:nvPr/>
        </p:nvSpPr>
        <p:spPr>
          <a:xfrm>
            <a:off x="4824746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59" name="Circle"/>
          <p:cNvSpPr/>
          <p:nvPr/>
        </p:nvSpPr>
        <p:spPr>
          <a:xfrm>
            <a:off x="5287601" y="493644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0" name="Circle"/>
          <p:cNvSpPr/>
          <p:nvPr/>
        </p:nvSpPr>
        <p:spPr>
          <a:xfrm>
            <a:off x="6024185" y="506506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1" name="Circle"/>
          <p:cNvSpPr/>
          <p:nvPr/>
        </p:nvSpPr>
        <p:spPr>
          <a:xfrm>
            <a:off x="6178487" y="5093420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2" name="Circle"/>
          <p:cNvSpPr/>
          <p:nvPr/>
        </p:nvSpPr>
        <p:spPr>
          <a:xfrm>
            <a:off x="6024185" y="501664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3" name="Circle"/>
          <p:cNvSpPr/>
          <p:nvPr/>
        </p:nvSpPr>
        <p:spPr>
          <a:xfrm>
            <a:off x="5789029" y="504951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4" name="Circle"/>
          <p:cNvSpPr/>
          <p:nvPr/>
        </p:nvSpPr>
        <p:spPr>
          <a:xfrm>
            <a:off x="5981886" y="51777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5" name="Circle"/>
          <p:cNvSpPr/>
          <p:nvPr/>
        </p:nvSpPr>
        <p:spPr>
          <a:xfrm>
            <a:off x="5143060" y="492398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6" name="Circle"/>
          <p:cNvSpPr/>
          <p:nvPr/>
        </p:nvSpPr>
        <p:spPr>
          <a:xfrm>
            <a:off x="6161690" y="497198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7" name="Circle"/>
          <p:cNvSpPr/>
          <p:nvPr/>
        </p:nvSpPr>
        <p:spPr>
          <a:xfrm>
            <a:off x="6184262" y="489377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8" name="Circle"/>
          <p:cNvSpPr/>
          <p:nvPr/>
        </p:nvSpPr>
        <p:spPr>
          <a:xfrm>
            <a:off x="5981886" y="494666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69" name="Circle"/>
          <p:cNvSpPr/>
          <p:nvPr/>
        </p:nvSpPr>
        <p:spPr>
          <a:xfrm>
            <a:off x="5287602" y="504316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0" name="Circle"/>
          <p:cNvSpPr/>
          <p:nvPr/>
        </p:nvSpPr>
        <p:spPr>
          <a:xfrm>
            <a:off x="6084547" y="497733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1" name="Circle"/>
          <p:cNvSpPr/>
          <p:nvPr/>
        </p:nvSpPr>
        <p:spPr>
          <a:xfrm>
            <a:off x="5602669" y="4949932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2" name="Circle"/>
          <p:cNvSpPr/>
          <p:nvPr/>
        </p:nvSpPr>
        <p:spPr>
          <a:xfrm>
            <a:off x="5400076" y="492300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3" name="Circle"/>
          <p:cNvSpPr/>
          <p:nvPr/>
        </p:nvSpPr>
        <p:spPr>
          <a:xfrm>
            <a:off x="6101865" y="4929581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4" name="Circle"/>
          <p:cNvSpPr/>
          <p:nvPr/>
        </p:nvSpPr>
        <p:spPr>
          <a:xfrm>
            <a:off x="5133021" y="5067323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5" name="Shape"/>
          <p:cNvSpPr/>
          <p:nvPr/>
        </p:nvSpPr>
        <p:spPr>
          <a:xfrm>
            <a:off x="5113830" y="167459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6" name="Shape"/>
          <p:cNvSpPr/>
          <p:nvPr/>
        </p:nvSpPr>
        <p:spPr>
          <a:xfrm>
            <a:off x="9021803" y="167459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7" name="Shape"/>
          <p:cNvSpPr/>
          <p:nvPr/>
        </p:nvSpPr>
        <p:spPr>
          <a:xfrm>
            <a:off x="1085114" y="1673133"/>
            <a:ext cx="2650300" cy="190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78" name="Line"/>
          <p:cNvSpPr/>
          <p:nvPr/>
        </p:nvSpPr>
        <p:spPr>
          <a:xfrm>
            <a:off x="10160359" y="4028505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79" name="Line"/>
          <p:cNvSpPr/>
          <p:nvPr/>
        </p:nvSpPr>
        <p:spPr>
          <a:xfrm>
            <a:off x="8848934" y="502114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80" name="Circle"/>
          <p:cNvSpPr/>
          <p:nvPr/>
        </p:nvSpPr>
        <p:spPr>
          <a:xfrm>
            <a:off x="10202755" y="4988287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1" name="Circle"/>
          <p:cNvSpPr/>
          <p:nvPr/>
        </p:nvSpPr>
        <p:spPr>
          <a:xfrm>
            <a:off x="9782193" y="558876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2" name="Circle"/>
          <p:cNvSpPr/>
          <p:nvPr/>
        </p:nvSpPr>
        <p:spPr>
          <a:xfrm>
            <a:off x="9829355" y="547978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3" name="Circle"/>
          <p:cNvSpPr/>
          <p:nvPr/>
        </p:nvSpPr>
        <p:spPr>
          <a:xfrm>
            <a:off x="10078342" y="507389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4" name="Circle"/>
          <p:cNvSpPr/>
          <p:nvPr/>
        </p:nvSpPr>
        <p:spPr>
          <a:xfrm>
            <a:off x="9693202" y="504951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5" name="Circle"/>
          <p:cNvSpPr/>
          <p:nvPr/>
        </p:nvSpPr>
        <p:spPr>
          <a:xfrm>
            <a:off x="9962630" y="506000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6" name="Circle"/>
          <p:cNvSpPr/>
          <p:nvPr/>
        </p:nvSpPr>
        <p:spPr>
          <a:xfrm>
            <a:off x="10066578" y="490685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7" name="Circle"/>
          <p:cNvSpPr/>
          <p:nvPr/>
        </p:nvSpPr>
        <p:spPr>
          <a:xfrm>
            <a:off x="9962628" y="493890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8" name="Circle"/>
          <p:cNvSpPr/>
          <p:nvPr/>
        </p:nvSpPr>
        <p:spPr>
          <a:xfrm>
            <a:off x="10039771" y="523449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89" name="Circle"/>
          <p:cNvSpPr/>
          <p:nvPr/>
        </p:nvSpPr>
        <p:spPr>
          <a:xfrm>
            <a:off x="10160359" y="493566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0" name="Circle"/>
          <p:cNvSpPr/>
          <p:nvPr/>
        </p:nvSpPr>
        <p:spPr>
          <a:xfrm>
            <a:off x="9273218" y="504316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1" name="Circle"/>
          <p:cNvSpPr/>
          <p:nvPr/>
        </p:nvSpPr>
        <p:spPr>
          <a:xfrm>
            <a:off x="9654630" y="573773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2" name="Circle"/>
          <p:cNvSpPr/>
          <p:nvPr/>
        </p:nvSpPr>
        <p:spPr>
          <a:xfrm>
            <a:off x="10121785" y="497320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3" name="Circle"/>
          <p:cNvSpPr/>
          <p:nvPr/>
        </p:nvSpPr>
        <p:spPr>
          <a:xfrm>
            <a:off x="9593481" y="561712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4" name="Circle"/>
          <p:cNvSpPr/>
          <p:nvPr/>
        </p:nvSpPr>
        <p:spPr>
          <a:xfrm>
            <a:off x="10202755" y="5077380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5" name="Circle"/>
          <p:cNvSpPr/>
          <p:nvPr/>
        </p:nvSpPr>
        <p:spPr>
          <a:xfrm>
            <a:off x="9550397" y="494588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6" name="Circle"/>
          <p:cNvSpPr/>
          <p:nvPr/>
        </p:nvSpPr>
        <p:spPr>
          <a:xfrm>
            <a:off x="9192882" y="494486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97" name="Circle"/>
          <p:cNvSpPr/>
          <p:nvPr/>
        </p:nvSpPr>
        <p:spPr>
          <a:xfrm>
            <a:off x="9367747" y="504552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3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9548" y="4987009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0059" y="4970831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825" y="4947570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6634" y="4023318"/>
            <a:ext cx="763173" cy="380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0650" y="4023318"/>
            <a:ext cx="763172" cy="380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63868" y="4023318"/>
            <a:ext cx="763172" cy="3800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5" name="Group"/>
          <p:cNvGrpSpPr/>
          <p:nvPr/>
        </p:nvGrpSpPr>
        <p:grpSpPr>
          <a:xfrm>
            <a:off x="1940312" y="2711993"/>
            <a:ext cx="624008" cy="455415"/>
            <a:chOff x="0" y="0"/>
            <a:chExt cx="665606" cy="647700"/>
          </a:xfrm>
        </p:grpSpPr>
        <p:sp>
          <p:nvSpPr>
            <p:cNvPr id="404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09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405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08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414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410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grpSp>
        <p:nvGrpSpPr>
          <p:cNvPr id="427" name="Group"/>
          <p:cNvGrpSpPr/>
          <p:nvPr/>
        </p:nvGrpSpPr>
        <p:grpSpPr>
          <a:xfrm>
            <a:off x="4787503" y="2396894"/>
            <a:ext cx="624008" cy="455415"/>
            <a:chOff x="0" y="0"/>
            <a:chExt cx="665606" cy="647700"/>
          </a:xfrm>
        </p:grpSpPr>
        <p:sp>
          <p:nvSpPr>
            <p:cNvPr id="416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21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417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18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19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20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426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422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23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24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25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grpSp>
        <p:nvGrpSpPr>
          <p:cNvPr id="439" name="Group"/>
          <p:cNvGrpSpPr/>
          <p:nvPr/>
        </p:nvGrpSpPr>
        <p:grpSpPr>
          <a:xfrm>
            <a:off x="8714967" y="1452907"/>
            <a:ext cx="624008" cy="455415"/>
            <a:chOff x="0" y="0"/>
            <a:chExt cx="665606" cy="647700"/>
          </a:xfrm>
        </p:grpSpPr>
        <p:sp>
          <p:nvSpPr>
            <p:cNvPr id="428" name="Rectangle"/>
            <p:cNvSpPr/>
            <p:nvPr/>
          </p:nvSpPr>
          <p:spPr>
            <a:xfrm>
              <a:off x="0" y="1922"/>
              <a:ext cx="665607" cy="643856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5353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000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33" name="Group"/>
            <p:cNvGrpSpPr/>
            <p:nvPr/>
          </p:nvGrpSpPr>
          <p:grpSpPr>
            <a:xfrm>
              <a:off x="8953" y="127929"/>
              <a:ext cx="647701" cy="394132"/>
              <a:chOff x="0" y="0"/>
              <a:chExt cx="647699" cy="394130"/>
            </a:xfrm>
          </p:grpSpPr>
          <p:sp>
            <p:nvSpPr>
              <p:cNvPr id="429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0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1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2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438" name="Group"/>
            <p:cNvGrpSpPr/>
            <p:nvPr/>
          </p:nvGrpSpPr>
          <p:grpSpPr>
            <a:xfrm rot="5400000">
              <a:off x="8953" y="126784"/>
              <a:ext cx="647701" cy="394132"/>
              <a:chOff x="0" y="0"/>
              <a:chExt cx="647699" cy="394130"/>
            </a:xfrm>
          </p:grpSpPr>
          <p:sp>
            <p:nvSpPr>
              <p:cNvPr id="434" name="Line"/>
              <p:cNvSpPr/>
              <p:nvPr/>
            </p:nvSpPr>
            <p:spPr>
              <a:xfrm>
                <a:off x="0" y="131376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5" name="Line"/>
              <p:cNvSpPr/>
              <p:nvPr/>
            </p:nvSpPr>
            <p:spPr>
              <a:xfrm>
                <a:off x="0" y="262753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6" name="Line"/>
              <p:cNvSpPr/>
              <p:nvPr/>
            </p:nvSpPr>
            <p:spPr>
              <a:xfrm>
                <a:off x="0" y="394130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437" name="Line"/>
              <p:cNvSpPr/>
              <p:nvPr/>
            </p:nvSpPr>
            <p:spPr>
              <a:xfrm>
                <a:off x="0" y="-1"/>
                <a:ext cx="6477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88975" hangingPunct="0">
                  <a:defRPr sz="2400"/>
                </a:pPr>
                <a:endParaRPr sz="2000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sp>
        <p:nvSpPr>
          <p:cNvPr id="440" name="distribution reveals edge orientation and magnitude"/>
          <p:cNvSpPr txBox="1"/>
          <p:nvPr/>
        </p:nvSpPr>
        <p:spPr>
          <a:xfrm>
            <a:off x="2162091" y="6167182"/>
            <a:ext cx="7934173" cy="501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3200"/>
            </a:lvl1pPr>
          </a:lstStyle>
          <a:p>
            <a:pPr algn="ctr" defTabSz="488975" hangingPunct="0">
              <a:defRPr/>
            </a:pPr>
            <a:r>
              <a:rPr sz="2700" kern="0">
                <a:solidFill>
                  <a:srgbClr val="000000"/>
                </a:solidFill>
                <a:latin typeface="Helvetica Light"/>
                <a:sym typeface="Helvetica Light"/>
              </a:rPr>
              <a:t>distribution reveals edge orientation and magnitude</a:t>
            </a:r>
          </a:p>
        </p:txBody>
      </p:sp>
      <p:sp>
        <p:nvSpPr>
          <p:cNvPr id="441" name="Circle"/>
          <p:cNvSpPr/>
          <p:nvPr/>
        </p:nvSpPr>
        <p:spPr>
          <a:xfrm>
            <a:off x="1797837" y="4766110"/>
            <a:ext cx="662049" cy="49653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2" name="Oval"/>
          <p:cNvSpPr/>
          <p:nvPr/>
        </p:nvSpPr>
        <p:spPr>
          <a:xfrm>
            <a:off x="5045021" y="4906901"/>
            <a:ext cx="1384301" cy="247809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3" name="Oval"/>
          <p:cNvSpPr/>
          <p:nvPr/>
        </p:nvSpPr>
        <p:spPr>
          <a:xfrm>
            <a:off x="8935390" y="4878097"/>
            <a:ext cx="1384301" cy="247809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4" name="Oval"/>
          <p:cNvSpPr/>
          <p:nvPr/>
        </p:nvSpPr>
        <p:spPr>
          <a:xfrm rot="17974818">
            <a:off x="9387590" y="5245062"/>
            <a:ext cx="1038227" cy="330413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13" name="1. Compute image gradients over a small region…"/>
          <p:cNvSpPr txBox="1"/>
          <p:nvPr/>
        </p:nvSpPr>
        <p:spPr>
          <a:xfrm>
            <a:off x="2281714" y="639745"/>
            <a:ext cx="8262788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1. Compute image gradients over a small </a:t>
            </a:r>
            <a:r>
              <a:rPr sz="3000" kern="0" dirty="0" smtClean="0">
                <a:solidFill>
                  <a:srgbClr val="000000"/>
                </a:solidFill>
                <a:latin typeface="Helvetica Light"/>
                <a:sym typeface="Helvetica Light"/>
              </a:rPr>
              <a:t>region</a:t>
            </a:r>
            <a:endParaRPr sz="30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14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</a:t>
            </a:r>
            <a:r>
              <a:rPr lang="en-US" dirty="0" smtClean="0"/>
              <a:t>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3601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2. Subtract the mean from each image gradient"/>
          <p:cNvSpPr txBox="1"/>
          <p:nvPr/>
        </p:nvSpPr>
        <p:spPr>
          <a:xfrm>
            <a:off x="2311686" y="483412"/>
            <a:ext cx="8116915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>
                <a:solidFill>
                  <a:srgbClr val="000000"/>
                </a:solidFill>
                <a:latin typeface="Helvetica Light"/>
                <a:sym typeface="Helvetica Light"/>
              </a:rPr>
              <a:t>2. Subtract the mean from each image gradient</a:t>
            </a:r>
          </a:p>
        </p:txBody>
      </p:sp>
      <p:sp>
        <p:nvSpPr>
          <p:cNvPr id="577" name="Rectangle"/>
          <p:cNvSpPr/>
          <p:nvPr/>
        </p:nvSpPr>
        <p:spPr>
          <a:xfrm rot="16200000">
            <a:off x="3860491" y="1549814"/>
            <a:ext cx="2625224" cy="153609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8" name="Rectangle"/>
          <p:cNvSpPr/>
          <p:nvPr/>
        </p:nvSpPr>
        <p:spPr>
          <a:xfrm rot="16200000">
            <a:off x="3128350" y="805766"/>
            <a:ext cx="2625224" cy="3024188"/>
          </a:xfrm>
          <a:prstGeom prst="rect">
            <a:avLst/>
          </a:prstGeom>
          <a:gradFill>
            <a:gsLst>
              <a:gs pos="32930">
                <a:srgbClr val="FBFBFB">
                  <a:alpha val="71768"/>
                </a:srgbClr>
              </a:gs>
              <a:gs pos="50455">
                <a:srgbClr val="7E7E7E">
                  <a:alpha val="71768"/>
                </a:srgbClr>
              </a:gs>
              <a:gs pos="68189">
                <a:srgbClr val="000000">
                  <a:alpha val="71768"/>
                </a:srgbClr>
              </a:gs>
            </a:gsLst>
            <a:lin ang="5400000"/>
          </a:gradFill>
          <a:ln w="12700">
            <a:solidFill>
              <a:srgbClr val="000000">
                <a:alpha val="71768"/>
              </a:srgbClr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9" name="Rectangle"/>
          <p:cNvSpPr/>
          <p:nvPr/>
        </p:nvSpPr>
        <p:spPr>
          <a:xfrm>
            <a:off x="3425628" y="2067578"/>
            <a:ext cx="2030667" cy="35719"/>
          </a:xfrm>
          <a:prstGeom prst="rect">
            <a:avLst/>
          </a:prstGeom>
          <a:ln w="25400">
            <a:solidFill>
              <a:srgbClr val="FFFB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 algn="ctr" defTabSz="488975" hangingPunct="0">
              <a:defRPr sz="2400">
                <a:solidFill>
                  <a:srgbClr val="FFFB00"/>
                </a:solidFill>
              </a:defRPr>
            </a:pPr>
            <a:endParaRPr sz="2000" kern="0">
              <a:solidFill>
                <a:srgbClr val="FFFB00"/>
              </a:solidFill>
              <a:latin typeface="Helvetica Light"/>
              <a:sym typeface="Helvetica Light"/>
            </a:endParaRPr>
          </a:p>
        </p:txBody>
      </p:sp>
      <p:sp>
        <p:nvSpPr>
          <p:cNvPr id="580" name="Line"/>
          <p:cNvSpPr/>
          <p:nvPr/>
        </p:nvSpPr>
        <p:spPr>
          <a:xfrm>
            <a:off x="6626314" y="1638769"/>
            <a:ext cx="1606973" cy="603630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81" name="Line"/>
          <p:cNvSpPr/>
          <p:nvPr/>
        </p:nvSpPr>
        <p:spPr>
          <a:xfrm>
            <a:off x="8232774" y="2235260"/>
            <a:ext cx="1" cy="455415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82" name="Line"/>
          <p:cNvSpPr/>
          <p:nvPr/>
        </p:nvSpPr>
        <p:spPr>
          <a:xfrm>
            <a:off x="6585264" y="3333611"/>
            <a:ext cx="342578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83" name="Line"/>
          <p:cNvSpPr/>
          <p:nvPr/>
        </p:nvSpPr>
        <p:spPr>
          <a:xfrm>
            <a:off x="8233657" y="2683539"/>
            <a:ext cx="1606973" cy="603630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pic>
        <p:nvPicPr>
          <p:cNvPr id="612" name="Connection Line" descr="Connection 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9530" y="1075349"/>
            <a:ext cx="3688040" cy="1033371"/>
          </a:xfrm>
          <a:prstGeom prst="rect">
            <a:avLst/>
          </a:prstGeom>
        </p:spPr>
      </p:pic>
      <p:sp>
        <p:nvSpPr>
          <p:cNvPr id="585" name="Line"/>
          <p:cNvSpPr/>
          <p:nvPr/>
        </p:nvSpPr>
        <p:spPr>
          <a:xfrm flipV="1">
            <a:off x="6594956" y="1413729"/>
            <a:ext cx="1" cy="191988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86" name="plot intensities"/>
          <p:cNvSpPr txBox="1"/>
          <p:nvPr/>
        </p:nvSpPr>
        <p:spPr>
          <a:xfrm>
            <a:off x="7712352" y="1136662"/>
            <a:ext cx="147086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plot intensities</a:t>
            </a:r>
          </a:p>
        </p:txBody>
      </p:sp>
      <p:sp>
        <p:nvSpPr>
          <p:cNvPr id="587" name="constant intensity gradient"/>
          <p:cNvSpPr txBox="1"/>
          <p:nvPr/>
        </p:nvSpPr>
        <p:spPr>
          <a:xfrm>
            <a:off x="374673" y="1902746"/>
            <a:ext cx="2448128" cy="60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constant intensity gradient</a:t>
            </a:r>
          </a:p>
        </p:txBody>
      </p:sp>
      <p:sp>
        <p:nvSpPr>
          <p:cNvPr id="588" name="Line"/>
          <p:cNvSpPr/>
          <p:nvPr/>
        </p:nvSpPr>
        <p:spPr>
          <a:xfrm flipH="1">
            <a:off x="3402223" y="4027698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589" name="Line"/>
          <p:cNvSpPr/>
          <p:nvPr/>
        </p:nvSpPr>
        <p:spPr>
          <a:xfrm>
            <a:off x="2090798" y="5020343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590" name="Circle"/>
          <p:cNvSpPr/>
          <p:nvPr/>
        </p:nvSpPr>
        <p:spPr>
          <a:xfrm>
            <a:off x="2077404" y="4935637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1" name="Circle"/>
          <p:cNvSpPr/>
          <p:nvPr/>
        </p:nvSpPr>
        <p:spPr>
          <a:xfrm>
            <a:off x="2813986" y="506425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2" name="Circle"/>
          <p:cNvSpPr/>
          <p:nvPr/>
        </p:nvSpPr>
        <p:spPr>
          <a:xfrm>
            <a:off x="2968288" y="509261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3" name="Circle"/>
          <p:cNvSpPr/>
          <p:nvPr/>
        </p:nvSpPr>
        <p:spPr>
          <a:xfrm>
            <a:off x="2813986" y="501584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4" name="Circle"/>
          <p:cNvSpPr/>
          <p:nvPr/>
        </p:nvSpPr>
        <p:spPr>
          <a:xfrm>
            <a:off x="2578831" y="5048703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5" name="Circle"/>
          <p:cNvSpPr/>
          <p:nvPr/>
        </p:nvSpPr>
        <p:spPr>
          <a:xfrm>
            <a:off x="2771688" y="517696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6" name="Circle"/>
          <p:cNvSpPr/>
          <p:nvPr/>
        </p:nvSpPr>
        <p:spPr>
          <a:xfrm>
            <a:off x="1932863" y="492317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7" name="Circle"/>
          <p:cNvSpPr/>
          <p:nvPr/>
        </p:nvSpPr>
        <p:spPr>
          <a:xfrm>
            <a:off x="2951492" y="4971175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8" name="Circle"/>
          <p:cNvSpPr/>
          <p:nvPr/>
        </p:nvSpPr>
        <p:spPr>
          <a:xfrm>
            <a:off x="2974064" y="48929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99" name="Circle"/>
          <p:cNvSpPr/>
          <p:nvPr/>
        </p:nvSpPr>
        <p:spPr>
          <a:xfrm>
            <a:off x="2771688" y="494585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0" name="Circle"/>
          <p:cNvSpPr/>
          <p:nvPr/>
        </p:nvSpPr>
        <p:spPr>
          <a:xfrm>
            <a:off x="2077404" y="504236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1" name="Circle"/>
          <p:cNvSpPr/>
          <p:nvPr/>
        </p:nvSpPr>
        <p:spPr>
          <a:xfrm>
            <a:off x="2874349" y="497653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2" name="Circle"/>
          <p:cNvSpPr/>
          <p:nvPr/>
        </p:nvSpPr>
        <p:spPr>
          <a:xfrm>
            <a:off x="2392470" y="494912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3" name="Circle"/>
          <p:cNvSpPr/>
          <p:nvPr/>
        </p:nvSpPr>
        <p:spPr>
          <a:xfrm>
            <a:off x="2189878" y="492220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4" name="Circle"/>
          <p:cNvSpPr/>
          <p:nvPr/>
        </p:nvSpPr>
        <p:spPr>
          <a:xfrm>
            <a:off x="2891666" y="492877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05" name="Circle"/>
          <p:cNvSpPr/>
          <p:nvPr/>
        </p:nvSpPr>
        <p:spPr>
          <a:xfrm>
            <a:off x="1922822" y="5066516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6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6111" y="4970024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6702" y="4022510"/>
            <a:ext cx="763173" cy="380060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intensities along the line"/>
          <p:cNvSpPr txBox="1"/>
          <p:nvPr/>
        </p:nvSpPr>
        <p:spPr>
          <a:xfrm>
            <a:off x="7017455" y="3341508"/>
            <a:ext cx="2419843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intensities along the line</a:t>
            </a:r>
          </a:p>
        </p:txBody>
      </p:sp>
      <p:sp>
        <p:nvSpPr>
          <p:cNvPr id="609" name="plot of image gradients"/>
          <p:cNvSpPr txBox="1"/>
          <p:nvPr/>
        </p:nvSpPr>
        <p:spPr>
          <a:xfrm>
            <a:off x="2244286" y="6093529"/>
            <a:ext cx="229801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plot of image gradients</a:t>
            </a:r>
          </a:p>
        </p:txBody>
      </p:sp>
      <p:sp>
        <p:nvSpPr>
          <p:cNvPr id="610" name="Arrow"/>
          <p:cNvSpPr/>
          <p:nvPr/>
        </p:nvSpPr>
        <p:spPr>
          <a:xfrm>
            <a:off x="5463861" y="4863800"/>
            <a:ext cx="1179983" cy="392913"/>
          </a:xfrm>
          <a:prstGeom prst="rightArrow">
            <a:avLst>
              <a:gd name="adj1" fmla="val 65939"/>
              <a:gd name="adj2" fmla="val 63112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 algn="ctr" defTabSz="488975" hangingPunct="0">
              <a:defRPr sz="2400">
                <a:solidFill>
                  <a:srgbClr val="FFFFFF"/>
                </a:solidFill>
              </a:defRPr>
            </a:pPr>
            <a:endParaRPr sz="20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11" name="subtract mean"/>
          <p:cNvSpPr txBox="1"/>
          <p:nvPr/>
        </p:nvSpPr>
        <p:spPr>
          <a:xfrm>
            <a:off x="5274268" y="4477256"/>
            <a:ext cx="147086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subtract mean</a:t>
            </a:r>
          </a:p>
        </p:txBody>
      </p:sp>
      <p:sp>
        <p:nvSpPr>
          <p:cNvPr id="38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</a:t>
            </a:r>
            <a:r>
              <a:rPr lang="en-US" dirty="0" smtClean="0"/>
              <a:t>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4251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ctangle"/>
          <p:cNvSpPr/>
          <p:nvPr/>
        </p:nvSpPr>
        <p:spPr>
          <a:xfrm rot="16200000">
            <a:off x="3860491" y="1549814"/>
            <a:ext cx="2625224" cy="153609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7" name="Rectangle"/>
          <p:cNvSpPr/>
          <p:nvPr/>
        </p:nvSpPr>
        <p:spPr>
          <a:xfrm rot="16200000">
            <a:off x="3128350" y="805766"/>
            <a:ext cx="2625224" cy="3024188"/>
          </a:xfrm>
          <a:prstGeom prst="rect">
            <a:avLst/>
          </a:prstGeom>
          <a:gradFill>
            <a:gsLst>
              <a:gs pos="32930">
                <a:srgbClr val="FBFBFB">
                  <a:alpha val="71768"/>
                </a:srgbClr>
              </a:gs>
              <a:gs pos="50455">
                <a:srgbClr val="7E7E7E">
                  <a:alpha val="71768"/>
                </a:srgbClr>
              </a:gs>
              <a:gs pos="68189">
                <a:srgbClr val="000000">
                  <a:alpha val="71768"/>
                </a:srgbClr>
              </a:gs>
            </a:gsLst>
            <a:lin ang="5400000"/>
          </a:gradFill>
          <a:ln w="12700">
            <a:solidFill>
              <a:srgbClr val="000000">
                <a:alpha val="71768"/>
              </a:srgbClr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8" name="Rectangle"/>
          <p:cNvSpPr/>
          <p:nvPr/>
        </p:nvSpPr>
        <p:spPr>
          <a:xfrm>
            <a:off x="3425628" y="2067578"/>
            <a:ext cx="2030667" cy="35719"/>
          </a:xfrm>
          <a:prstGeom prst="rect">
            <a:avLst/>
          </a:prstGeom>
          <a:ln w="25400">
            <a:solidFill>
              <a:srgbClr val="FFFB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 algn="ctr" defTabSz="488975" hangingPunct="0">
              <a:defRPr sz="2400">
                <a:solidFill>
                  <a:srgbClr val="FFFB00"/>
                </a:solidFill>
              </a:defRPr>
            </a:pPr>
            <a:endParaRPr sz="2000" kern="0">
              <a:solidFill>
                <a:srgbClr val="FFFB00"/>
              </a:solidFill>
              <a:latin typeface="Helvetica Light"/>
              <a:sym typeface="Helvetica Light"/>
            </a:endParaRPr>
          </a:p>
        </p:txBody>
      </p:sp>
      <p:sp>
        <p:nvSpPr>
          <p:cNvPr id="619" name="Line"/>
          <p:cNvSpPr/>
          <p:nvPr/>
        </p:nvSpPr>
        <p:spPr>
          <a:xfrm>
            <a:off x="6626314" y="2489526"/>
            <a:ext cx="1606973" cy="603630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0" name="Line"/>
          <p:cNvSpPr/>
          <p:nvPr/>
        </p:nvSpPr>
        <p:spPr>
          <a:xfrm>
            <a:off x="8232774" y="3086017"/>
            <a:ext cx="1" cy="455415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1" name="Line"/>
          <p:cNvSpPr/>
          <p:nvPr/>
        </p:nvSpPr>
        <p:spPr>
          <a:xfrm>
            <a:off x="6585264" y="3333611"/>
            <a:ext cx="342578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2" name="Line"/>
          <p:cNvSpPr/>
          <p:nvPr/>
        </p:nvSpPr>
        <p:spPr>
          <a:xfrm>
            <a:off x="8233657" y="3534296"/>
            <a:ext cx="1606973" cy="603630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pic>
        <p:nvPicPr>
          <p:cNvPr id="672" name="Connection Line" descr="Connection 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9530" y="1075349"/>
            <a:ext cx="3688040" cy="1033371"/>
          </a:xfrm>
          <a:prstGeom prst="rect">
            <a:avLst/>
          </a:prstGeom>
        </p:spPr>
      </p:pic>
      <p:sp>
        <p:nvSpPr>
          <p:cNvPr id="624" name="Line"/>
          <p:cNvSpPr/>
          <p:nvPr/>
        </p:nvSpPr>
        <p:spPr>
          <a:xfrm flipV="1">
            <a:off x="6594956" y="1413729"/>
            <a:ext cx="1" cy="191988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 algn="ctr" defTabSz="488975" hangingPunct="0">
              <a:defRPr sz="2400"/>
            </a:pPr>
            <a:endParaRPr sz="20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5" name="plot intensities"/>
          <p:cNvSpPr txBox="1"/>
          <p:nvPr/>
        </p:nvSpPr>
        <p:spPr>
          <a:xfrm>
            <a:off x="7712352" y="1136662"/>
            <a:ext cx="147086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plot intensities</a:t>
            </a:r>
          </a:p>
        </p:txBody>
      </p:sp>
      <p:sp>
        <p:nvSpPr>
          <p:cNvPr id="626" name="constant intensity gradient"/>
          <p:cNvSpPr txBox="1"/>
          <p:nvPr/>
        </p:nvSpPr>
        <p:spPr>
          <a:xfrm>
            <a:off x="374673" y="1902746"/>
            <a:ext cx="2448128" cy="60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constant intensity gradient</a:t>
            </a:r>
          </a:p>
        </p:txBody>
      </p:sp>
      <p:sp>
        <p:nvSpPr>
          <p:cNvPr id="627" name="Line"/>
          <p:cNvSpPr/>
          <p:nvPr/>
        </p:nvSpPr>
        <p:spPr>
          <a:xfrm flipH="1">
            <a:off x="3402223" y="4027698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28" name="Line"/>
          <p:cNvSpPr/>
          <p:nvPr/>
        </p:nvSpPr>
        <p:spPr>
          <a:xfrm>
            <a:off x="2090798" y="5020343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29" name="Circle"/>
          <p:cNvSpPr/>
          <p:nvPr/>
        </p:nvSpPr>
        <p:spPr>
          <a:xfrm>
            <a:off x="2077404" y="4935637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0" name="Circle"/>
          <p:cNvSpPr/>
          <p:nvPr/>
        </p:nvSpPr>
        <p:spPr>
          <a:xfrm>
            <a:off x="2813986" y="506425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1" name="Circle"/>
          <p:cNvSpPr/>
          <p:nvPr/>
        </p:nvSpPr>
        <p:spPr>
          <a:xfrm>
            <a:off x="2968288" y="5092614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2" name="Circle"/>
          <p:cNvSpPr/>
          <p:nvPr/>
        </p:nvSpPr>
        <p:spPr>
          <a:xfrm>
            <a:off x="2813986" y="5015843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3" name="Circle"/>
          <p:cNvSpPr/>
          <p:nvPr/>
        </p:nvSpPr>
        <p:spPr>
          <a:xfrm>
            <a:off x="2578831" y="5048703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4" name="Circle"/>
          <p:cNvSpPr/>
          <p:nvPr/>
        </p:nvSpPr>
        <p:spPr>
          <a:xfrm>
            <a:off x="2771688" y="517696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5" name="Circle"/>
          <p:cNvSpPr/>
          <p:nvPr/>
        </p:nvSpPr>
        <p:spPr>
          <a:xfrm>
            <a:off x="1932863" y="492317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6" name="Circle"/>
          <p:cNvSpPr/>
          <p:nvPr/>
        </p:nvSpPr>
        <p:spPr>
          <a:xfrm>
            <a:off x="2951492" y="4971175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7" name="Circle"/>
          <p:cNvSpPr/>
          <p:nvPr/>
        </p:nvSpPr>
        <p:spPr>
          <a:xfrm>
            <a:off x="2974064" y="489297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8" name="Circle"/>
          <p:cNvSpPr/>
          <p:nvPr/>
        </p:nvSpPr>
        <p:spPr>
          <a:xfrm>
            <a:off x="2771688" y="494585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39" name="Circle"/>
          <p:cNvSpPr/>
          <p:nvPr/>
        </p:nvSpPr>
        <p:spPr>
          <a:xfrm>
            <a:off x="2077404" y="504236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40" name="Circle"/>
          <p:cNvSpPr/>
          <p:nvPr/>
        </p:nvSpPr>
        <p:spPr>
          <a:xfrm>
            <a:off x="2874349" y="497653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41" name="Circle"/>
          <p:cNvSpPr/>
          <p:nvPr/>
        </p:nvSpPr>
        <p:spPr>
          <a:xfrm>
            <a:off x="2392470" y="494912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42" name="Circle"/>
          <p:cNvSpPr/>
          <p:nvPr/>
        </p:nvSpPr>
        <p:spPr>
          <a:xfrm>
            <a:off x="2189878" y="492220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43" name="Circle"/>
          <p:cNvSpPr/>
          <p:nvPr/>
        </p:nvSpPr>
        <p:spPr>
          <a:xfrm>
            <a:off x="2891666" y="4928775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44" name="Circle"/>
          <p:cNvSpPr/>
          <p:nvPr/>
        </p:nvSpPr>
        <p:spPr>
          <a:xfrm>
            <a:off x="1922822" y="5066516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6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6111" y="4970024"/>
            <a:ext cx="712578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6702" y="4022510"/>
            <a:ext cx="763173" cy="380060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intensities along the line"/>
          <p:cNvSpPr txBox="1"/>
          <p:nvPr/>
        </p:nvSpPr>
        <p:spPr>
          <a:xfrm>
            <a:off x="7017455" y="3341508"/>
            <a:ext cx="2419843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intensities along the line</a:t>
            </a:r>
          </a:p>
        </p:txBody>
      </p:sp>
      <p:sp>
        <p:nvSpPr>
          <p:cNvPr id="648" name="plot of image gradients"/>
          <p:cNvSpPr txBox="1"/>
          <p:nvPr/>
        </p:nvSpPr>
        <p:spPr>
          <a:xfrm>
            <a:off x="2244286" y="6093529"/>
            <a:ext cx="229801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plot of image gradients</a:t>
            </a:r>
          </a:p>
        </p:txBody>
      </p:sp>
      <p:sp>
        <p:nvSpPr>
          <p:cNvPr id="649" name="Line"/>
          <p:cNvSpPr/>
          <p:nvPr/>
        </p:nvSpPr>
        <p:spPr>
          <a:xfrm>
            <a:off x="8617177" y="4022074"/>
            <a:ext cx="1" cy="1985290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50" name="Line"/>
          <p:cNvSpPr/>
          <p:nvPr/>
        </p:nvSpPr>
        <p:spPr>
          <a:xfrm>
            <a:off x="7305752" y="5014719"/>
            <a:ext cx="2699994" cy="1"/>
          </a:xfrm>
          <a:prstGeom prst="line">
            <a:avLst/>
          </a:prstGeom>
          <a:solidFill>
            <a:srgbClr val="00CC99"/>
          </a:solidFill>
          <a:ln w="19050"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382676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0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51" name="Circle"/>
          <p:cNvSpPr/>
          <p:nvPr/>
        </p:nvSpPr>
        <p:spPr>
          <a:xfrm>
            <a:off x="8006733" y="4930013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2" name="Circle"/>
          <p:cNvSpPr/>
          <p:nvPr/>
        </p:nvSpPr>
        <p:spPr>
          <a:xfrm>
            <a:off x="8743315" y="505862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3" name="Circle"/>
          <p:cNvSpPr/>
          <p:nvPr/>
        </p:nvSpPr>
        <p:spPr>
          <a:xfrm>
            <a:off x="8897618" y="508698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4" name="Circle"/>
          <p:cNvSpPr/>
          <p:nvPr/>
        </p:nvSpPr>
        <p:spPr>
          <a:xfrm>
            <a:off x="8743315" y="5010219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5" name="Circle"/>
          <p:cNvSpPr/>
          <p:nvPr/>
        </p:nvSpPr>
        <p:spPr>
          <a:xfrm>
            <a:off x="8508159" y="5043080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6" name="Circle"/>
          <p:cNvSpPr/>
          <p:nvPr/>
        </p:nvSpPr>
        <p:spPr>
          <a:xfrm>
            <a:off x="8701017" y="517134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7" name="Circle"/>
          <p:cNvSpPr/>
          <p:nvPr/>
        </p:nvSpPr>
        <p:spPr>
          <a:xfrm>
            <a:off x="7862192" y="491755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8" name="Circle"/>
          <p:cNvSpPr/>
          <p:nvPr/>
        </p:nvSpPr>
        <p:spPr>
          <a:xfrm>
            <a:off x="8880822" y="4965551"/>
            <a:ext cx="77144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59" name="Circle"/>
          <p:cNvSpPr/>
          <p:nvPr/>
        </p:nvSpPr>
        <p:spPr>
          <a:xfrm>
            <a:off x="8903393" y="488734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0" name="Circle"/>
          <p:cNvSpPr/>
          <p:nvPr/>
        </p:nvSpPr>
        <p:spPr>
          <a:xfrm>
            <a:off x="8701017" y="494023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1" name="Circle"/>
          <p:cNvSpPr/>
          <p:nvPr/>
        </p:nvSpPr>
        <p:spPr>
          <a:xfrm>
            <a:off x="8006733" y="5036737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2" name="Circle"/>
          <p:cNvSpPr/>
          <p:nvPr/>
        </p:nvSpPr>
        <p:spPr>
          <a:xfrm>
            <a:off x="8803678" y="497090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3" name="Circle"/>
          <p:cNvSpPr/>
          <p:nvPr/>
        </p:nvSpPr>
        <p:spPr>
          <a:xfrm>
            <a:off x="8321799" y="494350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4" name="Circle"/>
          <p:cNvSpPr/>
          <p:nvPr/>
        </p:nvSpPr>
        <p:spPr>
          <a:xfrm>
            <a:off x="8119208" y="4916578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5" name="Circle"/>
          <p:cNvSpPr/>
          <p:nvPr/>
        </p:nvSpPr>
        <p:spPr>
          <a:xfrm>
            <a:off x="8820996" y="4923151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66" name="Circle"/>
          <p:cNvSpPr/>
          <p:nvPr/>
        </p:nvSpPr>
        <p:spPr>
          <a:xfrm>
            <a:off x="7852151" y="5060892"/>
            <a:ext cx="77145" cy="5672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txBody>
          <a:bodyPr lIns="38267" tIns="38268" rIns="38267" bIns="38268"/>
          <a:lstStyle/>
          <a:p>
            <a:pPr defTabSz="765353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6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1065" y="4964400"/>
            <a:ext cx="712579" cy="32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81656" y="4016886"/>
            <a:ext cx="763173" cy="380060"/>
          </a:xfrm>
          <a:prstGeom prst="rect">
            <a:avLst/>
          </a:prstGeom>
          <a:ln w="12700">
            <a:miter lim="400000"/>
          </a:ln>
        </p:spPr>
      </p:pic>
      <p:sp>
        <p:nvSpPr>
          <p:cNvPr id="669" name="data is centered…"/>
          <p:cNvSpPr txBox="1"/>
          <p:nvPr/>
        </p:nvSpPr>
        <p:spPr>
          <a:xfrm>
            <a:off x="7440519" y="5962724"/>
            <a:ext cx="2365341" cy="60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 sz="2000"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data is centered</a:t>
            </a:r>
          </a:p>
          <a:p>
            <a:pPr algn="ctr" defTabSz="488975" hangingPunct="0">
              <a:defRPr sz="2000"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(‘DC’ offset is removed)</a:t>
            </a:r>
          </a:p>
        </p:txBody>
      </p:sp>
      <p:sp>
        <p:nvSpPr>
          <p:cNvPr id="670" name="Arrow"/>
          <p:cNvSpPr/>
          <p:nvPr/>
        </p:nvSpPr>
        <p:spPr>
          <a:xfrm>
            <a:off x="5463861" y="4863800"/>
            <a:ext cx="1179983" cy="392913"/>
          </a:xfrm>
          <a:prstGeom prst="rightArrow">
            <a:avLst>
              <a:gd name="adj1" fmla="val 65939"/>
              <a:gd name="adj2" fmla="val 63112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 algn="ctr" defTabSz="488975" hangingPunct="0">
              <a:defRPr sz="2400">
                <a:solidFill>
                  <a:srgbClr val="FFFFFF"/>
                </a:solidFill>
              </a:defRPr>
            </a:pPr>
            <a:endParaRPr sz="20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71" name="subtract mean"/>
          <p:cNvSpPr txBox="1"/>
          <p:nvPr/>
        </p:nvSpPr>
        <p:spPr>
          <a:xfrm>
            <a:off x="5274268" y="4477256"/>
            <a:ext cx="1470865" cy="3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000"/>
            </a:lvl1pPr>
          </a:lstStyle>
          <a:p>
            <a:pPr algn="ctr" defTabSz="488975" hangingPunct="0">
              <a:defRPr/>
            </a:pPr>
            <a:r>
              <a:rPr sz="1700" kern="0">
                <a:solidFill>
                  <a:srgbClr val="000000"/>
                </a:solidFill>
                <a:latin typeface="Helvetica Light"/>
                <a:sym typeface="Helvetica Light"/>
              </a:rPr>
              <a:t>subtract mean</a:t>
            </a:r>
          </a:p>
        </p:txBody>
      </p:sp>
      <p:sp>
        <p:nvSpPr>
          <p:cNvPr id="59" name="2. Subtract the mean from each image gradient"/>
          <p:cNvSpPr txBox="1"/>
          <p:nvPr/>
        </p:nvSpPr>
        <p:spPr>
          <a:xfrm>
            <a:off x="2311686" y="483412"/>
            <a:ext cx="8116915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>
                <a:solidFill>
                  <a:srgbClr val="000000"/>
                </a:solidFill>
                <a:latin typeface="Helvetica Light"/>
                <a:sym typeface="Helvetica Light"/>
              </a:rPr>
              <a:t>2. Subtract the mean from each image gradient</a:t>
            </a:r>
          </a:p>
        </p:txBody>
      </p:sp>
      <p:sp>
        <p:nvSpPr>
          <p:cNvPr id="60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</a:t>
            </a:r>
            <a:r>
              <a:rPr lang="en-US" dirty="0" smtClean="0"/>
              <a:t>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1637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3. Compute the covariance matrix"/>
          <p:cNvSpPr txBox="1"/>
          <p:nvPr/>
        </p:nvSpPr>
        <p:spPr>
          <a:xfrm>
            <a:off x="3497591" y="639746"/>
            <a:ext cx="5831033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3. Compute the covariance matrix</a:t>
            </a:r>
          </a:p>
        </p:txBody>
      </p:sp>
      <p:sp>
        <p:nvSpPr>
          <p:cNvPr id="35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</a:t>
            </a:r>
            <a:r>
              <a:rPr lang="en-US" dirty="0" smtClean="0"/>
              <a:t>probabilistic interpretation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xmlns="" id="{33CDFFC9-0AE8-4280-AABD-D6304D7821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762000"/>
                <a:ext cx="11785600" cy="5715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 smtClean="0"/>
              </a:p>
              <a:p>
                <a:r>
                  <a:rPr lang="en-US" dirty="0" smtClean="0"/>
                  <a:t>As you know:</a:t>
                </a:r>
              </a:p>
              <a:p>
                <a:pPr lvl="1"/>
                <a:r>
                  <a:rPr lang="en-US" b="1" dirty="0" smtClean="0"/>
                  <a:t>Covariance</a:t>
                </a:r>
                <a:r>
                  <a:rPr lang="en-US" dirty="0" smtClean="0"/>
                  <a:t> of two random variables: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b="1" dirty="0" smtClean="0"/>
                  <a:t>Covariance matrix </a:t>
                </a:r>
                <a:r>
                  <a:rPr lang="en-US" dirty="0" smtClean="0"/>
                  <a:t>(also known as </a:t>
                </a:r>
                <a:r>
                  <a:rPr lang="en-US" b="1" dirty="0" smtClean="0"/>
                  <a:t>second moment matrix</a:t>
                </a:r>
                <a:r>
                  <a:rPr lang="en-US" dirty="0" smtClean="0"/>
                  <a:t>) of two random vectors: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In our case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 smtClean="0"/>
                  <a:t>due </a:t>
                </a:r>
                <a:r>
                  <a:rPr lang="en-US" dirty="0"/>
                  <a:t>to step 2.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3CDFFC9-0AE8-4280-AABD-D6304D782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762000"/>
                <a:ext cx="11785600" cy="5715000"/>
              </a:xfrm>
              <a:prstGeom prst="rect">
                <a:avLst/>
              </a:prstGeom>
              <a:blipFill rotWithShape="1">
                <a:blip r:embed="rId3"/>
                <a:stretch>
                  <a:fillRect l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latex.codecogs.com/gif.latex?%5Cdpi%7B300%7D%20%5Cbegin%7Balign%7D%20%5Coperatorname%7BCov%7D%28X%2CY%29%20%26%3D%20%5Coperatorname%7BE%7D%5Cleft%5B%28X%20-%20%5Coperatorname%7BE%7D%5BX%5D%29%28Y%20-%20%5Coperatorname%7BE%7D%5BY%5D%29%5Cright%5D%20%5Cnonumber%5C%5C%20%26%3D%20%5Coperatorname%7BE%7D%5Cleft%5BXY%20-X%5Coperatorname%7BE%7D%5BY%5D%20-Y%5Coperatorname%7BE%7D%5BX%5D%20&amp;plus;%20%5Coperatorname%7BE%7D%5BX%5D%5Coperatorname%7BE%7D%5BY%5D%5Cright%5D%20%5Cnonumber%5C%5C%20%26%3D%20%5Coperatorname%7BE%7D%5Cleft%5BXY%5Cright%5D%20-%202%5Coperatorname%7BE%7D%5BX%5D%5Coperatorname%7BE%7D%5BY%5D%20&amp;plus;%20%5Coperatorname%7BE%7D%5BX%5D%5Coperatorname%7BE%7D%5BY%5D%20%5Cnonumber%5C%5C%20%26%3D%20%5Coperatorname%7BE%7D%5Cleft%5BXY%5Cright%5D%20-%5Coperatorname%7BE%7D%5BX%5D%5Coperatorname%7BE%7D%5BY%5D%20%5Cnonumber%20%5Cend%7Balign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34" y="2342984"/>
            <a:ext cx="5788550" cy="136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atex.codecogs.com/gif.latex?%5Cdpi%7B300%7D%20%5Coperatorname%7BK%7D_%7B%5Cmathbf%7BX%7D%5Cmathbf%7BX%7D%7D%20%3D%20%5Coperatorname%7Bcov%7D%5B%5Cmathbf%7BX%7D%2C%5Cmathbf%7BX%7D%5D%20%3D%20%5Coperatorname%7BE%7D%5B%28%5Cmathbf%7BX%7D-%5Cmathbf%7B%5Cmu_X%7D%29%28%5Cmathbf%7BX%7D-%5Cmathbf%7B%5Cmu_X%7D%29%5E%7B%5Crm%20T%7D%5D%3D%20%5Coperatorname%7BE%7D%5B%5Cmathbf%7BX%7D%20%5Cmathbf%7BX%7D%5ET%5D%20-%20%5Cmathbf%7B%5Cmu_X%7D%5Cmathbf%7B%5Cmu_X%7D%5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97" y="4647179"/>
            <a:ext cx="8254227" cy="3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0661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3. Compute the covariance matrix"/>
          <p:cNvSpPr txBox="1"/>
          <p:nvPr/>
        </p:nvSpPr>
        <p:spPr>
          <a:xfrm>
            <a:off x="3497591" y="639746"/>
            <a:ext cx="5831033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3. Compute the covariance matrix</a:t>
            </a:r>
          </a:p>
        </p:txBody>
      </p:sp>
      <p:pic>
        <p:nvPicPr>
          <p:cNvPr id="67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r="51453"/>
          <a:stretch>
            <a:fillRect/>
          </a:stretch>
        </p:blipFill>
        <p:spPr>
          <a:xfrm>
            <a:off x="3818399" y="1798675"/>
            <a:ext cx="5328962" cy="1500867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Rectangle"/>
          <p:cNvSpPr/>
          <p:nvPr/>
        </p:nvSpPr>
        <p:spPr>
          <a:xfrm>
            <a:off x="5691878" y="4362467"/>
            <a:ext cx="1334993" cy="96852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685" name="Group"/>
          <p:cNvGrpSpPr/>
          <p:nvPr/>
        </p:nvGrpSpPr>
        <p:grpSpPr>
          <a:xfrm>
            <a:off x="5709836" y="4552014"/>
            <a:ext cx="1299078" cy="592875"/>
            <a:chOff x="0" y="0"/>
            <a:chExt cx="1385682" cy="843199"/>
          </a:xfrm>
        </p:grpSpPr>
        <p:sp>
          <p:nvSpPr>
            <p:cNvPr id="681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2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3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4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grpSp>
        <p:nvGrpSpPr>
          <p:cNvPr id="690" name="Group"/>
          <p:cNvGrpSpPr/>
          <p:nvPr/>
        </p:nvGrpSpPr>
        <p:grpSpPr>
          <a:xfrm rot="5400000">
            <a:off x="5872221" y="4451479"/>
            <a:ext cx="974308" cy="790500"/>
            <a:chOff x="0" y="0"/>
            <a:chExt cx="1385682" cy="843199"/>
          </a:xfrm>
        </p:grpSpPr>
        <p:sp>
          <p:nvSpPr>
            <p:cNvPr id="686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7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8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89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691" name="Rectangle"/>
          <p:cNvSpPr/>
          <p:nvPr/>
        </p:nvSpPr>
        <p:spPr>
          <a:xfrm>
            <a:off x="8573192" y="4360044"/>
            <a:ext cx="1334993" cy="968525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>
            <a:solidFill>
              <a:srgbClr val="000000"/>
            </a:solidFill>
            <a:miter/>
          </a:ln>
        </p:spPr>
        <p:txBody>
          <a:bodyPr lIns="38267" tIns="38268" rIns="38267" bIns="38268" anchor="ctr"/>
          <a:lstStyle/>
          <a:p>
            <a:pPr defTabSz="765353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696" name="Group"/>
          <p:cNvGrpSpPr/>
          <p:nvPr/>
        </p:nvGrpSpPr>
        <p:grpSpPr>
          <a:xfrm>
            <a:off x="8591148" y="4549591"/>
            <a:ext cx="1299079" cy="592875"/>
            <a:chOff x="0" y="0"/>
            <a:chExt cx="1385682" cy="843199"/>
          </a:xfrm>
        </p:grpSpPr>
        <p:sp>
          <p:nvSpPr>
            <p:cNvPr id="692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3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4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5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grpSp>
        <p:nvGrpSpPr>
          <p:cNvPr id="701" name="Group"/>
          <p:cNvGrpSpPr/>
          <p:nvPr/>
        </p:nvGrpSpPr>
        <p:grpSpPr>
          <a:xfrm rot="5400000">
            <a:off x="8753533" y="4449056"/>
            <a:ext cx="974309" cy="790500"/>
            <a:chOff x="0" y="0"/>
            <a:chExt cx="1385682" cy="843199"/>
          </a:xfrm>
        </p:grpSpPr>
        <p:sp>
          <p:nvSpPr>
            <p:cNvPr id="697" name="Line"/>
            <p:cNvSpPr/>
            <p:nvPr/>
          </p:nvSpPr>
          <p:spPr>
            <a:xfrm>
              <a:off x="0" y="281066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8" name="Line"/>
            <p:cNvSpPr/>
            <p:nvPr/>
          </p:nvSpPr>
          <p:spPr>
            <a:xfrm>
              <a:off x="0" y="562132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9" name="Line"/>
            <p:cNvSpPr/>
            <p:nvPr/>
          </p:nvSpPr>
          <p:spPr>
            <a:xfrm>
              <a:off x="0" y="843199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700" name="Line"/>
            <p:cNvSpPr/>
            <p:nvPr/>
          </p:nvSpPr>
          <p:spPr>
            <a:xfrm>
              <a:off x="0" y="-1"/>
              <a:ext cx="13856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88975" hangingPunct="0">
                <a:defRPr sz="2400"/>
              </a:pPr>
              <a:endParaRPr sz="20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pic>
        <p:nvPicPr>
          <p:cNvPr id="7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2131" y="3859049"/>
            <a:ext cx="914486" cy="415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83444" y="3857120"/>
            <a:ext cx="914486" cy="455415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array of x gradients"/>
          <p:cNvSpPr txBox="1"/>
          <p:nvPr/>
        </p:nvSpPr>
        <p:spPr>
          <a:xfrm>
            <a:off x="5606068" y="5351672"/>
            <a:ext cx="1733757" cy="316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/>
            </a:lvl1pPr>
          </a:lstStyle>
          <a:p>
            <a:pPr algn="ctr" defTabSz="488975" hangingPunct="0">
              <a:defRPr/>
            </a:pPr>
            <a:r>
              <a:rPr sz="1500" kern="0">
                <a:solidFill>
                  <a:srgbClr val="000000"/>
                </a:solidFill>
                <a:latin typeface="Helvetica Light"/>
                <a:sym typeface="Helvetica Light"/>
              </a:rPr>
              <a:t>array of x gradients</a:t>
            </a:r>
          </a:p>
        </p:txBody>
      </p:sp>
      <p:sp>
        <p:nvSpPr>
          <p:cNvPr id="705" name="array of y gradients"/>
          <p:cNvSpPr txBox="1"/>
          <p:nvPr/>
        </p:nvSpPr>
        <p:spPr>
          <a:xfrm>
            <a:off x="8373809" y="5351672"/>
            <a:ext cx="1733757" cy="316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/>
            </a:lvl1pPr>
          </a:lstStyle>
          <a:p>
            <a:pPr algn="ctr" defTabSz="488975" hangingPunct="0">
              <a:defRPr/>
            </a:pPr>
            <a:r>
              <a:rPr sz="1500" kern="0">
                <a:solidFill>
                  <a:srgbClr val="000000"/>
                </a:solidFill>
                <a:latin typeface="Helvetica Light"/>
                <a:sym typeface="Helvetica Light"/>
              </a:rPr>
              <a:t>array of y gradients</a:t>
            </a:r>
          </a:p>
        </p:txBody>
      </p:sp>
      <p:sp>
        <p:nvSpPr>
          <p:cNvPr id="706" name=".*"/>
          <p:cNvSpPr txBox="1"/>
          <p:nvPr/>
        </p:nvSpPr>
        <p:spPr>
          <a:xfrm>
            <a:off x="7505942" y="4463721"/>
            <a:ext cx="513872" cy="8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6000"/>
            </a:lvl1pPr>
          </a:lstStyle>
          <a:p>
            <a:pPr algn="ctr" defTabSz="488975" hangingPunct="0">
              <a:defRPr/>
            </a:pPr>
            <a:r>
              <a:rPr sz="5000" kern="0" dirty="0">
                <a:solidFill>
                  <a:srgbClr val="000000"/>
                </a:solidFill>
                <a:latin typeface="Helvetica Light"/>
                <a:sym typeface="Helvetica Light"/>
              </a:rPr>
              <a:t>.*</a:t>
            </a:r>
          </a:p>
        </p:txBody>
      </p:sp>
      <p:sp>
        <p:nvSpPr>
          <p:cNvPr id="707" name="=sum("/>
          <p:cNvSpPr txBox="1"/>
          <p:nvPr/>
        </p:nvSpPr>
        <p:spPr>
          <a:xfrm>
            <a:off x="3537568" y="4416651"/>
            <a:ext cx="1884440" cy="8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6000"/>
            </a:lvl1pPr>
          </a:lstStyle>
          <a:p>
            <a:pPr algn="ctr" defTabSz="488975" hangingPunct="0">
              <a:defRPr/>
            </a:pPr>
            <a:r>
              <a:rPr sz="5000" kern="0">
                <a:solidFill>
                  <a:srgbClr val="000000"/>
                </a:solidFill>
                <a:latin typeface="Helvetica Light"/>
                <a:sym typeface="Helvetica Light"/>
              </a:rPr>
              <a:t>=sum(</a:t>
            </a:r>
          </a:p>
        </p:txBody>
      </p:sp>
      <p:sp>
        <p:nvSpPr>
          <p:cNvPr id="708" name=")"/>
          <p:cNvSpPr txBox="1"/>
          <p:nvPr/>
        </p:nvSpPr>
        <p:spPr>
          <a:xfrm>
            <a:off x="10223847" y="4416651"/>
            <a:ext cx="299069" cy="8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6000"/>
            </a:lvl1pPr>
          </a:lstStyle>
          <a:p>
            <a:pPr algn="ctr" defTabSz="488975" hangingPunct="0">
              <a:defRPr/>
            </a:pPr>
            <a:r>
              <a:rPr sz="5000" kern="0">
                <a:solidFill>
                  <a:srgbClr val="000000"/>
                </a:solidFill>
                <a:latin typeface="Helvetica Light"/>
                <a:sym typeface="Helvetica Light"/>
              </a:rPr>
              <a:t>)</a:t>
            </a:r>
          </a:p>
        </p:txBody>
      </p:sp>
      <p:pic>
        <p:nvPicPr>
          <p:cNvPr id="70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4950" r="54504" b="49478"/>
          <a:stretch>
            <a:fillRect/>
          </a:stretch>
        </p:blipFill>
        <p:spPr>
          <a:xfrm>
            <a:off x="1646097" y="4733367"/>
            <a:ext cx="1935667" cy="65082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Finding corners…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Harris corner detection: </a:t>
            </a:r>
            <a:r>
              <a:rPr lang="en-US" dirty="0" smtClean="0"/>
              <a:t>probabilistic 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9445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10"/>
              <p:cNvSpPr>
                <a:spLocks noChangeArrowheads="1"/>
              </p:cNvSpPr>
              <p:nvPr/>
            </p:nvSpPr>
            <p:spPr bwMode="auto">
              <a:xfrm>
                <a:off x="203200" y="675861"/>
                <a:ext cx="8229600" cy="6563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Consider shifting the window </a:t>
                </a:r>
                <a:r>
                  <a:rPr lang="en-US" sz="2800" i="1" dirty="0"/>
                  <a:t>W</a:t>
                </a:r>
                <a:r>
                  <a:rPr lang="en-US" sz="2800" b="0" dirty="0"/>
                  <a:t> by (</a:t>
                </a:r>
                <a:r>
                  <a:rPr lang="en-US" sz="2800" b="0" i="1" dirty="0" err="1"/>
                  <a:t>u,v</a:t>
                </a:r>
                <a:r>
                  <a:rPr lang="en-US" sz="2800" b="0" dirty="0"/>
                  <a:t>)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0" dirty="0"/>
                  <a:t>compare each pixel before and after by summing up the squared differences (SSD).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0" dirty="0"/>
                  <a:t>this defines an SSD “error”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𝐸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err="1">
                        <a:latin typeface="Cambria Math"/>
                      </a:rPr>
                      <m:t>𝑢</m:t>
                    </m:r>
                    <m:r>
                      <a:rPr lang="en-US" sz="2400" b="0" i="1" dirty="0" err="1">
                        <a:latin typeface="Cambria Math"/>
                      </a:rPr>
                      <m:t>,</m:t>
                    </m:r>
                    <m:r>
                      <a:rPr lang="en-US" sz="2400" b="0" i="1" dirty="0" err="1">
                        <a:latin typeface="Cambria Math"/>
                      </a:rPr>
                      <m:t>𝑣</m:t>
                    </m:r>
                    <m:r>
                      <a:rPr lang="en-US" sz="2400" b="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0" dirty="0"/>
                  <a:t>: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endParaRPr lang="en-US" sz="2800" b="0" dirty="0"/>
              </a:p>
              <a:p>
                <a:pPr lvl="1">
                  <a:spcBef>
                    <a:spcPct val="20000"/>
                  </a:spcBef>
                </a:pPr>
                <a:endParaRPr lang="en-US" sz="2800" b="0" dirty="0"/>
              </a:p>
              <a:p>
                <a:pPr lvl="1">
                  <a:spcBef>
                    <a:spcPct val="20000"/>
                  </a:spcBef>
                </a:pPr>
                <a:endParaRPr lang="en-US" sz="1200" b="0" dirty="0"/>
              </a:p>
              <a:p>
                <a:pPr marL="285750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1" dirty="0"/>
                  <a:t>We are happy if this error is high 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)≠(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4818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" y="675861"/>
                <a:ext cx="8229600" cy="6563139"/>
              </a:xfrm>
              <a:prstGeom prst="rect">
                <a:avLst/>
              </a:prstGeom>
              <a:blipFill>
                <a:blip r:embed="rId4"/>
                <a:stretch>
                  <a:fillRect l="-1333" t="-9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detection: </a:t>
            </a:r>
            <a:r>
              <a:rPr lang="en-US" dirty="0" smtClean="0"/>
              <a:t>geometric interpretation</a:t>
            </a:r>
            <a:endParaRPr lang="en-US" dirty="0"/>
          </a:p>
        </p:txBody>
      </p:sp>
      <p:pic>
        <p:nvPicPr>
          <p:cNvPr id="34820" name="Picture 3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3315" y="2599531"/>
            <a:ext cx="6934876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737600" y="2057400"/>
            <a:ext cx="3149600" cy="2209800"/>
            <a:chOff x="2208" y="1104"/>
            <a:chExt cx="1488" cy="1392"/>
          </a:xfrm>
        </p:grpSpPr>
        <p:sp>
          <p:nvSpPr>
            <p:cNvPr id="34826" name="Rectangle 43"/>
            <p:cNvSpPr>
              <a:spLocks noChangeArrowheads="1"/>
            </p:cNvSpPr>
            <p:nvPr/>
          </p:nvSpPr>
          <p:spPr bwMode="auto">
            <a:xfrm>
              <a:off x="2208" y="1104"/>
              <a:ext cx="1488" cy="13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Freeform 44"/>
            <p:cNvSpPr>
              <a:spLocks/>
            </p:cNvSpPr>
            <p:nvPr/>
          </p:nvSpPr>
          <p:spPr bwMode="auto">
            <a:xfrm>
              <a:off x="2592" y="1344"/>
              <a:ext cx="1008" cy="912"/>
            </a:xfrm>
            <a:custGeom>
              <a:avLst/>
              <a:gdLst>
                <a:gd name="T0" fmla="*/ 0 w 1008"/>
                <a:gd name="T1" fmla="*/ 912 h 912"/>
                <a:gd name="T2" fmla="*/ 0 w 1008"/>
                <a:gd name="T3" fmla="*/ 0 h 912"/>
                <a:gd name="T4" fmla="*/ 1008 w 1008"/>
                <a:gd name="T5" fmla="*/ 528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2" name="Rectangle 46"/>
          <p:cNvSpPr>
            <a:spLocks noChangeArrowheads="1"/>
          </p:cNvSpPr>
          <p:nvPr/>
        </p:nvSpPr>
        <p:spPr bwMode="auto">
          <a:xfrm>
            <a:off x="9186334" y="3008313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448801" y="3263900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4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9189773" y="3004874"/>
            <a:ext cx="255587" cy="262467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</p:cxn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9495043" y="2974978"/>
            <a:ext cx="320922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i="1" dirty="0"/>
              <a:t>W</a:t>
            </a:r>
            <a:endParaRPr lang="en-US" sz="1400" i="1" baseline="-250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927692" y="3070281"/>
            <a:ext cx="372218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baseline="-25000" dirty="0"/>
              <a:t>(</a:t>
            </a:r>
            <a:r>
              <a:rPr lang="en-US" sz="1200" baseline="-25000" dirty="0" err="1"/>
              <a:t>u,v</a:t>
            </a:r>
            <a:r>
              <a:rPr lang="en-US" sz="1200" baseline="-25000" dirty="0"/>
              <a:t>)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7416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http://szeliski.org/Book/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  <a:p>
            <a:r>
              <a:rPr lang="en-US" dirty="0">
                <a:hlinkClick r:id="rId5"/>
              </a:rPr>
              <a:t>https://medium.com/software-incubator/introduction-to-orb-oriented-fast-and-rotated-brief-4220e8ec40cf</a:t>
            </a:r>
            <a:endParaRPr lang="en-US" dirty="0"/>
          </a:p>
          <a:p>
            <a:r>
              <a:rPr lang="en-US" dirty="0">
                <a:hlinkClick r:id="rId6"/>
              </a:rPr>
              <a:t>https://opencv-python-tutroals.readthedocs.io/en/latest/py_tutorials/py_feature2d/py_table_of_contents_feature2d/py_table_of_contents_feature2d.html</a:t>
            </a:r>
            <a:endParaRPr lang="en-US" dirty="0"/>
          </a:p>
          <a:p>
            <a:r>
              <a:rPr lang="en-US">
                <a:hlinkClick r:id="rId7"/>
              </a:rPr>
              <a:t>https://towardsdatascience.com/sift-scale-invariant-feature-transform-c7233dc60f37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Rectangle 10"/>
              <p:cNvSpPr>
                <a:spLocks noChangeArrowheads="1"/>
              </p:cNvSpPr>
              <p:nvPr/>
            </p:nvSpPr>
            <p:spPr bwMode="auto">
              <a:xfrm>
                <a:off x="107576" y="750797"/>
                <a:ext cx="10871200" cy="525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b="0" dirty="0"/>
                  <a:t>Taylor Series expansion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b="0" dirty="0"/>
                  <a:t>If the motion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err="1">
                        <a:latin typeface="Cambria Math"/>
                      </a:rPr>
                      <m:t>𝑢</m:t>
                    </m:r>
                    <m:r>
                      <a:rPr lang="en-US" sz="2000" b="0" i="1" dirty="0" err="1">
                        <a:latin typeface="Cambria Math"/>
                      </a:rPr>
                      <m:t>,</m:t>
                    </m:r>
                    <m:r>
                      <a:rPr lang="en-US" sz="2000" b="0" i="1" dirty="0" err="1">
                        <a:latin typeface="Cambria Math"/>
                      </a:rPr>
                      <m:t>𝑣</m:t>
                    </m:r>
                    <m:r>
                      <a:rPr lang="en-US" sz="2000" b="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0" dirty="0"/>
                  <a:t> is small, then first order approximation is good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dirty="0"/>
              </a:p>
              <a:p>
                <a:pPr>
                  <a:spcBef>
                    <a:spcPct val="20000"/>
                  </a:spcBef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dirty="0"/>
                  <a:t>Plug it into the SSD error term:</a:t>
                </a: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3686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76" y="750797"/>
                <a:ext cx="10871200" cy="5257800"/>
              </a:xfrm>
              <a:prstGeom prst="rect">
                <a:avLst/>
              </a:prstGeom>
              <a:blipFill rotWithShape="1">
                <a:blip r:embed="rId5"/>
                <a:stretch>
                  <a:fillRect l="-505" t="-5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detection: geometric interpretation</a:t>
            </a:r>
            <a:endParaRPr lang="en-US" dirty="0"/>
          </a:p>
        </p:txBody>
      </p:sp>
      <p:pic>
        <p:nvPicPr>
          <p:cNvPr id="36868" name="Content Placeholder 10" descr="Edittex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32441" y="2294965"/>
            <a:ext cx="4641583" cy="471488"/>
          </a:xfrm>
        </p:spPr>
      </p:pic>
      <p:pic>
        <p:nvPicPr>
          <p:cNvPr id="36869" name="Picture 14" descr="Editte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6047" y="1281112"/>
            <a:ext cx="698051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677" y="3397156"/>
            <a:ext cx="7141881" cy="66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26506" y="4163729"/>
            <a:ext cx="6101976" cy="68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8226" y="5007047"/>
            <a:ext cx="3634386" cy="6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18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detection: geometric interpretation</a:t>
            </a:r>
            <a:endParaRPr lang="en-US" dirty="0"/>
          </a:p>
        </p:txBody>
      </p:sp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1833" y="1171727"/>
            <a:ext cx="2096180" cy="61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1833" y="1918921"/>
            <a:ext cx="2412393" cy="6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1833" y="2692892"/>
            <a:ext cx="2080880" cy="60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663" y="1171727"/>
            <a:ext cx="5057024" cy="102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6D493C6-FD8D-4994-A2D5-77B5BA5B5BC5}"/>
              </a:ext>
            </a:extLst>
          </p:cNvPr>
          <p:cNvGrpSpPr/>
          <p:nvPr/>
        </p:nvGrpSpPr>
        <p:grpSpPr>
          <a:xfrm>
            <a:off x="476434" y="2311892"/>
            <a:ext cx="5995387" cy="762000"/>
            <a:chOff x="838200" y="2667000"/>
            <a:chExt cx="7108372" cy="1096974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xmlns="" id="{57157CBB-0154-4E55-AAE5-181D9CB28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43000" y="2667000"/>
              <a:ext cx="6803572" cy="1096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CF9D9D9-8F2A-455C-89F5-C0C6977F8323}"/>
                </a:ext>
              </a:extLst>
            </p:cNvPr>
            <p:cNvSpPr/>
            <p:nvPr/>
          </p:nvSpPr>
          <p:spPr>
            <a:xfrm>
              <a:off x="838200" y="2667002"/>
              <a:ext cx="1676400" cy="1066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Left Brace 17">
            <a:extLst>
              <a:ext uri="{FF2B5EF4-FFF2-40B4-BE49-F238E27FC236}">
                <a16:creationId xmlns:a16="http://schemas.microsoft.com/office/drawing/2014/main" xmlns="" id="{32288ED3-C48F-4694-9FDD-84A1FC1444C1}"/>
              </a:ext>
            </a:extLst>
          </p:cNvPr>
          <p:cNvSpPr>
            <a:spLocks/>
          </p:cNvSpPr>
          <p:nvPr/>
        </p:nvSpPr>
        <p:spPr bwMode="auto">
          <a:xfrm rot="-5400000">
            <a:off x="4534126" y="2469853"/>
            <a:ext cx="237964" cy="1456712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" name="Picture 20" descr="TP_tmp.emf">
            <a:extLst>
              <a:ext uri="{FF2B5EF4-FFF2-40B4-BE49-F238E27FC236}">
                <a16:creationId xmlns:a16="http://schemas.microsoft.com/office/drawing/2014/main" xmlns="" id="{6E7724B0-9B0C-4741-A3B2-2345D52CF8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5144" y="3460886"/>
            <a:ext cx="475928" cy="3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CB8E157-BB2E-42B9-BF9B-01B7976AB3BC}"/>
              </a:ext>
            </a:extLst>
          </p:cNvPr>
          <p:cNvGrpSpPr/>
          <p:nvPr/>
        </p:nvGrpSpPr>
        <p:grpSpPr>
          <a:xfrm>
            <a:off x="7341833" y="3886201"/>
            <a:ext cx="4342167" cy="2766497"/>
            <a:chOff x="7341833" y="3886201"/>
            <a:chExt cx="4342167" cy="2766497"/>
          </a:xfrm>
        </p:grpSpPr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xmlns="" id="{B305AAAD-D6D9-4830-B581-F80736398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823200" y="3886201"/>
              <a:ext cx="3860800" cy="2766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E428CFB-1706-4E18-99AA-E50EA979F8EA}"/>
                </a:ext>
              </a:extLst>
            </p:cNvPr>
            <p:cNvSpPr txBox="1"/>
            <p:nvPr/>
          </p:nvSpPr>
          <p:spPr>
            <a:xfrm flipH="1">
              <a:off x="8874072" y="6160445"/>
              <a:ext cx="548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2E30E86-828A-4962-B6AD-31A7D7913C06}"/>
                </a:ext>
              </a:extLst>
            </p:cNvPr>
            <p:cNvSpPr txBox="1"/>
            <p:nvPr/>
          </p:nvSpPr>
          <p:spPr>
            <a:xfrm flipH="1">
              <a:off x="10998727" y="5858671"/>
              <a:ext cx="548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CE37FD6-BB45-4151-B099-34ADEB56DBE9}"/>
                </a:ext>
              </a:extLst>
            </p:cNvPr>
            <p:cNvSpPr txBox="1"/>
            <p:nvPr/>
          </p:nvSpPr>
          <p:spPr>
            <a:xfrm>
              <a:off x="7341833" y="5006837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5F911D-2D2E-462E-A0E1-2D57C5C492E8}"/>
              </a:ext>
            </a:extLst>
          </p:cNvPr>
          <p:cNvSpPr txBox="1"/>
          <p:nvPr/>
        </p:nvSpPr>
        <p:spPr>
          <a:xfrm>
            <a:off x="852255" y="4341180"/>
            <a:ext cx="412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called </a:t>
            </a:r>
            <a:r>
              <a:rPr lang="en-US" b="1" dirty="0"/>
              <a:t>second-moments </a:t>
            </a:r>
            <a:r>
              <a:rPr lang="en-US" b="1" dirty="0" smtClean="0"/>
              <a:t>matrix </a:t>
            </a:r>
            <a:r>
              <a:rPr lang="en-US" dirty="0" smtClean="0"/>
              <a:t>or</a:t>
            </a:r>
            <a:r>
              <a:rPr lang="en-US" b="1" dirty="0" smtClean="0"/>
              <a:t> covariance matrix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77245C2-32A3-4E88-B419-269B3DFA529A}"/>
              </a:ext>
            </a:extLst>
          </p:cNvPr>
          <p:cNvCxnSpPr>
            <a:stCxn id="4" idx="0"/>
            <a:endCxn id="26" idx="1"/>
          </p:cNvCxnSpPr>
          <p:nvPr/>
        </p:nvCxnSpPr>
        <p:spPr>
          <a:xfrm flipV="1">
            <a:off x="2912861" y="3618909"/>
            <a:ext cx="1502283" cy="72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62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472" y="1211302"/>
            <a:ext cx="6519333" cy="78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8177" y="2906291"/>
            <a:ext cx="2415696" cy="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200" y="3889689"/>
            <a:ext cx="2780112" cy="7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6908" y="4876800"/>
            <a:ext cx="2398064" cy="6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7"/>
          <p:cNvSpPr>
            <a:spLocks/>
          </p:cNvSpPr>
          <p:nvPr/>
        </p:nvSpPr>
        <p:spPr bwMode="auto">
          <a:xfrm rot="-5400000">
            <a:off x="4936066" y="119856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92132" y="252783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4331605" y="3048000"/>
            <a:ext cx="3149600" cy="2209800"/>
            <a:chOff x="3429000" y="2413000"/>
            <a:chExt cx="2362200" cy="2209800"/>
          </a:xfrm>
        </p:grpSpPr>
        <p:grpSp>
          <p:nvGrpSpPr>
            <p:cNvPr id="21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  <a:gd name="connsiteX0" fmla="*/ 0 w 1008"/>
                  <a:gd name="connsiteY0" fmla="*/ 912 h 912"/>
                  <a:gd name="connsiteX1" fmla="*/ 0 w 1008"/>
                  <a:gd name="connsiteY1" fmla="*/ 0 h 912"/>
                  <a:gd name="connsiteX2" fmla="*/ 1008 w 1008"/>
                  <a:gd name="connsiteY2" fmla="*/ 0 h 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4419600" y="2554514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064000" y="5410200"/>
            <a:ext cx="17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edge: </a:t>
            </a:r>
          </a:p>
        </p:txBody>
      </p:sp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76520" y="5399314"/>
            <a:ext cx="142165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7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26273" y="2792766"/>
            <a:ext cx="407993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26"/>
          <p:cNvGrpSpPr/>
          <p:nvPr/>
        </p:nvGrpSpPr>
        <p:grpSpPr>
          <a:xfrm>
            <a:off x="7924800" y="4038600"/>
            <a:ext cx="4572000" cy="2400300"/>
            <a:chOff x="5943600" y="4038600"/>
            <a:chExt cx="3429000" cy="2400300"/>
          </a:xfrm>
        </p:grpSpPr>
        <p:pic>
          <p:nvPicPr>
            <p:cNvPr id="216071" name="Picture 7" descr="C:\snavely\work\teaching\09Fa-CS6610\lectures\lec03\plots\xplo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038600"/>
              <a:ext cx="3429000" cy="24003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 flipH="1">
              <a:off x="6794861" y="586740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675914" y="567224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34913" y="4406706"/>
              <a:ext cx="54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D281A877-3056-44E9-80AC-29BD92E3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</p:spPr>
        <p:txBody>
          <a:bodyPr/>
          <a:lstStyle/>
          <a:p>
            <a:r>
              <a:rPr lang="en-US" dirty="0"/>
              <a:t>Harris corner detection: geometric 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2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177" y="2906291"/>
            <a:ext cx="2415696" cy="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0" y="3889689"/>
            <a:ext cx="2780112" cy="7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6908" y="4876800"/>
            <a:ext cx="2398064" cy="6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/>
          <p:nvPr/>
        </p:nvGrpSpPr>
        <p:grpSpPr>
          <a:xfrm>
            <a:off x="4340517" y="3048000"/>
            <a:ext cx="3149600" cy="2209800"/>
            <a:chOff x="3429000" y="2413000"/>
            <a:chExt cx="2362200" cy="2209800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  <a:gd name="connsiteX0" fmla="*/ 0 w 1008"/>
                  <a:gd name="connsiteY0" fmla="*/ 912 h 912"/>
                  <a:gd name="connsiteX1" fmla="*/ 0 w 1008"/>
                  <a:gd name="connsiteY1" fmla="*/ 0 h 912"/>
                  <a:gd name="connsiteX2" fmla="*/ 1008 w 1008"/>
                  <a:gd name="connsiteY2" fmla="*/ 0 h 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635270" y="3338286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62997" y="5410200"/>
            <a:ext cx="15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edge: </a:t>
            </a:r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35699" y="5380430"/>
            <a:ext cx="1485901" cy="43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6401" y="2819401"/>
            <a:ext cx="3905249" cy="119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7924800" y="4038600"/>
            <a:ext cx="4572000" cy="2400300"/>
            <a:chOff x="5943600" y="4038600"/>
            <a:chExt cx="3429000" cy="2400300"/>
          </a:xfrm>
        </p:grpSpPr>
        <p:pic>
          <p:nvPicPr>
            <p:cNvPr id="216072" name="Picture 8" descr="C:\snavely\work\teaching\09Fa-CS6610\lectures\lec03\plots\yplot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43600" y="4038600"/>
              <a:ext cx="3429000" cy="24003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 flipH="1">
              <a:off x="6794861" y="586740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675914" y="567224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33118" y="4412038"/>
              <a:ext cx="54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xmlns="" id="{D061BC92-94BB-4699-BBA1-FA96B5D9B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5472" y="1211302"/>
            <a:ext cx="6519333" cy="78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Left Brace 17">
            <a:extLst>
              <a:ext uri="{FF2B5EF4-FFF2-40B4-BE49-F238E27FC236}">
                <a16:creationId xmlns:a16="http://schemas.microsoft.com/office/drawing/2014/main" xmlns="" id="{F4B03C04-72AD-47DD-B029-C4902DCA5E09}"/>
              </a:ext>
            </a:extLst>
          </p:cNvPr>
          <p:cNvSpPr>
            <a:spLocks/>
          </p:cNvSpPr>
          <p:nvPr/>
        </p:nvSpPr>
        <p:spPr bwMode="auto">
          <a:xfrm rot="-5400000">
            <a:off x="4936066" y="119856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8" name="Picture 20" descr="TP_tmp.emf">
            <a:extLst>
              <a:ext uri="{FF2B5EF4-FFF2-40B4-BE49-F238E27FC236}">
                <a16:creationId xmlns:a16="http://schemas.microsoft.com/office/drawing/2014/main" xmlns="" id="{7CAF7626-4B46-429B-9109-3C717E40F8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92132" y="252783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xmlns="" id="{DBE53FFE-4416-45D8-A714-82AC53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</p:spPr>
        <p:txBody>
          <a:bodyPr/>
          <a:lstStyle/>
          <a:p>
            <a:r>
              <a:rPr lang="en-US" dirty="0"/>
              <a:t>Harris corner detection: geometric 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91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1FC57-AF3F-4078-BDFD-6239486C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188612"/>
            <a:ext cx="11785600" cy="5602804"/>
          </a:xfrm>
        </p:spPr>
        <p:txBody>
          <a:bodyPr>
            <a:normAutofit/>
          </a:bodyPr>
          <a:lstStyle/>
          <a:p>
            <a:r>
              <a:rPr lang="en-US" dirty="0"/>
              <a:t>A real symmetric matrix has an </a:t>
            </a:r>
            <a:r>
              <a:rPr lang="en-US" dirty="0" err="1"/>
              <a:t>eigendecomposition</a:t>
            </a:r>
            <a:r>
              <a:rPr lang="en-US" dirty="0"/>
              <a:t> of: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Bonus: eigenvectors are orthonormal if A is real and symmetric.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xmlns="" id="{AE6A78A5-E4DA-45C1-99DC-2A5FD385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4" y="1891522"/>
            <a:ext cx="70389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3. Compute the covariance matrix"/>
          <p:cNvSpPr txBox="1"/>
          <p:nvPr/>
        </p:nvSpPr>
        <p:spPr>
          <a:xfrm>
            <a:off x="3313651" y="641077"/>
            <a:ext cx="6233387" cy="54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ctr" defTabSz="488975" hangingPunct="0">
              <a:defRPr/>
            </a:pPr>
            <a:r>
              <a:rPr lang="en-US" sz="3000" kern="0" dirty="0" smtClean="0">
                <a:solidFill>
                  <a:srgbClr val="000000"/>
                </a:solidFill>
                <a:latin typeface="Helvetica Light"/>
                <a:sym typeface="Helvetica Light"/>
              </a:rPr>
              <a:t>4</a:t>
            </a:r>
            <a:r>
              <a:rPr sz="3000" kern="0" dirty="0" smtClean="0">
                <a:solidFill>
                  <a:srgbClr val="000000"/>
                </a:solidFill>
                <a:latin typeface="Helvetica Light"/>
                <a:sym typeface="Helvetica Light"/>
              </a:rPr>
              <a:t>. </a:t>
            </a:r>
            <a:r>
              <a:rPr sz="3000" kern="0" dirty="0">
                <a:solidFill>
                  <a:srgbClr val="000000"/>
                </a:solidFill>
                <a:latin typeface="Helvetica Light"/>
                <a:sym typeface="Helvetica Light"/>
              </a:rPr>
              <a:t>Compute the </a:t>
            </a:r>
            <a:r>
              <a:rPr lang="en-US" sz="3000" kern="0" dirty="0" err="1" smtClean="0">
                <a:solidFill>
                  <a:srgbClr val="000000"/>
                </a:solidFill>
                <a:latin typeface="Helvetica Light"/>
                <a:sym typeface="Helvetica Light"/>
              </a:rPr>
              <a:t>eigendecomposition</a:t>
            </a:r>
            <a:endParaRPr sz="30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" name="Finding corners…"/>
          <p:cNvSpPr txBox="1">
            <a:spLocks/>
          </p:cNvSpPr>
          <p:nvPr/>
        </p:nvSpPr>
        <p:spPr>
          <a:xfrm>
            <a:off x="220433" y="1331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Harris corner detection: probabilistic 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6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59EDE2-7E6C-4BC3-8C40-233548B2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detection: geometric interpretation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F94B82D-E0B3-4F67-AB6D-EE0190DEF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ellipse can have a matrix form of: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is exactly as a rotated ellipse with a center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4B82D-E0B3-4F67-AB6D-EE0190DEF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xmlns="" id="{BD2DC13E-7C92-4E04-9E1C-E94B9382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1" y="1304833"/>
            <a:ext cx="70675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xmlns="" id="{8F4E4528-7DA3-4C57-8C96-3C37AFC2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4" y="5553167"/>
            <a:ext cx="98679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2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xmlns="" id="{6E5A4122-EB86-4108-80AB-EEE28410A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761999"/>
                <a:ext cx="11785600" cy="602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Combining the two equations seen before we can conclude that when taking a cross-section from the error function, we can get an ellipsoid.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𝑢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  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𝑣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]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00000"/>
                        </a:solidFill>
                      </a:rPr>
                      <m:t>const</m:t>
                    </m:r>
                  </m:oMath>
                </a14:m>
                <a:endParaRPr lang="en-US" sz="2800" dirty="0">
                  <a:cs typeface="Times New Roman" pitchFamily="18" charset="0"/>
                  <a:sym typeface="Symbol" pitchFamily="18" charset="2"/>
                </a:endParaRPr>
              </a:p>
              <a:p>
                <a:r>
                  <a:rPr lang="en-US" dirty="0">
                    <a:cs typeface="Times New Roman" pitchFamily="18" charset="0"/>
                    <a:sym typeface="Symbol" pitchFamily="18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b="1" dirty="0"/>
                  <a:t>Remember to subtract the mean of each patch so that the ellipsoid is centered.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E5A4122-EB86-4108-80AB-EEE28410A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761999"/>
                <a:ext cx="11785600" cy="6029417"/>
              </a:xfrm>
              <a:prstGeom prst="rect">
                <a:avLst/>
              </a:prstGeom>
              <a:blipFill>
                <a:blip r:embed="rId3"/>
                <a:stretch>
                  <a:fillRect l="-931" t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detection: geometric interpretation</a:t>
            </a:r>
            <a:endParaRPr lang="en-US" dirty="0"/>
          </a:p>
        </p:txBody>
      </p:sp>
      <p:pic>
        <p:nvPicPr>
          <p:cNvPr id="17" name="Picture 2" descr="Image result for cross section of 3d parabola">
            <a:extLst>
              <a:ext uri="{FF2B5EF4-FFF2-40B4-BE49-F238E27FC236}">
                <a16:creationId xmlns:a16="http://schemas.microsoft.com/office/drawing/2014/main" xmlns="" id="{91343A07-F01C-421A-8B2F-99615B63D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21" y="3956925"/>
            <a:ext cx="2281870" cy="26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5573523" y="3548061"/>
            <a:ext cx="6832600" cy="3417888"/>
            <a:chOff x="2254" y="2332"/>
            <a:chExt cx="3228" cy="2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FF0000"/>
                    </a:solidFill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7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blipFill>
                  <a:blip r:embed="rId5"/>
                  <a:stretch>
                    <a:fillRect t="-5357" b="-2142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600" dirty="0">
                      <a:solidFill>
                        <a:srgbClr val="0033CC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0033CC"/>
                    </a:solidFill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78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blipFill>
                  <a:blip r:embed="rId6"/>
                  <a:stretch>
                    <a:fillRect t="-5455" b="-2363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1"/>
            <p:cNvSpPr>
              <a:spLocks noChangeArrowheads="1"/>
            </p:cNvSpPr>
            <p:nvPr/>
          </p:nvSpPr>
          <p:spPr bwMode="auto">
            <a:xfrm rot="20493121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rot="1280297" flipV="1">
              <a:off x="2577" y="2332"/>
              <a:ext cx="1818" cy="215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 rot="1280297" flipH="1" flipV="1">
              <a:off x="3195" y="2912"/>
              <a:ext cx="651" cy="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14"/>
            <p:cNvSpPr>
              <a:spLocks/>
            </p:cNvSpPr>
            <p:nvPr/>
          </p:nvSpPr>
          <p:spPr bwMode="auto">
            <a:xfrm rot="14968928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5"/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max</a:t>
              </a: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448" y="3396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min</a:t>
              </a:r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85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xmlns="" id="{6E5A4122-EB86-4108-80AB-EEE28410A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761999"/>
                <a:ext cx="6539506" cy="602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Eigenvalues and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= direction of largest increase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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relative increase in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= direction of smallest increase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</m:t>
                    </m:r>
                    <m:r>
                      <a:rPr lang="en-US" sz="28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800" dirty="0"/>
                  <a:t>= relative increase in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000" baseline="-2500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𝒍𝒂𝒓𝒈𝒆𝒓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𝒔𝒎𝒂𝒍𝒍𝒆𝒓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1" i="1" dirty="0" smtClean="0">
                        <a:latin typeface="Cambria Math"/>
                      </a:rPr>
                      <m:t>𝒇𝒂𝒔𝒕𝒆𝒓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𝒄𝒉𝒂𝒏𝒈𝒆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𝒊𝒏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𝒊𝒏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𝒆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𝒅𝒊𝒓𝒆𝒄𝒕𝒊𝒐𝒏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5A4122-EB86-4108-80AB-EEE28410A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761999"/>
                <a:ext cx="6539506" cy="6029417"/>
              </a:xfrm>
              <a:prstGeom prst="rect">
                <a:avLst/>
              </a:prstGeom>
              <a:blipFill rotWithShape="1">
                <a:blip r:embed="rId3"/>
                <a:stretch>
                  <a:fillRect l="-1398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detection: geometric interpretation</a:t>
            </a:r>
            <a:endParaRPr lang="en-US" dirty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573523" y="3548061"/>
            <a:ext cx="6832600" cy="3417888"/>
            <a:chOff x="2254" y="2332"/>
            <a:chExt cx="3228" cy="2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FF0000"/>
                    </a:solidFill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7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600" dirty="0">
                      <a:solidFill>
                        <a:srgbClr val="0033CC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0033CC"/>
                    </a:solidFill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78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blipFill>
                  <a:blip r:embed="rId5"/>
                  <a:stretch>
                    <a:fillRect t="-5455" b="-2363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 rot="20493121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1280297" flipV="1">
              <a:off x="2577" y="2332"/>
              <a:ext cx="1818" cy="215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rot="1280297" flipH="1" flipV="1">
              <a:off x="3195" y="2912"/>
              <a:ext cx="651" cy="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AutoShape 14"/>
            <p:cNvSpPr>
              <a:spLocks/>
            </p:cNvSpPr>
            <p:nvPr/>
          </p:nvSpPr>
          <p:spPr bwMode="auto">
            <a:xfrm rot="14968928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AutoShape 15"/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max</a:t>
              </a: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3448" y="3396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min</a:t>
              </a:r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2097EA7-5CF8-4E57-8D95-5885E2D3DCAB}"/>
              </a:ext>
            </a:extLst>
          </p:cNvPr>
          <p:cNvGrpSpPr/>
          <p:nvPr/>
        </p:nvGrpSpPr>
        <p:grpSpPr>
          <a:xfrm>
            <a:off x="8257635" y="1271673"/>
            <a:ext cx="3250786" cy="1447800"/>
            <a:chOff x="1905311" y="2667000"/>
            <a:chExt cx="2438089" cy="1447800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xmlns="" id="{C2C89FF3-D572-4208-B491-00B38A48B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26670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46">
              <a:extLst>
                <a:ext uri="{FF2B5EF4-FFF2-40B4-BE49-F238E27FC236}">
                  <a16:creationId xmlns:a16="http://schemas.microsoft.com/office/drawing/2014/main" xmlns="" id="{F2AEA519-2EED-4B0A-8157-EBA0832FF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783" y="3307324"/>
              <a:ext cx="485775" cy="55188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Arrow Connector 27">
              <a:extLst>
                <a:ext uri="{FF2B5EF4-FFF2-40B4-BE49-F238E27FC236}">
                  <a16:creationId xmlns:a16="http://schemas.microsoft.com/office/drawing/2014/main" xmlns="" id="{B854093B-8067-4C32-A611-7FEB65DD38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41435" y="3033981"/>
              <a:ext cx="13316" cy="540822"/>
            </a:xfrm>
            <a:prstGeom prst="straightConnector1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 type="arrow" w="med" len="med"/>
            </a:ln>
          </p:spPr>
        </p:cxnSp>
        <p:cxnSp>
          <p:nvCxnSpPr>
            <p:cNvPr id="21" name="Straight Arrow Connector 30">
              <a:extLst>
                <a:ext uri="{FF2B5EF4-FFF2-40B4-BE49-F238E27FC236}">
                  <a16:creationId xmlns:a16="http://schemas.microsoft.com/office/drawing/2014/main" xmlns="" id="{8EC74966-4F69-483A-AE81-DE625DDA577A}"/>
                </a:ext>
              </a:extLst>
            </p:cNvPr>
            <p:cNvCxnSpPr>
              <a:cxnSpLocks noChangeShapeType="1"/>
              <a:endCxn id="23" idx="2"/>
            </p:cNvCxnSpPr>
            <p:nvPr/>
          </p:nvCxnSpPr>
          <p:spPr bwMode="auto">
            <a:xfrm flipH="1">
              <a:off x="2496783" y="3574803"/>
              <a:ext cx="248575" cy="8466"/>
            </a:xfrm>
            <a:prstGeom prst="straightConnector1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 type="arrow" w="med" len="med"/>
            </a:ln>
          </p:spPr>
        </p:cxnSp>
        <p:sp>
          <p:nvSpPr>
            <p:cNvPr id="23" name="Oval 26">
              <a:extLst>
                <a:ext uri="{FF2B5EF4-FFF2-40B4-BE49-F238E27FC236}">
                  <a16:creationId xmlns:a16="http://schemas.microsoft.com/office/drawing/2014/main" xmlns="" id="{AED01386-414A-4B1E-B55A-A1AF47B2E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783" y="3051737"/>
              <a:ext cx="485775" cy="1063063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9">
                  <a:extLst>
                    <a:ext uri="{FF2B5EF4-FFF2-40B4-BE49-F238E27FC236}">
                      <a16:creationId xmlns:a16="http://schemas.microsoft.com/office/drawing/2014/main" xmlns="" id="{009A6412-C5B6-4E8B-B347-CDBCD59AE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5311" y="3364205"/>
                  <a:ext cx="549141" cy="3416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dirty="0">
                      <a:solidFill>
                        <a:srgbClr val="0066FF"/>
                      </a:solidFill>
                      <a:latin typeface="Arial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endParaRPr lang="en-US" baseline="-25000" dirty="0">
                    <a:solidFill>
                      <a:srgbClr val="0066FF"/>
                    </a:solidFill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4" name="Rectangle 9">
                  <a:extLst>
                    <a:ext uri="{FF2B5EF4-FFF2-40B4-BE49-F238E27FC236}">
                      <a16:creationId xmlns:a16="http://schemas.microsoft.com/office/drawing/2014/main" id="{009A6412-C5B6-4E8B-B347-CDBCD59AE7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311" y="3364205"/>
                  <a:ext cx="549141" cy="3416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9">
                <a:extLst>
                  <a:ext uri="{FF2B5EF4-FFF2-40B4-BE49-F238E27FC236}">
                    <a16:creationId xmlns:a16="http://schemas.microsoft.com/office/drawing/2014/main" xmlns="" id="{25BE423B-C100-42BE-9C81-A7D96C033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6417" y="1375168"/>
                <a:ext cx="693716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dirty="0">
                    <a:solidFill>
                      <a:srgbClr val="0066FF"/>
                    </a:solidFill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baseline="-25000" dirty="0">
                  <a:solidFill>
                    <a:srgbClr val="0066FF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43" name="Rectangle 9">
                <a:extLst>
                  <a:ext uri="{FF2B5EF4-FFF2-40B4-BE49-F238E27FC236}">
                    <a16:creationId xmlns:a16="http://schemas.microsoft.com/office/drawing/2014/main" id="{25BE423B-C100-42BE-9C81-A7D96C033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6417" y="1375168"/>
                <a:ext cx="693716" cy="341632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343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79C42-D583-4AAB-8394-19AE6A14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eigenvalues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3CDFFC9-0AE8-4280-AABD-D6304D78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“good” corner will have a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, which means big change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 both axis.</a:t>
                </a:r>
                <a:endParaRPr lang="en-US" dirty="0"/>
              </a:p>
              <a:p>
                <a:r>
                  <a:rPr lang="en-US" dirty="0"/>
                  <a:t>Getting the eigenvectors and eigenvalues is computationally inefficient.</a:t>
                </a:r>
              </a:p>
              <a:p>
                <a:r>
                  <a:rPr lang="en-US" dirty="0"/>
                  <a:t>Instead, use two tricks: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Then we can more easily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(</m:t>
                    </m:r>
                    <m:r>
                      <a:rPr lang="en-US" b="0" i="1" dirty="0" smtClean="0">
                        <a:latin typeface="Cambria Math"/>
                      </a:rPr>
                      <m:t>𝜅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</a:rPr>
                      <m:t>[0.04, 0.06])</m:t>
                    </m:r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3CDFFC9-0AE8-4280-AABD-D6304D78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8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1117600" y="4800600"/>
            <a:ext cx="4165600" cy="1219200"/>
          </a:xfrm>
          <a:prstGeom prst="rightArrowCallout">
            <a:avLst>
              <a:gd name="adj1" fmla="val 25000"/>
              <a:gd name="adj2" fmla="val 24093"/>
              <a:gd name="adj3" fmla="val 41581"/>
              <a:gd name="adj4" fmla="val 7566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eigenvalues</a:t>
            </a:r>
            <a:endParaRPr lang="ru-RU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84800" y="1752600"/>
            <a:ext cx="5791200" cy="4343400"/>
          </a:xfrm>
          <a:prstGeom prst="rect">
            <a:avLst/>
          </a:prstGeom>
          <a:solidFill>
            <a:srgbClr val="F38F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0363200" y="60960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165600" y="182880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5994400" y="1752600"/>
            <a:ext cx="5181600" cy="3937000"/>
          </a:xfrm>
          <a:custGeom>
            <a:avLst/>
            <a:gdLst>
              <a:gd name="T0" fmla="*/ 0 w 2448"/>
              <a:gd name="T1" fmla="*/ 2147483647 h 2480"/>
              <a:gd name="T2" fmla="*/ 1693545118 w 2448"/>
              <a:gd name="T3" fmla="*/ 0 h 2480"/>
              <a:gd name="T4" fmla="*/ 2147483647 w 2448"/>
              <a:gd name="T5" fmla="*/ 0 h 2480"/>
              <a:gd name="T6" fmla="*/ 2147483647 w 2448"/>
              <a:gd name="T7" fmla="*/ 2147483647 h 2480"/>
              <a:gd name="T8" fmla="*/ 1398687351 w 2448"/>
              <a:gd name="T9" fmla="*/ 2147483647 h 2480"/>
              <a:gd name="T10" fmla="*/ 0 w 2448"/>
              <a:gd name="T11" fmla="*/ 2147483647 h 2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48"/>
              <a:gd name="T19" fmla="*/ 0 h 2480"/>
              <a:gd name="T20" fmla="*/ 2448 w 2448"/>
              <a:gd name="T21" fmla="*/ 2480 h 2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48" h="2480">
                <a:moveTo>
                  <a:pt x="0" y="1920"/>
                </a:moveTo>
                <a:lnTo>
                  <a:pt x="672" y="0"/>
                </a:lnTo>
                <a:lnTo>
                  <a:pt x="2448" y="0"/>
                </a:lnTo>
                <a:lnTo>
                  <a:pt x="2448" y="1872"/>
                </a:lnTo>
                <a:lnTo>
                  <a:pt x="555" y="2480"/>
                </a:lnTo>
                <a:lnTo>
                  <a:pt x="0" y="192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5384801" y="4343400"/>
            <a:ext cx="2332567" cy="1752600"/>
          </a:xfrm>
          <a:prstGeom prst="rtTriangle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416800" y="2362201"/>
            <a:ext cx="3556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“Corner”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large,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~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increases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219200" y="4800601"/>
            <a:ext cx="3149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small;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almost constant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9550400" y="5105401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486400" y="1905001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283200" y="5181601"/>
            <a:ext cx="162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“Flat” region</a:t>
            </a:r>
            <a:endParaRPr lang="ru-RU" sz="2400">
              <a:solidFill>
                <a:srgbClr val="0033CC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9245600" y="2133601"/>
            <a:ext cx="812800" cy="638175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5579534" y="1828801"/>
            <a:ext cx="1236133" cy="125413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689600" y="4953000"/>
            <a:ext cx="203200" cy="1524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 rot="5542000">
            <a:off x="9022293" y="5536142"/>
            <a:ext cx="927100" cy="167217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DB4A6-AFE1-4F8E-B54F-7A302B2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C1A28A-BF0F-4286-8895-BC5370F5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Talk about </a:t>
            </a:r>
            <a:r>
              <a:rPr lang="en-US" dirty="0" err="1"/>
              <a:t>harris</a:t>
            </a:r>
            <a:r>
              <a:rPr lang="en-US" dirty="0"/>
              <a:t> corner detector?</a:t>
            </a:r>
          </a:p>
          <a:p>
            <a:r>
              <a:rPr lang="en-US" dirty="0"/>
              <a:t>Feature descriptor and matching</a:t>
            </a:r>
          </a:p>
          <a:p>
            <a:r>
              <a:rPr lang="en-US" dirty="0"/>
              <a:t>Sift</a:t>
            </a:r>
          </a:p>
          <a:p>
            <a:pPr lvl="1"/>
            <a:r>
              <a:rPr lang="en-US" dirty="0"/>
              <a:t>Talk about orb</a:t>
            </a:r>
          </a:p>
          <a:p>
            <a:r>
              <a:rPr lang="en-US" dirty="0"/>
              <a:t>Panorama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eigenvalues</a:t>
            </a:r>
            <a:endParaRPr lang="en-US" dirty="0"/>
          </a:p>
        </p:txBody>
      </p:sp>
      <p:sp>
        <p:nvSpPr>
          <p:cNvPr id="45059" name="Rectangle 10"/>
          <p:cNvSpPr>
            <a:spLocks noChangeArrowheads="1"/>
          </p:cNvSpPr>
          <p:nvPr/>
        </p:nvSpPr>
        <p:spPr bwMode="auto">
          <a:xfrm>
            <a:off x="914400" y="9144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b="0" dirty="0"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1616367"/>
            <a:ext cx="3683000" cy="3313112"/>
            <a:chOff x="228600" y="3427413"/>
            <a:chExt cx="2762250" cy="3313112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3427413"/>
              <a:ext cx="2762250" cy="2762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5065" name="Picture 11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7800" y="6381750"/>
              <a:ext cx="269875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241800" y="1616367"/>
            <a:ext cx="3683000" cy="3302000"/>
            <a:chOff x="3181350" y="3427413"/>
            <a:chExt cx="2762250" cy="3302000"/>
          </a:xfrm>
        </p:grpSpPr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81350" y="3427413"/>
              <a:ext cx="276225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14800" y="6248400"/>
              <a:ext cx="1009650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8128000" y="1616368"/>
            <a:ext cx="3683000" cy="3301999"/>
            <a:chOff x="6096000" y="3427413"/>
            <a:chExt cx="2762250" cy="3301999"/>
          </a:xfrm>
        </p:grpSpPr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6000" y="3427413"/>
              <a:ext cx="276225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3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062788" y="6248400"/>
              <a:ext cx="938212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10770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detection: </a:t>
            </a:r>
            <a:r>
              <a:rPr lang="en-US" dirty="0" smtClean="0"/>
              <a:t>geometric interpretation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19415" y="1852654"/>
            <a:ext cx="8953169" cy="24092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Compute gradients of patch around each pixel.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Subtract the mean from each patch gradient.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Compute the covariance matrix.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Compute </a:t>
            </a:r>
            <a:r>
              <a:rPr lang="en-US" sz="2800" dirty="0" err="1">
                <a:solidFill>
                  <a:schemeClr val="tx1"/>
                </a:solidFill>
              </a:rPr>
              <a:t>eigendecomposition</a:t>
            </a:r>
            <a:r>
              <a:rPr lang="en-US" sz="2800" dirty="0">
                <a:solidFill>
                  <a:schemeClr val="tx1"/>
                </a:solidFill>
              </a:rPr>
              <a:t> of covariance matrix.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 eigenvalues to find corners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256306" y="2544417"/>
            <a:ext cx="408166" cy="1025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38" y="5740842"/>
            <a:ext cx="481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PCA (principal component analysis). Out of scope but really interesting!</a:t>
            </a:r>
            <a:endParaRPr lang="en-US" dirty="0"/>
          </a:p>
        </p:txBody>
      </p:sp>
      <p:cxnSp>
        <p:nvCxnSpPr>
          <p:cNvPr id="9" name="Curved Connector 8"/>
          <p:cNvCxnSpPr>
            <a:stCxn id="5" idx="0"/>
            <a:endCxn id="3" idx="1"/>
          </p:cNvCxnSpPr>
          <p:nvPr/>
        </p:nvCxnSpPr>
        <p:spPr>
          <a:xfrm rot="16200000" flipV="1">
            <a:off x="763326" y="3550258"/>
            <a:ext cx="2683565" cy="1697603"/>
          </a:xfrm>
          <a:prstGeom prst="curvedConnector4">
            <a:avLst>
              <a:gd name="adj1" fmla="val 40444"/>
              <a:gd name="adj2" fmla="val 1551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4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cows_step0"/>
          <p:cNvPicPr>
            <a:picLocks noChangeAspect="1" noChangeArrowheads="1"/>
          </p:cNvPicPr>
          <p:nvPr/>
        </p:nvPicPr>
        <p:blipFill>
          <a:blip r:embed="rId2" cstate="print">
            <a:lum bright="12000" contrast="18000"/>
          </a:blip>
          <a:srcRect/>
          <a:stretch>
            <a:fillRect/>
          </a:stretch>
        </p:blipFill>
        <p:spPr bwMode="auto">
          <a:xfrm>
            <a:off x="711200" y="1295400"/>
            <a:ext cx="108712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Harris detector example</a:t>
            </a:r>
          </a:p>
        </p:txBody>
      </p:sp>
    </p:spTree>
    <p:extLst>
      <p:ext uri="{BB962C8B-B14F-4D97-AF65-F5344CB8AC3E}">
        <p14:creationId xmlns:p14="http://schemas.microsoft.com/office/powerpoint/2010/main" val="22375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cows_step1_corner_respon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295401"/>
            <a:ext cx="108712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/>
              <a:t>f value (red high, blue low)</a:t>
            </a:r>
          </a:p>
        </p:txBody>
      </p:sp>
    </p:spTree>
    <p:extLst>
      <p:ext uri="{BB962C8B-B14F-4D97-AF65-F5344CB8AC3E}">
        <p14:creationId xmlns:p14="http://schemas.microsoft.com/office/powerpoint/2010/main" val="3732459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cows_step2_thre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295401"/>
            <a:ext cx="108712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Threshold (f &gt; value) </a:t>
            </a:r>
          </a:p>
        </p:txBody>
      </p:sp>
    </p:spTree>
    <p:extLst>
      <p:ext uri="{BB962C8B-B14F-4D97-AF65-F5344CB8AC3E}">
        <p14:creationId xmlns:p14="http://schemas.microsoft.com/office/powerpoint/2010/main" val="2488000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cows_step3_thresh&amp;max"/>
          <p:cNvPicPr>
            <a:picLocks noChangeAspect="1" noChangeArrowheads="1"/>
          </p:cNvPicPr>
          <p:nvPr/>
        </p:nvPicPr>
        <p:blipFill>
          <a:blip r:embed="rId2" cstate="print">
            <a:lum bright="24000" contrast="72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711200" y="1295400"/>
            <a:ext cx="108712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local maxima of f</a:t>
            </a:r>
          </a:p>
        </p:txBody>
      </p:sp>
    </p:spTree>
    <p:extLst>
      <p:ext uri="{BB962C8B-B14F-4D97-AF65-F5344CB8AC3E}">
        <p14:creationId xmlns:p14="http://schemas.microsoft.com/office/powerpoint/2010/main" val="1011234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cows_step4_harris"/>
          <p:cNvPicPr>
            <a:picLocks noChangeAspect="1" noChangeArrowheads="1"/>
          </p:cNvPicPr>
          <p:nvPr/>
        </p:nvPicPr>
        <p:blipFill>
          <a:blip r:embed="rId2" cstate="print">
            <a:lum bright="12000" contrast="18000"/>
          </a:blip>
          <a:srcRect/>
          <a:stretch>
            <a:fillRect/>
          </a:stretch>
        </p:blipFill>
        <p:spPr bwMode="auto">
          <a:xfrm>
            <a:off x="711200" y="1295400"/>
            <a:ext cx="108712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Harris features (in red)</a:t>
            </a:r>
          </a:p>
        </p:txBody>
      </p:sp>
    </p:spTree>
    <p:extLst>
      <p:ext uri="{BB962C8B-B14F-4D97-AF65-F5344CB8AC3E}">
        <p14:creationId xmlns:p14="http://schemas.microsoft.com/office/powerpoint/2010/main" val="55323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the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using a simple window </a:t>
            </a:r>
            <a:r>
              <a:rPr lang="en-US" i="1" dirty="0"/>
              <a:t>W</a:t>
            </a:r>
            <a:r>
              <a:rPr lang="en-US" dirty="0"/>
              <a:t> doesn’t work too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Instead, we’ll </a:t>
            </a:r>
            <a:r>
              <a:rPr lang="en-US" i="1" dirty="0"/>
              <a:t>weight</a:t>
            </a:r>
            <a:r>
              <a:rPr lang="en-US" dirty="0"/>
              <a:t> each derivative value based on its distance from the center pixel</a:t>
            </a: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5891" y="1419453"/>
            <a:ext cx="5462395" cy="10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8639" y="3776497"/>
            <a:ext cx="6337299" cy="101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45600" y="5105400"/>
            <a:ext cx="132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77101" y="6096000"/>
            <a:ext cx="886099" cy="32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9346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9" y="500864"/>
            <a:ext cx="7416802" cy="2790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660200"/>
            <a:ext cx="5905500" cy="2779713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Gaussian"/>
          <p:cNvSpPr txBox="1"/>
          <p:nvPr/>
        </p:nvSpPr>
        <p:spPr>
          <a:xfrm>
            <a:off x="5603188" y="3263121"/>
            <a:ext cx="864019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Gaussian</a:t>
            </a:r>
          </a:p>
        </p:txBody>
      </p:sp>
      <p:sp>
        <p:nvSpPr>
          <p:cNvPr id="506" name="Laplacian"/>
          <p:cNvSpPr txBox="1"/>
          <p:nvPr/>
        </p:nvSpPr>
        <p:spPr>
          <a:xfrm>
            <a:off x="5585293" y="6413097"/>
            <a:ext cx="89447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Laplacian</a:t>
            </a:r>
          </a:p>
        </p:txBody>
      </p:sp>
    </p:spTree>
    <p:extLst>
      <p:ext uri="{BB962C8B-B14F-4D97-AF65-F5344CB8AC3E}">
        <p14:creationId xmlns:p14="http://schemas.microsoft.com/office/powerpoint/2010/main" val="5030004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 local features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143000"/>
            <a:ext cx="10668000" cy="1676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/>
              <a:t>Find features that are invariant to transformations</a:t>
            </a:r>
          </a:p>
          <a:p>
            <a:pPr lvl="1"/>
            <a:r>
              <a:rPr lang="en-US" sz="1800"/>
              <a:t>geometric invariance:  translation, rotation, scale</a:t>
            </a:r>
          </a:p>
          <a:p>
            <a:pPr lvl="1"/>
            <a:r>
              <a:rPr lang="en-US" sz="1800"/>
              <a:t>photometric invariance:  brightness, exposure, …</a:t>
            </a:r>
          </a:p>
        </p:txBody>
      </p:sp>
      <p:pic>
        <p:nvPicPr>
          <p:cNvPr id="26628" name="Picture 4" descr="sift-fea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1" y="2455864"/>
            <a:ext cx="10079567" cy="3640137"/>
          </a:xfrm>
          <a:noFill/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673606" y="6186488"/>
            <a:ext cx="2017155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/>
              <a:t>Feature Descriptors</a:t>
            </a:r>
          </a:p>
        </p:txBody>
      </p:sp>
    </p:spTree>
    <p:extLst>
      <p:ext uri="{BB962C8B-B14F-4D97-AF65-F5344CB8AC3E}">
        <p14:creationId xmlns:p14="http://schemas.microsoft.com/office/powerpoint/2010/main" val="277955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feature?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universal or exact definition of what constitutes a feature, and the exact definition often depends on the problem or the type of application. Given that, a feature is defined as an </a:t>
            </a:r>
            <a:r>
              <a:rPr lang="en-US" b="1" dirty="0"/>
              <a:t>"interesting" </a:t>
            </a:r>
            <a:r>
              <a:rPr lang="en-US" dirty="0"/>
              <a:t>part of an image.</a:t>
            </a:r>
          </a:p>
          <a:p>
            <a:pPr lvl="1"/>
            <a:r>
              <a:rPr lang="en-US" dirty="0"/>
              <a:t>[from: </a:t>
            </a:r>
            <a:r>
              <a:rPr lang="en-US" dirty="0" err="1"/>
              <a:t>wikipedia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808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extract features?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pic>
        <p:nvPicPr>
          <p:cNvPr id="23556" name="Picture 4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627" y="2906508"/>
            <a:ext cx="49022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imag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6627" y="2906508"/>
            <a:ext cx="49022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4615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SIFT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6629" y="2909887"/>
            <a:ext cx="4900084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7" descr="SIF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6629" y="2909888"/>
            <a:ext cx="4900084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extract features?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1633462" y="5685513"/>
            <a:ext cx="235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1: extract features</a:t>
            </a: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1654628" y="5957878"/>
            <a:ext cx="2296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2: match features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4762" y="3830638"/>
            <a:ext cx="3678767" cy="1514475"/>
            <a:chOff x="2072" y="1924"/>
            <a:chExt cx="1738" cy="954"/>
          </a:xfrm>
        </p:grpSpPr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 flipV="1">
              <a:off x="2072" y="1924"/>
              <a:ext cx="120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2666" y="2094"/>
              <a:ext cx="1144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V="1">
              <a:off x="2346" y="2788"/>
              <a:ext cx="107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11"/>
            <p:cNvSpPr>
              <a:spLocks/>
            </p:cNvSpPr>
            <p:nvPr/>
          </p:nvSpPr>
          <p:spPr bwMode="auto">
            <a:xfrm>
              <a:off x="2617" y="2415"/>
              <a:ext cx="1092" cy="30"/>
            </a:xfrm>
            <a:custGeom>
              <a:avLst/>
              <a:gdLst>
                <a:gd name="T0" fmla="*/ 0 w 1092"/>
                <a:gd name="T1" fmla="*/ 30 h 30"/>
                <a:gd name="T2" fmla="*/ 1092 w 1092"/>
                <a:gd name="T3" fmla="*/ 0 h 30"/>
                <a:gd name="T4" fmla="*/ 0 60000 65536"/>
                <a:gd name="T5" fmla="*/ 0 60000 65536"/>
                <a:gd name="T6" fmla="*/ 0 w 1092"/>
                <a:gd name="T7" fmla="*/ 0 h 30"/>
                <a:gd name="T8" fmla="*/ 1092 w 1092"/>
                <a:gd name="T9" fmla="*/ 30 h 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2" h="30">
                  <a:moveTo>
                    <a:pt x="0" y="30"/>
                  </a:moveTo>
                  <a:lnTo>
                    <a:pt x="1092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170" y="2236"/>
              <a:ext cx="1150" cy="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Freeform 17"/>
            <p:cNvSpPr>
              <a:spLocks/>
            </p:cNvSpPr>
            <p:nvPr/>
          </p:nvSpPr>
          <p:spPr bwMode="auto">
            <a:xfrm>
              <a:off x="2530" y="2617"/>
              <a:ext cx="1017" cy="65"/>
            </a:xfrm>
            <a:custGeom>
              <a:avLst/>
              <a:gdLst>
                <a:gd name="T0" fmla="*/ 0 w 1017"/>
                <a:gd name="T1" fmla="*/ 65 h 65"/>
                <a:gd name="T2" fmla="*/ 1017 w 1017"/>
                <a:gd name="T3" fmla="*/ 0 h 65"/>
                <a:gd name="T4" fmla="*/ 0 60000 65536"/>
                <a:gd name="T5" fmla="*/ 0 60000 65536"/>
                <a:gd name="T6" fmla="*/ 0 w 1017"/>
                <a:gd name="T7" fmla="*/ 0 h 65"/>
                <a:gd name="T8" fmla="*/ 1017 w 1017"/>
                <a:gd name="T9" fmla="*/ 65 h 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7" h="65">
                  <a:moveTo>
                    <a:pt x="0" y="65"/>
                  </a:moveTo>
                  <a:lnTo>
                    <a:pt x="101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875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extract features?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pic>
        <p:nvPicPr>
          <p:cNvPr id="25607" name="Picture 16" descr="homograp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6437" y="2732311"/>
            <a:ext cx="7588249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633462" y="5685513"/>
            <a:ext cx="235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1: extract features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654628" y="5957878"/>
            <a:ext cx="2296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2: match features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54627" y="6230020"/>
            <a:ext cx="2047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3: align images</a:t>
            </a:r>
          </a:p>
        </p:txBody>
      </p:sp>
    </p:spTree>
    <p:extLst>
      <p:ext uri="{BB962C8B-B14F-4D97-AF65-F5344CB8AC3E}">
        <p14:creationId xmlns:p14="http://schemas.microsoft.com/office/powerpoint/2010/main" val="11143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94035"/>
              </p:ext>
            </p:extLst>
          </p:nvPr>
        </p:nvGraphicFramePr>
        <p:xfrm>
          <a:off x="6406101" y="685128"/>
          <a:ext cx="2690784" cy="319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orelPhotoPaint.Image.8" r:id="rId3" imgW="3796825" imgH="4507937" progId="">
                  <p:embed/>
                </p:oleObj>
              </mc:Choice>
              <mc:Fallback>
                <p:oleObj name="CorelPhotoPaint.Image.8" r:id="rId3" imgW="3796825" imgH="45079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101" y="685128"/>
                        <a:ext cx="2690784" cy="3194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 l="13637" t="24706" r="12122" b="11978"/>
          <a:stretch>
            <a:fillRect/>
          </a:stretch>
        </p:blipFill>
        <p:spPr bwMode="auto">
          <a:xfrm>
            <a:off x="9045271" y="1105230"/>
            <a:ext cx="2781390" cy="20997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7370859" y="3745069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recognition</a:t>
            </a:r>
          </a:p>
        </p:txBody>
      </p:sp>
      <p:pic>
        <p:nvPicPr>
          <p:cNvPr id="1028" name="Picture 4" descr="Image result for features sl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4" y="720865"/>
            <a:ext cx="5319002" cy="299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8362" y="3712803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navigation</a:t>
            </a:r>
          </a:p>
        </p:txBody>
      </p:sp>
      <p:pic>
        <p:nvPicPr>
          <p:cNvPr id="1032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5048" r="1178" b="41133"/>
          <a:stretch/>
        </p:blipFill>
        <p:spPr bwMode="auto">
          <a:xfrm>
            <a:off x="79528" y="4055178"/>
            <a:ext cx="7186934" cy="23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1" t="60156" r="1658" b="6547"/>
          <a:stretch/>
        </p:blipFill>
        <p:spPr bwMode="auto">
          <a:xfrm>
            <a:off x="6074150" y="4055178"/>
            <a:ext cx="5577598" cy="230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21426" y="6384910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Panorama stitching</a:t>
            </a:r>
          </a:p>
        </p:txBody>
      </p:sp>
    </p:spTree>
    <p:extLst>
      <p:ext uri="{BB962C8B-B14F-4D97-AF65-F5344CB8AC3E}">
        <p14:creationId xmlns:p14="http://schemas.microsoft.com/office/powerpoint/2010/main" val="10305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Local features: 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761999"/>
            <a:ext cx="5892800" cy="6094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Detection</a:t>
            </a:r>
            <a:r>
              <a:rPr lang="en-US" dirty="0"/>
              <a:t>: Identify the interest points (also called </a:t>
            </a:r>
            <a:r>
              <a:rPr lang="en-US" b="1" dirty="0" err="1"/>
              <a:t>keypoints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Description</a:t>
            </a:r>
            <a:r>
              <a:rPr lang="en-US" dirty="0"/>
              <a:t>: Extract vector feature descriptor surrounding each interest point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Matching</a:t>
            </a:r>
            <a:r>
              <a:rPr lang="en-US" dirty="0"/>
              <a:t>: Determine correspondence between descriptors in two views</a:t>
            </a:r>
          </a:p>
          <a:p>
            <a:endParaRPr lang="en-US" dirty="0"/>
          </a:p>
        </p:txBody>
      </p:sp>
      <p:pic>
        <p:nvPicPr>
          <p:cNvPr id="4" name="Picture 4" descr="SIF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36" y="780553"/>
            <a:ext cx="325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IF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36" y="3083913"/>
            <a:ext cx="325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0"/>
          <p:cNvGrpSpPr>
            <a:grpSpLocks noChangeAspect="1"/>
          </p:cNvGrpSpPr>
          <p:nvPr/>
        </p:nvGrpSpPr>
        <p:grpSpPr bwMode="auto">
          <a:xfrm>
            <a:off x="6558057" y="3030624"/>
            <a:ext cx="3075517" cy="1032500"/>
            <a:chOff x="4191000" y="4216493"/>
            <a:chExt cx="2667000" cy="1193324"/>
          </a:xfrm>
        </p:grpSpPr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4191000" y="4216493"/>
            <a:ext cx="26670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4" imgW="1066800" imgH="241300" progId="Equation.3">
                    <p:embed/>
                  </p:oleObj>
                </mc:Choice>
                <mc:Fallback>
                  <p:oleObj name="Equation" r:id="rId4" imgW="10668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4216493"/>
                          <a:ext cx="266700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Shape 17"/>
            <p:cNvCxnSpPr>
              <a:cxnSpLocks noChangeShapeType="1"/>
            </p:cNvCxnSpPr>
            <p:nvPr/>
          </p:nvCxnSpPr>
          <p:spPr bwMode="auto">
            <a:xfrm rot="10800000">
              <a:off x="4413179" y="4686114"/>
              <a:ext cx="1644850" cy="723703"/>
            </a:xfrm>
            <a:prstGeom prst="curvedConnector3">
              <a:avLst>
                <a:gd name="adj1" fmla="val 99884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7431361" y="4333465"/>
            <a:ext cx="3234267" cy="1130712"/>
            <a:chOff x="7042516" y="5760800"/>
            <a:chExt cx="2794000" cy="1271825"/>
          </a:xfrm>
        </p:grpSpPr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7042516" y="6429376"/>
            <a:ext cx="2794000" cy="603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6" imgW="1117600" imgH="241300" progId="Equation.3">
                    <p:embed/>
                  </p:oleObj>
                </mc:Choice>
                <mc:Fallback>
                  <p:oleObj name="Equation" r:id="rId6" imgW="1117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2516" y="6429376"/>
                          <a:ext cx="2794000" cy="603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Curved Connector 19"/>
            <p:cNvCxnSpPr>
              <a:cxnSpLocks noChangeShapeType="1"/>
            </p:cNvCxnSpPr>
            <p:nvPr/>
          </p:nvCxnSpPr>
          <p:spPr bwMode="auto">
            <a:xfrm rot="10800000" flipV="1">
              <a:off x="7168842" y="5760800"/>
              <a:ext cx="886090" cy="848972"/>
            </a:xfrm>
            <a:prstGeom prst="curvedConnector3">
              <a:avLst>
                <a:gd name="adj1" fmla="val 10038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6586772" y="5464176"/>
            <a:ext cx="5080000" cy="1162050"/>
            <a:chOff x="4800600" y="5391912"/>
            <a:chExt cx="4343400" cy="1161288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5391912"/>
              <a:ext cx="2121408" cy="116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052" y="5395686"/>
              <a:ext cx="2132948" cy="115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5562600" y="5562600"/>
              <a:ext cx="1981200" cy="2286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28"/>
            <p:cNvCxnSpPr>
              <a:cxnSpLocks noChangeShapeType="1"/>
            </p:cNvCxnSpPr>
            <p:nvPr/>
          </p:nvCxnSpPr>
          <p:spPr bwMode="auto">
            <a:xfrm>
              <a:off x="6629400" y="5943600"/>
              <a:ext cx="2133600" cy="158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31"/>
            <p:cNvCxnSpPr>
              <a:cxnSpLocks noChangeShapeType="1"/>
            </p:cNvCxnSpPr>
            <p:nvPr/>
          </p:nvCxnSpPr>
          <p:spPr bwMode="auto">
            <a:xfrm>
              <a:off x="5410200" y="6248400"/>
              <a:ext cx="2133600" cy="158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5334000" y="5791200"/>
              <a:ext cx="2133600" cy="2286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0080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292141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local </a:t>
            </a:r>
            <a:r>
              <a:rPr lang="en-US" dirty="0" err="1"/>
              <a:t>keypoints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Locality: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features are local, so robust to occlusion and clutter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Quantity: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hundreds or thousands in a single image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Distinctiveness: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can differentiate a large database of objects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Efficiency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real-time performance achievable</a:t>
            </a:r>
          </a:p>
        </p:txBody>
      </p:sp>
    </p:spTree>
    <p:extLst>
      <p:ext uri="{BB962C8B-B14F-4D97-AF65-F5344CB8AC3E}">
        <p14:creationId xmlns:p14="http://schemas.microsoft.com/office/powerpoint/2010/main" val="3330883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E(u,v) = \sum_{(x,y) \in W} {[I(x+u, y+v) - I(x,y)]}^2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01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I(x+u, y+v) \approx I(x,y) +  \frac{\partial I}{\partial x} u + \frac{\partial I}{\partial y}v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357"/>
  <p:tag name="PICTUREFILESIZE" val="3966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I(x+u, y+v) = I(x,y) +  \frac{\partial I}{\partial x} u + \frac{\partial I}{\partial y}v + \mbox{higher order terms}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529"/>
  <p:tag name="PICTUREFILESIZE" val="5884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297"/>
</p:tagLst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1780</Words>
  <Application>Microsoft Office PowerPoint</Application>
  <PresentationFormat>Custom</PresentationFormat>
  <Paragraphs>298</Paragraphs>
  <Slides>42</Slides>
  <Notes>14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class_layout</vt:lpstr>
      <vt:lpstr>CorelPhotoPaint.Image.8</vt:lpstr>
      <vt:lpstr>Equation</vt:lpstr>
      <vt:lpstr>Features</vt:lpstr>
      <vt:lpstr>References</vt:lpstr>
      <vt:lpstr>PowerPoint Presentation</vt:lpstr>
      <vt:lpstr>What is a feature?</vt:lpstr>
      <vt:lpstr>What can we do with features?</vt:lpstr>
      <vt:lpstr>Local features: main components</vt:lpstr>
      <vt:lpstr>detection</vt:lpstr>
      <vt:lpstr>Global detection</vt:lpstr>
      <vt:lpstr>Advantages of local keypoints</vt:lpstr>
      <vt:lpstr>Local measures of uniqueness</vt:lpstr>
      <vt:lpstr>Local measures of uniqueness</vt:lpstr>
      <vt:lpstr>Harris corner detection: probabilistic interpretation</vt:lpstr>
      <vt:lpstr>Harris corner detection: probabilistic interpretation</vt:lpstr>
      <vt:lpstr>Harris corner detection: probabilistic interpretation</vt:lpstr>
      <vt:lpstr>Harris corner detection: probabilistic interpretation</vt:lpstr>
      <vt:lpstr>Harris corner detection: probabilistic interpretation</vt:lpstr>
      <vt:lpstr>Harris corner detection: probabilistic interpretation</vt:lpstr>
      <vt:lpstr>Harris corner detection: probabilistic interpretation</vt:lpstr>
      <vt:lpstr>Harris corner detection: geometric interpretation</vt:lpstr>
      <vt:lpstr>Harris corner detection: geometric interpretation</vt:lpstr>
      <vt:lpstr>Harris corner detection: geometric interpretation</vt:lpstr>
      <vt:lpstr>Harris corner detection: geometric interpretation</vt:lpstr>
      <vt:lpstr>Harris corner detection: geometric interpretation</vt:lpstr>
      <vt:lpstr>PowerPoint Presentation</vt:lpstr>
      <vt:lpstr>Harris corner detection: geometric interpretation</vt:lpstr>
      <vt:lpstr>Harris corner detection: geometric interpretation</vt:lpstr>
      <vt:lpstr>Harris corner detection: geometric interpretation</vt:lpstr>
      <vt:lpstr>Interpreting the eigenvalues</vt:lpstr>
      <vt:lpstr>Interpreting the eigenvalues</vt:lpstr>
      <vt:lpstr>Interpreting the eigenvalues</vt:lpstr>
      <vt:lpstr>Harris corner detection: geometric interpretation</vt:lpstr>
      <vt:lpstr>Harris detector example</vt:lpstr>
      <vt:lpstr>f value (red high, blue low)</vt:lpstr>
      <vt:lpstr>Threshold (f &gt; value) </vt:lpstr>
      <vt:lpstr>Find local maxima of f</vt:lpstr>
      <vt:lpstr>Harris features (in red)</vt:lpstr>
      <vt:lpstr>Weighting the derivatives</vt:lpstr>
      <vt:lpstr>PowerPoint Presentation</vt:lpstr>
      <vt:lpstr>Invariant local features</vt:lpstr>
      <vt:lpstr>Why extract features?</vt:lpstr>
      <vt:lpstr>Why extract features?</vt:lpstr>
      <vt:lpstr>Why extract features?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 </dc:creator>
  <cp:lastModifiedBy>Yoni Chechik</cp:lastModifiedBy>
  <cp:revision>48</cp:revision>
  <dcterms:created xsi:type="dcterms:W3CDTF">2019-11-08T16:12:10Z</dcterms:created>
  <dcterms:modified xsi:type="dcterms:W3CDTF">2019-11-13T15:27:49Z</dcterms:modified>
</cp:coreProperties>
</file>