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348" r:id="rId3"/>
    <p:sldId id="303" r:id="rId4"/>
    <p:sldId id="2356" r:id="rId5"/>
    <p:sldId id="2360" r:id="rId6"/>
    <p:sldId id="2414" r:id="rId7"/>
    <p:sldId id="2362" r:id="rId8"/>
    <p:sldId id="2367" r:id="rId9"/>
    <p:sldId id="2410" r:id="rId10"/>
    <p:sldId id="2369" r:id="rId11"/>
    <p:sldId id="2418" r:id="rId12"/>
    <p:sldId id="2419" r:id="rId13"/>
    <p:sldId id="2420" r:id="rId14"/>
    <p:sldId id="2421" r:id="rId15"/>
    <p:sldId id="2422" r:id="rId16"/>
    <p:sldId id="2428" r:id="rId17"/>
    <p:sldId id="2380" r:id="rId18"/>
    <p:sldId id="2409" r:id="rId19"/>
    <p:sldId id="2349" r:id="rId20"/>
    <p:sldId id="2350" r:id="rId21"/>
    <p:sldId id="2358" r:id="rId22"/>
    <p:sldId id="2352" r:id="rId23"/>
    <p:sldId id="2359" r:id="rId24"/>
    <p:sldId id="305" r:id="rId25"/>
    <p:sldId id="2413" r:id="rId26"/>
    <p:sldId id="2368" r:id="rId27"/>
    <p:sldId id="2364" r:id="rId28"/>
    <p:sldId id="2411" r:id="rId29"/>
    <p:sldId id="2382" r:id="rId30"/>
    <p:sldId id="2415" r:id="rId31"/>
    <p:sldId id="2416" r:id="rId32"/>
    <p:sldId id="2383" r:id="rId33"/>
    <p:sldId id="2384" r:id="rId34"/>
    <p:sldId id="2385" r:id="rId35"/>
    <p:sldId id="2387" r:id="rId36"/>
    <p:sldId id="2417" r:id="rId37"/>
    <p:sldId id="2388" r:id="rId38"/>
    <p:sldId id="2389" r:id="rId39"/>
    <p:sldId id="2393" r:id="rId40"/>
    <p:sldId id="2394" r:id="rId41"/>
    <p:sldId id="2412" r:id="rId42"/>
    <p:sldId id="2402" r:id="rId43"/>
    <p:sldId id="2408" r:id="rId44"/>
    <p:sldId id="2397" r:id="rId45"/>
    <p:sldId id="2399" r:id="rId46"/>
    <p:sldId id="2400" r:id="rId47"/>
    <p:sldId id="2406" r:id="rId48"/>
    <p:sldId id="2401" r:id="rId49"/>
    <p:sldId id="2404" r:id="rId50"/>
    <p:sldId id="2405" r:id="rId51"/>
    <p:sldId id="2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02-Jan-20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27</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29</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\begin{</a:t>
            </a:r>
            <a:r>
              <a:rPr lang="en-US" dirty="0" err="1"/>
              <a:t>bmatrix</a:t>
            </a:r>
            <a:r>
              <a:rPr lang="en-US" dirty="0"/>
              <a:t>}\</a:t>
            </a:r>
            <a:r>
              <a:rPr lang="en-US" dirty="0" err="1"/>
              <a:t>widetilde</a:t>
            </a:r>
            <a:r>
              <a:rPr lang="en-US" dirty="0"/>
              <a:t>{u}</a:t>
            </a:r>
          </a:p>
          <a:p>
            <a:r>
              <a:rPr lang="en-US" dirty="0"/>
              <a:t>\\ \</a:t>
            </a:r>
            <a:r>
              <a:rPr lang="en-US" dirty="0" err="1"/>
              <a:t>widetilde</a:t>
            </a:r>
            <a:r>
              <a:rPr lang="en-US" dirty="0"/>
              <a:t>{v}</a:t>
            </a:r>
          </a:p>
          <a:p>
            <a:r>
              <a:rPr lang="en-US" dirty="0"/>
              <a:t>\\\widetilde{w}</a:t>
            </a:r>
          </a:p>
          <a:p>
            <a:endParaRPr lang="en-US" dirty="0"/>
          </a:p>
          <a:p>
            <a:r>
              <a:rPr lang="en-US" dirty="0"/>
              <a:t>\end{</a:t>
            </a:r>
            <a:r>
              <a:rPr lang="en-US" dirty="0" err="1"/>
              <a:t>bmatrix</a:t>
            </a:r>
            <a:r>
              <a:rPr lang="en-US" dirty="0"/>
              <a:t>}</a:t>
            </a:r>
          </a:p>
          <a:p>
            <a:endParaRPr lang="en-US" dirty="0"/>
          </a:p>
          <a:p>
            <a:r>
              <a:rPr lang="en-US" dirty="0"/>
              <a:t>=</a:t>
            </a:r>
          </a:p>
          <a:p>
            <a:r>
              <a:rPr lang="en-US" dirty="0"/>
              <a:t>K^{-1}</a:t>
            </a:r>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r>
              <a:rPr lang="en-US" dirty="0"/>
              <a:t> = </a:t>
            </a:r>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r>
              <a:rPr lang="en-US" dirty="0"/>
              <a:t>\\</a:t>
            </a:r>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dirty="0"/>
              <a:t>-RC</a:t>
            </a:r>
          </a:p>
          <a:p>
            <a:endParaRPr lang="en-US" dirty="0"/>
          </a:p>
          <a:p>
            <a:r>
              <a:rPr lang="en-US" dirty="0"/>
              <a:t>=</a:t>
            </a:r>
          </a:p>
          <a:p>
            <a:endParaRPr lang="en-US" dirty="0"/>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a:t>+t</a:t>
            </a:r>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30</a:t>
            </a:fld>
            <a:endParaRPr lang="en-US"/>
          </a:p>
        </p:txBody>
      </p:sp>
    </p:spTree>
    <p:extLst>
      <p:ext uri="{BB962C8B-B14F-4D97-AF65-F5344CB8AC3E}">
        <p14:creationId xmlns:p14="http://schemas.microsoft.com/office/powerpoint/2010/main" val="267727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39</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19</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20</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21</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22</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23</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24</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02-Jan-20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02-Jan-20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02-Jan-20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02-Jan-20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02-Jan-20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02-Jan-20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02-Jan-20</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7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image" Target="../media/image21.png"/><Relationship Id="rId7" Type="http://schemas.openxmlformats.org/officeDocument/2006/relationships/image" Target="../media/image25.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170.png"/></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image" Target="../media/image29.png"/><Relationship Id="rId7"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3.png"/><Relationship Id="rId10" Type="http://schemas.openxmlformats.org/officeDocument/2006/relationships/image" Target="../media/image32.gif"/><Relationship Id="rId4" Type="http://schemas.openxmlformats.org/officeDocument/2006/relationships/image" Target="../media/image22.png"/><Relationship Id="rId9" Type="http://schemas.openxmlformats.org/officeDocument/2006/relationships/image" Target="../media/image31.gif"/></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2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8.gif"/><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6.gif"/><Relationship Id="rId4" Type="http://schemas.openxmlformats.org/officeDocument/2006/relationships/image" Target="../media/image55.gif"/></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58.jpeg"/></Relationships>
</file>

<file path=ppt/slides/_rels/slide46.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tags" Target="../tags/tag10.xml"/><Relationship Id="rId7" Type="http://schemas.openxmlformats.org/officeDocument/2006/relationships/image" Target="../media/image59.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2.jpe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65.png"/><Relationship Id="rId4" Type="http://schemas.openxmlformats.org/officeDocument/2006/relationships/hyperlink" Target="http://www.vision.caltech.edu/bouguetj/calib_doc/htmls/exampl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047" y="1219201"/>
            <a:ext cx="6601905" cy="4951429"/>
          </a:xfrm>
          <a:prstGeom prst="rect">
            <a:avLst/>
          </a:prstGeom>
        </p:spPr>
      </p:pic>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129183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739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161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p:txBody>
      </p:sp>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2"/>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950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p:txBody>
      </p:sp>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2"/>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5"/>
                <a:stretch>
                  <a:fillRect l="-2439" r="-10976" b="-6557"/>
                </a:stretch>
              </a:blipFill>
            </p:spPr>
            <p:txBody>
              <a:bodyPr/>
              <a:lstStyle/>
              <a:p>
                <a:r>
                  <a:rPr lang="en-US">
                    <a:noFill/>
                  </a:rPr>
                  <a:t> </a:t>
                </a:r>
              </a:p>
            </p:txBody>
          </p:sp>
        </mc:Fallback>
      </mc:AlternateContent>
    </p:spTree>
    <p:extLst>
      <p:ext uri="{BB962C8B-B14F-4D97-AF65-F5344CB8AC3E}">
        <p14:creationId xmlns:p14="http://schemas.microsoft.com/office/powerpoint/2010/main" val="202100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518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997962-64A9-4050-AAF6-99F87186495C}"/>
                  </a:ext>
                </a:extLst>
              </p:cNvPr>
              <p:cNvSpPr txBox="1"/>
              <p:nvPr/>
            </p:nvSpPr>
            <p:spPr>
              <a:xfrm>
                <a:off x="8021420" y="4820644"/>
                <a:ext cx="1945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4997962-64A9-4050-AAF6-99F87186495C}"/>
                  </a:ext>
                </a:extLst>
              </p:cNvPr>
              <p:cNvSpPr txBox="1">
                <a:spLocks noRot="1" noChangeAspect="1" noMove="1" noResize="1" noEditPoints="1" noAdjustHandles="1" noChangeArrowheads="1" noChangeShapeType="1" noTextEdit="1"/>
              </p:cNvSpPr>
              <p:nvPr/>
            </p:nvSpPr>
            <p:spPr>
              <a:xfrm>
                <a:off x="8021420" y="4820644"/>
                <a:ext cx="194553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126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a:extLst>
              <a:ext uri="{FF2B5EF4-FFF2-40B4-BE49-F238E27FC236}">
                <a16:creationId xmlns:a16="http://schemas.microsoft.com/office/drawing/2014/main" id="{4FB4CBAD-131D-4EA7-B124-5EF953338E5D}"/>
              </a:ext>
            </a:extLst>
          </p:cNvPr>
          <p:cNvSpPr/>
          <p:nvPr/>
        </p:nvSpPr>
        <p:spPr>
          <a:xfrm>
            <a:off x="4767308" y="5684670"/>
            <a:ext cx="2654423" cy="9380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79141" y="1711173"/>
            <a:ext cx="4191000" cy="106753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3200" y="762000"/>
                <a:ext cx="11785600" cy="6096000"/>
              </a:xfrm>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first does a rotation and then translation: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groupCh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𝑅</m:t>
                                </m:r>
                              </m:e>
                              <m:e>
                                <m:r>
                                  <a:rPr lang="en-US" b="0" i="1" smtClean="0">
                                    <a:latin typeface="Cambria Math" panose="02040503050406030204" pitchFamily="18" charset="0"/>
                                  </a:rPr>
                                  <m:t>𝑡</m:t>
                                </m:r>
                              </m:e>
                            </m:mr>
                            <m:mr>
                              <m:e>
                                <m:r>
                                  <a:rPr lang="en-US" b="0" i="1" smtClean="0">
                                    <a:latin typeface="Cambria Math" panose="02040503050406030204" pitchFamily="18" charset="0"/>
                                  </a:rPr>
                                  <m:t>0</m:t>
                                </m:r>
                              </m:e>
                              <m:e>
                                <m:r>
                                  <a:rPr lang="en-US" i="1">
                                    <a:latin typeface="Cambria Math"/>
                                  </a:rPr>
                                  <m:t>1</m:t>
                                </m:r>
                              </m:e>
                            </m:mr>
                          </m:m>
                        </m:e>
                      </m:d>
                      <m:sSub>
                        <m:sSubPr>
                          <m:ctrlPr>
                            <a:rPr lang="en-US" i="1">
                              <a:latin typeface="Cambria Math" panose="02040503050406030204" pitchFamily="18" charset="0"/>
                            </a:rPr>
                          </m:ctrlPr>
                        </m:sSubPr>
                        <m:e>
                          <m:r>
                            <a:rPr lang="en-US" i="1">
                              <a:latin typeface="Cambria Math"/>
                            </a:rPr>
                            <m:t>𝑋</m:t>
                          </m:r>
                        </m:e>
                        <m:sub>
                          <m:r>
                            <a:rPr lang="en-US" i="1">
                              <a:latin typeface="Cambria Math"/>
                            </a:rPr>
                            <m:t>𝑤</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3200" y="762000"/>
                <a:ext cx="11785600" cy="6096000"/>
              </a:xfrm>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10070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b="1" dirty="0"/>
              <a:t>Camera </a:t>
            </a:r>
            <a:r>
              <a:rPr lang="en-US" b="1"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411565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3911757" y="2209801"/>
            <a:ext cx="5750856" cy="3845217"/>
            <a:chOff x="3490920" y="1500385"/>
            <a:chExt cx="7073547"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3490920" y="2799937"/>
              <a:ext cx="1752809" cy="1004684"/>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4" name="latex-image-8.pdf" descr="latex-image-8.pdf">
              <a:extLst>
                <a:ext uri="{FF2B5EF4-FFF2-40B4-BE49-F238E27FC236}">
                  <a16:creationId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1586" y="4270330"/>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2" name="Line">
            <a:extLst>
              <a:ext uri="{FF2B5EF4-FFF2-40B4-BE49-F238E27FC236}">
                <a16:creationId xmlns:a16="http://schemas.microsoft.com/office/drawing/2014/main" id="{32BE99DE-E105-4586-9E74-8DAF1E109B52}"/>
              </a:ext>
            </a:extLst>
          </p:cNvPr>
          <p:cNvSpPr/>
          <p:nvPr/>
        </p:nvSpPr>
        <p:spPr>
          <a:xfrm flipH="1" flipV="1">
            <a:off x="5257801" y="5394963"/>
            <a:ext cx="5240" cy="1362135"/>
          </a:xfrm>
          <a:prstGeom prst="line">
            <a:avLst/>
          </a:prstGeom>
          <a:ln w="38100">
            <a:solidFill>
              <a:srgbClr val="FFFF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23" name="Line">
            <a:extLst>
              <a:ext uri="{FF2B5EF4-FFF2-40B4-BE49-F238E27FC236}">
                <a16:creationId xmlns:a16="http://schemas.microsoft.com/office/drawing/2014/main" id="{B346BF0D-839B-4909-A6CA-B643E172A41F}"/>
              </a:ext>
            </a:extLst>
          </p:cNvPr>
          <p:cNvSpPr/>
          <p:nvPr/>
        </p:nvSpPr>
        <p:spPr>
          <a:xfrm flipV="1">
            <a:off x="5244569" y="6037714"/>
            <a:ext cx="880833" cy="734890"/>
          </a:xfrm>
          <a:prstGeom prst="line">
            <a:avLst/>
          </a:prstGeom>
          <a:ln w="38100">
            <a:solidFill>
              <a:srgbClr val="FFFF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92BAE4D-98BB-4071-885B-F4F4F50D3084}"/>
                  </a:ext>
                </a:extLst>
              </p:cNvPr>
              <p:cNvSpPr txBox="1"/>
              <p:nvPr/>
            </p:nvSpPr>
            <p:spPr>
              <a:xfrm>
                <a:off x="4956209" y="5259159"/>
                <a:ext cx="30159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p:sp>
            <p:nvSpPr>
              <p:cNvPr id="4" name="TextBox 3">
                <a:extLst>
                  <a:ext uri="{FF2B5EF4-FFF2-40B4-BE49-F238E27FC236}">
                    <a16:creationId xmlns:a16="http://schemas.microsoft.com/office/drawing/2014/main" id="{892BAE4D-98BB-4071-885B-F4F4F50D3084}"/>
                  </a:ext>
                </a:extLst>
              </p:cNvPr>
              <p:cNvSpPr txBox="1">
                <a:spLocks noRot="1" noChangeAspect="1" noMove="1" noResize="1" noEditPoints="1" noAdjustHandles="1" noChangeArrowheads="1" noChangeShapeType="1" noTextEdit="1"/>
              </p:cNvSpPr>
              <p:nvPr/>
            </p:nvSpPr>
            <p:spPr>
              <a:xfrm>
                <a:off x="4956209" y="5259159"/>
                <a:ext cx="30159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CF5D54FD-3EF8-42D2-AF11-6C36F8CFD85D}"/>
                  </a:ext>
                </a:extLst>
              </p:cNvPr>
              <p:cNvSpPr txBox="1"/>
              <p:nvPr/>
            </p:nvSpPr>
            <p:spPr>
              <a:xfrm>
                <a:off x="6100544" y="5961367"/>
                <a:ext cx="30159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p:sp>
            <p:nvSpPr>
              <p:cNvPr id="24" name="TextBox 23">
                <a:extLst>
                  <a:ext uri="{FF2B5EF4-FFF2-40B4-BE49-F238E27FC236}">
                    <a16:creationId xmlns:a16="http://schemas.microsoft.com/office/drawing/2014/main" id="{CF5D54FD-3EF8-42D2-AF11-6C36F8CFD85D}"/>
                  </a:ext>
                </a:extLst>
              </p:cNvPr>
              <p:cNvSpPr txBox="1">
                <a:spLocks noRot="1" noChangeAspect="1" noMove="1" noResize="1" noEditPoints="1" noAdjustHandles="1" noChangeArrowheads="1" noChangeShapeType="1" noTextEdit="1"/>
              </p:cNvSpPr>
              <p:nvPr/>
            </p:nvSpPr>
            <p:spPr>
              <a:xfrm>
                <a:off x="6100544" y="5961367"/>
                <a:ext cx="301591"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id="{57D7BD1A-7D73-4468-8A72-7DDA19D01D2D}"/>
              </a:ext>
            </a:extLst>
          </p:cNvPr>
          <p:cNvSpPr/>
          <p:nvPr/>
        </p:nvSpPr>
        <p:spPr>
          <a:xfrm>
            <a:off x="3139451" y="4836018"/>
            <a:ext cx="5797517" cy="1"/>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2" name="Line">
            <a:extLst>
              <a:ext uri="{FF2B5EF4-FFF2-40B4-BE49-F238E27FC236}">
                <a16:creationId xmlns:a16="http://schemas.microsoft.com/office/drawing/2014/main" id="{20317909-EB33-49A9-BAC3-BC2B89BEF262}"/>
              </a:ext>
            </a:extLst>
          </p:cNvPr>
          <p:cNvSpPr/>
          <p:nvPr/>
        </p:nvSpPr>
        <p:spPr>
          <a:xfrm flipH="1" flipV="1">
            <a:off x="3139451" y="3195592"/>
            <a:ext cx="1304" cy="3129009"/>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3" name="Line">
            <a:extLst>
              <a:ext uri="{FF2B5EF4-FFF2-40B4-BE49-F238E27FC236}">
                <a16:creationId xmlns:a16="http://schemas.microsoft.com/office/drawing/2014/main" id="{CFCE7F8A-2BB7-4E5E-84A5-CDC610A3E8F8}"/>
              </a:ext>
            </a:extLst>
          </p:cNvPr>
          <p:cNvSpPr/>
          <p:nvPr/>
        </p:nvSpPr>
        <p:spPr>
          <a:xfrm flipV="1">
            <a:off x="3150543" y="3583453"/>
            <a:ext cx="4455878" cy="1252564"/>
          </a:xfrm>
          <a:prstGeom prst="line">
            <a:avLst/>
          </a:prstGeom>
          <a:ln w="127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a:extLst>
              <a:ext uri="{FF2B5EF4-FFF2-40B4-BE49-F238E27FC236}">
                <a16:creationId xmlns:a16="http://schemas.microsoft.com/office/drawing/2014/main" id="{B2EA8254-F400-469F-9425-D669B614615E}"/>
              </a:ext>
            </a:extLst>
          </p:cNvPr>
          <p:cNvSpPr/>
          <p:nvPr/>
        </p:nvSpPr>
        <p:spPr>
          <a:xfrm flipV="1">
            <a:off x="6479855" y="3293648"/>
            <a:ext cx="1" cy="2598420"/>
          </a:xfrm>
          <a:prstGeom prst="line">
            <a:avLst/>
          </a:prstGeom>
          <a:ln w="50800">
            <a:solidFill>
              <a:srgbClr val="FF9300"/>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5" name="Line">
            <a:extLst>
              <a:ext uri="{FF2B5EF4-FFF2-40B4-BE49-F238E27FC236}">
                <a16:creationId xmlns:a16="http://schemas.microsoft.com/office/drawing/2014/main" id="{1E221104-E6C8-43EA-B19F-318C5FF76F76}"/>
              </a:ext>
            </a:extLst>
          </p:cNvPr>
          <p:cNvSpPr/>
          <p:nvPr/>
        </p:nvSpPr>
        <p:spPr>
          <a:xfrm>
            <a:off x="3230720" y="5598140"/>
            <a:ext cx="4305026"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26" name="latex-image-16.pdf" descr="latex-image-16.pdf">
            <a:extLst>
              <a:ext uri="{FF2B5EF4-FFF2-40B4-BE49-F238E27FC236}">
                <a16:creationId xmlns:a16="http://schemas.microsoft.com/office/drawing/2014/main" id="{BDD6B143-6F87-4BB9-90AE-BF2A95B7D8C8}"/>
              </a:ext>
            </a:extLst>
          </p:cNvPr>
          <p:cNvPicPr>
            <a:picLocks noChangeAspect="1"/>
          </p:cNvPicPr>
          <p:nvPr/>
        </p:nvPicPr>
        <p:blipFill>
          <a:blip r:embed="rId3"/>
          <a:stretch>
            <a:fillRect/>
          </a:stretch>
        </p:blipFill>
        <p:spPr>
          <a:xfrm>
            <a:off x="4919231" y="5066226"/>
            <a:ext cx="110315" cy="263208"/>
          </a:xfrm>
          <a:prstGeom prst="rect">
            <a:avLst/>
          </a:prstGeom>
          <a:ln w="12700">
            <a:miter lim="400000"/>
          </a:ln>
        </p:spPr>
      </p:pic>
      <p:sp>
        <p:nvSpPr>
          <p:cNvPr id="27" name="Line">
            <a:extLst>
              <a:ext uri="{FF2B5EF4-FFF2-40B4-BE49-F238E27FC236}">
                <a16:creationId xmlns:a16="http://schemas.microsoft.com/office/drawing/2014/main" id="{C31570D2-58B3-4F94-B572-FFC32E679E3E}"/>
              </a:ext>
            </a:extLst>
          </p:cNvPr>
          <p:cNvSpPr/>
          <p:nvPr/>
        </p:nvSpPr>
        <p:spPr>
          <a:xfrm>
            <a:off x="3150148" y="3578771"/>
            <a:ext cx="4403609" cy="1"/>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8" name="Line">
            <a:extLst>
              <a:ext uri="{FF2B5EF4-FFF2-40B4-BE49-F238E27FC236}">
                <a16:creationId xmlns:a16="http://schemas.microsoft.com/office/drawing/2014/main" id="{5618E265-A02B-4EE7-ABD5-AB30E10312EF}"/>
              </a:ext>
            </a:extLst>
          </p:cNvPr>
          <p:cNvSpPr/>
          <p:nvPr/>
        </p:nvSpPr>
        <p:spPr>
          <a:xfrm>
            <a:off x="7587490" y="3653719"/>
            <a:ext cx="1" cy="1146315"/>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29"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3285878"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id="{5EED9044-D51D-4B00-BB8F-73A2CE40C7B9}"/>
              </a:ext>
            </a:extLst>
          </p:cNvPr>
          <p:cNvPicPr>
            <a:picLocks noChangeAspect="1"/>
          </p:cNvPicPr>
          <p:nvPr/>
        </p:nvPicPr>
        <p:blipFill>
          <a:blip r:embed="rId5"/>
          <a:stretch>
            <a:fillRect/>
          </a:stretch>
        </p:blipFill>
        <p:spPr>
          <a:xfrm>
            <a:off x="8848554" y="4971293"/>
            <a:ext cx="110315" cy="147087"/>
          </a:xfrm>
          <a:prstGeom prst="rect">
            <a:avLst/>
          </a:prstGeom>
          <a:ln w="12700">
            <a:miter lim="400000"/>
          </a:ln>
        </p:spPr>
      </p:pic>
      <p:sp>
        <p:nvSpPr>
          <p:cNvPr id="35" name="Line">
            <a:extLst>
              <a:ext uri="{FF2B5EF4-FFF2-40B4-BE49-F238E27FC236}">
                <a16:creationId xmlns:a16="http://schemas.microsoft.com/office/drawing/2014/main" id="{D588B166-477A-486B-B434-ED26FD2F6882}"/>
              </a:ext>
            </a:extLst>
          </p:cNvPr>
          <p:cNvSpPr/>
          <p:nvPr/>
        </p:nvSpPr>
        <p:spPr>
          <a:xfrm>
            <a:off x="3199438" y="4964518"/>
            <a:ext cx="3221732"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36" name="latex-image-19.pdf" descr="latex-image-19.pdf">
            <a:extLst>
              <a:ext uri="{FF2B5EF4-FFF2-40B4-BE49-F238E27FC236}">
                <a16:creationId xmlns:a16="http://schemas.microsoft.com/office/drawing/2014/main" id="{2BE79391-AD0C-4465-B935-129E942F843B}"/>
              </a:ext>
            </a:extLst>
          </p:cNvPr>
          <p:cNvPicPr>
            <a:picLocks noChangeAspect="1"/>
          </p:cNvPicPr>
          <p:nvPr/>
        </p:nvPicPr>
        <p:blipFill>
          <a:blip r:embed="rId6"/>
          <a:stretch>
            <a:fillRect/>
          </a:stretch>
        </p:blipFill>
        <p:spPr>
          <a:xfrm>
            <a:off x="5436437" y="5750488"/>
            <a:ext cx="167432" cy="223243"/>
          </a:xfrm>
          <a:prstGeom prst="rect">
            <a:avLst/>
          </a:prstGeom>
          <a:ln w="12700">
            <a:miter lim="400000"/>
          </a:ln>
        </p:spPr>
      </p:pic>
      <p:sp>
        <p:nvSpPr>
          <p:cNvPr id="37" name="image plane">
            <a:extLst>
              <a:ext uri="{FF2B5EF4-FFF2-40B4-BE49-F238E27FC236}">
                <a16:creationId xmlns:a16="http://schemas.microsoft.com/office/drawing/2014/main" id="{3AACB0FB-3B39-4658-B30D-ED97EE3A46A0}"/>
              </a:ext>
            </a:extLst>
          </p:cNvPr>
          <p:cNvSpPr txBox="1"/>
          <p:nvPr/>
        </p:nvSpPr>
        <p:spPr>
          <a:xfrm>
            <a:off x="5633615"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a:defRPr/>
            </a:pPr>
            <a:r>
              <a:rPr lang="en-US" dirty="0">
                <a:solidFill>
                  <a:prstClr val="black"/>
                </a:solidFill>
                <a:latin typeface="Calibri Light" panose="020F0302020204030204"/>
              </a:rPr>
              <a:t>image plane</a:t>
            </a:r>
            <a:endParaRPr dirty="0">
              <a:solidFill>
                <a:prstClr val="black"/>
              </a:solidFill>
              <a:latin typeface="Calibri Light" panose="020F0302020204030204"/>
            </a:endParaRPr>
          </a:p>
        </p:txBody>
      </p:sp>
      <p:sp>
        <p:nvSpPr>
          <p:cNvPr id="39" name="Line">
            <a:extLst>
              <a:ext uri="{FF2B5EF4-FFF2-40B4-BE49-F238E27FC236}">
                <a16:creationId xmlns:a16="http://schemas.microsoft.com/office/drawing/2014/main" id="{CBB16738-1D94-474D-9910-5CCE87D9618F}"/>
              </a:ext>
            </a:extLst>
          </p:cNvPr>
          <p:cNvSpPr/>
          <p:nvPr/>
        </p:nvSpPr>
        <p:spPr>
          <a:xfrm rot="5400000">
            <a:off x="6212849" y="4381684"/>
            <a:ext cx="836696" cy="0"/>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40" name="Line">
            <a:extLst>
              <a:ext uri="{FF2B5EF4-FFF2-40B4-BE49-F238E27FC236}">
                <a16:creationId xmlns:a16="http://schemas.microsoft.com/office/drawing/2014/main" id="{89360157-AF07-4DE0-BDA1-1F720EA662B4}"/>
              </a:ext>
            </a:extLst>
          </p:cNvPr>
          <p:cNvSpPr/>
          <p:nvPr/>
        </p:nvSpPr>
        <p:spPr>
          <a:xfrm>
            <a:off x="6479854" y="3906563"/>
            <a:ext cx="388373" cy="0"/>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72401" y="30117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5" y="36537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7772401"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1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0154"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1447801"/>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a:p>
            <a:pPr lvl="1"/>
            <a:r>
              <a:rPr lang="en-US" dirty="0"/>
              <a:t>The perspective projection matrix transforms us from the </a:t>
            </a:r>
            <a:r>
              <a:rPr lang="en-US" b="1" dirty="0"/>
              <a:t>camera coordinate system </a:t>
            </a:r>
            <a:r>
              <a:rPr lang="en-US" dirty="0"/>
              <a:t>to the </a:t>
            </a:r>
            <a:r>
              <a:rPr lang="en-US" b="1" dirty="0"/>
              <a:t>normalized image coordinate </a:t>
            </a:r>
            <a:r>
              <a:rPr lang="en-US" dirty="0"/>
              <a:t>system.</a:t>
            </a:r>
          </a:p>
          <a:p>
            <a:pPr lvl="1"/>
            <a:r>
              <a:rPr lang="en-US" dirty="0"/>
              <a:t>The intrinsic matrix transforms us from the </a:t>
            </a:r>
            <a:r>
              <a:rPr lang="en-US" b="1" dirty="0"/>
              <a:t>normalized image space</a:t>
            </a:r>
            <a:r>
              <a:rPr lang="en-US" dirty="0"/>
              <a:t> to the </a:t>
            </a:r>
            <a:r>
              <a:rPr lang="en-US" b="1" dirty="0"/>
              <a:t>image space</a:t>
            </a:r>
            <a:r>
              <a:rPr lang="en-US" dirty="0"/>
              <a:t>.</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2286000" y="4418634"/>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610100" y="4247369"/>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752601" y="5504670"/>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86200" y="5485435"/>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85466"/>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a:t>
                </a:r>
                <a:r>
                  <a:rPr lang="en-US" b="1" dirty="0"/>
                  <a:t>normalized image space == projected camera space </a:t>
                </a:r>
                <a:r>
                  <a:rPr lang="en-US" dirty="0"/>
                  <a:t>(discussed later) to the image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r="-10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a:t> is a ratio between the normalized image space to image space in pixels in x direction.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a:t> is the same…)</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r>
                        <a:rPr lang="en-US" b="0" i="1" smtClean="0">
                          <a:latin typeface="Cambria Math" panose="02040503050406030204" pitchFamily="18" charset="0"/>
                        </a:rPr>
                        <m:t>𝑓</m:t>
                      </m:r>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r>
                        <a:rPr lang="en-US" i="1">
                          <a:latin typeface="Cambria Math" panose="02040503050406030204" pitchFamily="18" charset="0"/>
                        </a:rPr>
                        <m:t>𝑓</m:t>
                      </m:r>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2"/>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6570"/>
                <a:ext cx="2294088" cy="63517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b="0" i="1" smtClean="0">
                                  <a:solidFill>
                                    <a:prstClr val="black"/>
                                  </a:solidFill>
                                  <a:latin typeface="Cambria Math" panose="02040503050406030204" pitchFamily="18" charset="0"/>
                                </a:rPr>
                              </m:ctrlPr>
                            </m:eqArrPr>
                            <m:e>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e>
                            <m:e>
                              <m:r>
                                <a:rPr lang="en-US" sz="2400" b="0" i="1" smtClean="0">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6570"/>
                <a:ext cx="2294088" cy="635175"/>
              </a:xfrm>
              <a:prstGeom prst="rect">
                <a:avLst/>
              </a:prstGeom>
              <a:blipFill>
                <a:blip r:embed="rId4"/>
                <a:stretch>
                  <a:fillRect b="-11538"/>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a:extLst>
              <a:ext uri="{FF2B5EF4-FFF2-40B4-BE49-F238E27FC236}">
                <a16:creationId xmlns:a16="http://schemas.microsoft.com/office/drawing/2014/main" id="{0FCA4CE4-3A78-451A-A4A2-B5E5EBBC6521}"/>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 name="Line">
            <a:extLst>
              <a:ext uri="{FF2B5EF4-FFF2-40B4-BE49-F238E27FC236}">
                <a16:creationId xmlns:a16="http://schemas.microsoft.com/office/drawing/2014/main" id="{7691E176-8526-49CB-AF53-DEA9902CB20B}"/>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8" name="Line">
            <a:extLst>
              <a:ext uri="{FF2B5EF4-FFF2-40B4-BE49-F238E27FC236}">
                <a16:creationId xmlns:a16="http://schemas.microsoft.com/office/drawing/2014/main" id="{2D9B628D-7852-42B4-B1F1-EC42811FEF73}"/>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9" name="Line">
            <a:extLst>
              <a:ext uri="{FF2B5EF4-FFF2-40B4-BE49-F238E27FC236}">
                <a16:creationId xmlns:a16="http://schemas.microsoft.com/office/drawing/2014/main" id="{891163D1-DD1F-4BA2-A5FF-6E0CDC114C44}"/>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20" name="Line">
            <a:extLst>
              <a:ext uri="{FF2B5EF4-FFF2-40B4-BE49-F238E27FC236}">
                <a16:creationId xmlns:a16="http://schemas.microsoft.com/office/drawing/2014/main" id="{0A45684F-8E2B-4264-9E73-25A8A872C54F}"/>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C8C6A62D-B802-46B4-A06F-633C641357AF}"/>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C8C6A62D-B802-46B4-A06F-633C641357AF}"/>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3"/>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2" name="CCD array">
            <a:extLst>
              <a:ext uri="{FF2B5EF4-FFF2-40B4-BE49-F238E27FC236}">
                <a16:creationId xmlns:a16="http://schemas.microsoft.com/office/drawing/2014/main" id="{EF02C8F1-4F08-4EAB-82F2-BA7661882371}"/>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23" name="Line">
            <a:extLst>
              <a:ext uri="{FF2B5EF4-FFF2-40B4-BE49-F238E27FC236}">
                <a16:creationId xmlns:a16="http://schemas.microsoft.com/office/drawing/2014/main" id="{C58DA944-B15C-49D8-B1AB-57604FF1FB42}"/>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24" name="pasted-image.pdf" descr="pasted-image.pdf">
            <a:extLst>
              <a:ext uri="{FF2B5EF4-FFF2-40B4-BE49-F238E27FC236}">
                <a16:creationId xmlns:a16="http://schemas.microsoft.com/office/drawing/2014/main" id="{E62E2AF6-26B2-40C4-A766-D0D825B0540B}"/>
              </a:ext>
            </a:extLst>
          </p:cNvPr>
          <p:cNvPicPr>
            <a:picLocks noChangeAspect="1"/>
          </p:cNvPicPr>
          <p:nvPr/>
        </p:nvPicPr>
        <p:blipFill>
          <a:blip r:embed="rId4"/>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25" name="image coordinate system">
                <a:extLst>
                  <a:ext uri="{FF2B5EF4-FFF2-40B4-BE49-F238E27FC236}">
                    <a16:creationId xmlns:a16="http://schemas.microsoft.com/office/drawing/2014/main" id="{50A1A02C-51B1-461B-9951-5279EE0F7B01}"/>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panose="02040503050406030204" pitchFamily="18" charset="0"/>
                                </a:rPr>
                                <m:t>𝑛𝑜𝑟𝑚</m:t>
                              </m:r>
                              <m:r>
                                <a:rPr lang="en-US" sz="2400" i="1">
                                  <a:solidFill>
                                    <a:prstClr val="black"/>
                                  </a:solidFill>
                                  <a:latin typeface="Cambria Math" panose="02040503050406030204" pitchFamily="18" charset="0"/>
                                </a:rPr>
                                <m:t>. </m:t>
                              </m:r>
                            </m:e>
                            <m:e>
                              <m:r>
                                <a:rPr lang="en-US" sz="2400" i="1">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25" name="image coordinate system">
                <a:extLst>
                  <a:ext uri="{FF2B5EF4-FFF2-40B4-BE49-F238E27FC236}">
                    <a16:creationId xmlns:a16="http://schemas.microsoft.com/office/drawing/2014/main" id="{50A1A02C-51B1-461B-9951-5279EE0F7B01}"/>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Camera </a:t>
            </a:r>
            <a:r>
              <a:rPr lang="en-US" dirty="0" err="1"/>
              <a:t>intrinsics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extrinsics</a:t>
            </a:r>
            <a:endParaRPr lang="en-US" b="1" dirty="0"/>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1618-246F-49C2-8BA2-713F06150B9B}"/>
              </a:ext>
            </a:extLst>
          </p:cNvPr>
          <p:cNvSpPr>
            <a:spLocks noGrp="1"/>
          </p:cNvSpPr>
          <p:nvPr>
            <p:ph type="title"/>
          </p:nvPr>
        </p:nvSpPr>
        <p:spPr/>
        <p:txBody>
          <a:bodyPr/>
          <a:lstStyle/>
          <a:p>
            <a:r>
              <a:rPr lang="en-US" dirty="0"/>
              <a:t>Side note: normalized image coordinates</a:t>
            </a:r>
          </a:p>
        </p:txBody>
      </p:sp>
      <p:sp>
        <p:nvSpPr>
          <p:cNvPr id="3" name="Content Placeholder 2">
            <a:extLst>
              <a:ext uri="{FF2B5EF4-FFF2-40B4-BE49-F238E27FC236}">
                <a16:creationId xmlns:a16="http://schemas.microsoft.com/office/drawing/2014/main" id="{77FD0BEC-B6C4-4F63-AD1B-520E1DE856B3}"/>
              </a:ext>
            </a:extLst>
          </p:cNvPr>
          <p:cNvSpPr>
            <a:spLocks noGrp="1"/>
          </p:cNvSpPr>
          <p:nvPr>
            <p:ph idx="1"/>
          </p:nvPr>
        </p:nvSpPr>
        <p:spPr/>
        <p:txBody>
          <a:bodyPr/>
          <a:lstStyle/>
          <a:p>
            <a:r>
              <a:rPr lang="en-US" dirty="0"/>
              <a:t>A projection into 2D where the intrinsic matrix is already embedded at the coordinate given</a:t>
            </a:r>
          </a:p>
          <a:p>
            <a:r>
              <a:rPr lang="en-US" dirty="0"/>
              <a:t>We will use it when we already know the intrinsic of the camera and just interested in the extrinsic:</a:t>
            </a:r>
          </a:p>
          <a:p>
            <a:endParaRPr lang="en-US" dirty="0"/>
          </a:p>
        </p:txBody>
      </p:sp>
      <p:pic>
        <p:nvPicPr>
          <p:cNvPr id="1030" name="Picture 6">
            <a:extLst>
              <a:ext uri="{FF2B5EF4-FFF2-40B4-BE49-F238E27FC236}">
                <a16:creationId xmlns:a16="http://schemas.microsoft.com/office/drawing/2014/main" id="{8A141A4F-7C17-48A5-906D-55BEA35DE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70329"/>
            <a:ext cx="12039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307682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332736" y="3276601"/>
            <a:ext cx="3526529" cy="1307803"/>
          </a:xfrm>
          <a:prstGeom prst="rect">
            <a:avLst/>
          </a:prstGeom>
          <a:ln w="12700">
            <a:miter lim="400000"/>
          </a:ln>
        </p:spPr>
      </p:pic>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490882" y="807568"/>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4746882"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6353466" y="4862459"/>
            <a:ext cx="1091655" cy="812602"/>
          </a:xfrm>
          <a:prstGeom prst="rect">
            <a:avLst/>
          </a:prstGeom>
          <a:ln w="12700">
            <a:miter lim="400000"/>
          </a:ln>
        </p:spPr>
      </p:pic>
      <p:sp>
        <p:nvSpPr>
          <p:cNvPr id="229" name="Inhomogeneous coordinates"/>
          <p:cNvSpPr txBox="1"/>
          <p:nvPr/>
        </p:nvSpPr>
        <p:spPr>
          <a:xfrm>
            <a:off x="4167961" y="4094487"/>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Heterogeneous</a:t>
            </a:r>
            <a:r>
              <a:rPr sz="2531" kern="0" dirty="0">
                <a:solidFill>
                  <a:srgbClr val="000000"/>
                </a:solidFill>
                <a:latin typeface="Helvetica Light"/>
                <a:sym typeface="Helvetica Light"/>
              </a:rPr>
              <a:t> coordinates</a:t>
            </a:r>
          </a:p>
        </p:txBody>
      </p:sp>
      <p:sp>
        <p:nvSpPr>
          <p:cNvPr id="230" name="(non-linear correlation between coordinates)"/>
          <p:cNvSpPr txBox="1"/>
          <p:nvPr/>
        </p:nvSpPr>
        <p:spPr>
          <a:xfrm>
            <a:off x="3863388" y="5904101"/>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algn="ctr" defTabSz="410751" hangingPunct="0">
              <a:defRPr/>
            </a:pPr>
            <a:r>
              <a:rPr sz="1969" kern="0" dirty="0">
                <a:solidFill>
                  <a:srgbClr val="000000"/>
                </a:solidFill>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4486067" y="2722954"/>
            <a:ext cx="3219869" cy="1065158"/>
          </a:xfrm>
          <a:prstGeom prst="rect">
            <a:avLst/>
          </a:prstGeom>
          <a:ln w="12700">
            <a:miter lim="400000"/>
          </a:ln>
        </p:spPr>
      </p:pic>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8357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4642316"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6248900" y="1103061"/>
            <a:ext cx="1091655" cy="812602"/>
          </a:xfrm>
          <a:prstGeom prst="rect">
            <a:avLst/>
          </a:prstGeom>
          <a:ln w="12700">
            <a:miter lim="400000"/>
          </a:ln>
        </p:spPr>
      </p:pic>
      <p:sp>
        <p:nvSpPr>
          <p:cNvPr id="240" name="Make them linear with algebraic manipulation…"/>
          <p:cNvSpPr txBox="1"/>
          <p:nvPr/>
        </p:nvSpPr>
        <p:spPr>
          <a:xfrm>
            <a:off x="2646338" y="2656808"/>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3400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lgn="ctr" defTabSz="410751" hangingPunct="0">
              <a:defRPr/>
            </a:pPr>
            <a:r>
              <a:rPr sz="2531" kern="0" dirty="0">
                <a:solidFill>
                  <a:srgbClr val="000000"/>
                </a:solidFill>
                <a:latin typeface="Helvetica Light"/>
                <a:sym typeface="Helvetica Light"/>
              </a:rPr>
              <a:t>Now </a:t>
            </a:r>
            <a:r>
              <a:rPr lang="en-US" sz="2531" kern="0" dirty="0">
                <a:solidFill>
                  <a:srgbClr val="000000"/>
                </a:solidFill>
                <a:latin typeface="Helvetica Light"/>
                <a:sym typeface="Helvetica Light"/>
              </a:rPr>
              <a:t>we</a:t>
            </a:r>
            <a:r>
              <a:rPr sz="2531" kern="0" dirty="0">
                <a:solidFill>
                  <a:srgbClr val="000000"/>
                </a:solidFill>
                <a:latin typeface="Helvetica Light"/>
                <a:sym typeface="Helvetica Light"/>
              </a:rPr>
              <a:t> can setup a system of linear equations with multiple point correspondences</a:t>
            </a:r>
            <a:endParaRPr sz="1969" kern="0" dirty="0">
              <a:solidFill>
                <a:srgbClr val="000000"/>
              </a:solidFill>
              <a:latin typeface="Helvetica Light"/>
              <a:sym typeface="Helvetica Light"/>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pic>
        <p:nvPicPr>
          <p:cNvPr id="10" name="latex-image-6.pdf" descr="latex-image-6.pdf">
            <a:extLst>
              <a:ext uri="{FF2B5EF4-FFF2-40B4-BE49-F238E27FC236}">
                <a16:creationId xmlns:a16="http://schemas.microsoft.com/office/drawing/2014/main" id="{A226B815-8E4E-45E0-8CC5-D36CE27427F4}"/>
              </a:ext>
            </a:extLst>
          </p:cNvPr>
          <p:cNvPicPr>
            <a:picLocks noChangeAspect="1"/>
          </p:cNvPicPr>
          <p:nvPr/>
        </p:nvPicPr>
        <p:blipFill>
          <a:blip r:embed="rId4"/>
          <a:stretch>
            <a:fillRect/>
          </a:stretch>
        </p:blipFill>
        <p:spPr>
          <a:xfrm>
            <a:off x="4993645" y="4071698"/>
            <a:ext cx="2029271" cy="383977"/>
          </a:xfrm>
          <a:prstGeom prst="rect">
            <a:avLst/>
          </a:prstGeom>
          <a:ln w="12700">
            <a:miter lim="400000"/>
          </a:ln>
        </p:spPr>
      </p:pic>
      <p:pic>
        <p:nvPicPr>
          <p:cNvPr id="11" name="latex-image-7.pdf" descr="latex-image-7.pdf">
            <a:extLst>
              <a:ext uri="{FF2B5EF4-FFF2-40B4-BE49-F238E27FC236}">
                <a16:creationId xmlns:a16="http://schemas.microsoft.com/office/drawing/2014/main" id="{C6646F23-7E5A-45B7-800D-014BD279B7FD}"/>
              </a:ext>
            </a:extLst>
          </p:cNvPr>
          <p:cNvPicPr>
            <a:picLocks noChangeAspect="1"/>
          </p:cNvPicPr>
          <p:nvPr/>
        </p:nvPicPr>
        <p:blipFill>
          <a:blip r:embed="rId5"/>
          <a:stretch>
            <a:fillRect/>
          </a:stretch>
        </p:blipFill>
        <p:spPr>
          <a:xfrm>
            <a:off x="4993645" y="3586989"/>
            <a:ext cx="2042666" cy="383977"/>
          </a:xfrm>
          <a:prstGeom prst="rect">
            <a:avLst/>
          </a:prstGeom>
          <a:ln w="12700">
            <a:miter lim="400000"/>
          </a:ln>
        </p:spPr>
      </p:pic>
    </p:spTree>
    <p:extLst>
      <p:ext uri="{BB962C8B-B14F-4D97-AF65-F5344CB8AC3E}">
        <p14:creationId xmlns:p14="http://schemas.microsoft.com/office/powerpoint/2010/main" val="1034462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74668" y="1833652"/>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sp>
        <p:nvSpPr>
          <p:cNvPr id="246" name="In matrix form …"/>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cxnSp>
        <p:nvCxnSpPr>
          <p:cNvPr id="3" name="Straight Arrow Connector 2"/>
          <p:cNvCxnSpPr/>
          <p:nvPr/>
        </p:nvCxnSpPr>
        <p:spPr>
          <a:xfrm flipH="1">
            <a:off x="8610600" y="1732920"/>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15400" y="1010917"/>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9" name="In matrix form …">
            <a:extLst>
              <a:ext uri="{FF2B5EF4-FFF2-40B4-BE49-F238E27FC236}">
                <a16:creationId xmlns:a16="http://schemas.microsoft.com/office/drawing/2014/main" id="{63F3361E-20CA-4759-8451-3F7223C0ADD5}"/>
              </a:ext>
            </a:extLst>
          </p:cNvPr>
          <p:cNvSpPr txBox="1"/>
          <p:nvPr/>
        </p:nvSpPr>
        <p:spPr>
          <a:xfrm>
            <a:off x="2612740" y="5707172"/>
            <a:ext cx="5400517"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And this its how it looks in full notation:</a:t>
            </a:r>
            <a:endParaRPr sz="2531" kern="0" dirty="0">
              <a:solidFill>
                <a:srgbClr val="000000"/>
              </a:solidFill>
              <a:latin typeface="Helvetica Light"/>
              <a:sym typeface="Helvetica Light"/>
            </a:endParaRPr>
          </a:p>
        </p:txBody>
      </p:sp>
    </p:spTree>
    <p:extLst>
      <p:ext uri="{BB962C8B-B14F-4D97-AF65-F5344CB8AC3E}">
        <p14:creationId xmlns:p14="http://schemas.microsoft.com/office/powerpoint/2010/main" val="389291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DB046-E977-4D8F-BBD5-9FFA85A5015C}"/>
              </a:ext>
            </a:extLst>
          </p:cNvPr>
          <p:cNvPicPr>
            <a:picLocks noChangeAspect="1"/>
          </p:cNvPicPr>
          <p:nvPr/>
        </p:nvPicPr>
        <p:blipFill>
          <a:blip r:embed="rId2"/>
          <a:stretch>
            <a:fillRect/>
          </a:stretch>
        </p:blipFill>
        <p:spPr>
          <a:xfrm>
            <a:off x="1653155" y="37806"/>
            <a:ext cx="8885690" cy="6782388"/>
          </a:xfrm>
          <a:prstGeom prst="rect">
            <a:avLst/>
          </a:prstGeom>
        </p:spPr>
      </p:pic>
    </p:spTree>
    <p:extLst>
      <p:ext uri="{BB962C8B-B14F-4D97-AF65-F5344CB8AC3E}">
        <p14:creationId xmlns:p14="http://schemas.microsoft.com/office/powerpoint/2010/main" val="174872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sp>
        <p:nvSpPr>
          <p:cNvPr id="248" name="For N points …"/>
          <p:cNvSpPr txBox="1"/>
          <p:nvPr/>
        </p:nvSpPr>
        <p:spPr>
          <a:xfrm>
            <a:off x="2890848" y="4043714"/>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5226874" y="4170969"/>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8873920" y="5719622"/>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do we solve this system?</a:t>
            </a:r>
            <a:endParaRPr sz="1969" kern="0" dirty="0">
              <a:solidFill>
                <a:schemeClr val="tx1"/>
              </a:solidFill>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2133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many points do we need to solve this problem?</a:t>
            </a:r>
            <a:endParaRPr sz="1969" kern="0" dirty="0">
              <a:solidFill>
                <a:schemeClr val="tx1"/>
              </a:solidFill>
            </a:endParaRPr>
          </a:p>
        </p:txBody>
      </p:sp>
      <p:sp>
        <p:nvSpPr>
          <p:cNvPr id="11" name="In matrix form …">
            <a:extLst>
              <a:ext uri="{FF2B5EF4-FFF2-40B4-BE49-F238E27FC236}">
                <a16:creationId xmlns:a16="http://schemas.microsoft.com/office/drawing/2014/main" id="{69E947AB-0710-44E7-8393-2C21CAFB3235}"/>
              </a:ext>
            </a:extLst>
          </p:cNvPr>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spTree>
    <p:extLst>
      <p:ext uri="{BB962C8B-B14F-4D97-AF65-F5344CB8AC3E}">
        <p14:creationId xmlns:p14="http://schemas.microsoft.com/office/powerpoint/2010/main" val="2615048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3454035" y="914401"/>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3354937" y="1752601"/>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7430299" y="2209800"/>
            <a:ext cx="1212206" cy="1160860"/>
          </a:xfrm>
          <a:prstGeom prst="rect">
            <a:avLst/>
          </a:prstGeom>
          <a:ln w="12700">
            <a:miter lim="400000"/>
          </a:ln>
        </p:spPr>
      </p:pic>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79109" y="762000"/>
                <a:ext cx="11717518"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 of the calibration matrix</a:t>
                </a:r>
                <a14:m>
                  <m:oMath xmlns:m="http://schemas.openxmlformats.org/officeDocument/2006/math">
                    <m:r>
                      <a:rPr lang="en-US" b="1" i="1" dirty="0" smtClean="0">
                        <a:latin typeface="Cambria Math" panose="02040503050406030204" pitchFamily="18" charset="0"/>
                      </a:rPr>
                      <m:t> </m:t>
                    </m:r>
                  </m:oMath>
                </a14:m>
                <a:r>
                  <a:rPr lang="en-US" dirty="0"/>
                  <a:t>+ the constraint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US" dirty="0"/>
                  <a:t>.</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79109" y="762000"/>
                <a:ext cx="11717518" cy="5715000"/>
              </a:xfrm>
              <a:prstGeom prst="rect">
                <a:avLst/>
              </a:prstGeom>
              <a:blipFill>
                <a:blip r:embed="rId5"/>
                <a:stretch>
                  <a:fillRect l="-936" r="-1508" b="-746"/>
                </a:stretch>
              </a:blipFill>
            </p:spPr>
            <p:txBody>
              <a:bodyPr/>
              <a:lstStyle/>
              <a:p>
                <a:r>
                  <a:rPr lang="en-US">
                    <a:noFill/>
                  </a:rPr>
                  <a:t> </a:t>
                </a:r>
              </a:p>
            </p:txBody>
          </p:sp>
        </mc:Fallback>
      </mc:AlternateContent>
    </p:spTree>
    <p:extLst>
      <p:ext uri="{BB962C8B-B14F-4D97-AF65-F5344CB8AC3E}">
        <p14:creationId xmlns:p14="http://schemas.microsoft.com/office/powerpoint/2010/main" val="353016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 world, camera, and image coordinate systems.</a:t>
            </a:r>
          </a:p>
          <a:p>
            <a:pPr lvl="1"/>
            <a:r>
              <a:rPr lang="en-US" dirty="0">
                <a:solidFill>
                  <a:prstClr val="black"/>
                </a:solidFill>
              </a:rPr>
              <a:t>(and also normalized image coo. System…)</a:t>
            </a:r>
          </a:p>
          <a:p>
            <a:endParaRPr lang="en-US" dirty="0"/>
          </a:p>
        </p:txBody>
      </p:sp>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2"/>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3"/>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4"/>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5"/>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6"/>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7"/>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0"/>
                <a:stretch>
                  <a:fillRect l="-85714" r="-385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1"/>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extrinsics</a:t>
            </a:r>
            <a:endParaRPr lang="en-US" b="1" dirty="0"/>
          </a:p>
          <a:p>
            <a:r>
              <a:rPr lang="en-US" dirty="0"/>
              <a:t>Camera </a:t>
            </a:r>
            <a:r>
              <a:rPr lang="en-US" dirty="0" err="1"/>
              <a:t>intrinsics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3642175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2970</Words>
  <Application>Microsoft Office PowerPoint</Application>
  <PresentationFormat>Widescreen</PresentationFormat>
  <Paragraphs>611</Paragraphs>
  <Slides>51</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Cambria Math</vt:lpstr>
      <vt:lpstr>Helvetica</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Coordinate systems</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Contents</vt:lpstr>
      <vt:lpstr>Full camera matrix</vt:lpstr>
      <vt:lpstr>Side note: normalized image coordinates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calibration</dc:title>
  <dc:creator> </dc:creator>
  <cp:lastModifiedBy> </cp:lastModifiedBy>
  <cp:revision>27</cp:revision>
  <dcterms:created xsi:type="dcterms:W3CDTF">2019-11-08T16:12:10Z</dcterms:created>
  <dcterms:modified xsi:type="dcterms:W3CDTF">2020-01-02T16:11:48Z</dcterms:modified>
</cp:coreProperties>
</file>