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588" r:id="rId3"/>
    <p:sldId id="589" r:id="rId4"/>
    <p:sldId id="590" r:id="rId5"/>
    <p:sldId id="592" r:id="rId6"/>
    <p:sldId id="598" r:id="rId7"/>
    <p:sldId id="632" r:id="rId8"/>
    <p:sldId id="633" r:id="rId9"/>
    <p:sldId id="631" r:id="rId10"/>
    <p:sldId id="599" r:id="rId11"/>
    <p:sldId id="600" r:id="rId12"/>
    <p:sldId id="601" r:id="rId13"/>
    <p:sldId id="602" r:id="rId14"/>
    <p:sldId id="605" r:id="rId15"/>
    <p:sldId id="607" r:id="rId16"/>
    <p:sldId id="608" r:id="rId17"/>
    <p:sldId id="634" r:id="rId18"/>
    <p:sldId id="635" r:id="rId19"/>
    <p:sldId id="609" r:id="rId20"/>
    <p:sldId id="636" r:id="rId21"/>
    <p:sldId id="618" r:id="rId22"/>
    <p:sldId id="617" r:id="rId23"/>
    <p:sldId id="637" r:id="rId24"/>
    <p:sldId id="623" r:id="rId25"/>
    <p:sldId id="624" r:id="rId26"/>
    <p:sldId id="625" r:id="rId27"/>
    <p:sldId id="626" r:id="rId28"/>
    <p:sldId id="627" r:id="rId29"/>
    <p:sldId id="628" r:id="rId30"/>
    <p:sldId id="324" r:id="rId31"/>
    <p:sldId id="597" r:id="rId32"/>
    <p:sldId id="594" r:id="rId33"/>
    <p:sldId id="595" r:id="rId34"/>
    <p:sldId id="5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122DCA-2BFF-4C07-B312-A819CFDB2B57}">
          <p14:sldIdLst>
            <p14:sldId id="256"/>
            <p14:sldId id="588"/>
            <p14:sldId id="589"/>
            <p14:sldId id="590"/>
            <p14:sldId id="592"/>
            <p14:sldId id="598"/>
            <p14:sldId id="632"/>
            <p14:sldId id="633"/>
            <p14:sldId id="631"/>
            <p14:sldId id="599"/>
            <p14:sldId id="600"/>
            <p14:sldId id="601"/>
            <p14:sldId id="602"/>
            <p14:sldId id="605"/>
            <p14:sldId id="607"/>
            <p14:sldId id="608"/>
            <p14:sldId id="634"/>
            <p14:sldId id="635"/>
            <p14:sldId id="609"/>
            <p14:sldId id="636"/>
            <p14:sldId id="618"/>
            <p14:sldId id="617"/>
            <p14:sldId id="637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Untitled Section" id="{6D85F210-A48E-43FF-87DE-D05122110AE4}">
          <p14:sldIdLst>
            <p14:sldId id="324"/>
            <p14:sldId id="597"/>
            <p14:sldId id="594"/>
            <p14:sldId id="59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orient="horz" pos="4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4718-754F-4E07-9605-F6005C29891E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7449-0C62-42CB-B32A-6A9BAFE4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6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38" indent="-270283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35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590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44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498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0952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06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860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7259D7-E5BB-D846-879C-4547B909DCA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5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4F949-82A5-4D3D-BD83-D7F9895818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F8AC-5B45-42CB-9735-3EB7A7C8F90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65837" cy="341312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3" y="4324048"/>
            <a:ext cx="5048250" cy="417134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A9006-87B5-46C9-9E96-6AA3839CC93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BA7A5-3491-45A6-9E3B-1789197AE14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E027-5420-4928-A7CA-206C85BCA02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High level idea is that corners are good.  You want to find windows that contain strong gradients AND gradients oriented in more than one direction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5B9E7-BA07-45C5-BE07-494D64FD999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30C4D-B644-4BF1-B862-380B3F44348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4206-02EB-4F55-B83C-8E908C558B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Av = \lambda v </a:t>
            </a:r>
          </a:p>
          <a:p>
            <a:r>
              <a:rPr lang="en-US" dirty="0"/>
              <a:t>\\</a:t>
            </a:r>
          </a:p>
          <a:p>
            <a:endParaRPr lang="en-US" dirty="0"/>
          </a:p>
          <a:p>
            <a:r>
              <a:rPr lang="en-US" dirty="0"/>
              <a:t>AQ=Q\Lambda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A=Q\Lambda Q^{-1}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{\text{A is real symmetric matrix}}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A=Q\Lambda Q^{T}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A=\left(\begin{array}{</a:t>
            </a:r>
            <a:r>
              <a:rPr lang="en-US" dirty="0" err="1"/>
              <a:t>ll</a:t>
            </a:r>
            <a:r>
              <a:rPr lang="en-US" dirty="0"/>
              <a:t>}{e_{1}} &amp; {e_{2}}\end{array}\right)\left(\begin{array}{cc}{\lambda_{1}} &amp; {0} \\ {0} &amp; {\lambda_{2}}\end{array}\right)\left(\begin{array}{c}{e_{1}^{T}} \\ {e_{2}^{T}}\end{array}\right)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endParaRPr lang="en-US" dirty="0"/>
          </a:p>
          <a:p>
            <a:r>
              <a:rPr lang="en-US" dirty="0"/>
              <a:t>x^{T}\left(e_{1} e_{2}\right)\left(\begin{array}{cc}{\lambda_{1}} \\ {} &amp; {\lambda_{2}}\end{array}\right)\left(\begin{array}{c}{e_{1}^{T}} \\ {e_{2}^{T}}\end{array}\right) x=1</a:t>
            </a:r>
          </a:p>
          <a:p>
            <a:endParaRPr lang="en-US" dirty="0"/>
          </a:p>
          <a:p>
            <a:r>
              <a:rPr lang="en-US" dirty="0"/>
              <a:t>\\</a:t>
            </a:r>
          </a:p>
          <a:p>
            <a:r>
              <a:rPr lang="en-US" dirty="0"/>
              <a:t> \lambda_{1} x^{T} e_{1} e_{1}^{T} x+\lambda_{2} x^{T} e_{2} e_{2}^{T} x =1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\frac{\left(e_{1}^{T} x\right)^{2}}{\left(\frac{1}{\sqrt{\lambda_{1}}}\right)^{2}}+\frac{\left(e_{2}^{T} x\right)^{2}}{\left(\frac{1}{\sqrt{\lambda_{2}}}\right)^{2}}=1</a:t>
            </a:r>
          </a:p>
          <a:p>
            <a:endParaRPr lang="en-US" dirty="0"/>
          </a:p>
          <a:p>
            <a:r>
              <a:rPr lang="en-US" dirty="0"/>
              <a:t>=============================================</a:t>
            </a:r>
          </a:p>
          <a:p>
            <a:endParaRPr lang="en-US" dirty="0"/>
          </a:p>
          <a:p>
            <a:r>
              <a:rPr lang="en-US" dirty="0"/>
              <a:t>\frac{(x \cos (\theta)+y \sin (\theta))^{2}}{a^2}+\frac{(x \sin (\theta)-y \cos (\theta))^2}{b^{2}}=1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4F949-82A5-4D3D-BD83-D7F9895818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4513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3AFC3-A5AA-492E-B41C-C8BA041F4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7" Type="http://schemas.openxmlformats.org/officeDocument/2006/relationships/hyperlink" Target="https://towardsdatascience.com/sift-scale-invariant-feature-transform-c7233dc60f37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5" Type="http://schemas.openxmlformats.org/officeDocument/2006/relationships/hyperlink" Target="https://medium.com/software-incubator/introduction-to-orb-oriented-fast-and-rotated-brief-4220e8ec40cf" TargetMode="External"/><Relationship Id="rId4" Type="http://schemas.openxmlformats.org/officeDocument/2006/relationships/hyperlink" Target="http://www.cs.cmu.edu/~16385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http://www.athoughtabroad.com/images/19.png">
            <a:extLst>
              <a:ext uri="{FF2B5EF4-FFF2-40B4-BE49-F238E27FC236}">
                <a16:creationId xmlns:a16="http://schemas.microsoft.com/office/drawing/2014/main" id="{B81C0895-495C-4C3E-9EB1-6D8FCE5C7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166531" y="1316293"/>
            <a:ext cx="11389408" cy="36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measures of uniqueness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only consider a small window of pixels- </a:t>
            </a:r>
          </a:p>
          <a:p>
            <a:pPr lvl="0"/>
            <a:r>
              <a:rPr lang="en-US" dirty="0"/>
              <a:t>How does the window change when you shift it?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1200" y="3200400"/>
            <a:ext cx="3149600" cy="2209800"/>
            <a:chOff x="533400" y="2413000"/>
            <a:chExt cx="2362200" cy="2209800"/>
          </a:xfrm>
        </p:grpSpPr>
        <p:sp>
          <p:nvSpPr>
            <p:cNvPr id="31748" name="Rectangle 3"/>
            <p:cNvSpPr>
              <a:spLocks noChangeArrowheads="1"/>
            </p:cNvSpPr>
            <p:nvPr/>
          </p:nvSpPr>
          <p:spPr bwMode="auto">
            <a:xfrm>
              <a:off x="533400" y="24130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Freeform 41"/>
            <p:cNvSpPr>
              <a:spLocks/>
            </p:cNvSpPr>
            <p:nvPr/>
          </p:nvSpPr>
          <p:spPr bwMode="auto">
            <a:xfrm>
              <a:off x="990600" y="2794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46"/>
            <p:cNvSpPr>
              <a:spLocks noChangeArrowheads="1"/>
            </p:cNvSpPr>
            <p:nvPr/>
          </p:nvSpPr>
          <p:spPr bwMode="auto">
            <a:xfrm>
              <a:off x="1309688" y="352425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0" y="3200400"/>
            <a:ext cx="3149600" cy="2209800"/>
            <a:chOff x="3429000" y="24130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31758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629025" y="3352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31200" y="3200400"/>
            <a:ext cx="3149600" cy="2209800"/>
            <a:chOff x="6248400" y="2413000"/>
            <a:chExt cx="2362200" cy="2209800"/>
          </a:xfrm>
        </p:grpSpPr>
        <p:grpSp>
          <p:nvGrpSpPr>
            <p:cNvPr id="3" name="Group 94"/>
            <p:cNvGrpSpPr>
              <a:grpSpLocks/>
            </p:cNvGrpSpPr>
            <p:nvPr/>
          </p:nvGrpSpPr>
          <p:grpSpPr bwMode="auto">
            <a:xfrm>
              <a:off x="6248400" y="2413000"/>
              <a:ext cx="2362200" cy="2209800"/>
              <a:chOff x="2208" y="1104"/>
              <a:chExt cx="1488" cy="1392"/>
            </a:xfrm>
          </p:grpSpPr>
          <p:sp>
            <p:nvSpPr>
              <p:cNvPr id="31756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7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839200" y="65532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200" b="0" dirty="0"/>
              <a:t>Credit: S. Seitz, D. </a:t>
            </a:r>
            <a:r>
              <a:rPr lang="en-US" sz="1200" b="0" dirty="0" err="1"/>
              <a:t>Frolova</a:t>
            </a:r>
            <a:r>
              <a:rPr lang="en-US" sz="1200" b="0" dirty="0"/>
              <a:t>, D. </a:t>
            </a:r>
            <a:r>
              <a:rPr lang="en-US" sz="1200" b="0" dirty="0" err="1"/>
              <a:t>Simakov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37338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/>
              <a:t>Local measures of uniqueness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3200400"/>
            <a:ext cx="3149600" cy="2209800"/>
            <a:chOff x="3429000" y="38862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3886200"/>
              <a:ext cx="2362200" cy="2209800"/>
              <a:chOff x="2208" y="1104"/>
              <a:chExt cx="1488" cy="1392"/>
            </a:xfrm>
          </p:grpSpPr>
          <p:sp>
            <p:nvSpPr>
              <p:cNvPr id="33824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5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3505200" y="4724400"/>
              <a:ext cx="703263" cy="677863"/>
              <a:chOff x="892" y="1801"/>
              <a:chExt cx="443" cy="427"/>
            </a:xfrm>
          </p:grpSpPr>
          <p:sp>
            <p:nvSpPr>
              <p:cNvPr id="33819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1200" y="3200400"/>
            <a:ext cx="3149600" cy="2209800"/>
            <a:chOff x="533400" y="3886200"/>
            <a:chExt cx="2362200" cy="2209800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533400" y="3886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Freeform 41"/>
            <p:cNvSpPr>
              <a:spLocks/>
            </p:cNvSpPr>
            <p:nvPr/>
          </p:nvSpPr>
          <p:spPr bwMode="auto">
            <a:xfrm>
              <a:off x="990600" y="42672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201738" y="4884738"/>
              <a:ext cx="703262" cy="677862"/>
              <a:chOff x="892" y="1801"/>
              <a:chExt cx="443" cy="427"/>
            </a:xfrm>
          </p:grpSpPr>
          <p:sp>
            <p:nvSpPr>
              <p:cNvPr id="33812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4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5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6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331200" y="3200400"/>
            <a:ext cx="3149600" cy="2209800"/>
            <a:chOff x="6248400" y="3886200"/>
            <a:chExt cx="2362200" cy="2209800"/>
          </a:xfrm>
        </p:grpSpPr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6248400" y="3886200"/>
              <a:ext cx="2362200" cy="2209800"/>
              <a:chOff x="2208" y="1104"/>
              <a:chExt cx="1488" cy="1392"/>
            </a:xfrm>
          </p:grpSpPr>
          <p:sp>
            <p:nvSpPr>
              <p:cNvPr id="33817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6383338" y="3962400"/>
              <a:ext cx="703262" cy="677863"/>
              <a:chOff x="892" y="1801"/>
              <a:chExt cx="443" cy="427"/>
            </a:xfrm>
          </p:grpSpPr>
          <p:sp>
            <p:nvSpPr>
              <p:cNvPr id="33807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9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0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1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2" name="Text Box 4"/>
          <p:cNvSpPr txBox="1">
            <a:spLocks noChangeArrowheads="1"/>
          </p:cNvSpPr>
          <p:nvPr/>
        </p:nvSpPr>
        <p:spPr bwMode="auto">
          <a:xfrm>
            <a:off x="1016000" y="5384800"/>
            <a:ext cx="2743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“flat”</a:t>
            </a:r>
            <a:r>
              <a:rPr lang="en-US" sz="2000" b="0" dirty="0">
                <a:cs typeface="Times New Roman" pitchFamily="18" charset="0"/>
              </a:rPr>
              <a:t> region: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no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3" name="Text Box 93"/>
          <p:cNvSpPr txBox="1">
            <a:spLocks noChangeArrowheads="1"/>
          </p:cNvSpPr>
          <p:nvPr/>
        </p:nvSpPr>
        <p:spPr bwMode="auto">
          <a:xfrm>
            <a:off x="4572000" y="53848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“edge”</a:t>
            </a:r>
            <a:r>
              <a:rPr lang="en-US" sz="2000" b="0" dirty="0">
                <a:cs typeface="Times New Roman" pitchFamily="18" charset="0"/>
              </a:rPr>
              <a:t>:  </a:t>
            </a:r>
          </a:p>
          <a:p>
            <a:r>
              <a:rPr lang="en-US" sz="2000" b="0" dirty="0">
                <a:cs typeface="Times New Roman" pitchFamily="18" charset="0"/>
              </a:rPr>
              <a:t>no change along the edge direction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4" name="Text Box 145"/>
          <p:cNvSpPr txBox="1">
            <a:spLocks noChangeArrowheads="1"/>
          </p:cNvSpPr>
          <p:nvPr/>
        </p:nvSpPr>
        <p:spPr bwMode="auto">
          <a:xfrm>
            <a:off x="8331200" y="53594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“corner”</a:t>
            </a:r>
            <a:r>
              <a:rPr lang="en-US" sz="2000" b="0" dirty="0">
                <a:cs typeface="Times New Roman" pitchFamily="18" charset="0"/>
              </a:rPr>
              <a:t>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significant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11785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Suppose we only consider a small window of pixels- </a:t>
            </a:r>
          </a:p>
          <a:p>
            <a:pPr lvl="0"/>
            <a:r>
              <a:rPr lang="en-US" dirty="0"/>
              <a:t>How does the window change when you shift it?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10"/>
              <p:cNvSpPr>
                <a:spLocks noChangeArrowheads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Consider shifting the window </a:t>
                </a:r>
                <a:r>
                  <a:rPr lang="en-US" sz="2800" i="1" dirty="0"/>
                  <a:t>W</a:t>
                </a:r>
                <a:r>
                  <a:rPr lang="en-US" sz="2800" b="0" dirty="0"/>
                  <a:t> by (</a:t>
                </a:r>
                <a:r>
                  <a:rPr lang="en-US" sz="2800" b="0" i="1" dirty="0" err="1"/>
                  <a:t>u,v</a:t>
                </a:r>
                <a:r>
                  <a:rPr lang="en-US" sz="2800" b="0" dirty="0"/>
                  <a:t>)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compare each pixel before and after by summing up the squared differences (SSD).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this defines an SSD “error”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𝐸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err="1">
                        <a:latin typeface="Cambria Math"/>
                      </a:rPr>
                      <m:t>𝑢</m:t>
                    </m:r>
                    <m:r>
                      <a:rPr lang="en-US" sz="2400" b="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err="1">
                        <a:latin typeface="Cambria Math"/>
                      </a:rPr>
                      <m:t>𝑣</m:t>
                    </m:r>
                    <m:r>
                      <a:rPr lang="en-US" sz="24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dirty="0"/>
                  <a:t>: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1200" b="0" dirty="0"/>
              </a:p>
              <a:p>
                <a:pPr marL="285750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1" dirty="0"/>
                  <a:t>We are happy if this error is high 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)≠(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4818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blipFill>
                <a:blip r:embed="rId4"/>
                <a:stretch>
                  <a:fillRect l="-1333" t="-9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 the math</a:t>
            </a:r>
          </a:p>
        </p:txBody>
      </p:sp>
      <p:pic>
        <p:nvPicPr>
          <p:cNvPr id="34820" name="Picture 3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315" y="2599531"/>
            <a:ext cx="6934876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737600" y="2057400"/>
            <a:ext cx="3149600" cy="2209800"/>
            <a:chOff x="2208" y="1104"/>
            <a:chExt cx="1488" cy="1392"/>
          </a:xfrm>
        </p:grpSpPr>
        <p:sp>
          <p:nvSpPr>
            <p:cNvPr id="34826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Freeform 44"/>
            <p:cNvSpPr>
              <a:spLocks/>
            </p:cNvSpPr>
            <p:nvPr/>
          </p:nvSpPr>
          <p:spPr bwMode="auto">
            <a:xfrm>
              <a:off x="2592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528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Rectangle 46"/>
          <p:cNvSpPr>
            <a:spLocks noChangeArrowheads="1"/>
          </p:cNvSpPr>
          <p:nvPr/>
        </p:nvSpPr>
        <p:spPr bwMode="auto">
          <a:xfrm>
            <a:off x="9186334" y="3008313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448801" y="3263900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4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9189773" y="3004874"/>
            <a:ext cx="255587" cy="262467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</p:cxn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495043" y="2974978"/>
            <a:ext cx="320922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i="1" dirty="0"/>
              <a:t>W</a:t>
            </a:r>
            <a:endParaRPr lang="en-US" sz="1400" i="1" baseline="-250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27692" y="3070281"/>
            <a:ext cx="372218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baseline="-25000" dirty="0"/>
              <a:t>(</a:t>
            </a:r>
            <a:r>
              <a:rPr lang="en-US" sz="1200" baseline="-25000" dirty="0" err="1"/>
              <a:t>u,v</a:t>
            </a:r>
            <a:r>
              <a:rPr lang="en-US" sz="1200" baseline="-250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74160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Rectangle 10"/>
              <p:cNvSpPr>
                <a:spLocks noChangeArrowheads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b="0" dirty="0"/>
                  <a:t>Taylor Series expansion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b="0" dirty="0"/>
                  <a:t>If the motion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err="1">
                        <a:latin typeface="Cambria Math"/>
                      </a:rPr>
                      <m:t>𝑢</m:t>
                    </m:r>
                    <m:r>
                      <a:rPr lang="en-US" sz="2000" b="0" i="1" dirty="0" err="1">
                        <a:latin typeface="Cambria Math"/>
                      </a:rPr>
                      <m:t>,</m:t>
                    </m:r>
                    <m:r>
                      <a:rPr lang="en-US" sz="2000" b="0" i="1" dirty="0" err="1">
                        <a:latin typeface="Cambria Math"/>
                      </a:rPr>
                      <m:t>𝑣</m:t>
                    </m:r>
                    <m:r>
                      <a:rPr lang="en-US" sz="20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/>
                  <a:t> is small, then first order approximation is good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dirty="0"/>
              </a:p>
              <a:p>
                <a:pPr>
                  <a:spcBef>
                    <a:spcPct val="20000"/>
                  </a:spcBef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/>
                  <a:t>Plug it into the SSD error term:</a:t>
                </a: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3686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blipFill rotWithShape="1">
                <a:blip r:embed="rId5"/>
                <a:stretch>
                  <a:fillRect l="-505" t="-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motion assumption</a:t>
            </a:r>
          </a:p>
        </p:txBody>
      </p:sp>
      <p:pic>
        <p:nvPicPr>
          <p:cNvPr id="36868" name="Content Placeholder 10" descr="Edittex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32441" y="2294965"/>
            <a:ext cx="4641583" cy="471488"/>
          </a:xfrm>
        </p:spPr>
      </p:pic>
      <p:pic>
        <p:nvPicPr>
          <p:cNvPr id="36869" name="Picture 14" descr="Editte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6047" y="1281112"/>
            <a:ext cx="698051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677" y="3397156"/>
            <a:ext cx="7141881" cy="66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26506" y="4163729"/>
            <a:ext cx="6101976" cy="6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8226" y="5007047"/>
            <a:ext cx="3634386" cy="6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8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833" y="1171727"/>
            <a:ext cx="2096180" cy="61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1833" y="1918921"/>
            <a:ext cx="2412393" cy="6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1833" y="2692892"/>
            <a:ext cx="2080880" cy="60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663" y="1171727"/>
            <a:ext cx="5057024" cy="102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493C6-FD8D-4994-A2D5-77B5BA5B5BC5}"/>
              </a:ext>
            </a:extLst>
          </p:cNvPr>
          <p:cNvGrpSpPr/>
          <p:nvPr/>
        </p:nvGrpSpPr>
        <p:grpSpPr>
          <a:xfrm>
            <a:off x="476434" y="2311892"/>
            <a:ext cx="5995387" cy="762000"/>
            <a:chOff x="838200" y="2667000"/>
            <a:chExt cx="7108372" cy="1096974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57157CBB-0154-4E55-AAE5-181D9CB28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43000" y="2667000"/>
              <a:ext cx="6803572" cy="1096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F9D9D9-8F2A-455C-89F5-C0C6977F8323}"/>
                </a:ext>
              </a:extLst>
            </p:cNvPr>
            <p:cNvSpPr/>
            <p:nvPr/>
          </p:nvSpPr>
          <p:spPr>
            <a:xfrm>
              <a:off x="838200" y="2667002"/>
              <a:ext cx="1676400" cy="106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Left Brace 17">
            <a:extLst>
              <a:ext uri="{FF2B5EF4-FFF2-40B4-BE49-F238E27FC236}">
                <a16:creationId xmlns:a16="http://schemas.microsoft.com/office/drawing/2014/main" id="{32288ED3-C48F-4694-9FDD-84A1FC1444C1}"/>
              </a:ext>
            </a:extLst>
          </p:cNvPr>
          <p:cNvSpPr>
            <a:spLocks/>
          </p:cNvSpPr>
          <p:nvPr/>
        </p:nvSpPr>
        <p:spPr bwMode="auto">
          <a:xfrm rot="-5400000">
            <a:off x="4534126" y="2469853"/>
            <a:ext cx="237964" cy="1456712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" name="Picture 20" descr="TP_tmp.emf">
            <a:extLst>
              <a:ext uri="{FF2B5EF4-FFF2-40B4-BE49-F238E27FC236}">
                <a16:creationId xmlns:a16="http://schemas.microsoft.com/office/drawing/2014/main" id="{6E7724B0-9B0C-4741-A3B2-2345D52CF8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5144" y="3460886"/>
            <a:ext cx="475928" cy="3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B8E157-BB2E-42B9-BF9B-01B7976AB3BC}"/>
              </a:ext>
            </a:extLst>
          </p:cNvPr>
          <p:cNvGrpSpPr/>
          <p:nvPr/>
        </p:nvGrpSpPr>
        <p:grpSpPr>
          <a:xfrm>
            <a:off x="7341833" y="3886201"/>
            <a:ext cx="4342167" cy="2766497"/>
            <a:chOff x="7341833" y="3886201"/>
            <a:chExt cx="4342167" cy="2766497"/>
          </a:xfrm>
        </p:grpSpPr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B305AAAD-D6D9-4830-B581-F80736398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823200" y="3886201"/>
              <a:ext cx="3860800" cy="2766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428CFB-1706-4E18-99AA-E50EA979F8EA}"/>
                </a:ext>
              </a:extLst>
            </p:cNvPr>
            <p:cNvSpPr txBox="1"/>
            <p:nvPr/>
          </p:nvSpPr>
          <p:spPr>
            <a:xfrm flipH="1">
              <a:off x="8874072" y="6160445"/>
              <a:ext cx="5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E30E86-828A-4962-B6AD-31A7D7913C06}"/>
                </a:ext>
              </a:extLst>
            </p:cNvPr>
            <p:cNvSpPr txBox="1"/>
            <p:nvPr/>
          </p:nvSpPr>
          <p:spPr>
            <a:xfrm flipH="1">
              <a:off x="10998727" y="5858671"/>
              <a:ext cx="5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E37FD6-BB45-4151-B099-34ADEB56DBE9}"/>
                </a:ext>
              </a:extLst>
            </p:cNvPr>
            <p:cNvSpPr txBox="1"/>
            <p:nvPr/>
          </p:nvSpPr>
          <p:spPr>
            <a:xfrm>
              <a:off x="7341833" y="500683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5F911D-2D2E-462E-A0E1-2D57C5C492E8}"/>
              </a:ext>
            </a:extLst>
          </p:cNvPr>
          <p:cNvSpPr txBox="1"/>
          <p:nvPr/>
        </p:nvSpPr>
        <p:spPr>
          <a:xfrm>
            <a:off x="852255" y="4341180"/>
            <a:ext cx="412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called </a:t>
            </a:r>
            <a:r>
              <a:rPr lang="en-US" b="1" dirty="0"/>
              <a:t>second-moments matrix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7245C2-32A3-4E88-B419-269B3DFA529A}"/>
              </a:ext>
            </a:extLst>
          </p:cNvPr>
          <p:cNvCxnSpPr>
            <a:stCxn id="4" idx="0"/>
            <a:endCxn id="26" idx="1"/>
          </p:cNvCxnSpPr>
          <p:nvPr/>
        </p:nvCxnSpPr>
        <p:spPr>
          <a:xfrm flipV="1">
            <a:off x="2912861" y="3618909"/>
            <a:ext cx="1502283" cy="72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472" y="1211302"/>
            <a:ext cx="6519333" cy="7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4936066" y="119856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92132" y="252783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4331605" y="3048000"/>
            <a:ext cx="3149600" cy="2209800"/>
            <a:chOff x="3429000" y="2413000"/>
            <a:chExt cx="2362200" cy="2209800"/>
          </a:xfrm>
        </p:grpSpPr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419600" y="2554514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64000" y="5410200"/>
            <a:ext cx="17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edge: </a:t>
            </a:r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76520" y="5399314"/>
            <a:ext cx="142165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7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26273" y="2792766"/>
            <a:ext cx="407993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1" name="Picture 7" descr="C:\snavely\work\teaching\09Fa-CS6610\lectures\lec03\plots\xplo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4913" y="4406706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281A877-3056-44E9-80AC-29BD92E3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Corner detection:  the math</a:t>
            </a:r>
          </a:p>
        </p:txBody>
      </p:sp>
    </p:spTree>
    <p:extLst>
      <p:ext uri="{BB962C8B-B14F-4D97-AF65-F5344CB8AC3E}">
        <p14:creationId xmlns:p14="http://schemas.microsoft.com/office/powerpoint/2010/main" val="159532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/>
          <p:nvPr/>
        </p:nvGrpSpPr>
        <p:grpSpPr>
          <a:xfrm>
            <a:off x="4340517" y="3048000"/>
            <a:ext cx="3149600" cy="2209800"/>
            <a:chOff x="3429000" y="2413000"/>
            <a:chExt cx="2362200" cy="2209800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35270" y="3338286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62997" y="5410200"/>
            <a:ext cx="15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edge: </a:t>
            </a: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5699" y="5380430"/>
            <a:ext cx="1485901" cy="43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6401" y="2819401"/>
            <a:ext cx="3905249" cy="119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2" name="Picture 8" descr="C:\snavely\work\teaching\09Fa-CS6610\lectures\lec03\plots\yplo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33118" y="4412038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D061BC92-94BB-4699-BBA1-FA96B5D9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5472" y="1211302"/>
            <a:ext cx="6519333" cy="7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Left Brace 17">
            <a:extLst>
              <a:ext uri="{FF2B5EF4-FFF2-40B4-BE49-F238E27FC236}">
                <a16:creationId xmlns:a16="http://schemas.microsoft.com/office/drawing/2014/main" id="{F4B03C04-72AD-47DD-B029-C4902DCA5E09}"/>
              </a:ext>
            </a:extLst>
          </p:cNvPr>
          <p:cNvSpPr>
            <a:spLocks/>
          </p:cNvSpPr>
          <p:nvPr/>
        </p:nvSpPr>
        <p:spPr bwMode="auto">
          <a:xfrm rot="-5400000">
            <a:off x="4936066" y="119856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" name="Picture 20" descr="TP_tmp.emf">
            <a:extLst>
              <a:ext uri="{FF2B5EF4-FFF2-40B4-BE49-F238E27FC236}">
                <a16:creationId xmlns:a16="http://schemas.microsoft.com/office/drawing/2014/main" id="{7CAF7626-4B46-429B-9109-3C717E40F8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92132" y="252783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DBE53FFE-4416-45D8-A714-82AC53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Corner detection:  the math</a:t>
            </a:r>
          </a:p>
        </p:txBody>
      </p:sp>
    </p:spTree>
    <p:extLst>
      <p:ext uri="{BB962C8B-B14F-4D97-AF65-F5344CB8AC3E}">
        <p14:creationId xmlns:p14="http://schemas.microsoft.com/office/powerpoint/2010/main" val="404709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7C90-CA80-41D1-9A8C-3DCB7C94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FC57-AF3F-4078-BDFD-6239486C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1999"/>
            <a:ext cx="11785600" cy="6029417"/>
          </a:xfrm>
        </p:spPr>
        <p:txBody>
          <a:bodyPr>
            <a:normAutofit/>
          </a:bodyPr>
          <a:lstStyle/>
          <a:p>
            <a:r>
              <a:rPr lang="en-US" dirty="0"/>
              <a:t>A real symmetric matrix has an </a:t>
            </a:r>
            <a:r>
              <a:rPr lang="en-US" dirty="0" err="1"/>
              <a:t>eigendecomposition</a:t>
            </a:r>
            <a:r>
              <a:rPr lang="en-US" dirty="0"/>
              <a:t> of: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Bonus: eigenvectors are orthonormal if A is real and symmetric.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E6A78A5-E4DA-45C1-99DC-2A5FD385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4" y="1414462"/>
            <a:ext cx="70389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1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EDE2-7E6C-4BC3-8C40-233548B2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4B82D-E0B3-4F67-AB6D-EE0190DEF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ellipse can have a matrix form of: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is exactly as a rotated ellipse with a center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4B82D-E0B3-4F67-AB6D-EE0190DEF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BD2DC13E-7C92-4E04-9E1C-E94B9382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1" y="1304833"/>
            <a:ext cx="7067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F4E4528-7DA3-4C57-8C96-3C37AFC2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4" y="5553167"/>
            <a:ext cx="98679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2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E5A4122-EB86-4108-80AB-EEE28410A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1999"/>
                <a:ext cx="11785600" cy="602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Combining the two equations seen before we can conclude that when taking a cross-section from the error function, we can get an ellipsoid.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</a:rPr>
                      <m:t>𝑢</m:t>
                    </m:r>
                    <m:r>
                      <a:rPr lang="en-US" sz="2800" i="1">
                        <a:solidFill>
                          <a:srgbClr val="000000"/>
                        </a:solidFill>
                      </a:rPr>
                      <m:t>  </m:t>
                    </m:r>
                    <m:r>
                      <a:rPr lang="en-US" sz="2800" i="1">
                        <a:solidFill>
                          <a:srgbClr val="000000"/>
                        </a:solidFill>
                      </a:rPr>
                      <m:t>𝑣</m:t>
                    </m:r>
                    <m:r>
                      <a:rPr lang="en-US" sz="2800" i="1">
                        <a:solidFill>
                          <a:srgbClr val="000000"/>
                        </a:solidFill>
                      </a:rPr>
                      <m:t>]</m:t>
                    </m:r>
                    <m:r>
                      <a:rPr lang="en-US" sz="2800" i="1">
                        <a:solidFill>
                          <a:srgbClr val="000000"/>
                        </a:solidFill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0000"/>
                        </a:solidFill>
                      </a:rPr>
                      <m:t>const</m:t>
                    </m:r>
                  </m:oMath>
                </a14:m>
                <a:endParaRPr lang="en-US" sz="2800" dirty="0">
                  <a:cs typeface="Times New Roman" pitchFamily="18" charset="0"/>
                  <a:sym typeface="Symbol" pitchFamily="18" charset="2"/>
                </a:endParaRPr>
              </a:p>
              <a:p>
                <a:r>
                  <a:rPr lang="en-US" dirty="0">
                    <a:cs typeface="Times New Roman" pitchFamily="18" charset="0"/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cs typeface="Times New Roman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cs typeface="Times New Roman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cs typeface="Times New Roman" pitchFamily="18" charset="0"/>
                        <a:sym typeface="Symbol" pitchFamily="18" charset="2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cs typeface="Times New Roman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cs typeface="Times New Roman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b="1" dirty="0"/>
                  <a:t>Remember to subtract the mean of each patch so that the ellipsoid is centered.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E5A4122-EB86-4108-80AB-EEE28410A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1999"/>
                <a:ext cx="11785600" cy="6029417"/>
              </a:xfrm>
              <a:prstGeom prst="rect">
                <a:avLst/>
              </a:prstGeom>
              <a:blipFill>
                <a:blip r:embed="rId3"/>
                <a:stretch>
                  <a:fillRect l="-931" t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66168" y="3625849"/>
            <a:ext cx="6832600" cy="3417888"/>
            <a:chOff x="2254" y="2332"/>
            <a:chExt cx="3228" cy="2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0033CC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0033CC"/>
                    </a:solidFill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7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blipFill>
                  <a:blip r:embed="rId5"/>
                  <a:stretch>
                    <a:fillRect t="-5455" b="-2363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 rot="20493121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1280297" flipV="1">
              <a:off x="2577" y="2332"/>
              <a:ext cx="1818" cy="21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rot="1280297" flipH="1" flipV="1">
              <a:off x="3195" y="2912"/>
              <a:ext cx="651" cy="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AutoShape 14"/>
            <p:cNvSpPr>
              <a:spLocks/>
            </p:cNvSpPr>
            <p:nvPr/>
          </p:nvSpPr>
          <p:spPr bwMode="auto">
            <a:xfrm rot="14968928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3448" y="3396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pic>
        <p:nvPicPr>
          <p:cNvPr id="17" name="Picture 2" descr="Image result for cross section of 3d parabola">
            <a:extLst>
              <a:ext uri="{FF2B5EF4-FFF2-40B4-BE49-F238E27FC236}">
                <a16:creationId xmlns:a16="http://schemas.microsoft.com/office/drawing/2014/main" id="{91343A07-F01C-421A-8B2F-99615B63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21" y="3956925"/>
            <a:ext cx="2281870" cy="26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  <a:p>
            <a:r>
              <a:rPr lang="en-US" dirty="0">
                <a:hlinkClick r:id="rId5"/>
              </a:rPr>
              <a:t>https://medium.com/software-incubator/introduction-to-orb-oriented-fast-and-rotated-brief-4220e8ec40cf</a:t>
            </a:r>
            <a:endParaRPr lang="en-US" dirty="0"/>
          </a:p>
          <a:p>
            <a:r>
              <a:rPr lang="en-US" dirty="0">
                <a:hlinkClick r:id="rId6"/>
              </a:rPr>
              <a:t>https://opencv-python-tutroals.readthedocs.io/en/latest/py_tutorials/py_feature2d/py_table_of_contents_feature2d/py_table_of_contents_feature2d.html</a:t>
            </a:r>
            <a:endParaRPr lang="en-US" dirty="0"/>
          </a:p>
          <a:p>
            <a:r>
              <a:rPr lang="en-US">
                <a:hlinkClick r:id="rId7"/>
              </a:rPr>
              <a:t>https://towardsdatascience.com/sift-scale-invariant-feature-transform-c7233dc60f37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E5A4122-EB86-4108-80AB-EEE28410A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1999"/>
                <a:ext cx="11785600" cy="602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Eigenvalues and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= direction of largest increase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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relative increase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= direction of smallest increase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</m:t>
                    </m:r>
                    <m:r>
                      <a:rPr lang="en-US" sz="28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800" dirty="0"/>
                  <a:t>= relative increase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000" baseline="-25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𝑙𝑎𝑟𝑔𝑒𝑟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𝑠𝑚𝑎𝑙𝑙𝑒𝑟</m:t>
                    </m:r>
                  </m:oMath>
                </a14:m>
                <a:endParaRPr lang="en-US" i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E5A4122-EB86-4108-80AB-EEE28410A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1999"/>
                <a:ext cx="11785600" cy="6029417"/>
              </a:xfrm>
              <a:prstGeom prst="rect">
                <a:avLst/>
              </a:prstGeom>
              <a:blipFill>
                <a:blip r:embed="rId3"/>
                <a:stretch>
                  <a:fillRect l="-931" t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66168" y="3625849"/>
            <a:ext cx="6832600" cy="3417888"/>
            <a:chOff x="2254" y="2332"/>
            <a:chExt cx="3228" cy="21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717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0033CC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0033CC"/>
                    </a:solidFill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717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blipFill>
                  <a:blip r:embed="rId5"/>
                  <a:stretch>
                    <a:fillRect t="-5455" b="-2363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 rot="20493121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1280297" flipV="1">
              <a:off x="2577" y="2332"/>
              <a:ext cx="1818" cy="21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rot="1280297" flipH="1" flipV="1">
              <a:off x="3195" y="2912"/>
              <a:ext cx="651" cy="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AutoShape 14"/>
            <p:cNvSpPr>
              <a:spLocks/>
            </p:cNvSpPr>
            <p:nvPr/>
          </p:nvSpPr>
          <p:spPr bwMode="auto">
            <a:xfrm rot="14968928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max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3448" y="3396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min</a:t>
              </a:r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097EA7-5CF8-4E57-8D95-5885E2D3DCAB}"/>
              </a:ext>
            </a:extLst>
          </p:cNvPr>
          <p:cNvGrpSpPr/>
          <p:nvPr/>
        </p:nvGrpSpPr>
        <p:grpSpPr>
          <a:xfrm>
            <a:off x="8257635" y="1271673"/>
            <a:ext cx="3250786" cy="1447800"/>
            <a:chOff x="1905311" y="2667000"/>
            <a:chExt cx="2438089" cy="1447800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C2C89FF3-D572-4208-B491-00B38A48B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667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id="{F2AEA519-2EED-4B0A-8157-EBA0832FF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783" y="3307324"/>
              <a:ext cx="485775" cy="55188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Arrow Connector 27">
              <a:extLst>
                <a:ext uri="{FF2B5EF4-FFF2-40B4-BE49-F238E27FC236}">
                  <a16:creationId xmlns:a16="http://schemas.microsoft.com/office/drawing/2014/main" id="{B854093B-8067-4C32-A611-7FEB65DD38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41435" y="3033981"/>
              <a:ext cx="13316" cy="540822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Arrow Connector 30">
              <a:extLst>
                <a:ext uri="{FF2B5EF4-FFF2-40B4-BE49-F238E27FC236}">
                  <a16:creationId xmlns:a16="http://schemas.microsoft.com/office/drawing/2014/main" id="{8EC74966-4F69-483A-AE81-DE625DDA577A}"/>
                </a:ext>
              </a:extLst>
            </p:cNvPr>
            <p:cNvCxnSpPr>
              <a:cxnSpLocks noChangeShapeType="1"/>
              <a:endCxn id="23" idx="2"/>
            </p:cNvCxnSpPr>
            <p:nvPr/>
          </p:nvCxnSpPr>
          <p:spPr bwMode="auto">
            <a:xfrm flipH="1">
              <a:off x="2496783" y="3574803"/>
              <a:ext cx="248575" cy="8466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AED01386-414A-4B1E-B55A-A1AF47B2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783" y="3051737"/>
              <a:ext cx="485775" cy="1063063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9">
                  <a:extLst>
                    <a:ext uri="{FF2B5EF4-FFF2-40B4-BE49-F238E27FC236}">
                      <a16:creationId xmlns:a16="http://schemas.microsoft.com/office/drawing/2014/main" id="{009A6412-C5B6-4E8B-B347-CDBCD59AE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5311" y="3364205"/>
                  <a:ext cx="549141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dirty="0">
                      <a:solidFill>
                        <a:srgbClr val="0066FF"/>
                      </a:solidFill>
                      <a:latin typeface="Arial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en-US" baseline="-25000" dirty="0">
                    <a:solidFill>
                      <a:srgbClr val="0066FF"/>
                    </a:solidFill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24" name="Rectangle 9">
                  <a:extLst>
                    <a:ext uri="{FF2B5EF4-FFF2-40B4-BE49-F238E27FC236}">
                      <a16:creationId xmlns:a16="http://schemas.microsoft.com/office/drawing/2014/main" id="{009A6412-C5B6-4E8B-B347-CDBCD59AE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311" y="3364205"/>
                  <a:ext cx="549141" cy="3416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25BE423B-C100-42BE-9C81-A7D96C033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6417" y="1375168"/>
                <a:ext cx="693716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dirty="0">
                    <a:solidFill>
                      <a:srgbClr val="0066FF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aseline="-25000" dirty="0">
                  <a:solidFill>
                    <a:srgbClr val="0066FF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25BE423B-C100-42BE-9C81-A7D96C033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6417" y="1375168"/>
                <a:ext cx="693716" cy="341632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34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1117600" y="4800600"/>
            <a:ext cx="4165600" cy="1219200"/>
          </a:xfrm>
          <a:prstGeom prst="rightArrowCallout">
            <a:avLst>
              <a:gd name="adj1" fmla="val 25000"/>
              <a:gd name="adj2" fmla="val 24093"/>
              <a:gd name="adj3" fmla="val 41581"/>
              <a:gd name="adj4" fmla="val 7566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eigenvalues</a:t>
            </a:r>
            <a:endParaRPr lang="ru-RU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84800" y="1752600"/>
            <a:ext cx="5791200" cy="4343400"/>
          </a:xfrm>
          <a:prstGeom prst="rect">
            <a:avLst/>
          </a:prstGeom>
          <a:solidFill>
            <a:srgbClr val="F38F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0363200" y="6096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165600" y="18288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5994400" y="1752600"/>
            <a:ext cx="5181600" cy="3937000"/>
          </a:xfrm>
          <a:custGeom>
            <a:avLst/>
            <a:gdLst>
              <a:gd name="T0" fmla="*/ 0 w 2448"/>
              <a:gd name="T1" fmla="*/ 2147483647 h 2480"/>
              <a:gd name="T2" fmla="*/ 1693545118 w 2448"/>
              <a:gd name="T3" fmla="*/ 0 h 2480"/>
              <a:gd name="T4" fmla="*/ 2147483647 w 2448"/>
              <a:gd name="T5" fmla="*/ 0 h 2480"/>
              <a:gd name="T6" fmla="*/ 2147483647 w 2448"/>
              <a:gd name="T7" fmla="*/ 2147483647 h 2480"/>
              <a:gd name="T8" fmla="*/ 1398687351 w 2448"/>
              <a:gd name="T9" fmla="*/ 2147483647 h 2480"/>
              <a:gd name="T10" fmla="*/ 0 w 2448"/>
              <a:gd name="T11" fmla="*/ 2147483647 h 2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8"/>
              <a:gd name="T19" fmla="*/ 0 h 2480"/>
              <a:gd name="T20" fmla="*/ 2448 w 2448"/>
              <a:gd name="T21" fmla="*/ 2480 h 2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8" h="2480">
                <a:moveTo>
                  <a:pt x="0" y="1920"/>
                </a:moveTo>
                <a:lnTo>
                  <a:pt x="672" y="0"/>
                </a:lnTo>
                <a:lnTo>
                  <a:pt x="2448" y="0"/>
                </a:lnTo>
                <a:lnTo>
                  <a:pt x="2448" y="1872"/>
                </a:lnTo>
                <a:lnTo>
                  <a:pt x="555" y="2480"/>
                </a:lnTo>
                <a:lnTo>
                  <a:pt x="0" y="19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5384801" y="4343400"/>
            <a:ext cx="2332567" cy="1752600"/>
          </a:xfrm>
          <a:prstGeom prst="rtTriangl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416800" y="2362201"/>
            <a:ext cx="3556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“Corner”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large,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~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increases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4800601"/>
            <a:ext cx="3149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small;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almost constant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9550400" y="51054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486400" y="19050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283200" y="5181601"/>
            <a:ext cx="162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“Flat” region</a:t>
            </a:r>
            <a:endParaRPr lang="ru-RU" sz="240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9245600" y="2133601"/>
            <a:ext cx="812800" cy="638175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579534" y="1828801"/>
            <a:ext cx="1236133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689600" y="4953000"/>
            <a:ext cx="2032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 rot="5542000">
            <a:off x="9022293" y="5536142"/>
            <a:ext cx="927100" cy="167217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sp>
        <p:nvSpPr>
          <p:cNvPr id="45059" name="Rectangle 10"/>
          <p:cNvSpPr>
            <a:spLocks noChangeArrowheads="1"/>
          </p:cNvSpPr>
          <p:nvPr/>
        </p:nvSpPr>
        <p:spPr bwMode="auto">
          <a:xfrm>
            <a:off x="914400" y="9144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b="0" dirty="0"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1616367"/>
            <a:ext cx="3683000" cy="3313112"/>
            <a:chOff x="228600" y="3427413"/>
            <a:chExt cx="2762250" cy="3313112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3427413"/>
              <a:ext cx="2762250" cy="2762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5065" name="Picture 11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800" y="6381750"/>
              <a:ext cx="269875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241800" y="1616367"/>
            <a:ext cx="3683000" cy="3302000"/>
            <a:chOff x="3181350" y="3427413"/>
            <a:chExt cx="2762250" cy="3302000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8135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14800" y="6248400"/>
              <a:ext cx="1009650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8128000" y="1616368"/>
            <a:ext cx="3683000" cy="3301999"/>
            <a:chOff x="6096000" y="3427413"/>
            <a:chExt cx="2762250" cy="3301999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3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62788" y="6248400"/>
              <a:ext cx="938212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0622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9C42-D583-4AAB-8394-19AE6A14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DFFC9-0AE8-4280-AABD-D6304D78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“good” corner will have a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which can stand for one of the following: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Getting the eigenvectors and eigenvalues is computationally inefficient.</a:t>
                </a:r>
              </a:p>
              <a:p>
                <a:r>
                  <a:rPr lang="en-US" dirty="0"/>
                  <a:t>Instead, use two tricks: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Then we can more easily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DFFC9-0AE8-4280-AABD-D6304D78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791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cows_step0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Harris detector example</a:t>
            </a:r>
          </a:p>
        </p:txBody>
      </p:sp>
    </p:spTree>
    <p:extLst>
      <p:ext uri="{BB962C8B-B14F-4D97-AF65-F5344CB8AC3E}">
        <p14:creationId xmlns:p14="http://schemas.microsoft.com/office/powerpoint/2010/main" val="22375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cows_step1_corner_respo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f value (red high, blue low)</a:t>
            </a:r>
          </a:p>
        </p:txBody>
      </p:sp>
    </p:spTree>
    <p:extLst>
      <p:ext uri="{BB962C8B-B14F-4D97-AF65-F5344CB8AC3E}">
        <p14:creationId xmlns:p14="http://schemas.microsoft.com/office/powerpoint/2010/main" val="3732459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ows_step2_thre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Threshold (f &gt; value) </a:t>
            </a:r>
          </a:p>
        </p:txBody>
      </p:sp>
    </p:spTree>
    <p:extLst>
      <p:ext uri="{BB962C8B-B14F-4D97-AF65-F5344CB8AC3E}">
        <p14:creationId xmlns:p14="http://schemas.microsoft.com/office/powerpoint/2010/main" val="2488000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ows_step3_thresh&amp;max"/>
          <p:cNvPicPr>
            <a:picLocks noChangeAspect="1" noChangeArrowheads="1"/>
          </p:cNvPicPr>
          <p:nvPr/>
        </p:nvPicPr>
        <p:blipFill>
          <a:blip r:embed="rId2" cstate="print">
            <a:lum bright="24000" contrast="72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711200" y="1295400"/>
            <a:ext cx="108712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local maxima of f</a:t>
            </a:r>
          </a:p>
        </p:txBody>
      </p:sp>
    </p:spTree>
    <p:extLst>
      <p:ext uri="{BB962C8B-B14F-4D97-AF65-F5344CB8AC3E}">
        <p14:creationId xmlns:p14="http://schemas.microsoft.com/office/powerpoint/2010/main" val="101123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cows_step4_harris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Harris features (in red)</a:t>
            </a:r>
          </a:p>
        </p:txBody>
      </p:sp>
    </p:spTree>
    <p:extLst>
      <p:ext uri="{BB962C8B-B14F-4D97-AF65-F5344CB8AC3E}">
        <p14:creationId xmlns:p14="http://schemas.microsoft.com/office/powerpoint/2010/main" val="55323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the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using a simple window </a:t>
            </a:r>
            <a:r>
              <a:rPr lang="en-US" i="1" dirty="0"/>
              <a:t>W</a:t>
            </a:r>
            <a:r>
              <a:rPr lang="en-US" dirty="0"/>
              <a:t> doesn’t work too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we’ll </a:t>
            </a:r>
            <a:r>
              <a:rPr lang="en-US" i="1" dirty="0"/>
              <a:t>weight</a:t>
            </a:r>
            <a:r>
              <a:rPr lang="en-US" dirty="0"/>
              <a:t> each derivative value based on its distance from the center pixel</a:t>
            </a: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5891" y="1419453"/>
            <a:ext cx="5462395" cy="10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639" y="3776497"/>
            <a:ext cx="6337299" cy="101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5600" y="5105400"/>
            <a:ext cx="132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7101" y="6096000"/>
            <a:ext cx="886099" cy="32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34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4A6-AFE1-4F8E-B54F-7A302B2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A28A-BF0F-4286-8895-BC5370F5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Talk about </a:t>
            </a:r>
            <a:r>
              <a:rPr lang="en-US" dirty="0" err="1"/>
              <a:t>harris</a:t>
            </a:r>
            <a:r>
              <a:rPr lang="en-US" dirty="0"/>
              <a:t> corner detector?</a:t>
            </a:r>
          </a:p>
          <a:p>
            <a:r>
              <a:rPr lang="en-US" dirty="0"/>
              <a:t>Feature descriptor and matching</a:t>
            </a:r>
          </a:p>
          <a:p>
            <a:r>
              <a:rPr lang="en-US" dirty="0"/>
              <a:t>Sift</a:t>
            </a:r>
          </a:p>
          <a:p>
            <a:pPr lvl="1"/>
            <a:r>
              <a:rPr lang="en-US" dirty="0"/>
              <a:t>Talk about orb</a:t>
            </a:r>
          </a:p>
          <a:p>
            <a:r>
              <a:rPr lang="en-US" dirty="0"/>
              <a:t>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500864"/>
            <a:ext cx="7416802" cy="279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60200"/>
            <a:ext cx="5905500" cy="2779713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Gaussian"/>
          <p:cNvSpPr txBox="1"/>
          <p:nvPr/>
        </p:nvSpPr>
        <p:spPr>
          <a:xfrm>
            <a:off x="5603188" y="3263121"/>
            <a:ext cx="86401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Gaussian</a:t>
            </a:r>
          </a:p>
        </p:txBody>
      </p:sp>
      <p:sp>
        <p:nvSpPr>
          <p:cNvPr id="506" name="Laplacian"/>
          <p:cNvSpPr txBox="1"/>
          <p:nvPr/>
        </p:nvSpPr>
        <p:spPr>
          <a:xfrm>
            <a:off x="5585293" y="6413097"/>
            <a:ext cx="89447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Laplacian</a:t>
            </a:r>
          </a:p>
        </p:txBody>
      </p:sp>
    </p:spTree>
    <p:extLst>
      <p:ext uri="{BB962C8B-B14F-4D97-AF65-F5344CB8AC3E}">
        <p14:creationId xmlns:p14="http://schemas.microsoft.com/office/powerpoint/2010/main" val="5030004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 local features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143000"/>
            <a:ext cx="10668000" cy="1676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/>
              <a:t>Find features that are invariant to transformations</a:t>
            </a:r>
          </a:p>
          <a:p>
            <a:pPr lvl="1"/>
            <a:r>
              <a:rPr lang="en-US" sz="1800"/>
              <a:t>geometric invariance:  translation, rotation, scale</a:t>
            </a:r>
          </a:p>
          <a:p>
            <a:pPr lvl="1"/>
            <a:r>
              <a:rPr lang="en-US" sz="1800"/>
              <a:t>photometric invariance:  brightness, exposure, …</a:t>
            </a:r>
          </a:p>
        </p:txBody>
      </p:sp>
      <p:pic>
        <p:nvPicPr>
          <p:cNvPr id="26628" name="Picture 4" descr="sift-fea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1" y="2455864"/>
            <a:ext cx="10079567" cy="3640137"/>
          </a:xfr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73606" y="6186488"/>
            <a:ext cx="2017155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Feature Descriptors</a:t>
            </a:r>
          </a:p>
        </p:txBody>
      </p:sp>
    </p:spTree>
    <p:extLst>
      <p:ext uri="{BB962C8B-B14F-4D97-AF65-F5344CB8AC3E}">
        <p14:creationId xmlns:p14="http://schemas.microsoft.com/office/powerpoint/2010/main" val="2779551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extract features?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3556" name="Picture 4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imag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61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SIFT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6629" y="2909887"/>
            <a:ext cx="4900084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7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6629" y="2909888"/>
            <a:ext cx="4900084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4762" y="3830638"/>
            <a:ext cx="3678767" cy="1514475"/>
            <a:chOff x="2072" y="1924"/>
            <a:chExt cx="1738" cy="954"/>
          </a:xfrm>
        </p:grpSpPr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 flipV="1">
              <a:off x="2072" y="1924"/>
              <a:ext cx="120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2666" y="2094"/>
              <a:ext cx="1144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V="1">
              <a:off x="2346" y="2788"/>
              <a:ext cx="107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1"/>
            <p:cNvSpPr>
              <a:spLocks/>
            </p:cNvSpPr>
            <p:nvPr/>
          </p:nvSpPr>
          <p:spPr bwMode="auto">
            <a:xfrm>
              <a:off x="2617" y="2415"/>
              <a:ext cx="1092" cy="30"/>
            </a:xfrm>
            <a:custGeom>
              <a:avLst/>
              <a:gdLst>
                <a:gd name="T0" fmla="*/ 0 w 1092"/>
                <a:gd name="T1" fmla="*/ 30 h 30"/>
                <a:gd name="T2" fmla="*/ 1092 w 1092"/>
                <a:gd name="T3" fmla="*/ 0 h 30"/>
                <a:gd name="T4" fmla="*/ 0 60000 65536"/>
                <a:gd name="T5" fmla="*/ 0 60000 65536"/>
                <a:gd name="T6" fmla="*/ 0 w 1092"/>
                <a:gd name="T7" fmla="*/ 0 h 30"/>
                <a:gd name="T8" fmla="*/ 1092 w 1092"/>
                <a:gd name="T9" fmla="*/ 30 h 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2" h="30">
                  <a:moveTo>
                    <a:pt x="0" y="30"/>
                  </a:moveTo>
                  <a:lnTo>
                    <a:pt x="1092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170" y="2236"/>
              <a:ext cx="1150" cy="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17"/>
            <p:cNvSpPr>
              <a:spLocks/>
            </p:cNvSpPr>
            <p:nvPr/>
          </p:nvSpPr>
          <p:spPr bwMode="auto">
            <a:xfrm>
              <a:off x="2530" y="2617"/>
              <a:ext cx="1017" cy="65"/>
            </a:xfrm>
            <a:custGeom>
              <a:avLst/>
              <a:gdLst>
                <a:gd name="T0" fmla="*/ 0 w 1017"/>
                <a:gd name="T1" fmla="*/ 65 h 65"/>
                <a:gd name="T2" fmla="*/ 1017 w 1017"/>
                <a:gd name="T3" fmla="*/ 0 h 65"/>
                <a:gd name="T4" fmla="*/ 0 60000 65536"/>
                <a:gd name="T5" fmla="*/ 0 60000 65536"/>
                <a:gd name="T6" fmla="*/ 0 w 1017"/>
                <a:gd name="T7" fmla="*/ 0 h 65"/>
                <a:gd name="T8" fmla="*/ 1017 w 1017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7" h="65">
                  <a:moveTo>
                    <a:pt x="0" y="65"/>
                  </a:moveTo>
                  <a:lnTo>
                    <a:pt x="101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875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5607" name="Picture 16" descr="hom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6437" y="2732311"/>
            <a:ext cx="7588249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54627" y="6230020"/>
            <a:ext cx="2047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3: align images</a:t>
            </a:r>
          </a:p>
        </p:txBody>
      </p:sp>
    </p:spTree>
    <p:extLst>
      <p:ext uri="{BB962C8B-B14F-4D97-AF65-F5344CB8AC3E}">
        <p14:creationId xmlns:p14="http://schemas.microsoft.com/office/powerpoint/2010/main" val="111439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universal or exact definition of what constitutes a feature, and the exact definition often depends on the problem or the type of application. Given that, a feature is defined as an </a:t>
            </a:r>
            <a:r>
              <a:rPr lang="en-US" b="1" dirty="0"/>
              <a:t>"interesting" </a:t>
            </a:r>
            <a:r>
              <a:rPr lang="en-US" dirty="0"/>
              <a:t>part of an image.</a:t>
            </a:r>
          </a:p>
          <a:p>
            <a:pPr lvl="1"/>
            <a:r>
              <a:rPr lang="en-US" dirty="0"/>
              <a:t>[from: </a:t>
            </a:r>
            <a:r>
              <a:rPr lang="en-US" dirty="0" err="1"/>
              <a:t>wikipedia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4035"/>
              </p:ext>
            </p:extLst>
          </p:nvPr>
        </p:nvGraphicFramePr>
        <p:xfrm>
          <a:off x="6406101" y="685128"/>
          <a:ext cx="2690784" cy="319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orelPhotoPaint.Image.8" r:id="rId3" imgW="3796825" imgH="4507937" progId="">
                  <p:embed/>
                </p:oleObj>
              </mc:Choice>
              <mc:Fallback>
                <p:oleObj name="CorelPhotoPaint.Image.8" r:id="rId3" imgW="3796825" imgH="45079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101" y="685128"/>
                        <a:ext cx="2690784" cy="3194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 l="13637" t="24706" r="12122" b="11978"/>
          <a:stretch>
            <a:fillRect/>
          </a:stretch>
        </p:blipFill>
        <p:spPr bwMode="auto">
          <a:xfrm>
            <a:off x="9045271" y="1105230"/>
            <a:ext cx="2781390" cy="2099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7370859" y="3745069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recognition</a:t>
            </a:r>
          </a:p>
        </p:txBody>
      </p:sp>
      <p:pic>
        <p:nvPicPr>
          <p:cNvPr id="1028" name="Picture 4" descr="Image result for features sl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" y="720865"/>
            <a:ext cx="5319002" cy="29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8362" y="3712803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navigation</a:t>
            </a:r>
          </a:p>
        </p:txBody>
      </p:sp>
      <p:pic>
        <p:nvPicPr>
          <p:cNvPr id="1032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79528" y="4055178"/>
            <a:ext cx="7186934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1" t="60156" r="1658" b="6547"/>
          <a:stretch/>
        </p:blipFill>
        <p:spPr bwMode="auto">
          <a:xfrm>
            <a:off x="6074150" y="4055178"/>
            <a:ext cx="5577598" cy="23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1426" y="6384910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Panorama stitching</a:t>
            </a:r>
          </a:p>
        </p:txBody>
      </p:sp>
    </p:spTree>
    <p:extLst>
      <p:ext uri="{BB962C8B-B14F-4D97-AF65-F5344CB8AC3E}">
        <p14:creationId xmlns:p14="http://schemas.microsoft.com/office/powerpoint/2010/main" val="10305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Local features: 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6299200" cy="5483225"/>
          </a:xfrm>
        </p:spPr>
        <p:txBody>
          <a:bodyPr>
            <a:normAutofit/>
          </a:bodyPr>
          <a:lstStyle/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Detection: </a:t>
            </a:r>
            <a:r>
              <a:rPr lang="en-US" sz="2400" dirty="0">
                <a:latin typeface="Arial" charset="0"/>
              </a:rPr>
              <a:t>Identify the interest points (also called </a:t>
            </a:r>
            <a:r>
              <a:rPr lang="en-US" sz="2400" b="1" dirty="0" err="1">
                <a:latin typeface="Arial" charset="0"/>
              </a:rPr>
              <a:t>keypoints</a:t>
            </a:r>
            <a:r>
              <a:rPr lang="en-US" sz="2400" dirty="0">
                <a:latin typeface="Arial" charset="0"/>
              </a:rPr>
              <a:t>).</a:t>
            </a: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Description</a:t>
            </a:r>
            <a:r>
              <a:rPr lang="en-US" sz="2400" dirty="0">
                <a:latin typeface="Arial" charset="0"/>
              </a:rPr>
              <a:t>: Extract vector feature descriptor surrounding each interest point.</a:t>
            </a: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Matching: </a:t>
            </a:r>
            <a:r>
              <a:rPr lang="en-US" sz="2400" dirty="0">
                <a:latin typeface="Arial" charset="0"/>
              </a:rPr>
              <a:t>Determine correspondence between descriptors in two views</a:t>
            </a:r>
          </a:p>
        </p:txBody>
      </p:sp>
      <p:pic>
        <p:nvPicPr>
          <p:cNvPr id="114692" name="Picture 4" descr="SIF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1066800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SIF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36" y="3083913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"/>
          <p:cNvGrpSpPr>
            <a:grpSpLocks noChangeAspect="1"/>
          </p:cNvGrpSpPr>
          <p:nvPr/>
        </p:nvGrpSpPr>
        <p:grpSpPr bwMode="auto">
          <a:xfrm>
            <a:off x="6558057" y="3030624"/>
            <a:ext cx="3075517" cy="1032500"/>
            <a:chOff x="4191000" y="4216493"/>
            <a:chExt cx="2667000" cy="1193324"/>
          </a:xfrm>
        </p:grpSpPr>
        <p:graphicFrame>
          <p:nvGraphicFramePr>
            <p:cNvPr id="114709" name="Object 2"/>
            <p:cNvGraphicFramePr>
              <a:graphicFrameLocks noChangeAspect="1"/>
            </p:cNvGraphicFramePr>
            <p:nvPr/>
          </p:nvGraphicFramePr>
          <p:xfrm>
            <a:off x="4191000" y="4216493"/>
            <a:ext cx="2667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5" imgW="1066800" imgH="241300" progId="Equation.3">
                    <p:embed/>
                  </p:oleObj>
                </mc:Choice>
                <mc:Fallback>
                  <p:oleObj name="Equation" r:id="rId5" imgW="10668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216493"/>
                          <a:ext cx="266700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710" name="Shape 17"/>
            <p:cNvCxnSpPr>
              <a:cxnSpLocks noChangeShapeType="1"/>
            </p:cNvCxnSpPr>
            <p:nvPr/>
          </p:nvCxnSpPr>
          <p:spPr bwMode="auto">
            <a:xfrm rot="10800000">
              <a:off x="4413179" y="4686114"/>
              <a:ext cx="1644850" cy="723703"/>
            </a:xfrm>
            <a:prstGeom prst="curvedConnector3">
              <a:avLst>
                <a:gd name="adj1" fmla="val 9988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431361" y="4333465"/>
            <a:ext cx="3234267" cy="1130712"/>
            <a:chOff x="7042516" y="5760800"/>
            <a:chExt cx="2794000" cy="1271825"/>
          </a:xfrm>
        </p:grpSpPr>
        <p:graphicFrame>
          <p:nvGraphicFramePr>
            <p:cNvPr id="114707" name="Object 3"/>
            <p:cNvGraphicFramePr>
              <a:graphicFrameLocks noChangeAspect="1"/>
            </p:cNvGraphicFramePr>
            <p:nvPr/>
          </p:nvGraphicFramePr>
          <p:xfrm>
            <a:off x="7042516" y="6429376"/>
            <a:ext cx="2794000" cy="603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Equation" r:id="rId7" imgW="1117600" imgH="241300" progId="Equation.3">
                    <p:embed/>
                  </p:oleObj>
                </mc:Choice>
                <mc:Fallback>
                  <p:oleObj name="Equation" r:id="rId7" imgW="1117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2516" y="6429376"/>
                          <a:ext cx="2794000" cy="60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705" name="Curved Connector 19"/>
            <p:cNvCxnSpPr>
              <a:cxnSpLocks noChangeShapeType="1"/>
            </p:cNvCxnSpPr>
            <p:nvPr/>
          </p:nvCxnSpPr>
          <p:spPr bwMode="auto">
            <a:xfrm rot="10800000" flipV="1">
              <a:off x="7168842" y="5760800"/>
              <a:ext cx="886090" cy="848972"/>
            </a:xfrm>
            <a:prstGeom prst="curvedConnector3">
              <a:avLst>
                <a:gd name="adj1" fmla="val 10038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586772" y="5464176"/>
            <a:ext cx="5080000" cy="1162050"/>
            <a:chOff x="4800600" y="5391912"/>
            <a:chExt cx="4343400" cy="1161288"/>
          </a:xfrm>
        </p:grpSpPr>
        <p:pic>
          <p:nvPicPr>
            <p:cNvPr id="114698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391912"/>
              <a:ext cx="2121408" cy="116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699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052" y="5395686"/>
              <a:ext cx="2132948" cy="115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4700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5562600" y="5562600"/>
              <a:ext cx="19812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1" name="Straight Arrow Connector 28"/>
            <p:cNvCxnSpPr>
              <a:cxnSpLocks noChangeShapeType="1"/>
            </p:cNvCxnSpPr>
            <p:nvPr/>
          </p:nvCxnSpPr>
          <p:spPr bwMode="auto">
            <a:xfrm>
              <a:off x="6629400" y="59436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2" name="Straight Arrow Connector 31"/>
            <p:cNvCxnSpPr>
              <a:cxnSpLocks noChangeShapeType="1"/>
            </p:cNvCxnSpPr>
            <p:nvPr/>
          </p:nvCxnSpPr>
          <p:spPr bwMode="auto">
            <a:xfrm>
              <a:off x="5410200" y="62484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3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5334000" y="5791200"/>
              <a:ext cx="21336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1084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9214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local </a:t>
            </a:r>
            <a:r>
              <a:rPr lang="en-US" dirty="0" err="1"/>
              <a:t>keypoints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Locality: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features are local, so robust to occlusion and clutter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Quantity: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hundreds or thousands in a single image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Distinctiveness: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can differentiate a large database of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real-time performance achievable</a:t>
            </a:r>
          </a:p>
        </p:txBody>
      </p:sp>
    </p:spTree>
    <p:extLst>
      <p:ext uri="{BB962C8B-B14F-4D97-AF65-F5344CB8AC3E}">
        <p14:creationId xmlns:p14="http://schemas.microsoft.com/office/powerpoint/2010/main" val="333088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E(u,v) = \sum_{(x,y) \in W} {[I(x+u, y+v) - I(x,y)]}^2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1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\approx I(x,y) +  \frac{\partial I}{\partial x} u + \frac{\partial I}{\partial y}v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57"/>
  <p:tag name="PICTUREFILESIZE" val="3966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= I(x,y) +  \frac{\partial I}{\partial x} u + \frac{\partial I}{\partial y}v + \mbox{higher order terms}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529"/>
  <p:tag name="PICTUREFILESIZE" val="5884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297"/>
</p:tagLst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1390</Words>
  <Application>Microsoft Office PowerPoint</Application>
  <PresentationFormat>Widescreen</PresentationFormat>
  <Paragraphs>243</Paragraphs>
  <Slides>34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class_layout</vt:lpstr>
      <vt:lpstr>CorelPhotoPaint.Image.8</vt:lpstr>
      <vt:lpstr>Equation</vt:lpstr>
      <vt:lpstr>Features</vt:lpstr>
      <vt:lpstr>References</vt:lpstr>
      <vt:lpstr>PowerPoint Presentation</vt:lpstr>
      <vt:lpstr>What is a feature?</vt:lpstr>
      <vt:lpstr>What can we do with features?</vt:lpstr>
      <vt:lpstr>Local features: main components</vt:lpstr>
      <vt:lpstr>detection</vt:lpstr>
      <vt:lpstr>Global detection</vt:lpstr>
      <vt:lpstr>Advantages of local keypoints</vt:lpstr>
      <vt:lpstr>Local measures of uniqueness</vt:lpstr>
      <vt:lpstr>Local measures of uniqueness</vt:lpstr>
      <vt:lpstr>Harris corner detection:  the math</vt:lpstr>
      <vt:lpstr>Small motion assumption</vt:lpstr>
      <vt:lpstr>Corner detection:  the math</vt:lpstr>
      <vt:lpstr>Corner detection:  the math</vt:lpstr>
      <vt:lpstr>Corner detection:  the math</vt:lpstr>
      <vt:lpstr>PowerPoint Presentation</vt:lpstr>
      <vt:lpstr>PowerPoint Presentation</vt:lpstr>
      <vt:lpstr>General case</vt:lpstr>
      <vt:lpstr>General case</vt:lpstr>
      <vt:lpstr>Interpreting the eigenvalues</vt:lpstr>
      <vt:lpstr>Corner detection:  the math</vt:lpstr>
      <vt:lpstr>PowerPoint Presentation</vt:lpstr>
      <vt:lpstr>Harris detector example</vt:lpstr>
      <vt:lpstr>f value (red high, blue low)</vt:lpstr>
      <vt:lpstr>Threshold (f &gt; value) </vt:lpstr>
      <vt:lpstr>Find local maxima of f</vt:lpstr>
      <vt:lpstr>Harris features (in red)</vt:lpstr>
      <vt:lpstr>Weighting the derivatives</vt:lpstr>
      <vt:lpstr>PowerPoint Presentation</vt:lpstr>
      <vt:lpstr>Invariant local features</vt:lpstr>
      <vt:lpstr>Why extract features?</vt:lpstr>
      <vt:lpstr>Why extract features?</vt:lpstr>
      <vt:lpstr>Why extract features?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 </cp:lastModifiedBy>
  <cp:revision>33</cp:revision>
  <dcterms:created xsi:type="dcterms:W3CDTF">2019-11-08T16:12:10Z</dcterms:created>
  <dcterms:modified xsi:type="dcterms:W3CDTF">2019-11-13T07:13:57Z</dcterms:modified>
</cp:coreProperties>
</file>