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588" r:id="rId3"/>
    <p:sldId id="589" r:id="rId4"/>
    <p:sldId id="590" r:id="rId5"/>
    <p:sldId id="592" r:id="rId6"/>
    <p:sldId id="632" r:id="rId7"/>
    <p:sldId id="638" r:id="rId8"/>
    <p:sldId id="633" r:id="rId9"/>
    <p:sldId id="631" r:id="rId10"/>
    <p:sldId id="599" r:id="rId11"/>
    <p:sldId id="600" r:id="rId12"/>
    <p:sldId id="641" r:id="rId13"/>
    <p:sldId id="643" r:id="rId14"/>
    <p:sldId id="644" r:id="rId15"/>
    <p:sldId id="648" r:id="rId16"/>
    <p:sldId id="649" r:id="rId17"/>
    <p:sldId id="651" r:id="rId18"/>
    <p:sldId id="657" r:id="rId19"/>
    <p:sldId id="601" r:id="rId20"/>
    <p:sldId id="602" r:id="rId21"/>
    <p:sldId id="605" r:id="rId22"/>
    <p:sldId id="607" r:id="rId23"/>
    <p:sldId id="608" r:id="rId24"/>
    <p:sldId id="652" r:id="rId25"/>
    <p:sldId id="635" r:id="rId26"/>
    <p:sldId id="609" r:id="rId27"/>
    <p:sldId id="636" r:id="rId28"/>
    <p:sldId id="655" r:id="rId29"/>
    <p:sldId id="653" r:id="rId30"/>
    <p:sldId id="654" r:id="rId31"/>
    <p:sldId id="659" r:id="rId32"/>
    <p:sldId id="623" r:id="rId33"/>
    <p:sldId id="624" r:id="rId34"/>
    <p:sldId id="625" r:id="rId35"/>
    <p:sldId id="626" r:id="rId36"/>
    <p:sldId id="627" r:id="rId37"/>
    <p:sldId id="628" r:id="rId38"/>
    <p:sldId id="324" r:id="rId39"/>
    <p:sldId id="597" r:id="rId40"/>
    <p:sldId id="594" r:id="rId41"/>
    <p:sldId id="595" r:id="rId42"/>
    <p:sldId id="59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122DCA-2BFF-4C07-B312-A819CFDB2B57}">
          <p14:sldIdLst>
            <p14:sldId id="256"/>
            <p14:sldId id="588"/>
            <p14:sldId id="589"/>
            <p14:sldId id="590"/>
            <p14:sldId id="592"/>
            <p14:sldId id="632"/>
            <p14:sldId id="638"/>
            <p14:sldId id="633"/>
            <p14:sldId id="631"/>
            <p14:sldId id="599"/>
            <p14:sldId id="600"/>
            <p14:sldId id="641"/>
            <p14:sldId id="643"/>
            <p14:sldId id="644"/>
            <p14:sldId id="648"/>
            <p14:sldId id="649"/>
            <p14:sldId id="651"/>
            <p14:sldId id="657"/>
            <p14:sldId id="601"/>
            <p14:sldId id="602"/>
            <p14:sldId id="605"/>
            <p14:sldId id="607"/>
            <p14:sldId id="608"/>
            <p14:sldId id="652"/>
            <p14:sldId id="635"/>
            <p14:sldId id="609"/>
            <p14:sldId id="636"/>
            <p14:sldId id="655"/>
            <p14:sldId id="653"/>
            <p14:sldId id="654"/>
            <p14:sldId id="659"/>
            <p14:sldId id="623"/>
            <p14:sldId id="624"/>
            <p14:sldId id="625"/>
            <p14:sldId id="626"/>
            <p14:sldId id="627"/>
            <p14:sldId id="628"/>
          </p14:sldIdLst>
        </p14:section>
        <p14:section name="Untitled Section" id="{6D85F210-A48E-43FF-87DE-D05122110AE4}">
          <p14:sldIdLst>
            <p14:sldId id="324"/>
            <p14:sldId id="597"/>
            <p14:sldId id="594"/>
            <p14:sldId id="595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43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  <p:guide orient="horz" pos="43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74718-754F-4E07-9605-F6005C29891E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A7449-0C62-42CB-B32A-6A9BAFE4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3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High level idea is that corners are good.  You want to find windows that contain strong gradients AND gradients oriented in more than one direction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05B9E7-BA07-45C5-BE07-494D64FD9992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B4F949-82A5-4D3D-BD83-D7F98958187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74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42F8AC-5B45-42CB-9735-3EB7A7C8F90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65837" cy="3413125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993" y="4324048"/>
            <a:ext cx="5048250" cy="4171346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5A9006-87B5-46C9-9E96-6AA3839CC93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0BA7A5-3491-45A6-9E3B-1789197AE14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06E027-5420-4928-A7CA-206C85BCA021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\begin{align}</a:t>
            </a:r>
          </a:p>
          <a:p>
            <a:r>
              <a:rPr lang="en-US" dirty="0"/>
              <a:t>\</a:t>
            </a:r>
            <a:r>
              <a:rPr lang="en-US" dirty="0" err="1"/>
              <a:t>operatorname</a:t>
            </a:r>
            <a:r>
              <a:rPr lang="en-US" dirty="0"/>
              <a:t>{</a:t>
            </a:r>
            <a:r>
              <a:rPr lang="en-US" dirty="0" err="1"/>
              <a:t>Cov</a:t>
            </a:r>
            <a:r>
              <a:rPr lang="en-US" dirty="0"/>
              <a:t>}(X,Y) &amp;= \</a:t>
            </a:r>
            <a:r>
              <a:rPr lang="en-US" dirty="0" err="1"/>
              <a:t>operatorname</a:t>
            </a:r>
            <a:r>
              <a:rPr lang="en-US" dirty="0"/>
              <a:t>{E}\left[(X - \</a:t>
            </a:r>
            <a:r>
              <a:rPr lang="en-US" dirty="0" err="1"/>
              <a:t>operatorname</a:t>
            </a:r>
            <a:r>
              <a:rPr lang="en-US" dirty="0"/>
              <a:t>{E}[X])(Y - \</a:t>
            </a:r>
            <a:r>
              <a:rPr lang="en-US" dirty="0" err="1"/>
              <a:t>operatorname</a:t>
            </a:r>
            <a:r>
              <a:rPr lang="en-US" dirty="0"/>
              <a:t>{E}[Y])\right] \</a:t>
            </a:r>
            <a:r>
              <a:rPr lang="en-US" dirty="0" err="1"/>
              <a:t>nonumber</a:t>
            </a:r>
            <a:r>
              <a:rPr lang="en-US" dirty="0"/>
              <a:t>\\</a:t>
            </a:r>
          </a:p>
          <a:p>
            <a:r>
              <a:rPr lang="en-US" dirty="0"/>
              <a:t>&amp;= \</a:t>
            </a:r>
            <a:r>
              <a:rPr lang="en-US" dirty="0" err="1"/>
              <a:t>operatorname</a:t>
            </a:r>
            <a:r>
              <a:rPr lang="en-US" dirty="0"/>
              <a:t>{E}\left[XY -X\</a:t>
            </a:r>
            <a:r>
              <a:rPr lang="en-US" dirty="0" err="1"/>
              <a:t>operatorname</a:t>
            </a:r>
            <a:r>
              <a:rPr lang="en-US" dirty="0"/>
              <a:t>{E}[Y] -Y\</a:t>
            </a:r>
            <a:r>
              <a:rPr lang="en-US" dirty="0" err="1"/>
              <a:t>operatorname</a:t>
            </a:r>
            <a:r>
              <a:rPr lang="en-US" dirty="0"/>
              <a:t>{E}[X] + \</a:t>
            </a:r>
            <a:r>
              <a:rPr lang="en-US" dirty="0" err="1"/>
              <a:t>operatorname</a:t>
            </a:r>
            <a:r>
              <a:rPr lang="en-US" dirty="0"/>
              <a:t>{E}[X]\</a:t>
            </a:r>
            <a:r>
              <a:rPr lang="en-US" dirty="0" err="1"/>
              <a:t>operatorname</a:t>
            </a:r>
            <a:r>
              <a:rPr lang="en-US" dirty="0"/>
              <a:t>{E}[Y]\right] \</a:t>
            </a:r>
            <a:r>
              <a:rPr lang="en-US" dirty="0" err="1"/>
              <a:t>nonumber</a:t>
            </a:r>
            <a:r>
              <a:rPr lang="en-US" dirty="0"/>
              <a:t>\\</a:t>
            </a:r>
          </a:p>
          <a:p>
            <a:r>
              <a:rPr lang="en-US" dirty="0"/>
              <a:t>&amp;= \</a:t>
            </a:r>
            <a:r>
              <a:rPr lang="en-US" dirty="0" err="1"/>
              <a:t>operatorname</a:t>
            </a:r>
            <a:r>
              <a:rPr lang="en-US" dirty="0"/>
              <a:t>{E}\left[XY\right] - 2\</a:t>
            </a:r>
            <a:r>
              <a:rPr lang="en-US" dirty="0" err="1"/>
              <a:t>operatorname</a:t>
            </a:r>
            <a:r>
              <a:rPr lang="en-US" dirty="0"/>
              <a:t>{E}[X]\</a:t>
            </a:r>
            <a:r>
              <a:rPr lang="en-US" dirty="0" err="1"/>
              <a:t>operatorname</a:t>
            </a:r>
            <a:r>
              <a:rPr lang="en-US" dirty="0"/>
              <a:t>{E}[Y] + \</a:t>
            </a:r>
            <a:r>
              <a:rPr lang="en-US" dirty="0" err="1"/>
              <a:t>operatorname</a:t>
            </a:r>
            <a:r>
              <a:rPr lang="en-US" dirty="0"/>
              <a:t>{E}[X]\</a:t>
            </a:r>
            <a:r>
              <a:rPr lang="en-US" dirty="0" err="1"/>
              <a:t>operatorname</a:t>
            </a:r>
            <a:r>
              <a:rPr lang="en-US" dirty="0"/>
              <a:t>{E}[Y] \</a:t>
            </a:r>
            <a:r>
              <a:rPr lang="en-US" dirty="0" err="1"/>
              <a:t>nonumber</a:t>
            </a:r>
            <a:r>
              <a:rPr lang="en-US" dirty="0"/>
              <a:t>\\</a:t>
            </a:r>
          </a:p>
          <a:p>
            <a:r>
              <a:rPr lang="en-US" dirty="0"/>
              <a:t>&amp;= \</a:t>
            </a:r>
            <a:r>
              <a:rPr lang="en-US" dirty="0" err="1"/>
              <a:t>operatorname</a:t>
            </a:r>
            <a:r>
              <a:rPr lang="en-US" dirty="0"/>
              <a:t>{E}\left[XY\right] -\</a:t>
            </a:r>
            <a:r>
              <a:rPr lang="en-US" dirty="0" err="1"/>
              <a:t>operatorname</a:t>
            </a:r>
            <a:r>
              <a:rPr lang="en-US" dirty="0"/>
              <a:t>{E}[X]\</a:t>
            </a:r>
            <a:r>
              <a:rPr lang="en-US" dirty="0" err="1"/>
              <a:t>operatorname</a:t>
            </a:r>
            <a:r>
              <a:rPr lang="en-US" dirty="0"/>
              <a:t>{E}[Y]  \</a:t>
            </a:r>
            <a:r>
              <a:rPr lang="en-US" dirty="0" err="1"/>
              <a:t>nonumber</a:t>
            </a:r>
            <a:endParaRPr lang="en-US" dirty="0"/>
          </a:p>
          <a:p>
            <a:r>
              <a:rPr lang="en-US" dirty="0"/>
              <a:t>\end{align}</a:t>
            </a:r>
          </a:p>
          <a:p>
            <a:endParaRPr lang="en-US" dirty="0"/>
          </a:p>
          <a:p>
            <a:r>
              <a:rPr lang="en-US" dirty="0"/>
              <a:t>=================================</a:t>
            </a:r>
          </a:p>
          <a:p>
            <a:endParaRPr lang="en-US" dirty="0"/>
          </a:p>
          <a:p>
            <a:r>
              <a:rPr lang="en-US" dirty="0"/>
              <a:t>\</a:t>
            </a:r>
            <a:r>
              <a:rPr lang="en-US" dirty="0" err="1"/>
              <a:t>operatorname</a:t>
            </a:r>
            <a:r>
              <a:rPr lang="en-US" dirty="0"/>
              <a:t>{K}_{\</a:t>
            </a:r>
            <a:r>
              <a:rPr lang="en-US" dirty="0" err="1"/>
              <a:t>mathbf</a:t>
            </a:r>
            <a:r>
              <a:rPr lang="en-US" dirty="0"/>
              <a:t>{X}\</a:t>
            </a:r>
            <a:r>
              <a:rPr lang="en-US" dirty="0" err="1"/>
              <a:t>mathbf</a:t>
            </a:r>
            <a:r>
              <a:rPr lang="en-US" dirty="0"/>
              <a:t>{X}} = \</a:t>
            </a:r>
            <a:r>
              <a:rPr lang="en-US" dirty="0" err="1"/>
              <a:t>operatorname</a:t>
            </a:r>
            <a:r>
              <a:rPr lang="en-US" dirty="0"/>
              <a:t>{</a:t>
            </a:r>
            <a:r>
              <a:rPr lang="en-US" dirty="0" err="1"/>
              <a:t>cov</a:t>
            </a:r>
            <a:r>
              <a:rPr lang="en-US" dirty="0"/>
              <a:t>}[\</a:t>
            </a:r>
            <a:r>
              <a:rPr lang="en-US" dirty="0" err="1"/>
              <a:t>mathbf</a:t>
            </a:r>
            <a:r>
              <a:rPr lang="en-US" dirty="0"/>
              <a:t>{X},\</a:t>
            </a:r>
            <a:r>
              <a:rPr lang="en-US" dirty="0" err="1"/>
              <a:t>mathbf</a:t>
            </a:r>
            <a:r>
              <a:rPr lang="en-US" dirty="0"/>
              <a:t>{Y}] = \</a:t>
            </a:r>
            <a:r>
              <a:rPr lang="en-US" dirty="0" err="1"/>
              <a:t>operatorname</a:t>
            </a:r>
            <a:r>
              <a:rPr lang="en-US" dirty="0"/>
              <a:t>{E}[(\</a:t>
            </a:r>
            <a:r>
              <a:rPr lang="en-US" dirty="0" err="1"/>
              <a:t>mathbf</a:t>
            </a:r>
            <a:r>
              <a:rPr lang="en-US" dirty="0"/>
              <a:t>{X}-\</a:t>
            </a:r>
            <a:r>
              <a:rPr lang="en-US" dirty="0" err="1"/>
              <a:t>mathbf</a:t>
            </a:r>
            <a:r>
              <a:rPr lang="en-US" dirty="0"/>
              <a:t>{\</a:t>
            </a:r>
            <a:r>
              <a:rPr lang="en-US" dirty="0" err="1"/>
              <a:t>mu_X</a:t>
            </a:r>
            <a:r>
              <a:rPr lang="en-US" dirty="0"/>
              <a:t>})(\</a:t>
            </a:r>
            <a:r>
              <a:rPr lang="en-US" dirty="0" err="1"/>
              <a:t>mathbf</a:t>
            </a:r>
            <a:r>
              <a:rPr lang="en-US" dirty="0"/>
              <a:t>{Y}-\</a:t>
            </a:r>
            <a:r>
              <a:rPr lang="en-US" dirty="0" err="1"/>
              <a:t>mathbf</a:t>
            </a:r>
            <a:r>
              <a:rPr lang="en-US" dirty="0"/>
              <a:t>{\</a:t>
            </a:r>
            <a:r>
              <a:rPr lang="en-US" dirty="0" err="1"/>
              <a:t>mu_Y</a:t>
            </a:r>
            <a:r>
              <a:rPr lang="en-US" dirty="0"/>
              <a:t>})^{\</a:t>
            </a:r>
            <a:r>
              <a:rPr lang="en-US" dirty="0" err="1"/>
              <a:t>rm</a:t>
            </a:r>
            <a:r>
              <a:rPr lang="en-US" dirty="0"/>
              <a:t> T}]= \</a:t>
            </a:r>
            <a:r>
              <a:rPr lang="en-US" dirty="0" err="1"/>
              <a:t>operatorname</a:t>
            </a:r>
            <a:r>
              <a:rPr lang="en-US" dirty="0"/>
              <a:t>{E}[\</a:t>
            </a:r>
            <a:r>
              <a:rPr lang="en-US" dirty="0" err="1"/>
              <a:t>mathbf</a:t>
            </a:r>
            <a:r>
              <a:rPr lang="en-US" dirty="0"/>
              <a:t>{X} \</a:t>
            </a:r>
            <a:r>
              <a:rPr lang="en-US" dirty="0" err="1"/>
              <a:t>mathbf</a:t>
            </a:r>
            <a:r>
              <a:rPr lang="en-US" dirty="0"/>
              <a:t>{Y}^T] - \</a:t>
            </a:r>
            <a:r>
              <a:rPr lang="en-US" dirty="0" err="1"/>
              <a:t>mathbf</a:t>
            </a:r>
            <a:r>
              <a:rPr lang="en-US" dirty="0"/>
              <a:t>{\</a:t>
            </a:r>
            <a:r>
              <a:rPr lang="en-US" dirty="0" err="1"/>
              <a:t>mu_X</a:t>
            </a:r>
            <a:r>
              <a:rPr lang="en-US" dirty="0"/>
              <a:t>}\</a:t>
            </a:r>
            <a:r>
              <a:rPr lang="en-US" dirty="0" err="1"/>
              <a:t>mathbf</a:t>
            </a:r>
            <a:r>
              <a:rPr lang="en-US" dirty="0"/>
              <a:t>{\</a:t>
            </a:r>
            <a:r>
              <a:rPr lang="en-US" dirty="0" err="1"/>
              <a:t>mu_Y</a:t>
            </a:r>
            <a:r>
              <a:rPr lang="en-US" dirty="0"/>
              <a:t>}^T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A7449-0C62-42CB-B32A-6A9BAFE4E3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50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30C4D-B644-4BF1-B862-380B3F44348A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A4206-02EB-4F55-B83C-8E908C558B6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0F3CD5-5F33-4E00-8631-D02E0087863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0F3CD5-5F33-4E00-8631-D02E0087863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r>
              <a:rPr lang="en-US" dirty="0"/>
              <a:t>Av = \lambda v </a:t>
            </a:r>
          </a:p>
          <a:p>
            <a:r>
              <a:rPr lang="en-US" dirty="0"/>
              <a:t>\\</a:t>
            </a:r>
          </a:p>
          <a:p>
            <a:endParaRPr lang="en-US" dirty="0"/>
          </a:p>
          <a:p>
            <a:r>
              <a:rPr lang="en-US" dirty="0"/>
              <a:t>AQ=Q\Lambda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A=Q\Lambda Q^{-1}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{\text{A is real symmetric matrix}}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A=Q\Lambda Q^{T}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A=\left(\begin{array}{</a:t>
            </a:r>
            <a:r>
              <a:rPr lang="en-US" dirty="0" err="1"/>
              <a:t>ll</a:t>
            </a:r>
            <a:r>
              <a:rPr lang="en-US" dirty="0"/>
              <a:t>}{e_{1}} &amp; {e_{2}}\end{array}\right)\left(\begin{array}{cc}{\lambda_{1}} &amp; {0} \\ {0} &amp; {\lambda_{2}}\end{array}\right)\left(\begin{array}{c}{e_{1}^{T}} \\ {e_{2}^{T}}\end{array}\right)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A7449-0C62-42CB-B32A-6A9BAFE4E3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65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endParaRPr lang="en-US" dirty="0"/>
          </a:p>
          <a:p>
            <a:r>
              <a:rPr lang="en-US" dirty="0"/>
              <a:t>x^{T}\left(e_{1} e_{2}\right)\left(\begin{array}{cc}{\lambda_{1}} \\ {} &amp; {\lambda_{2}}\end{array}\right)\left(\begin{array}{c}{e_{1}^{T}} \\ {e_{2}^{T}}\end{array}\right) x=1</a:t>
            </a:r>
          </a:p>
          <a:p>
            <a:endParaRPr lang="en-US" dirty="0"/>
          </a:p>
          <a:p>
            <a:r>
              <a:rPr lang="en-US" dirty="0"/>
              <a:t>\\</a:t>
            </a:r>
          </a:p>
          <a:p>
            <a:r>
              <a:rPr lang="en-US" dirty="0"/>
              <a:t> \lambda_{1} x^{T} e_{1} e_{1}^{T} x+\lambda_{2} x^{T} e_{2} e_{2}^{T} x =1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\frac{\left(e_{1}^{T} x\right)^{2}}{\left(\frac{1}{\sqrt{\lambda_{1}}}\right)^{2}}+\frac{\left(e_{2}^{T} x\right)^{2}}{\left(\frac{1}{\sqrt{\lambda_{2}}}\right)^{2}}=1</a:t>
            </a:r>
          </a:p>
          <a:p>
            <a:endParaRPr lang="en-US" dirty="0"/>
          </a:p>
          <a:p>
            <a:r>
              <a:rPr lang="en-US" dirty="0"/>
              <a:t>=============================================</a:t>
            </a:r>
          </a:p>
          <a:p>
            <a:endParaRPr lang="en-US" dirty="0"/>
          </a:p>
          <a:p>
            <a:r>
              <a:rPr lang="en-US" dirty="0"/>
              <a:t>\frac{(x \cos (\theta)+y \sin (\theta))^{2}}{a^2}+\frac{(x \sin (\theta)-y \cos (\theta))^2}{b^{2}}=1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A7449-0C62-42CB-B32A-6A9BAFE4E3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20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B4F949-82A5-4D3D-BD83-D7F98958187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"/>
            <a:ext cx="10363200" cy="12192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1054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4448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3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09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192305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545135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914400"/>
            <a:ext cx="508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08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B3AFC3-A5AA-492E-B41C-C8BA041F4B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3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4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6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4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0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9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3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762000"/>
            <a:ext cx="117856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E4BE-DC49-4C06-9EAD-5C882F80E0B2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9287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0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7.png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courses/cs5670/2019sp/lectures/lectures.html" TargetMode="External"/><Relationship Id="rId7" Type="http://schemas.openxmlformats.org/officeDocument/2006/relationships/hyperlink" Target="https://towardsdatascience.com/sift-scale-invariant-feature-transform-c7233dc60f37" TargetMode="External"/><Relationship Id="rId2" Type="http://schemas.openxmlformats.org/officeDocument/2006/relationships/hyperlink" Target="http://szeliski.org/Boo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v-python-tutroals.readthedocs.io/en/latest/py_tutorials/py_feature2d/py_table_of_contents_feature2d/py_table_of_contents_feature2d.html" TargetMode="External"/><Relationship Id="rId5" Type="http://schemas.openxmlformats.org/officeDocument/2006/relationships/hyperlink" Target="https://medium.com/software-incubator/introduction-to-orb-oriented-fast-and-rotated-brief-4220e8ec40cf" TargetMode="External"/><Relationship Id="rId4" Type="http://schemas.openxmlformats.org/officeDocument/2006/relationships/hyperlink" Target="http://www.cs.cmu.edu/~16385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5.png"/><Relationship Id="rId11" Type="http://schemas.openxmlformats.org/officeDocument/2006/relationships/image" Target="../media/image33.png"/><Relationship Id="rId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gif"/><Relationship Id="rId4" Type="http://schemas.openxmlformats.org/officeDocument/2006/relationships/image" Target="../media/image38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40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jpe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8" descr="http://www.athoughtabroad.com/images/19.png">
            <a:extLst>
              <a:ext uri="{FF2B5EF4-FFF2-40B4-BE49-F238E27FC236}">
                <a16:creationId xmlns:a16="http://schemas.microsoft.com/office/drawing/2014/main" id="{B81C0895-495C-4C3E-9EB1-6D8FCE5C75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" t="5048" r="1178" b="41133"/>
          <a:stretch/>
        </p:blipFill>
        <p:spPr bwMode="auto">
          <a:xfrm>
            <a:off x="166531" y="1316293"/>
            <a:ext cx="11389408" cy="36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660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measures of uniqueness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Suppose we only consider a small window of pixels. </a:t>
            </a:r>
          </a:p>
          <a:p>
            <a:pPr lvl="0"/>
            <a:r>
              <a:rPr lang="en-US" dirty="0"/>
              <a:t>How does the window change when you shift it?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1200" y="3200400"/>
            <a:ext cx="3149600" cy="2209800"/>
            <a:chOff x="533400" y="2413000"/>
            <a:chExt cx="2362200" cy="2209800"/>
          </a:xfrm>
        </p:grpSpPr>
        <p:sp>
          <p:nvSpPr>
            <p:cNvPr id="31748" name="Rectangle 3"/>
            <p:cNvSpPr>
              <a:spLocks noChangeArrowheads="1"/>
            </p:cNvSpPr>
            <p:nvPr/>
          </p:nvSpPr>
          <p:spPr bwMode="auto">
            <a:xfrm>
              <a:off x="533400" y="2413000"/>
              <a:ext cx="2362200" cy="2209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1" name="Freeform 41"/>
            <p:cNvSpPr>
              <a:spLocks/>
            </p:cNvSpPr>
            <p:nvPr/>
          </p:nvSpPr>
          <p:spPr bwMode="auto">
            <a:xfrm>
              <a:off x="990600" y="2794000"/>
              <a:ext cx="1600200" cy="1447800"/>
            </a:xfrm>
            <a:custGeom>
              <a:avLst/>
              <a:gdLst>
                <a:gd name="T0" fmla="*/ 0 w 1008"/>
                <a:gd name="T1" fmla="*/ 2147483647 h 912"/>
                <a:gd name="T2" fmla="*/ 0 w 1008"/>
                <a:gd name="T3" fmla="*/ 0 h 912"/>
                <a:gd name="T4" fmla="*/ 2147483647 w 1008"/>
                <a:gd name="T5" fmla="*/ 2147483647 h 912"/>
                <a:gd name="T6" fmla="*/ 0 60000 65536"/>
                <a:gd name="T7" fmla="*/ 0 60000 65536"/>
                <a:gd name="T8" fmla="*/ 0 60000 65536"/>
                <a:gd name="T9" fmla="*/ 0 w 1008"/>
                <a:gd name="T10" fmla="*/ 0 h 912"/>
                <a:gd name="T11" fmla="*/ 1008 w 100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528"/>
                  </a:ln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Rectangle 46"/>
            <p:cNvSpPr>
              <a:spLocks noChangeArrowheads="1"/>
            </p:cNvSpPr>
            <p:nvPr/>
          </p:nvSpPr>
          <p:spPr bwMode="auto">
            <a:xfrm>
              <a:off x="1309688" y="3524250"/>
              <a:ext cx="485775" cy="4699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2000" y="3200400"/>
            <a:ext cx="3149600" cy="2209800"/>
            <a:chOff x="3429000" y="2413000"/>
            <a:chExt cx="2362200" cy="2209800"/>
          </a:xfrm>
        </p:grpSpPr>
        <p:grpSp>
          <p:nvGrpSpPr>
            <p:cNvPr id="2" name="Group 42"/>
            <p:cNvGrpSpPr>
              <a:grpSpLocks/>
            </p:cNvGrpSpPr>
            <p:nvPr/>
          </p:nvGrpSpPr>
          <p:grpSpPr bwMode="auto">
            <a:xfrm>
              <a:off x="3429000" y="2413000"/>
              <a:ext cx="2362200" cy="2209800"/>
              <a:chOff x="2208" y="1104"/>
              <a:chExt cx="1488" cy="1392"/>
            </a:xfrm>
          </p:grpSpPr>
          <p:sp>
            <p:nvSpPr>
              <p:cNvPr id="31758" name="Rectangle 43"/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1488" cy="13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9" name="Freeform 44"/>
              <p:cNvSpPr>
                <a:spLocks/>
              </p:cNvSpPr>
              <p:nvPr/>
            </p:nvSpPr>
            <p:spPr bwMode="auto">
              <a:xfrm>
                <a:off x="2496" y="1344"/>
                <a:ext cx="1008" cy="912"/>
              </a:xfrm>
              <a:custGeom>
                <a:avLst/>
                <a:gdLst>
                  <a:gd name="T0" fmla="*/ 0 w 1008"/>
                  <a:gd name="T1" fmla="*/ 912 h 912"/>
                  <a:gd name="T2" fmla="*/ 0 w 1008"/>
                  <a:gd name="T3" fmla="*/ 0 h 912"/>
                  <a:gd name="T4" fmla="*/ 1008 w 1008"/>
                  <a:gd name="T5" fmla="*/ 528 h 912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912"/>
                  <a:gd name="T11" fmla="*/ 1008 w 1008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8" h="912">
                    <a:moveTo>
                      <a:pt x="0" y="912"/>
                    </a:moveTo>
                    <a:lnTo>
                      <a:pt x="0" y="0"/>
                    </a:lnTo>
                    <a:lnTo>
                      <a:pt x="1008" y="528"/>
                    </a:ln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3629025" y="3352800"/>
              <a:ext cx="485775" cy="4699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31200" y="3200400"/>
            <a:ext cx="3149600" cy="2209800"/>
            <a:chOff x="6248400" y="2413000"/>
            <a:chExt cx="2362200" cy="2209800"/>
          </a:xfrm>
        </p:grpSpPr>
        <p:grpSp>
          <p:nvGrpSpPr>
            <p:cNvPr id="3" name="Group 94"/>
            <p:cNvGrpSpPr>
              <a:grpSpLocks/>
            </p:cNvGrpSpPr>
            <p:nvPr/>
          </p:nvGrpSpPr>
          <p:grpSpPr bwMode="auto">
            <a:xfrm>
              <a:off x="6248400" y="2413000"/>
              <a:ext cx="2362200" cy="2209800"/>
              <a:chOff x="2208" y="1104"/>
              <a:chExt cx="1488" cy="1392"/>
            </a:xfrm>
          </p:grpSpPr>
          <p:sp>
            <p:nvSpPr>
              <p:cNvPr id="31756" name="Rectangle 95"/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1488" cy="13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7" name="Freeform 96"/>
              <p:cNvSpPr>
                <a:spLocks/>
              </p:cNvSpPr>
              <p:nvPr/>
            </p:nvSpPr>
            <p:spPr bwMode="auto">
              <a:xfrm>
                <a:off x="2496" y="1344"/>
                <a:ext cx="1008" cy="912"/>
              </a:xfrm>
              <a:custGeom>
                <a:avLst/>
                <a:gdLst>
                  <a:gd name="T0" fmla="*/ 0 w 1008"/>
                  <a:gd name="T1" fmla="*/ 912 h 912"/>
                  <a:gd name="T2" fmla="*/ 0 w 1008"/>
                  <a:gd name="T3" fmla="*/ 0 h 912"/>
                  <a:gd name="T4" fmla="*/ 1008 w 1008"/>
                  <a:gd name="T5" fmla="*/ 528 h 912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912"/>
                  <a:gd name="T11" fmla="*/ 1008 w 1008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8" h="912">
                    <a:moveTo>
                      <a:pt x="0" y="912"/>
                    </a:moveTo>
                    <a:lnTo>
                      <a:pt x="0" y="0"/>
                    </a:lnTo>
                    <a:lnTo>
                      <a:pt x="1008" y="528"/>
                    </a:ln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6477000" y="2590800"/>
              <a:ext cx="485775" cy="4699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8839200" y="6553200"/>
            <a:ext cx="335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200" b="0" dirty="0"/>
              <a:t>Credit: S. Seitz, D. </a:t>
            </a:r>
            <a:r>
              <a:rPr lang="en-US" sz="1200" b="0" dirty="0" err="1"/>
              <a:t>Frolova</a:t>
            </a:r>
            <a:r>
              <a:rPr lang="en-US" sz="1200" b="0" dirty="0"/>
              <a:t>, D. </a:t>
            </a:r>
            <a:r>
              <a:rPr lang="en-US" sz="1200" b="0" dirty="0" err="1"/>
              <a:t>Simakov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37338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/>
              <a:t>Local measures of uniqueness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0" y="3200400"/>
            <a:ext cx="3149600" cy="2209800"/>
            <a:chOff x="3429000" y="3886200"/>
            <a:chExt cx="2362200" cy="2209800"/>
          </a:xfrm>
        </p:grpSpPr>
        <p:grpSp>
          <p:nvGrpSpPr>
            <p:cNvPr id="2" name="Group 42"/>
            <p:cNvGrpSpPr>
              <a:grpSpLocks/>
            </p:cNvGrpSpPr>
            <p:nvPr/>
          </p:nvGrpSpPr>
          <p:grpSpPr bwMode="auto">
            <a:xfrm>
              <a:off x="3429000" y="3886200"/>
              <a:ext cx="2362200" cy="2209800"/>
              <a:chOff x="2208" y="1104"/>
              <a:chExt cx="1488" cy="1392"/>
            </a:xfrm>
          </p:grpSpPr>
          <p:sp>
            <p:nvSpPr>
              <p:cNvPr id="33824" name="Rectangle 43"/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1488" cy="13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5" name="Freeform 44"/>
              <p:cNvSpPr>
                <a:spLocks/>
              </p:cNvSpPr>
              <p:nvPr/>
            </p:nvSpPr>
            <p:spPr bwMode="auto">
              <a:xfrm>
                <a:off x="2496" y="1344"/>
                <a:ext cx="1008" cy="912"/>
              </a:xfrm>
              <a:custGeom>
                <a:avLst/>
                <a:gdLst>
                  <a:gd name="T0" fmla="*/ 0 w 1008"/>
                  <a:gd name="T1" fmla="*/ 912 h 912"/>
                  <a:gd name="T2" fmla="*/ 0 w 1008"/>
                  <a:gd name="T3" fmla="*/ 0 h 912"/>
                  <a:gd name="T4" fmla="*/ 1008 w 1008"/>
                  <a:gd name="T5" fmla="*/ 528 h 912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912"/>
                  <a:gd name="T11" fmla="*/ 1008 w 1008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8" h="912">
                    <a:moveTo>
                      <a:pt x="0" y="912"/>
                    </a:moveTo>
                    <a:lnTo>
                      <a:pt x="0" y="0"/>
                    </a:lnTo>
                    <a:lnTo>
                      <a:pt x="1008" y="528"/>
                    </a:ln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" name="Group 45"/>
            <p:cNvGrpSpPr>
              <a:grpSpLocks/>
            </p:cNvGrpSpPr>
            <p:nvPr/>
          </p:nvGrpSpPr>
          <p:grpSpPr bwMode="auto">
            <a:xfrm>
              <a:off x="3505200" y="4724400"/>
              <a:ext cx="703263" cy="677863"/>
              <a:chOff x="892" y="1801"/>
              <a:chExt cx="443" cy="427"/>
            </a:xfrm>
          </p:grpSpPr>
          <p:sp>
            <p:nvSpPr>
              <p:cNvPr id="33819" name="Rectangle 46"/>
              <p:cNvSpPr>
                <a:spLocks noChangeArrowheads="1"/>
              </p:cNvSpPr>
              <p:nvPr/>
            </p:nvSpPr>
            <p:spPr bwMode="auto">
              <a:xfrm>
                <a:off x="960" y="1872"/>
                <a:ext cx="306" cy="296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0" name="Line 47"/>
              <p:cNvSpPr>
                <a:spLocks noChangeShapeType="1"/>
              </p:cNvSpPr>
              <p:nvPr/>
            </p:nvSpPr>
            <p:spPr bwMode="auto">
              <a:xfrm flipV="1">
                <a:off x="1263" y="1811"/>
                <a:ext cx="57" cy="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1" name="Line 48"/>
              <p:cNvSpPr>
                <a:spLocks noChangeShapeType="1"/>
              </p:cNvSpPr>
              <p:nvPr/>
            </p:nvSpPr>
            <p:spPr bwMode="auto">
              <a:xfrm>
                <a:off x="1275" y="2169"/>
                <a:ext cx="60" cy="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2" name="Line 49"/>
              <p:cNvSpPr>
                <a:spLocks noChangeShapeType="1"/>
              </p:cNvSpPr>
              <p:nvPr/>
            </p:nvSpPr>
            <p:spPr bwMode="auto">
              <a:xfrm flipH="1">
                <a:off x="892" y="2170"/>
                <a:ext cx="68" cy="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3" name="Line 50"/>
              <p:cNvSpPr>
                <a:spLocks noChangeShapeType="1"/>
              </p:cNvSpPr>
              <p:nvPr/>
            </p:nvSpPr>
            <p:spPr bwMode="auto">
              <a:xfrm flipH="1" flipV="1">
                <a:off x="898" y="1801"/>
                <a:ext cx="62" cy="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711200" y="3200400"/>
            <a:ext cx="3149600" cy="2209800"/>
            <a:chOff x="533400" y="3886200"/>
            <a:chExt cx="2362200" cy="2209800"/>
          </a:xfrm>
        </p:grpSpPr>
        <p:sp>
          <p:nvSpPr>
            <p:cNvPr id="33795" name="Rectangle 3"/>
            <p:cNvSpPr>
              <a:spLocks noChangeArrowheads="1"/>
            </p:cNvSpPr>
            <p:nvPr/>
          </p:nvSpPr>
          <p:spPr bwMode="auto">
            <a:xfrm>
              <a:off x="533400" y="3886200"/>
              <a:ext cx="2362200" cy="2209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Freeform 41"/>
            <p:cNvSpPr>
              <a:spLocks/>
            </p:cNvSpPr>
            <p:nvPr/>
          </p:nvSpPr>
          <p:spPr bwMode="auto">
            <a:xfrm>
              <a:off x="990600" y="4267200"/>
              <a:ext cx="1600200" cy="1447800"/>
            </a:xfrm>
            <a:custGeom>
              <a:avLst/>
              <a:gdLst>
                <a:gd name="T0" fmla="*/ 0 w 1008"/>
                <a:gd name="T1" fmla="*/ 2147483647 h 912"/>
                <a:gd name="T2" fmla="*/ 0 w 1008"/>
                <a:gd name="T3" fmla="*/ 0 h 912"/>
                <a:gd name="T4" fmla="*/ 2147483647 w 1008"/>
                <a:gd name="T5" fmla="*/ 2147483647 h 912"/>
                <a:gd name="T6" fmla="*/ 0 60000 65536"/>
                <a:gd name="T7" fmla="*/ 0 60000 65536"/>
                <a:gd name="T8" fmla="*/ 0 60000 65536"/>
                <a:gd name="T9" fmla="*/ 0 w 1008"/>
                <a:gd name="T10" fmla="*/ 0 h 912"/>
                <a:gd name="T11" fmla="*/ 1008 w 100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528"/>
                  </a:ln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1201738" y="4884738"/>
              <a:ext cx="703262" cy="677862"/>
              <a:chOff x="892" y="1801"/>
              <a:chExt cx="443" cy="427"/>
            </a:xfrm>
          </p:grpSpPr>
          <p:sp>
            <p:nvSpPr>
              <p:cNvPr id="33812" name="Rectangle 46"/>
              <p:cNvSpPr>
                <a:spLocks noChangeArrowheads="1"/>
              </p:cNvSpPr>
              <p:nvPr/>
            </p:nvSpPr>
            <p:spPr bwMode="auto">
              <a:xfrm>
                <a:off x="960" y="1872"/>
                <a:ext cx="306" cy="296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3" name="Line 47"/>
              <p:cNvSpPr>
                <a:spLocks noChangeShapeType="1"/>
              </p:cNvSpPr>
              <p:nvPr/>
            </p:nvSpPr>
            <p:spPr bwMode="auto">
              <a:xfrm flipV="1">
                <a:off x="1263" y="1811"/>
                <a:ext cx="57" cy="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4" name="Line 48"/>
              <p:cNvSpPr>
                <a:spLocks noChangeShapeType="1"/>
              </p:cNvSpPr>
              <p:nvPr/>
            </p:nvSpPr>
            <p:spPr bwMode="auto">
              <a:xfrm>
                <a:off x="1275" y="2169"/>
                <a:ext cx="60" cy="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5" name="Line 49"/>
              <p:cNvSpPr>
                <a:spLocks noChangeShapeType="1"/>
              </p:cNvSpPr>
              <p:nvPr/>
            </p:nvSpPr>
            <p:spPr bwMode="auto">
              <a:xfrm flipH="1">
                <a:off x="892" y="2170"/>
                <a:ext cx="68" cy="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6" name="Line 50"/>
              <p:cNvSpPr>
                <a:spLocks noChangeShapeType="1"/>
              </p:cNvSpPr>
              <p:nvPr/>
            </p:nvSpPr>
            <p:spPr bwMode="auto">
              <a:xfrm flipH="1" flipV="1">
                <a:off x="898" y="1801"/>
                <a:ext cx="62" cy="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8331200" y="3200400"/>
            <a:ext cx="3149600" cy="2209800"/>
            <a:chOff x="6248400" y="3886200"/>
            <a:chExt cx="2362200" cy="2209800"/>
          </a:xfrm>
        </p:grpSpPr>
        <p:grpSp>
          <p:nvGrpSpPr>
            <p:cNvPr id="4" name="Group 94"/>
            <p:cNvGrpSpPr>
              <a:grpSpLocks/>
            </p:cNvGrpSpPr>
            <p:nvPr/>
          </p:nvGrpSpPr>
          <p:grpSpPr bwMode="auto">
            <a:xfrm>
              <a:off x="6248400" y="3886200"/>
              <a:ext cx="2362200" cy="2209800"/>
              <a:chOff x="2208" y="1104"/>
              <a:chExt cx="1488" cy="1392"/>
            </a:xfrm>
          </p:grpSpPr>
          <p:sp>
            <p:nvSpPr>
              <p:cNvPr id="33817" name="Rectangle 95"/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1488" cy="13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8" name="Freeform 96"/>
              <p:cNvSpPr>
                <a:spLocks/>
              </p:cNvSpPr>
              <p:nvPr/>
            </p:nvSpPr>
            <p:spPr bwMode="auto">
              <a:xfrm>
                <a:off x="2496" y="1344"/>
                <a:ext cx="1008" cy="912"/>
              </a:xfrm>
              <a:custGeom>
                <a:avLst/>
                <a:gdLst>
                  <a:gd name="T0" fmla="*/ 0 w 1008"/>
                  <a:gd name="T1" fmla="*/ 912 h 912"/>
                  <a:gd name="T2" fmla="*/ 0 w 1008"/>
                  <a:gd name="T3" fmla="*/ 0 h 912"/>
                  <a:gd name="T4" fmla="*/ 1008 w 1008"/>
                  <a:gd name="T5" fmla="*/ 528 h 912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912"/>
                  <a:gd name="T11" fmla="*/ 1008 w 1008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8" h="912">
                    <a:moveTo>
                      <a:pt x="0" y="912"/>
                    </a:moveTo>
                    <a:lnTo>
                      <a:pt x="0" y="0"/>
                    </a:lnTo>
                    <a:lnTo>
                      <a:pt x="1008" y="528"/>
                    </a:ln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6383338" y="3962400"/>
              <a:ext cx="703262" cy="677863"/>
              <a:chOff x="892" y="1801"/>
              <a:chExt cx="443" cy="427"/>
            </a:xfrm>
          </p:grpSpPr>
          <p:sp>
            <p:nvSpPr>
              <p:cNvPr id="33807" name="Rectangle 46"/>
              <p:cNvSpPr>
                <a:spLocks noChangeArrowheads="1"/>
              </p:cNvSpPr>
              <p:nvPr/>
            </p:nvSpPr>
            <p:spPr bwMode="auto">
              <a:xfrm>
                <a:off x="960" y="1872"/>
                <a:ext cx="306" cy="296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8" name="Line 47"/>
              <p:cNvSpPr>
                <a:spLocks noChangeShapeType="1"/>
              </p:cNvSpPr>
              <p:nvPr/>
            </p:nvSpPr>
            <p:spPr bwMode="auto">
              <a:xfrm flipV="1">
                <a:off x="1263" y="1811"/>
                <a:ext cx="57" cy="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9" name="Line 48"/>
              <p:cNvSpPr>
                <a:spLocks noChangeShapeType="1"/>
              </p:cNvSpPr>
              <p:nvPr/>
            </p:nvSpPr>
            <p:spPr bwMode="auto">
              <a:xfrm>
                <a:off x="1275" y="2169"/>
                <a:ext cx="60" cy="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0" name="Line 49"/>
              <p:cNvSpPr>
                <a:spLocks noChangeShapeType="1"/>
              </p:cNvSpPr>
              <p:nvPr/>
            </p:nvSpPr>
            <p:spPr bwMode="auto">
              <a:xfrm flipH="1">
                <a:off x="892" y="2170"/>
                <a:ext cx="68" cy="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1" name="Line 50"/>
              <p:cNvSpPr>
                <a:spLocks noChangeShapeType="1"/>
              </p:cNvSpPr>
              <p:nvPr/>
            </p:nvSpPr>
            <p:spPr bwMode="auto">
              <a:xfrm flipH="1" flipV="1">
                <a:off x="898" y="1801"/>
                <a:ext cx="62" cy="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802" name="Text Box 4"/>
          <p:cNvSpPr txBox="1">
            <a:spLocks noChangeArrowheads="1"/>
          </p:cNvSpPr>
          <p:nvPr/>
        </p:nvSpPr>
        <p:spPr bwMode="auto">
          <a:xfrm>
            <a:off x="1016000" y="5384800"/>
            <a:ext cx="2743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 dirty="0">
                <a:solidFill>
                  <a:srgbClr val="003399"/>
                </a:solidFill>
                <a:cs typeface="Times New Roman" pitchFamily="18" charset="0"/>
              </a:rPr>
              <a:t>“flat”</a:t>
            </a:r>
            <a:r>
              <a:rPr lang="en-US" sz="2000" b="0" dirty="0">
                <a:cs typeface="Times New Roman" pitchFamily="18" charset="0"/>
              </a:rPr>
              <a:t> region:</a:t>
            </a:r>
            <a:br>
              <a:rPr lang="en-US" sz="2000" b="0" dirty="0">
                <a:cs typeface="Times New Roman" pitchFamily="18" charset="0"/>
              </a:rPr>
            </a:br>
            <a:r>
              <a:rPr lang="en-US" sz="2000" b="0" dirty="0">
                <a:cs typeface="Times New Roman" pitchFamily="18" charset="0"/>
              </a:rPr>
              <a:t>no change in all directions</a:t>
            </a:r>
            <a:endParaRPr lang="ru-RU" sz="2000" b="0" dirty="0">
              <a:cs typeface="Times New Roman" pitchFamily="18" charset="0"/>
            </a:endParaRPr>
          </a:p>
        </p:txBody>
      </p:sp>
      <p:sp>
        <p:nvSpPr>
          <p:cNvPr id="33803" name="Text Box 93"/>
          <p:cNvSpPr txBox="1">
            <a:spLocks noChangeArrowheads="1"/>
          </p:cNvSpPr>
          <p:nvPr/>
        </p:nvSpPr>
        <p:spPr bwMode="auto">
          <a:xfrm>
            <a:off x="4572000" y="5384800"/>
            <a:ext cx="3251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 dirty="0">
                <a:solidFill>
                  <a:srgbClr val="003399"/>
                </a:solidFill>
                <a:cs typeface="Times New Roman" pitchFamily="18" charset="0"/>
              </a:rPr>
              <a:t>“edge”</a:t>
            </a:r>
            <a:r>
              <a:rPr lang="en-US" sz="2000" b="0" dirty="0">
                <a:cs typeface="Times New Roman" pitchFamily="18" charset="0"/>
              </a:rPr>
              <a:t>:  </a:t>
            </a:r>
          </a:p>
          <a:p>
            <a:r>
              <a:rPr lang="en-US" sz="2000" b="0" dirty="0">
                <a:cs typeface="Times New Roman" pitchFamily="18" charset="0"/>
              </a:rPr>
              <a:t>no change along the edge direction</a:t>
            </a:r>
            <a:endParaRPr lang="ru-RU" sz="2000" b="0" dirty="0">
              <a:cs typeface="Times New Roman" pitchFamily="18" charset="0"/>
            </a:endParaRPr>
          </a:p>
        </p:txBody>
      </p:sp>
      <p:sp>
        <p:nvSpPr>
          <p:cNvPr id="33804" name="Text Box 145"/>
          <p:cNvSpPr txBox="1">
            <a:spLocks noChangeArrowheads="1"/>
          </p:cNvSpPr>
          <p:nvPr/>
        </p:nvSpPr>
        <p:spPr bwMode="auto">
          <a:xfrm>
            <a:off x="8331200" y="5359400"/>
            <a:ext cx="3251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 dirty="0">
                <a:solidFill>
                  <a:srgbClr val="003399"/>
                </a:solidFill>
                <a:cs typeface="Times New Roman" pitchFamily="18" charset="0"/>
              </a:rPr>
              <a:t>“corner”</a:t>
            </a:r>
            <a:r>
              <a:rPr lang="en-US" sz="2000" b="0" dirty="0">
                <a:cs typeface="Times New Roman" pitchFamily="18" charset="0"/>
              </a:rPr>
              <a:t>:</a:t>
            </a:r>
            <a:br>
              <a:rPr lang="en-US" sz="2000" b="0" dirty="0">
                <a:cs typeface="Times New Roman" pitchFamily="18" charset="0"/>
              </a:rPr>
            </a:br>
            <a:r>
              <a:rPr lang="en-US" sz="2000" b="0" dirty="0">
                <a:cs typeface="Times New Roman" pitchFamily="18" charset="0"/>
              </a:rPr>
              <a:t>significant change in all directions</a:t>
            </a:r>
            <a:endParaRPr lang="ru-RU" sz="2000" b="0" dirty="0">
              <a:cs typeface="Times New Roman" pitchFamily="18" charset="0"/>
            </a:endParaRPr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203200" y="762000"/>
            <a:ext cx="11785600" cy="5715000"/>
          </a:xfrm>
        </p:spPr>
        <p:txBody>
          <a:bodyPr>
            <a:normAutofit/>
          </a:bodyPr>
          <a:lstStyle/>
          <a:p>
            <a:r>
              <a:rPr lang="en-US" sz="2800" dirty="0"/>
              <a:t>Suppose we only consider a small window of pixels- </a:t>
            </a:r>
          </a:p>
          <a:p>
            <a:pPr lvl="0"/>
            <a:r>
              <a:rPr lang="en-US" dirty="0"/>
              <a:t>How does the window change when you shift it?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2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1. Compute image gradients over a small region…"/>
          <p:cNvSpPr txBox="1"/>
          <p:nvPr/>
        </p:nvSpPr>
        <p:spPr>
          <a:xfrm>
            <a:off x="2281714" y="639745"/>
            <a:ext cx="8262788" cy="54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/>
          <a:p>
            <a:pPr algn="ctr" defTabSz="488975" hangingPunct="0">
              <a:defRPr/>
            </a:pPr>
            <a:r>
              <a:rPr sz="3000" kern="0" dirty="0">
                <a:solidFill>
                  <a:srgbClr val="000000"/>
                </a:solidFill>
                <a:latin typeface="Helvetica Light"/>
                <a:sym typeface="Helvetica Light"/>
              </a:rPr>
              <a:t>1. Compute image gradients over a small region</a:t>
            </a:r>
          </a:p>
        </p:txBody>
      </p:sp>
      <p:sp>
        <p:nvSpPr>
          <p:cNvPr id="177" name="Rectangle"/>
          <p:cNvSpPr/>
          <p:nvPr/>
        </p:nvSpPr>
        <p:spPr>
          <a:xfrm>
            <a:off x="774087" y="1767808"/>
            <a:ext cx="6491730" cy="4554681"/>
          </a:xfrm>
          <a:prstGeom prst="rect">
            <a:avLst/>
          </a:prstGeom>
          <a:solidFill>
            <a:srgbClr val="C0C0C0"/>
          </a:solidFill>
          <a:ln>
            <a:solidFill>
              <a:srgbClr val="000000"/>
            </a:solidFill>
            <a:miter/>
          </a:ln>
        </p:spPr>
        <p:txBody>
          <a:bodyPr lIns="38267" tIns="38268" rIns="38267" bIns="38268" anchor="ctr"/>
          <a:lstStyle/>
          <a:p>
            <a:pPr defTabSz="765353" hangingPunct="0">
              <a:defRPr sz="240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78" name="Shape"/>
          <p:cNvSpPr/>
          <p:nvPr/>
        </p:nvSpPr>
        <p:spPr>
          <a:xfrm>
            <a:off x="1953626" y="2527080"/>
            <a:ext cx="5241689" cy="3757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1" y="14400"/>
                  <a:pt x="42" y="7200"/>
                  <a:pt x="64" y="0"/>
                </a:cubicBezTo>
                <a:lnTo>
                  <a:pt x="21600" y="11365"/>
                </a:lnTo>
                <a:lnTo>
                  <a:pt x="21600" y="21534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grpSp>
        <p:nvGrpSpPr>
          <p:cNvPr id="190" name="Group"/>
          <p:cNvGrpSpPr/>
          <p:nvPr/>
        </p:nvGrpSpPr>
        <p:grpSpPr>
          <a:xfrm>
            <a:off x="1314738" y="2068083"/>
            <a:ext cx="1334993" cy="974309"/>
            <a:chOff x="0" y="0"/>
            <a:chExt cx="1423992" cy="1385682"/>
          </a:xfrm>
        </p:grpSpPr>
        <p:sp>
          <p:nvSpPr>
            <p:cNvPr id="179" name="Rectangle"/>
            <p:cNvSpPr/>
            <p:nvPr/>
          </p:nvSpPr>
          <p:spPr>
            <a:xfrm>
              <a:off x="0" y="4113"/>
              <a:ext cx="1423993" cy="1377457"/>
            </a:xfrm>
            <a:prstGeom prst="rect">
              <a:avLst/>
            </a:prstGeom>
            <a:solidFill>
              <a:srgbClr val="00CC99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765353" hangingPunct="0">
                <a:defRPr sz="2400" b="1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000" b="1" ker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84" name="Group"/>
            <p:cNvGrpSpPr/>
            <p:nvPr/>
          </p:nvGrpSpPr>
          <p:grpSpPr>
            <a:xfrm>
              <a:off x="19154" y="273691"/>
              <a:ext cx="1385684" cy="843201"/>
              <a:chOff x="0" y="0"/>
              <a:chExt cx="1385682" cy="843199"/>
            </a:xfrm>
          </p:grpSpPr>
          <p:sp>
            <p:nvSpPr>
              <p:cNvPr id="180" name="Line"/>
              <p:cNvSpPr/>
              <p:nvPr/>
            </p:nvSpPr>
            <p:spPr>
              <a:xfrm>
                <a:off x="0" y="281066"/>
                <a:ext cx="1385683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181" name="Line"/>
              <p:cNvSpPr/>
              <p:nvPr/>
            </p:nvSpPr>
            <p:spPr>
              <a:xfrm>
                <a:off x="0" y="562132"/>
                <a:ext cx="1385683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182" name="Line"/>
              <p:cNvSpPr/>
              <p:nvPr/>
            </p:nvSpPr>
            <p:spPr>
              <a:xfrm>
                <a:off x="0" y="843199"/>
                <a:ext cx="1385683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183" name="Line"/>
              <p:cNvSpPr/>
              <p:nvPr/>
            </p:nvSpPr>
            <p:spPr>
              <a:xfrm>
                <a:off x="0" y="-1"/>
                <a:ext cx="1385683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</p:grpSp>
        <p:grpSp>
          <p:nvGrpSpPr>
            <p:cNvPr id="189" name="Group"/>
            <p:cNvGrpSpPr/>
            <p:nvPr/>
          </p:nvGrpSpPr>
          <p:grpSpPr>
            <a:xfrm rot="5400000">
              <a:off x="19154" y="271241"/>
              <a:ext cx="1385684" cy="843200"/>
              <a:chOff x="0" y="0"/>
              <a:chExt cx="1385682" cy="843199"/>
            </a:xfrm>
          </p:grpSpPr>
          <p:sp>
            <p:nvSpPr>
              <p:cNvPr id="185" name="Line"/>
              <p:cNvSpPr/>
              <p:nvPr/>
            </p:nvSpPr>
            <p:spPr>
              <a:xfrm>
                <a:off x="0" y="281066"/>
                <a:ext cx="1385683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186" name="Line"/>
              <p:cNvSpPr/>
              <p:nvPr/>
            </p:nvSpPr>
            <p:spPr>
              <a:xfrm>
                <a:off x="0" y="562132"/>
                <a:ext cx="1385683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187" name="Line"/>
              <p:cNvSpPr/>
              <p:nvPr/>
            </p:nvSpPr>
            <p:spPr>
              <a:xfrm>
                <a:off x="0" y="843199"/>
                <a:ext cx="1385683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188" name="Line"/>
              <p:cNvSpPr/>
              <p:nvPr/>
            </p:nvSpPr>
            <p:spPr>
              <a:xfrm>
                <a:off x="0" y="-1"/>
                <a:ext cx="1385683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</p:grpSp>
      </p:grpSp>
      <p:sp>
        <p:nvSpPr>
          <p:cNvPr id="191" name="Rectangle"/>
          <p:cNvSpPr/>
          <p:nvPr/>
        </p:nvSpPr>
        <p:spPr>
          <a:xfrm>
            <a:off x="10113455" y="2674350"/>
            <a:ext cx="1334993" cy="96852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rgbClr val="000000"/>
            </a:solidFill>
            <a:miter/>
          </a:ln>
        </p:spPr>
        <p:txBody>
          <a:bodyPr lIns="38267" tIns="38268" rIns="38267" bIns="38268" anchor="ctr"/>
          <a:lstStyle/>
          <a:p>
            <a:pPr defTabSz="765353" hangingPunct="0">
              <a:defRPr sz="240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grpSp>
        <p:nvGrpSpPr>
          <p:cNvPr id="196" name="Group"/>
          <p:cNvGrpSpPr/>
          <p:nvPr/>
        </p:nvGrpSpPr>
        <p:grpSpPr>
          <a:xfrm>
            <a:off x="10131414" y="2863897"/>
            <a:ext cx="1299078" cy="592876"/>
            <a:chOff x="0" y="0"/>
            <a:chExt cx="1385682" cy="843199"/>
          </a:xfrm>
        </p:grpSpPr>
        <p:sp>
          <p:nvSpPr>
            <p:cNvPr id="192" name="Line"/>
            <p:cNvSpPr/>
            <p:nvPr/>
          </p:nvSpPr>
          <p:spPr>
            <a:xfrm>
              <a:off x="0" y="281066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193" name="Line"/>
            <p:cNvSpPr/>
            <p:nvPr/>
          </p:nvSpPr>
          <p:spPr>
            <a:xfrm>
              <a:off x="0" y="562132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194" name="Line"/>
            <p:cNvSpPr/>
            <p:nvPr/>
          </p:nvSpPr>
          <p:spPr>
            <a:xfrm>
              <a:off x="0" y="843199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195" name="Line"/>
            <p:cNvSpPr/>
            <p:nvPr/>
          </p:nvSpPr>
          <p:spPr>
            <a:xfrm>
              <a:off x="0" y="-1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</p:grpSp>
      <p:grpSp>
        <p:nvGrpSpPr>
          <p:cNvPr id="201" name="Group"/>
          <p:cNvGrpSpPr/>
          <p:nvPr/>
        </p:nvGrpSpPr>
        <p:grpSpPr>
          <a:xfrm rot="5400000">
            <a:off x="10293799" y="2763361"/>
            <a:ext cx="974308" cy="790500"/>
            <a:chOff x="0" y="0"/>
            <a:chExt cx="1385682" cy="843199"/>
          </a:xfrm>
        </p:grpSpPr>
        <p:sp>
          <p:nvSpPr>
            <p:cNvPr id="197" name="Line"/>
            <p:cNvSpPr/>
            <p:nvPr/>
          </p:nvSpPr>
          <p:spPr>
            <a:xfrm>
              <a:off x="0" y="281066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198" name="Line"/>
            <p:cNvSpPr/>
            <p:nvPr/>
          </p:nvSpPr>
          <p:spPr>
            <a:xfrm>
              <a:off x="0" y="562132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199" name="Line"/>
            <p:cNvSpPr/>
            <p:nvPr/>
          </p:nvSpPr>
          <p:spPr>
            <a:xfrm>
              <a:off x="0" y="843199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200" name="Line"/>
            <p:cNvSpPr/>
            <p:nvPr/>
          </p:nvSpPr>
          <p:spPr>
            <a:xfrm>
              <a:off x="0" y="-1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</p:grpSp>
      <p:sp>
        <p:nvSpPr>
          <p:cNvPr id="202" name="Rectangle"/>
          <p:cNvSpPr/>
          <p:nvPr/>
        </p:nvSpPr>
        <p:spPr>
          <a:xfrm>
            <a:off x="10113456" y="4561804"/>
            <a:ext cx="1334993" cy="968524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>
            <a:solidFill>
              <a:srgbClr val="000000"/>
            </a:solidFill>
            <a:miter/>
          </a:ln>
        </p:spPr>
        <p:txBody>
          <a:bodyPr lIns="38267" tIns="38268" rIns="38267" bIns="38268" anchor="ctr"/>
          <a:lstStyle/>
          <a:p>
            <a:pPr defTabSz="765353" hangingPunct="0">
              <a:defRPr sz="240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grpSp>
        <p:nvGrpSpPr>
          <p:cNvPr id="207" name="Group"/>
          <p:cNvGrpSpPr/>
          <p:nvPr/>
        </p:nvGrpSpPr>
        <p:grpSpPr>
          <a:xfrm>
            <a:off x="10131414" y="4751351"/>
            <a:ext cx="1299078" cy="592875"/>
            <a:chOff x="0" y="0"/>
            <a:chExt cx="1385682" cy="843199"/>
          </a:xfrm>
        </p:grpSpPr>
        <p:sp>
          <p:nvSpPr>
            <p:cNvPr id="203" name="Line"/>
            <p:cNvSpPr/>
            <p:nvPr/>
          </p:nvSpPr>
          <p:spPr>
            <a:xfrm>
              <a:off x="0" y="281066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204" name="Line"/>
            <p:cNvSpPr/>
            <p:nvPr/>
          </p:nvSpPr>
          <p:spPr>
            <a:xfrm>
              <a:off x="0" y="562132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205" name="Line"/>
            <p:cNvSpPr/>
            <p:nvPr/>
          </p:nvSpPr>
          <p:spPr>
            <a:xfrm>
              <a:off x="0" y="843199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206" name="Line"/>
            <p:cNvSpPr/>
            <p:nvPr/>
          </p:nvSpPr>
          <p:spPr>
            <a:xfrm>
              <a:off x="0" y="-1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</p:grpSp>
      <p:grpSp>
        <p:nvGrpSpPr>
          <p:cNvPr id="212" name="Group"/>
          <p:cNvGrpSpPr/>
          <p:nvPr/>
        </p:nvGrpSpPr>
        <p:grpSpPr>
          <a:xfrm rot="5400000">
            <a:off x="10293799" y="4650816"/>
            <a:ext cx="974308" cy="790500"/>
            <a:chOff x="0" y="0"/>
            <a:chExt cx="1385682" cy="843199"/>
          </a:xfrm>
        </p:grpSpPr>
        <p:sp>
          <p:nvSpPr>
            <p:cNvPr id="208" name="Line"/>
            <p:cNvSpPr/>
            <p:nvPr/>
          </p:nvSpPr>
          <p:spPr>
            <a:xfrm>
              <a:off x="0" y="281066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209" name="Line"/>
            <p:cNvSpPr/>
            <p:nvPr/>
          </p:nvSpPr>
          <p:spPr>
            <a:xfrm>
              <a:off x="0" y="562132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210" name="Line"/>
            <p:cNvSpPr/>
            <p:nvPr/>
          </p:nvSpPr>
          <p:spPr>
            <a:xfrm>
              <a:off x="0" y="843199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211" name="Line"/>
            <p:cNvSpPr/>
            <p:nvPr/>
          </p:nvSpPr>
          <p:spPr>
            <a:xfrm>
              <a:off x="0" y="-1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</p:grpSp>
      <p:pic>
        <p:nvPicPr>
          <p:cNvPr id="21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683" y="2869721"/>
            <a:ext cx="1270620" cy="5777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780" y="4694518"/>
            <a:ext cx="1270621" cy="63277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array of x gradients"/>
          <p:cNvSpPr txBox="1"/>
          <p:nvPr/>
        </p:nvSpPr>
        <p:spPr>
          <a:xfrm>
            <a:off x="8708188" y="2178473"/>
            <a:ext cx="2277175" cy="393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pPr algn="ctr" defTabSz="488975" hangingPunct="0">
              <a:defRPr/>
            </a:pPr>
            <a:r>
              <a:rPr sz="2000" kern="0">
                <a:solidFill>
                  <a:srgbClr val="000000"/>
                </a:solidFill>
                <a:latin typeface="Helvetica Light"/>
                <a:sym typeface="Helvetica Light"/>
              </a:rPr>
              <a:t>array of x gradients</a:t>
            </a:r>
          </a:p>
        </p:txBody>
      </p:sp>
      <p:sp>
        <p:nvSpPr>
          <p:cNvPr id="216" name="array of y gradients"/>
          <p:cNvSpPr txBox="1"/>
          <p:nvPr/>
        </p:nvSpPr>
        <p:spPr>
          <a:xfrm>
            <a:off x="8708188" y="4089427"/>
            <a:ext cx="2277175" cy="393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pPr algn="ctr" defTabSz="488975" hangingPunct="0">
              <a:defRPr/>
            </a:pPr>
            <a:r>
              <a:rPr sz="2000" kern="0">
                <a:solidFill>
                  <a:srgbClr val="000000"/>
                </a:solidFill>
                <a:latin typeface="Helvetica Light"/>
                <a:sym typeface="Helvetica Light"/>
              </a:rPr>
              <a:t>array of y gradients</a:t>
            </a:r>
          </a:p>
        </p:txBody>
      </p:sp>
      <p:sp>
        <p:nvSpPr>
          <p:cNvPr id="43" name="Finding corners…"/>
          <p:cNvSpPr txBox="1"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Harris corner detection: probabilistic interpretation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349048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"/>
          <p:cNvSpPr/>
          <p:nvPr/>
        </p:nvSpPr>
        <p:spPr>
          <a:xfrm>
            <a:off x="484249" y="1290690"/>
            <a:ext cx="3282346" cy="2302936"/>
          </a:xfrm>
          <a:prstGeom prst="rect">
            <a:avLst/>
          </a:prstGeom>
          <a:solidFill>
            <a:srgbClr val="C0C0C0"/>
          </a:solidFill>
          <a:ln>
            <a:solidFill>
              <a:srgbClr val="000000"/>
            </a:solidFill>
            <a:miter/>
          </a:ln>
        </p:spPr>
        <p:txBody>
          <a:bodyPr lIns="38267" tIns="38268" rIns="38267" bIns="38268" anchor="ctr"/>
          <a:lstStyle/>
          <a:p>
            <a:pPr defTabSz="765353" hangingPunct="0">
              <a:defRPr sz="240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grpSp>
        <p:nvGrpSpPr>
          <p:cNvPr id="229" name="Group"/>
          <p:cNvGrpSpPr/>
          <p:nvPr/>
        </p:nvGrpSpPr>
        <p:grpSpPr>
          <a:xfrm>
            <a:off x="4507769" y="1290690"/>
            <a:ext cx="3282346" cy="2302936"/>
            <a:chOff x="0" y="0"/>
            <a:chExt cx="3501167" cy="3275285"/>
          </a:xfrm>
        </p:grpSpPr>
        <p:sp>
          <p:nvSpPr>
            <p:cNvPr id="227" name="Rectangle"/>
            <p:cNvSpPr/>
            <p:nvPr/>
          </p:nvSpPr>
          <p:spPr>
            <a:xfrm>
              <a:off x="0" y="0"/>
              <a:ext cx="3501168" cy="3275286"/>
            </a:xfrm>
            <a:prstGeom prst="rect">
              <a:avLst/>
            </a:prstGeom>
            <a:solidFill>
              <a:srgbClr val="C0C0C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765353" hangingPunct="0">
                <a:defRPr sz="2400" b="1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000" b="1" ker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8" name="Line"/>
            <p:cNvSpPr/>
            <p:nvPr/>
          </p:nvSpPr>
          <p:spPr>
            <a:xfrm>
              <a:off x="677645" y="564704"/>
              <a:ext cx="2371760" cy="2145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12505"/>
                  </a:lnTo>
                </a:path>
              </a:pathLst>
            </a:custGeom>
            <a:noFill/>
            <a:ln w="412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765353" hangingPunct="0">
                <a:defRPr sz="2400" b="1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000" b="1" ker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30" name="Rectangle"/>
          <p:cNvSpPr/>
          <p:nvPr/>
        </p:nvSpPr>
        <p:spPr>
          <a:xfrm>
            <a:off x="8425406" y="1290690"/>
            <a:ext cx="3282346" cy="2302936"/>
          </a:xfrm>
          <a:prstGeom prst="rect">
            <a:avLst/>
          </a:prstGeom>
          <a:solidFill>
            <a:srgbClr val="C0C0C0"/>
          </a:solidFill>
          <a:ln>
            <a:solidFill>
              <a:srgbClr val="000000"/>
            </a:solidFill>
            <a:miter/>
          </a:ln>
        </p:spPr>
        <p:txBody>
          <a:bodyPr lIns="38267" tIns="38268" rIns="38267" bIns="38268" anchor="ctr"/>
          <a:lstStyle/>
          <a:p>
            <a:pPr defTabSz="765353" hangingPunct="0">
              <a:defRPr sz="240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31" name="Line"/>
          <p:cNvSpPr/>
          <p:nvPr/>
        </p:nvSpPr>
        <p:spPr>
          <a:xfrm flipH="1">
            <a:off x="2163799" y="4028505"/>
            <a:ext cx="1" cy="1985290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232" name="Line"/>
          <p:cNvSpPr/>
          <p:nvPr/>
        </p:nvSpPr>
        <p:spPr>
          <a:xfrm>
            <a:off x="852374" y="5021149"/>
            <a:ext cx="2699994" cy="1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233" name="Circle"/>
          <p:cNvSpPr/>
          <p:nvPr/>
        </p:nvSpPr>
        <p:spPr>
          <a:xfrm>
            <a:off x="2081440" y="492947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34" name="Circle"/>
          <p:cNvSpPr/>
          <p:nvPr/>
        </p:nvSpPr>
        <p:spPr>
          <a:xfrm>
            <a:off x="2170706" y="4915259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35" name="Circle"/>
          <p:cNvSpPr/>
          <p:nvPr/>
        </p:nvSpPr>
        <p:spPr>
          <a:xfrm>
            <a:off x="2243085" y="507787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36" name="Circle"/>
          <p:cNvSpPr/>
          <p:nvPr/>
        </p:nvSpPr>
        <p:spPr>
          <a:xfrm>
            <a:off x="2284244" y="4943622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37" name="Circle"/>
          <p:cNvSpPr/>
          <p:nvPr/>
        </p:nvSpPr>
        <p:spPr>
          <a:xfrm>
            <a:off x="2111880" y="4985444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38" name="Circle"/>
          <p:cNvSpPr/>
          <p:nvPr/>
        </p:nvSpPr>
        <p:spPr>
          <a:xfrm>
            <a:off x="2009513" y="517777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39" name="Circle"/>
          <p:cNvSpPr/>
          <p:nvPr/>
        </p:nvSpPr>
        <p:spPr>
          <a:xfrm>
            <a:off x="2017421" y="4794260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40" name="Circle"/>
          <p:cNvSpPr/>
          <p:nvPr/>
        </p:nvSpPr>
        <p:spPr>
          <a:xfrm>
            <a:off x="2042870" y="489949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41" name="Circle"/>
          <p:cNvSpPr/>
          <p:nvPr/>
        </p:nvSpPr>
        <p:spPr>
          <a:xfrm>
            <a:off x="2204513" y="501383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42" name="Circle"/>
          <p:cNvSpPr/>
          <p:nvPr/>
        </p:nvSpPr>
        <p:spPr>
          <a:xfrm>
            <a:off x="2209278" y="4849236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43" name="Circle"/>
          <p:cNvSpPr/>
          <p:nvPr/>
        </p:nvSpPr>
        <p:spPr>
          <a:xfrm>
            <a:off x="2025317" y="497198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44" name="Circle"/>
          <p:cNvSpPr/>
          <p:nvPr/>
        </p:nvSpPr>
        <p:spPr>
          <a:xfrm>
            <a:off x="2141810" y="503164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45" name="Circle"/>
          <p:cNvSpPr/>
          <p:nvPr/>
        </p:nvSpPr>
        <p:spPr>
          <a:xfrm>
            <a:off x="2073280" y="5072785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46" name="Circle"/>
          <p:cNvSpPr/>
          <p:nvPr/>
        </p:nvSpPr>
        <p:spPr>
          <a:xfrm>
            <a:off x="1926864" y="490808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47" name="Circle"/>
          <p:cNvSpPr/>
          <p:nvPr/>
        </p:nvSpPr>
        <p:spPr>
          <a:xfrm>
            <a:off x="2001147" y="502114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48" name="Circle"/>
          <p:cNvSpPr/>
          <p:nvPr/>
        </p:nvSpPr>
        <p:spPr>
          <a:xfrm>
            <a:off x="2204316" y="498620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49" name="Line"/>
          <p:cNvSpPr/>
          <p:nvPr/>
        </p:nvSpPr>
        <p:spPr>
          <a:xfrm>
            <a:off x="6136170" y="4028505"/>
            <a:ext cx="1" cy="1985290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250" name="Line"/>
          <p:cNvSpPr/>
          <p:nvPr/>
        </p:nvSpPr>
        <p:spPr>
          <a:xfrm>
            <a:off x="4824746" y="5021149"/>
            <a:ext cx="2699994" cy="1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251" name="Circle"/>
          <p:cNvSpPr/>
          <p:nvPr/>
        </p:nvSpPr>
        <p:spPr>
          <a:xfrm>
            <a:off x="5287601" y="4936444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52" name="Circle"/>
          <p:cNvSpPr/>
          <p:nvPr/>
        </p:nvSpPr>
        <p:spPr>
          <a:xfrm>
            <a:off x="6024185" y="5065060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53" name="Circle"/>
          <p:cNvSpPr/>
          <p:nvPr/>
        </p:nvSpPr>
        <p:spPr>
          <a:xfrm>
            <a:off x="6178487" y="5093420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54" name="Circle"/>
          <p:cNvSpPr/>
          <p:nvPr/>
        </p:nvSpPr>
        <p:spPr>
          <a:xfrm>
            <a:off x="6024185" y="5016649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55" name="Circle"/>
          <p:cNvSpPr/>
          <p:nvPr/>
        </p:nvSpPr>
        <p:spPr>
          <a:xfrm>
            <a:off x="5789029" y="5049510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56" name="Circle"/>
          <p:cNvSpPr/>
          <p:nvPr/>
        </p:nvSpPr>
        <p:spPr>
          <a:xfrm>
            <a:off x="5981886" y="517777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57" name="Circle"/>
          <p:cNvSpPr/>
          <p:nvPr/>
        </p:nvSpPr>
        <p:spPr>
          <a:xfrm>
            <a:off x="5143060" y="4923982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58" name="Circle"/>
          <p:cNvSpPr/>
          <p:nvPr/>
        </p:nvSpPr>
        <p:spPr>
          <a:xfrm>
            <a:off x="6161690" y="4971982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59" name="Circle"/>
          <p:cNvSpPr/>
          <p:nvPr/>
        </p:nvSpPr>
        <p:spPr>
          <a:xfrm>
            <a:off x="6184262" y="489377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60" name="Circle"/>
          <p:cNvSpPr/>
          <p:nvPr/>
        </p:nvSpPr>
        <p:spPr>
          <a:xfrm>
            <a:off x="5981886" y="494666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61" name="Circle"/>
          <p:cNvSpPr/>
          <p:nvPr/>
        </p:nvSpPr>
        <p:spPr>
          <a:xfrm>
            <a:off x="5287602" y="504316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62" name="Circle"/>
          <p:cNvSpPr/>
          <p:nvPr/>
        </p:nvSpPr>
        <p:spPr>
          <a:xfrm>
            <a:off x="6084547" y="497733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63" name="Circle"/>
          <p:cNvSpPr/>
          <p:nvPr/>
        </p:nvSpPr>
        <p:spPr>
          <a:xfrm>
            <a:off x="5602669" y="4949932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64" name="Circle"/>
          <p:cNvSpPr/>
          <p:nvPr/>
        </p:nvSpPr>
        <p:spPr>
          <a:xfrm>
            <a:off x="5400076" y="4923009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65" name="Circle"/>
          <p:cNvSpPr/>
          <p:nvPr/>
        </p:nvSpPr>
        <p:spPr>
          <a:xfrm>
            <a:off x="6101865" y="4929581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66" name="Circle"/>
          <p:cNvSpPr/>
          <p:nvPr/>
        </p:nvSpPr>
        <p:spPr>
          <a:xfrm>
            <a:off x="5133021" y="5067323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67" name="Shape"/>
          <p:cNvSpPr/>
          <p:nvPr/>
        </p:nvSpPr>
        <p:spPr>
          <a:xfrm>
            <a:off x="5113830" y="1674593"/>
            <a:ext cx="2650300" cy="1900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1" y="14400"/>
                  <a:pt x="42" y="7200"/>
                  <a:pt x="64" y="0"/>
                </a:cubicBezTo>
                <a:lnTo>
                  <a:pt x="21600" y="11365"/>
                </a:lnTo>
                <a:lnTo>
                  <a:pt x="21600" y="21534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68" name="Shape"/>
          <p:cNvSpPr/>
          <p:nvPr/>
        </p:nvSpPr>
        <p:spPr>
          <a:xfrm>
            <a:off x="9021803" y="1674593"/>
            <a:ext cx="2650300" cy="1900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1" y="14400"/>
                  <a:pt x="42" y="7200"/>
                  <a:pt x="64" y="0"/>
                </a:cubicBezTo>
                <a:lnTo>
                  <a:pt x="21600" y="11365"/>
                </a:lnTo>
                <a:lnTo>
                  <a:pt x="21600" y="21534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69" name="Shape"/>
          <p:cNvSpPr/>
          <p:nvPr/>
        </p:nvSpPr>
        <p:spPr>
          <a:xfrm>
            <a:off x="1085114" y="1673133"/>
            <a:ext cx="2650300" cy="1900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1" y="14400"/>
                  <a:pt x="42" y="7200"/>
                  <a:pt x="64" y="0"/>
                </a:cubicBezTo>
                <a:lnTo>
                  <a:pt x="21600" y="11365"/>
                </a:lnTo>
                <a:lnTo>
                  <a:pt x="21600" y="21534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70" name="Line"/>
          <p:cNvSpPr/>
          <p:nvPr/>
        </p:nvSpPr>
        <p:spPr>
          <a:xfrm>
            <a:off x="10160359" y="4028505"/>
            <a:ext cx="1" cy="1985290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271" name="Line"/>
          <p:cNvSpPr/>
          <p:nvPr/>
        </p:nvSpPr>
        <p:spPr>
          <a:xfrm>
            <a:off x="8848934" y="5021149"/>
            <a:ext cx="2699994" cy="1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272" name="Circle"/>
          <p:cNvSpPr/>
          <p:nvPr/>
        </p:nvSpPr>
        <p:spPr>
          <a:xfrm>
            <a:off x="10202755" y="4988287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73" name="Circle"/>
          <p:cNvSpPr/>
          <p:nvPr/>
        </p:nvSpPr>
        <p:spPr>
          <a:xfrm>
            <a:off x="9782193" y="558876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74" name="Circle"/>
          <p:cNvSpPr/>
          <p:nvPr/>
        </p:nvSpPr>
        <p:spPr>
          <a:xfrm>
            <a:off x="9829355" y="5479787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75" name="Circle"/>
          <p:cNvSpPr/>
          <p:nvPr/>
        </p:nvSpPr>
        <p:spPr>
          <a:xfrm>
            <a:off x="10078342" y="5073890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76" name="Circle"/>
          <p:cNvSpPr/>
          <p:nvPr/>
        </p:nvSpPr>
        <p:spPr>
          <a:xfrm>
            <a:off x="9693202" y="5049510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77" name="Circle"/>
          <p:cNvSpPr/>
          <p:nvPr/>
        </p:nvSpPr>
        <p:spPr>
          <a:xfrm>
            <a:off x="9962630" y="506000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78" name="Circle"/>
          <p:cNvSpPr/>
          <p:nvPr/>
        </p:nvSpPr>
        <p:spPr>
          <a:xfrm>
            <a:off x="10066578" y="4906855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79" name="Circle"/>
          <p:cNvSpPr/>
          <p:nvPr/>
        </p:nvSpPr>
        <p:spPr>
          <a:xfrm>
            <a:off x="9962628" y="4938907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80" name="Circle"/>
          <p:cNvSpPr/>
          <p:nvPr/>
        </p:nvSpPr>
        <p:spPr>
          <a:xfrm>
            <a:off x="10039771" y="5234494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81" name="Circle"/>
          <p:cNvSpPr/>
          <p:nvPr/>
        </p:nvSpPr>
        <p:spPr>
          <a:xfrm>
            <a:off x="10160359" y="4935665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82" name="Circle"/>
          <p:cNvSpPr/>
          <p:nvPr/>
        </p:nvSpPr>
        <p:spPr>
          <a:xfrm>
            <a:off x="9273218" y="5043167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83" name="Circle"/>
          <p:cNvSpPr/>
          <p:nvPr/>
        </p:nvSpPr>
        <p:spPr>
          <a:xfrm>
            <a:off x="9654630" y="573773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84" name="Circle"/>
          <p:cNvSpPr/>
          <p:nvPr/>
        </p:nvSpPr>
        <p:spPr>
          <a:xfrm>
            <a:off x="10121785" y="4973207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85" name="Circle"/>
          <p:cNvSpPr/>
          <p:nvPr/>
        </p:nvSpPr>
        <p:spPr>
          <a:xfrm>
            <a:off x="9593481" y="5617124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86" name="Circle"/>
          <p:cNvSpPr/>
          <p:nvPr/>
        </p:nvSpPr>
        <p:spPr>
          <a:xfrm>
            <a:off x="10202755" y="5077380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87" name="Circle"/>
          <p:cNvSpPr/>
          <p:nvPr/>
        </p:nvSpPr>
        <p:spPr>
          <a:xfrm>
            <a:off x="9550397" y="494588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88" name="Circle"/>
          <p:cNvSpPr/>
          <p:nvPr/>
        </p:nvSpPr>
        <p:spPr>
          <a:xfrm>
            <a:off x="9192882" y="4944865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89" name="Circle"/>
          <p:cNvSpPr/>
          <p:nvPr/>
        </p:nvSpPr>
        <p:spPr>
          <a:xfrm>
            <a:off x="9367747" y="504552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29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548" y="4987009"/>
            <a:ext cx="712578" cy="324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059" y="4970831"/>
            <a:ext cx="712578" cy="324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825" y="4947570"/>
            <a:ext cx="712578" cy="324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634" y="4023318"/>
            <a:ext cx="763173" cy="380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650" y="4023318"/>
            <a:ext cx="763172" cy="380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868" y="4023318"/>
            <a:ext cx="763172" cy="38005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7" name="Group"/>
          <p:cNvGrpSpPr/>
          <p:nvPr/>
        </p:nvGrpSpPr>
        <p:grpSpPr>
          <a:xfrm>
            <a:off x="1940312" y="2711993"/>
            <a:ext cx="624008" cy="455415"/>
            <a:chOff x="0" y="0"/>
            <a:chExt cx="665606" cy="647700"/>
          </a:xfrm>
        </p:grpSpPr>
        <p:sp>
          <p:nvSpPr>
            <p:cNvPr id="296" name="Rectangle"/>
            <p:cNvSpPr/>
            <p:nvPr/>
          </p:nvSpPr>
          <p:spPr>
            <a:xfrm>
              <a:off x="0" y="1922"/>
              <a:ext cx="665607" cy="643856"/>
            </a:xfrm>
            <a:prstGeom prst="rect">
              <a:avLst/>
            </a:prstGeom>
            <a:solidFill>
              <a:srgbClr val="00CC99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765353" hangingPunct="0">
                <a:defRPr sz="2400" b="1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000" b="1" ker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01" name="Group"/>
            <p:cNvGrpSpPr/>
            <p:nvPr/>
          </p:nvGrpSpPr>
          <p:grpSpPr>
            <a:xfrm>
              <a:off x="8953" y="127929"/>
              <a:ext cx="647701" cy="394132"/>
              <a:chOff x="0" y="0"/>
              <a:chExt cx="647699" cy="394130"/>
            </a:xfrm>
          </p:grpSpPr>
          <p:sp>
            <p:nvSpPr>
              <p:cNvPr id="297" name="Line"/>
              <p:cNvSpPr/>
              <p:nvPr/>
            </p:nvSpPr>
            <p:spPr>
              <a:xfrm>
                <a:off x="0" y="131376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298" name="Line"/>
              <p:cNvSpPr/>
              <p:nvPr/>
            </p:nvSpPr>
            <p:spPr>
              <a:xfrm>
                <a:off x="0" y="262753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299" name="Line"/>
              <p:cNvSpPr/>
              <p:nvPr/>
            </p:nvSpPr>
            <p:spPr>
              <a:xfrm>
                <a:off x="0" y="394130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00" name="Line"/>
              <p:cNvSpPr/>
              <p:nvPr/>
            </p:nvSpPr>
            <p:spPr>
              <a:xfrm>
                <a:off x="0" y="-1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</p:grpSp>
        <p:grpSp>
          <p:nvGrpSpPr>
            <p:cNvPr id="306" name="Group"/>
            <p:cNvGrpSpPr/>
            <p:nvPr/>
          </p:nvGrpSpPr>
          <p:grpSpPr>
            <a:xfrm rot="5400000">
              <a:off x="8953" y="126784"/>
              <a:ext cx="647701" cy="394132"/>
              <a:chOff x="0" y="0"/>
              <a:chExt cx="647699" cy="394130"/>
            </a:xfrm>
          </p:grpSpPr>
          <p:sp>
            <p:nvSpPr>
              <p:cNvPr id="302" name="Line"/>
              <p:cNvSpPr/>
              <p:nvPr/>
            </p:nvSpPr>
            <p:spPr>
              <a:xfrm>
                <a:off x="0" y="131376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03" name="Line"/>
              <p:cNvSpPr/>
              <p:nvPr/>
            </p:nvSpPr>
            <p:spPr>
              <a:xfrm>
                <a:off x="0" y="262753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04" name="Line"/>
              <p:cNvSpPr/>
              <p:nvPr/>
            </p:nvSpPr>
            <p:spPr>
              <a:xfrm>
                <a:off x="0" y="394130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05" name="Line"/>
              <p:cNvSpPr/>
              <p:nvPr/>
            </p:nvSpPr>
            <p:spPr>
              <a:xfrm>
                <a:off x="0" y="-1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</p:grpSp>
      </p:grpSp>
      <p:grpSp>
        <p:nvGrpSpPr>
          <p:cNvPr id="319" name="Group"/>
          <p:cNvGrpSpPr/>
          <p:nvPr/>
        </p:nvGrpSpPr>
        <p:grpSpPr>
          <a:xfrm>
            <a:off x="4787503" y="2396894"/>
            <a:ext cx="624008" cy="455415"/>
            <a:chOff x="0" y="0"/>
            <a:chExt cx="665606" cy="647700"/>
          </a:xfrm>
        </p:grpSpPr>
        <p:sp>
          <p:nvSpPr>
            <p:cNvPr id="308" name="Rectangle"/>
            <p:cNvSpPr/>
            <p:nvPr/>
          </p:nvSpPr>
          <p:spPr>
            <a:xfrm>
              <a:off x="0" y="1922"/>
              <a:ext cx="665607" cy="643856"/>
            </a:xfrm>
            <a:prstGeom prst="rect">
              <a:avLst/>
            </a:prstGeom>
            <a:solidFill>
              <a:srgbClr val="00CC99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765353" hangingPunct="0">
                <a:defRPr sz="2400" b="1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000" b="1" ker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13" name="Group"/>
            <p:cNvGrpSpPr/>
            <p:nvPr/>
          </p:nvGrpSpPr>
          <p:grpSpPr>
            <a:xfrm>
              <a:off x="8953" y="127929"/>
              <a:ext cx="647701" cy="394132"/>
              <a:chOff x="0" y="0"/>
              <a:chExt cx="647699" cy="394130"/>
            </a:xfrm>
          </p:grpSpPr>
          <p:sp>
            <p:nvSpPr>
              <p:cNvPr id="309" name="Line"/>
              <p:cNvSpPr/>
              <p:nvPr/>
            </p:nvSpPr>
            <p:spPr>
              <a:xfrm>
                <a:off x="0" y="131376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10" name="Line"/>
              <p:cNvSpPr/>
              <p:nvPr/>
            </p:nvSpPr>
            <p:spPr>
              <a:xfrm>
                <a:off x="0" y="262753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11" name="Line"/>
              <p:cNvSpPr/>
              <p:nvPr/>
            </p:nvSpPr>
            <p:spPr>
              <a:xfrm>
                <a:off x="0" y="394130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12" name="Line"/>
              <p:cNvSpPr/>
              <p:nvPr/>
            </p:nvSpPr>
            <p:spPr>
              <a:xfrm>
                <a:off x="0" y="-1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</p:grpSp>
        <p:grpSp>
          <p:nvGrpSpPr>
            <p:cNvPr id="318" name="Group"/>
            <p:cNvGrpSpPr/>
            <p:nvPr/>
          </p:nvGrpSpPr>
          <p:grpSpPr>
            <a:xfrm rot="5400000">
              <a:off x="8953" y="126784"/>
              <a:ext cx="647701" cy="394132"/>
              <a:chOff x="0" y="0"/>
              <a:chExt cx="647699" cy="394130"/>
            </a:xfrm>
          </p:grpSpPr>
          <p:sp>
            <p:nvSpPr>
              <p:cNvPr id="314" name="Line"/>
              <p:cNvSpPr/>
              <p:nvPr/>
            </p:nvSpPr>
            <p:spPr>
              <a:xfrm>
                <a:off x="0" y="131376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15" name="Line"/>
              <p:cNvSpPr/>
              <p:nvPr/>
            </p:nvSpPr>
            <p:spPr>
              <a:xfrm>
                <a:off x="0" y="262753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16" name="Line"/>
              <p:cNvSpPr/>
              <p:nvPr/>
            </p:nvSpPr>
            <p:spPr>
              <a:xfrm>
                <a:off x="0" y="394130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17" name="Line"/>
              <p:cNvSpPr/>
              <p:nvPr/>
            </p:nvSpPr>
            <p:spPr>
              <a:xfrm>
                <a:off x="0" y="-1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</p:grpSp>
      </p:grpSp>
      <p:grpSp>
        <p:nvGrpSpPr>
          <p:cNvPr id="331" name="Group"/>
          <p:cNvGrpSpPr/>
          <p:nvPr/>
        </p:nvGrpSpPr>
        <p:grpSpPr>
          <a:xfrm>
            <a:off x="8714967" y="1452907"/>
            <a:ext cx="624008" cy="455415"/>
            <a:chOff x="0" y="0"/>
            <a:chExt cx="665606" cy="647700"/>
          </a:xfrm>
        </p:grpSpPr>
        <p:sp>
          <p:nvSpPr>
            <p:cNvPr id="320" name="Rectangle"/>
            <p:cNvSpPr/>
            <p:nvPr/>
          </p:nvSpPr>
          <p:spPr>
            <a:xfrm>
              <a:off x="0" y="1922"/>
              <a:ext cx="665607" cy="643856"/>
            </a:xfrm>
            <a:prstGeom prst="rect">
              <a:avLst/>
            </a:prstGeom>
            <a:solidFill>
              <a:srgbClr val="00CC99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765353" hangingPunct="0">
                <a:defRPr sz="2400" b="1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000" b="1" ker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25" name="Group"/>
            <p:cNvGrpSpPr/>
            <p:nvPr/>
          </p:nvGrpSpPr>
          <p:grpSpPr>
            <a:xfrm>
              <a:off x="8953" y="127929"/>
              <a:ext cx="647701" cy="394132"/>
              <a:chOff x="0" y="0"/>
              <a:chExt cx="647699" cy="394130"/>
            </a:xfrm>
          </p:grpSpPr>
          <p:sp>
            <p:nvSpPr>
              <p:cNvPr id="321" name="Line"/>
              <p:cNvSpPr/>
              <p:nvPr/>
            </p:nvSpPr>
            <p:spPr>
              <a:xfrm>
                <a:off x="0" y="131376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22" name="Line"/>
              <p:cNvSpPr/>
              <p:nvPr/>
            </p:nvSpPr>
            <p:spPr>
              <a:xfrm>
                <a:off x="0" y="262753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23" name="Line"/>
              <p:cNvSpPr/>
              <p:nvPr/>
            </p:nvSpPr>
            <p:spPr>
              <a:xfrm>
                <a:off x="0" y="394130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24" name="Line"/>
              <p:cNvSpPr/>
              <p:nvPr/>
            </p:nvSpPr>
            <p:spPr>
              <a:xfrm>
                <a:off x="0" y="-1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</p:grpSp>
        <p:grpSp>
          <p:nvGrpSpPr>
            <p:cNvPr id="330" name="Group"/>
            <p:cNvGrpSpPr/>
            <p:nvPr/>
          </p:nvGrpSpPr>
          <p:grpSpPr>
            <a:xfrm rot="5400000">
              <a:off x="8953" y="126784"/>
              <a:ext cx="647701" cy="394132"/>
              <a:chOff x="0" y="0"/>
              <a:chExt cx="647699" cy="394130"/>
            </a:xfrm>
          </p:grpSpPr>
          <p:sp>
            <p:nvSpPr>
              <p:cNvPr id="326" name="Line"/>
              <p:cNvSpPr/>
              <p:nvPr/>
            </p:nvSpPr>
            <p:spPr>
              <a:xfrm>
                <a:off x="0" y="131376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27" name="Line"/>
              <p:cNvSpPr/>
              <p:nvPr/>
            </p:nvSpPr>
            <p:spPr>
              <a:xfrm>
                <a:off x="0" y="262753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28" name="Line"/>
              <p:cNvSpPr/>
              <p:nvPr/>
            </p:nvSpPr>
            <p:spPr>
              <a:xfrm>
                <a:off x="0" y="394130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29" name="Line"/>
              <p:cNvSpPr/>
              <p:nvPr/>
            </p:nvSpPr>
            <p:spPr>
              <a:xfrm>
                <a:off x="0" y="-1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</p:grpSp>
      </p:grpSp>
      <p:sp>
        <p:nvSpPr>
          <p:cNvPr id="332" name="What does the distribution tell you about the region?"/>
          <p:cNvSpPr txBox="1"/>
          <p:nvPr/>
        </p:nvSpPr>
        <p:spPr>
          <a:xfrm>
            <a:off x="2094765" y="6167182"/>
            <a:ext cx="8068825" cy="501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3200" i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88975" hangingPunct="0">
              <a:defRPr/>
            </a:pPr>
            <a:r>
              <a:rPr sz="2700" kern="0">
                <a:solidFill>
                  <a:srgbClr val="0365C0"/>
                </a:solidFill>
              </a:rPr>
              <a:t>What does the distribution tell you about the region?</a:t>
            </a:r>
          </a:p>
        </p:txBody>
      </p:sp>
      <p:sp>
        <p:nvSpPr>
          <p:cNvPr id="109" name="1. Compute image gradients over a small region…"/>
          <p:cNvSpPr txBox="1"/>
          <p:nvPr/>
        </p:nvSpPr>
        <p:spPr>
          <a:xfrm>
            <a:off x="2281714" y="639745"/>
            <a:ext cx="8262788" cy="54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/>
          <a:p>
            <a:pPr algn="ctr" defTabSz="488975" hangingPunct="0">
              <a:defRPr/>
            </a:pPr>
            <a:r>
              <a:rPr sz="3000" kern="0" dirty="0">
                <a:solidFill>
                  <a:srgbClr val="000000"/>
                </a:solidFill>
                <a:latin typeface="Helvetica Light"/>
                <a:sym typeface="Helvetica Light"/>
              </a:rPr>
              <a:t>1. Compute image gradients over a small region</a:t>
            </a:r>
          </a:p>
        </p:txBody>
      </p:sp>
      <p:sp>
        <p:nvSpPr>
          <p:cNvPr id="110" name="Finding corners…"/>
          <p:cNvSpPr txBox="1"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Harris corner detection: probabilistic interpretation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830545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Rectangle"/>
          <p:cNvSpPr/>
          <p:nvPr/>
        </p:nvSpPr>
        <p:spPr>
          <a:xfrm>
            <a:off x="484249" y="1290690"/>
            <a:ext cx="3282346" cy="2302936"/>
          </a:xfrm>
          <a:prstGeom prst="rect">
            <a:avLst/>
          </a:prstGeom>
          <a:solidFill>
            <a:srgbClr val="C0C0C0"/>
          </a:solidFill>
          <a:ln>
            <a:solidFill>
              <a:srgbClr val="000000"/>
            </a:solidFill>
            <a:miter/>
          </a:ln>
        </p:spPr>
        <p:txBody>
          <a:bodyPr lIns="38267" tIns="38268" rIns="38267" bIns="38268" anchor="ctr"/>
          <a:lstStyle/>
          <a:p>
            <a:pPr defTabSz="765353" hangingPunct="0">
              <a:defRPr sz="240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grpSp>
        <p:nvGrpSpPr>
          <p:cNvPr id="337" name="Group"/>
          <p:cNvGrpSpPr/>
          <p:nvPr/>
        </p:nvGrpSpPr>
        <p:grpSpPr>
          <a:xfrm>
            <a:off x="4507769" y="1290690"/>
            <a:ext cx="3282346" cy="2302936"/>
            <a:chOff x="0" y="0"/>
            <a:chExt cx="3501167" cy="3275285"/>
          </a:xfrm>
        </p:grpSpPr>
        <p:sp>
          <p:nvSpPr>
            <p:cNvPr id="335" name="Rectangle"/>
            <p:cNvSpPr/>
            <p:nvPr/>
          </p:nvSpPr>
          <p:spPr>
            <a:xfrm>
              <a:off x="0" y="0"/>
              <a:ext cx="3501168" cy="3275286"/>
            </a:xfrm>
            <a:prstGeom prst="rect">
              <a:avLst/>
            </a:prstGeom>
            <a:solidFill>
              <a:srgbClr val="C0C0C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765353" hangingPunct="0">
                <a:defRPr sz="2400" b="1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000" b="1" ker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6" name="Line"/>
            <p:cNvSpPr/>
            <p:nvPr/>
          </p:nvSpPr>
          <p:spPr>
            <a:xfrm>
              <a:off x="677645" y="564704"/>
              <a:ext cx="2371760" cy="2145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12505"/>
                  </a:lnTo>
                </a:path>
              </a:pathLst>
            </a:custGeom>
            <a:noFill/>
            <a:ln w="412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765353" hangingPunct="0">
                <a:defRPr sz="2400" b="1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000" b="1" ker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38" name="Rectangle"/>
          <p:cNvSpPr/>
          <p:nvPr/>
        </p:nvSpPr>
        <p:spPr>
          <a:xfrm>
            <a:off x="8425406" y="1290690"/>
            <a:ext cx="3282346" cy="2302936"/>
          </a:xfrm>
          <a:prstGeom prst="rect">
            <a:avLst/>
          </a:prstGeom>
          <a:solidFill>
            <a:srgbClr val="C0C0C0"/>
          </a:solidFill>
          <a:ln>
            <a:solidFill>
              <a:srgbClr val="000000"/>
            </a:solidFill>
            <a:miter/>
          </a:ln>
        </p:spPr>
        <p:txBody>
          <a:bodyPr lIns="38267" tIns="38268" rIns="38267" bIns="38268" anchor="ctr"/>
          <a:lstStyle/>
          <a:p>
            <a:pPr defTabSz="765353" hangingPunct="0">
              <a:defRPr sz="240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39" name="Line"/>
          <p:cNvSpPr/>
          <p:nvPr/>
        </p:nvSpPr>
        <p:spPr>
          <a:xfrm flipH="1">
            <a:off x="2163799" y="4028505"/>
            <a:ext cx="1" cy="1985290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340" name="Line"/>
          <p:cNvSpPr/>
          <p:nvPr/>
        </p:nvSpPr>
        <p:spPr>
          <a:xfrm>
            <a:off x="852374" y="5021149"/>
            <a:ext cx="2699994" cy="1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341" name="Circle"/>
          <p:cNvSpPr/>
          <p:nvPr/>
        </p:nvSpPr>
        <p:spPr>
          <a:xfrm>
            <a:off x="2081440" y="492947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42" name="Circle"/>
          <p:cNvSpPr/>
          <p:nvPr/>
        </p:nvSpPr>
        <p:spPr>
          <a:xfrm>
            <a:off x="2170706" y="4915259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43" name="Circle"/>
          <p:cNvSpPr/>
          <p:nvPr/>
        </p:nvSpPr>
        <p:spPr>
          <a:xfrm>
            <a:off x="2243085" y="507787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44" name="Circle"/>
          <p:cNvSpPr/>
          <p:nvPr/>
        </p:nvSpPr>
        <p:spPr>
          <a:xfrm>
            <a:off x="2284244" y="4943622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45" name="Circle"/>
          <p:cNvSpPr/>
          <p:nvPr/>
        </p:nvSpPr>
        <p:spPr>
          <a:xfrm>
            <a:off x="2111880" y="4985444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46" name="Circle"/>
          <p:cNvSpPr/>
          <p:nvPr/>
        </p:nvSpPr>
        <p:spPr>
          <a:xfrm>
            <a:off x="2009513" y="517777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47" name="Circle"/>
          <p:cNvSpPr/>
          <p:nvPr/>
        </p:nvSpPr>
        <p:spPr>
          <a:xfrm>
            <a:off x="2017421" y="4794260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48" name="Circle"/>
          <p:cNvSpPr/>
          <p:nvPr/>
        </p:nvSpPr>
        <p:spPr>
          <a:xfrm>
            <a:off x="2042870" y="489949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49" name="Circle"/>
          <p:cNvSpPr/>
          <p:nvPr/>
        </p:nvSpPr>
        <p:spPr>
          <a:xfrm>
            <a:off x="2204513" y="501383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50" name="Circle"/>
          <p:cNvSpPr/>
          <p:nvPr/>
        </p:nvSpPr>
        <p:spPr>
          <a:xfrm>
            <a:off x="2209278" y="4849236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51" name="Circle"/>
          <p:cNvSpPr/>
          <p:nvPr/>
        </p:nvSpPr>
        <p:spPr>
          <a:xfrm>
            <a:off x="2025317" y="497198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52" name="Circle"/>
          <p:cNvSpPr/>
          <p:nvPr/>
        </p:nvSpPr>
        <p:spPr>
          <a:xfrm>
            <a:off x="2141810" y="503164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53" name="Circle"/>
          <p:cNvSpPr/>
          <p:nvPr/>
        </p:nvSpPr>
        <p:spPr>
          <a:xfrm>
            <a:off x="2073280" y="5072785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54" name="Circle"/>
          <p:cNvSpPr/>
          <p:nvPr/>
        </p:nvSpPr>
        <p:spPr>
          <a:xfrm>
            <a:off x="1926864" y="490808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55" name="Circle"/>
          <p:cNvSpPr/>
          <p:nvPr/>
        </p:nvSpPr>
        <p:spPr>
          <a:xfrm>
            <a:off x="2001147" y="502114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56" name="Circle"/>
          <p:cNvSpPr/>
          <p:nvPr/>
        </p:nvSpPr>
        <p:spPr>
          <a:xfrm>
            <a:off x="2204316" y="498620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57" name="Line"/>
          <p:cNvSpPr/>
          <p:nvPr/>
        </p:nvSpPr>
        <p:spPr>
          <a:xfrm>
            <a:off x="6136170" y="4028505"/>
            <a:ext cx="1" cy="1985290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358" name="Line"/>
          <p:cNvSpPr/>
          <p:nvPr/>
        </p:nvSpPr>
        <p:spPr>
          <a:xfrm>
            <a:off x="4824746" y="5021149"/>
            <a:ext cx="2699994" cy="1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359" name="Circle"/>
          <p:cNvSpPr/>
          <p:nvPr/>
        </p:nvSpPr>
        <p:spPr>
          <a:xfrm>
            <a:off x="5287601" y="4936444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60" name="Circle"/>
          <p:cNvSpPr/>
          <p:nvPr/>
        </p:nvSpPr>
        <p:spPr>
          <a:xfrm>
            <a:off x="6024185" y="5065060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61" name="Circle"/>
          <p:cNvSpPr/>
          <p:nvPr/>
        </p:nvSpPr>
        <p:spPr>
          <a:xfrm>
            <a:off x="6178487" y="5093420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62" name="Circle"/>
          <p:cNvSpPr/>
          <p:nvPr/>
        </p:nvSpPr>
        <p:spPr>
          <a:xfrm>
            <a:off x="6024185" y="5016649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63" name="Circle"/>
          <p:cNvSpPr/>
          <p:nvPr/>
        </p:nvSpPr>
        <p:spPr>
          <a:xfrm>
            <a:off x="5789029" y="5049510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64" name="Circle"/>
          <p:cNvSpPr/>
          <p:nvPr/>
        </p:nvSpPr>
        <p:spPr>
          <a:xfrm>
            <a:off x="5981886" y="517777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65" name="Circle"/>
          <p:cNvSpPr/>
          <p:nvPr/>
        </p:nvSpPr>
        <p:spPr>
          <a:xfrm>
            <a:off x="5143060" y="4923982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66" name="Circle"/>
          <p:cNvSpPr/>
          <p:nvPr/>
        </p:nvSpPr>
        <p:spPr>
          <a:xfrm>
            <a:off x="6161690" y="4971982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67" name="Circle"/>
          <p:cNvSpPr/>
          <p:nvPr/>
        </p:nvSpPr>
        <p:spPr>
          <a:xfrm>
            <a:off x="6184262" y="489377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68" name="Circle"/>
          <p:cNvSpPr/>
          <p:nvPr/>
        </p:nvSpPr>
        <p:spPr>
          <a:xfrm>
            <a:off x="5981886" y="494666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69" name="Circle"/>
          <p:cNvSpPr/>
          <p:nvPr/>
        </p:nvSpPr>
        <p:spPr>
          <a:xfrm>
            <a:off x="5287602" y="504316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70" name="Circle"/>
          <p:cNvSpPr/>
          <p:nvPr/>
        </p:nvSpPr>
        <p:spPr>
          <a:xfrm>
            <a:off x="6084547" y="497733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71" name="Circle"/>
          <p:cNvSpPr/>
          <p:nvPr/>
        </p:nvSpPr>
        <p:spPr>
          <a:xfrm>
            <a:off x="5602669" y="4949932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72" name="Circle"/>
          <p:cNvSpPr/>
          <p:nvPr/>
        </p:nvSpPr>
        <p:spPr>
          <a:xfrm>
            <a:off x="5400076" y="4923009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73" name="Circle"/>
          <p:cNvSpPr/>
          <p:nvPr/>
        </p:nvSpPr>
        <p:spPr>
          <a:xfrm>
            <a:off x="6101865" y="4929581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74" name="Circle"/>
          <p:cNvSpPr/>
          <p:nvPr/>
        </p:nvSpPr>
        <p:spPr>
          <a:xfrm>
            <a:off x="5133021" y="5067323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75" name="Shape"/>
          <p:cNvSpPr/>
          <p:nvPr/>
        </p:nvSpPr>
        <p:spPr>
          <a:xfrm>
            <a:off x="5113830" y="1674593"/>
            <a:ext cx="2650300" cy="1900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1" y="14400"/>
                  <a:pt x="42" y="7200"/>
                  <a:pt x="64" y="0"/>
                </a:cubicBezTo>
                <a:lnTo>
                  <a:pt x="21600" y="11365"/>
                </a:lnTo>
                <a:lnTo>
                  <a:pt x="21600" y="21534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76" name="Shape"/>
          <p:cNvSpPr/>
          <p:nvPr/>
        </p:nvSpPr>
        <p:spPr>
          <a:xfrm>
            <a:off x="9021803" y="1674593"/>
            <a:ext cx="2650300" cy="1900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1" y="14400"/>
                  <a:pt x="42" y="7200"/>
                  <a:pt x="64" y="0"/>
                </a:cubicBezTo>
                <a:lnTo>
                  <a:pt x="21600" y="11365"/>
                </a:lnTo>
                <a:lnTo>
                  <a:pt x="21600" y="21534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77" name="Shape"/>
          <p:cNvSpPr/>
          <p:nvPr/>
        </p:nvSpPr>
        <p:spPr>
          <a:xfrm>
            <a:off x="1085114" y="1673133"/>
            <a:ext cx="2650300" cy="1900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1" y="14400"/>
                  <a:pt x="42" y="7200"/>
                  <a:pt x="64" y="0"/>
                </a:cubicBezTo>
                <a:lnTo>
                  <a:pt x="21600" y="11365"/>
                </a:lnTo>
                <a:lnTo>
                  <a:pt x="21600" y="21534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78" name="Line"/>
          <p:cNvSpPr/>
          <p:nvPr/>
        </p:nvSpPr>
        <p:spPr>
          <a:xfrm>
            <a:off x="10160359" y="4028505"/>
            <a:ext cx="1" cy="1985290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379" name="Line"/>
          <p:cNvSpPr/>
          <p:nvPr/>
        </p:nvSpPr>
        <p:spPr>
          <a:xfrm>
            <a:off x="8848934" y="5021149"/>
            <a:ext cx="2699994" cy="1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380" name="Circle"/>
          <p:cNvSpPr/>
          <p:nvPr/>
        </p:nvSpPr>
        <p:spPr>
          <a:xfrm>
            <a:off x="10202755" y="4988287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81" name="Circle"/>
          <p:cNvSpPr/>
          <p:nvPr/>
        </p:nvSpPr>
        <p:spPr>
          <a:xfrm>
            <a:off x="9782193" y="558876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82" name="Circle"/>
          <p:cNvSpPr/>
          <p:nvPr/>
        </p:nvSpPr>
        <p:spPr>
          <a:xfrm>
            <a:off x="9829355" y="5479787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83" name="Circle"/>
          <p:cNvSpPr/>
          <p:nvPr/>
        </p:nvSpPr>
        <p:spPr>
          <a:xfrm>
            <a:off x="10078342" y="5073890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84" name="Circle"/>
          <p:cNvSpPr/>
          <p:nvPr/>
        </p:nvSpPr>
        <p:spPr>
          <a:xfrm>
            <a:off x="9693202" y="5049510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85" name="Circle"/>
          <p:cNvSpPr/>
          <p:nvPr/>
        </p:nvSpPr>
        <p:spPr>
          <a:xfrm>
            <a:off x="9962630" y="506000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86" name="Circle"/>
          <p:cNvSpPr/>
          <p:nvPr/>
        </p:nvSpPr>
        <p:spPr>
          <a:xfrm>
            <a:off x="10066578" y="4906855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87" name="Circle"/>
          <p:cNvSpPr/>
          <p:nvPr/>
        </p:nvSpPr>
        <p:spPr>
          <a:xfrm>
            <a:off x="9962628" y="4938907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88" name="Circle"/>
          <p:cNvSpPr/>
          <p:nvPr/>
        </p:nvSpPr>
        <p:spPr>
          <a:xfrm>
            <a:off x="10039771" y="5234494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89" name="Circle"/>
          <p:cNvSpPr/>
          <p:nvPr/>
        </p:nvSpPr>
        <p:spPr>
          <a:xfrm>
            <a:off x="10160359" y="4935665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90" name="Circle"/>
          <p:cNvSpPr/>
          <p:nvPr/>
        </p:nvSpPr>
        <p:spPr>
          <a:xfrm>
            <a:off x="9273218" y="5043167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91" name="Circle"/>
          <p:cNvSpPr/>
          <p:nvPr/>
        </p:nvSpPr>
        <p:spPr>
          <a:xfrm>
            <a:off x="9654630" y="573773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92" name="Circle"/>
          <p:cNvSpPr/>
          <p:nvPr/>
        </p:nvSpPr>
        <p:spPr>
          <a:xfrm>
            <a:off x="10121785" y="4973207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93" name="Circle"/>
          <p:cNvSpPr/>
          <p:nvPr/>
        </p:nvSpPr>
        <p:spPr>
          <a:xfrm>
            <a:off x="9593481" y="5617124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94" name="Circle"/>
          <p:cNvSpPr/>
          <p:nvPr/>
        </p:nvSpPr>
        <p:spPr>
          <a:xfrm>
            <a:off x="10202755" y="5077380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95" name="Circle"/>
          <p:cNvSpPr/>
          <p:nvPr/>
        </p:nvSpPr>
        <p:spPr>
          <a:xfrm>
            <a:off x="9550397" y="494588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96" name="Circle"/>
          <p:cNvSpPr/>
          <p:nvPr/>
        </p:nvSpPr>
        <p:spPr>
          <a:xfrm>
            <a:off x="9192882" y="4944865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97" name="Circle"/>
          <p:cNvSpPr/>
          <p:nvPr/>
        </p:nvSpPr>
        <p:spPr>
          <a:xfrm>
            <a:off x="9367747" y="504552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39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548" y="4987009"/>
            <a:ext cx="712578" cy="324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059" y="4970831"/>
            <a:ext cx="712578" cy="324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825" y="4947570"/>
            <a:ext cx="712578" cy="324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634" y="4023318"/>
            <a:ext cx="763173" cy="380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650" y="4023318"/>
            <a:ext cx="763172" cy="380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868" y="4023318"/>
            <a:ext cx="763172" cy="38005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5" name="Group"/>
          <p:cNvGrpSpPr/>
          <p:nvPr/>
        </p:nvGrpSpPr>
        <p:grpSpPr>
          <a:xfrm>
            <a:off x="1940312" y="2711993"/>
            <a:ext cx="624008" cy="455415"/>
            <a:chOff x="0" y="0"/>
            <a:chExt cx="665606" cy="647700"/>
          </a:xfrm>
        </p:grpSpPr>
        <p:sp>
          <p:nvSpPr>
            <p:cNvPr id="404" name="Rectangle"/>
            <p:cNvSpPr/>
            <p:nvPr/>
          </p:nvSpPr>
          <p:spPr>
            <a:xfrm>
              <a:off x="0" y="1922"/>
              <a:ext cx="665607" cy="643856"/>
            </a:xfrm>
            <a:prstGeom prst="rect">
              <a:avLst/>
            </a:prstGeom>
            <a:solidFill>
              <a:srgbClr val="00CC99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765353" hangingPunct="0">
                <a:defRPr sz="2400" b="1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000" b="1" ker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09" name="Group"/>
            <p:cNvGrpSpPr/>
            <p:nvPr/>
          </p:nvGrpSpPr>
          <p:grpSpPr>
            <a:xfrm>
              <a:off x="8953" y="127929"/>
              <a:ext cx="647701" cy="394132"/>
              <a:chOff x="0" y="0"/>
              <a:chExt cx="647699" cy="394130"/>
            </a:xfrm>
          </p:grpSpPr>
          <p:sp>
            <p:nvSpPr>
              <p:cNvPr id="405" name="Line"/>
              <p:cNvSpPr/>
              <p:nvPr/>
            </p:nvSpPr>
            <p:spPr>
              <a:xfrm>
                <a:off x="0" y="131376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06" name="Line"/>
              <p:cNvSpPr/>
              <p:nvPr/>
            </p:nvSpPr>
            <p:spPr>
              <a:xfrm>
                <a:off x="0" y="262753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07" name="Line"/>
              <p:cNvSpPr/>
              <p:nvPr/>
            </p:nvSpPr>
            <p:spPr>
              <a:xfrm>
                <a:off x="0" y="394130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08" name="Line"/>
              <p:cNvSpPr/>
              <p:nvPr/>
            </p:nvSpPr>
            <p:spPr>
              <a:xfrm>
                <a:off x="0" y="-1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</p:grpSp>
        <p:grpSp>
          <p:nvGrpSpPr>
            <p:cNvPr id="414" name="Group"/>
            <p:cNvGrpSpPr/>
            <p:nvPr/>
          </p:nvGrpSpPr>
          <p:grpSpPr>
            <a:xfrm rot="5400000">
              <a:off x="8953" y="126784"/>
              <a:ext cx="647701" cy="394132"/>
              <a:chOff x="0" y="0"/>
              <a:chExt cx="647699" cy="394130"/>
            </a:xfrm>
          </p:grpSpPr>
          <p:sp>
            <p:nvSpPr>
              <p:cNvPr id="410" name="Line"/>
              <p:cNvSpPr/>
              <p:nvPr/>
            </p:nvSpPr>
            <p:spPr>
              <a:xfrm>
                <a:off x="0" y="131376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11" name="Line"/>
              <p:cNvSpPr/>
              <p:nvPr/>
            </p:nvSpPr>
            <p:spPr>
              <a:xfrm>
                <a:off x="0" y="262753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12" name="Line"/>
              <p:cNvSpPr/>
              <p:nvPr/>
            </p:nvSpPr>
            <p:spPr>
              <a:xfrm>
                <a:off x="0" y="394130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13" name="Line"/>
              <p:cNvSpPr/>
              <p:nvPr/>
            </p:nvSpPr>
            <p:spPr>
              <a:xfrm>
                <a:off x="0" y="-1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</p:grpSp>
      </p:grpSp>
      <p:grpSp>
        <p:nvGrpSpPr>
          <p:cNvPr id="427" name="Group"/>
          <p:cNvGrpSpPr/>
          <p:nvPr/>
        </p:nvGrpSpPr>
        <p:grpSpPr>
          <a:xfrm>
            <a:off x="4787503" y="2396894"/>
            <a:ext cx="624008" cy="455415"/>
            <a:chOff x="0" y="0"/>
            <a:chExt cx="665606" cy="647700"/>
          </a:xfrm>
        </p:grpSpPr>
        <p:sp>
          <p:nvSpPr>
            <p:cNvPr id="416" name="Rectangle"/>
            <p:cNvSpPr/>
            <p:nvPr/>
          </p:nvSpPr>
          <p:spPr>
            <a:xfrm>
              <a:off x="0" y="1922"/>
              <a:ext cx="665607" cy="643856"/>
            </a:xfrm>
            <a:prstGeom prst="rect">
              <a:avLst/>
            </a:prstGeom>
            <a:solidFill>
              <a:srgbClr val="00CC99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765353" hangingPunct="0">
                <a:defRPr sz="2400" b="1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000" b="1" ker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21" name="Group"/>
            <p:cNvGrpSpPr/>
            <p:nvPr/>
          </p:nvGrpSpPr>
          <p:grpSpPr>
            <a:xfrm>
              <a:off x="8953" y="127929"/>
              <a:ext cx="647701" cy="394132"/>
              <a:chOff x="0" y="0"/>
              <a:chExt cx="647699" cy="394130"/>
            </a:xfrm>
          </p:grpSpPr>
          <p:sp>
            <p:nvSpPr>
              <p:cNvPr id="417" name="Line"/>
              <p:cNvSpPr/>
              <p:nvPr/>
            </p:nvSpPr>
            <p:spPr>
              <a:xfrm>
                <a:off x="0" y="131376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18" name="Line"/>
              <p:cNvSpPr/>
              <p:nvPr/>
            </p:nvSpPr>
            <p:spPr>
              <a:xfrm>
                <a:off x="0" y="262753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19" name="Line"/>
              <p:cNvSpPr/>
              <p:nvPr/>
            </p:nvSpPr>
            <p:spPr>
              <a:xfrm>
                <a:off x="0" y="394130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20" name="Line"/>
              <p:cNvSpPr/>
              <p:nvPr/>
            </p:nvSpPr>
            <p:spPr>
              <a:xfrm>
                <a:off x="0" y="-1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</p:grpSp>
        <p:grpSp>
          <p:nvGrpSpPr>
            <p:cNvPr id="426" name="Group"/>
            <p:cNvGrpSpPr/>
            <p:nvPr/>
          </p:nvGrpSpPr>
          <p:grpSpPr>
            <a:xfrm rot="5400000">
              <a:off x="8953" y="126784"/>
              <a:ext cx="647701" cy="394132"/>
              <a:chOff x="0" y="0"/>
              <a:chExt cx="647699" cy="394130"/>
            </a:xfrm>
          </p:grpSpPr>
          <p:sp>
            <p:nvSpPr>
              <p:cNvPr id="422" name="Line"/>
              <p:cNvSpPr/>
              <p:nvPr/>
            </p:nvSpPr>
            <p:spPr>
              <a:xfrm>
                <a:off x="0" y="131376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23" name="Line"/>
              <p:cNvSpPr/>
              <p:nvPr/>
            </p:nvSpPr>
            <p:spPr>
              <a:xfrm>
                <a:off x="0" y="262753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24" name="Line"/>
              <p:cNvSpPr/>
              <p:nvPr/>
            </p:nvSpPr>
            <p:spPr>
              <a:xfrm>
                <a:off x="0" y="394130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25" name="Line"/>
              <p:cNvSpPr/>
              <p:nvPr/>
            </p:nvSpPr>
            <p:spPr>
              <a:xfrm>
                <a:off x="0" y="-1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</p:grpSp>
      </p:grpSp>
      <p:grpSp>
        <p:nvGrpSpPr>
          <p:cNvPr id="439" name="Group"/>
          <p:cNvGrpSpPr/>
          <p:nvPr/>
        </p:nvGrpSpPr>
        <p:grpSpPr>
          <a:xfrm>
            <a:off x="8714967" y="1452907"/>
            <a:ext cx="624008" cy="455415"/>
            <a:chOff x="0" y="0"/>
            <a:chExt cx="665606" cy="647700"/>
          </a:xfrm>
        </p:grpSpPr>
        <p:sp>
          <p:nvSpPr>
            <p:cNvPr id="428" name="Rectangle"/>
            <p:cNvSpPr/>
            <p:nvPr/>
          </p:nvSpPr>
          <p:spPr>
            <a:xfrm>
              <a:off x="0" y="1922"/>
              <a:ext cx="665607" cy="643856"/>
            </a:xfrm>
            <a:prstGeom prst="rect">
              <a:avLst/>
            </a:prstGeom>
            <a:solidFill>
              <a:srgbClr val="00CC99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765353" hangingPunct="0">
                <a:defRPr sz="2400" b="1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000" b="1" ker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33" name="Group"/>
            <p:cNvGrpSpPr/>
            <p:nvPr/>
          </p:nvGrpSpPr>
          <p:grpSpPr>
            <a:xfrm>
              <a:off x="8953" y="127929"/>
              <a:ext cx="647701" cy="394132"/>
              <a:chOff x="0" y="0"/>
              <a:chExt cx="647699" cy="394130"/>
            </a:xfrm>
          </p:grpSpPr>
          <p:sp>
            <p:nvSpPr>
              <p:cNvPr id="429" name="Line"/>
              <p:cNvSpPr/>
              <p:nvPr/>
            </p:nvSpPr>
            <p:spPr>
              <a:xfrm>
                <a:off x="0" y="131376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30" name="Line"/>
              <p:cNvSpPr/>
              <p:nvPr/>
            </p:nvSpPr>
            <p:spPr>
              <a:xfrm>
                <a:off x="0" y="262753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31" name="Line"/>
              <p:cNvSpPr/>
              <p:nvPr/>
            </p:nvSpPr>
            <p:spPr>
              <a:xfrm>
                <a:off x="0" y="394130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32" name="Line"/>
              <p:cNvSpPr/>
              <p:nvPr/>
            </p:nvSpPr>
            <p:spPr>
              <a:xfrm>
                <a:off x="0" y="-1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</p:grpSp>
        <p:grpSp>
          <p:nvGrpSpPr>
            <p:cNvPr id="438" name="Group"/>
            <p:cNvGrpSpPr/>
            <p:nvPr/>
          </p:nvGrpSpPr>
          <p:grpSpPr>
            <a:xfrm rot="5400000">
              <a:off x="8953" y="126784"/>
              <a:ext cx="647701" cy="394132"/>
              <a:chOff x="0" y="0"/>
              <a:chExt cx="647699" cy="394130"/>
            </a:xfrm>
          </p:grpSpPr>
          <p:sp>
            <p:nvSpPr>
              <p:cNvPr id="434" name="Line"/>
              <p:cNvSpPr/>
              <p:nvPr/>
            </p:nvSpPr>
            <p:spPr>
              <a:xfrm>
                <a:off x="0" y="131376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35" name="Line"/>
              <p:cNvSpPr/>
              <p:nvPr/>
            </p:nvSpPr>
            <p:spPr>
              <a:xfrm>
                <a:off x="0" y="262753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36" name="Line"/>
              <p:cNvSpPr/>
              <p:nvPr/>
            </p:nvSpPr>
            <p:spPr>
              <a:xfrm>
                <a:off x="0" y="394130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37" name="Line"/>
              <p:cNvSpPr/>
              <p:nvPr/>
            </p:nvSpPr>
            <p:spPr>
              <a:xfrm>
                <a:off x="0" y="-1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</p:grpSp>
      </p:grpSp>
      <p:sp>
        <p:nvSpPr>
          <p:cNvPr id="440" name="distribution reveals edge orientation and magnitude"/>
          <p:cNvSpPr txBox="1"/>
          <p:nvPr/>
        </p:nvSpPr>
        <p:spPr>
          <a:xfrm>
            <a:off x="2162091" y="6167182"/>
            <a:ext cx="7934173" cy="501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3200"/>
            </a:lvl1pPr>
          </a:lstStyle>
          <a:p>
            <a:pPr algn="ctr" defTabSz="488975" hangingPunct="0">
              <a:defRPr/>
            </a:pPr>
            <a:r>
              <a:rPr sz="2700" kern="0">
                <a:solidFill>
                  <a:srgbClr val="000000"/>
                </a:solidFill>
                <a:latin typeface="Helvetica Light"/>
                <a:sym typeface="Helvetica Light"/>
              </a:rPr>
              <a:t>distribution reveals edge orientation and magnitude</a:t>
            </a:r>
          </a:p>
        </p:txBody>
      </p:sp>
      <p:sp>
        <p:nvSpPr>
          <p:cNvPr id="441" name="Circle"/>
          <p:cNvSpPr/>
          <p:nvPr/>
        </p:nvSpPr>
        <p:spPr>
          <a:xfrm>
            <a:off x="1797837" y="4766110"/>
            <a:ext cx="662049" cy="496537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42" name="Oval"/>
          <p:cNvSpPr/>
          <p:nvPr/>
        </p:nvSpPr>
        <p:spPr>
          <a:xfrm>
            <a:off x="5045021" y="4906901"/>
            <a:ext cx="1384301" cy="247809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43" name="Oval"/>
          <p:cNvSpPr/>
          <p:nvPr/>
        </p:nvSpPr>
        <p:spPr>
          <a:xfrm>
            <a:off x="8935390" y="4878097"/>
            <a:ext cx="1384301" cy="247809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44" name="Oval"/>
          <p:cNvSpPr/>
          <p:nvPr/>
        </p:nvSpPr>
        <p:spPr>
          <a:xfrm rot="17974818">
            <a:off x="9387590" y="5245062"/>
            <a:ext cx="1038227" cy="330413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113" name="1. Compute image gradients over a small region…"/>
          <p:cNvSpPr txBox="1"/>
          <p:nvPr/>
        </p:nvSpPr>
        <p:spPr>
          <a:xfrm>
            <a:off x="2281714" y="639745"/>
            <a:ext cx="8262788" cy="54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/>
          <a:p>
            <a:pPr algn="ctr" defTabSz="488975" hangingPunct="0">
              <a:defRPr/>
            </a:pPr>
            <a:r>
              <a:rPr sz="3000" kern="0" dirty="0">
                <a:solidFill>
                  <a:srgbClr val="000000"/>
                </a:solidFill>
                <a:latin typeface="Helvetica Light"/>
                <a:sym typeface="Helvetica Light"/>
              </a:rPr>
              <a:t>1. Compute image gradients over a small region</a:t>
            </a:r>
          </a:p>
        </p:txBody>
      </p:sp>
      <p:sp>
        <p:nvSpPr>
          <p:cNvPr id="114" name="Finding corners…"/>
          <p:cNvSpPr txBox="1"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Harris corner detection: probabilistic interpretation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3601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2. Subtract the mean from each image gradient"/>
          <p:cNvSpPr txBox="1"/>
          <p:nvPr/>
        </p:nvSpPr>
        <p:spPr>
          <a:xfrm>
            <a:off x="2311686" y="483412"/>
            <a:ext cx="8116915" cy="54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/>
          <a:p>
            <a:pPr algn="ctr" defTabSz="488975" hangingPunct="0">
              <a:defRPr/>
            </a:pPr>
            <a:r>
              <a:rPr sz="3000" kern="0">
                <a:solidFill>
                  <a:srgbClr val="000000"/>
                </a:solidFill>
                <a:latin typeface="Helvetica Light"/>
                <a:sym typeface="Helvetica Light"/>
              </a:rPr>
              <a:t>2. Subtract the mean from each image gradient</a:t>
            </a:r>
          </a:p>
        </p:txBody>
      </p:sp>
      <p:sp>
        <p:nvSpPr>
          <p:cNvPr id="577" name="Rectangle"/>
          <p:cNvSpPr/>
          <p:nvPr/>
        </p:nvSpPr>
        <p:spPr>
          <a:xfrm rot="16200000">
            <a:off x="3860491" y="1967068"/>
            <a:ext cx="2625224" cy="1536093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78" name="Rectangle"/>
          <p:cNvSpPr/>
          <p:nvPr/>
        </p:nvSpPr>
        <p:spPr>
          <a:xfrm rot="16200000">
            <a:off x="3128350" y="1223020"/>
            <a:ext cx="2625224" cy="3024188"/>
          </a:xfrm>
          <a:prstGeom prst="rect">
            <a:avLst/>
          </a:prstGeom>
          <a:gradFill>
            <a:gsLst>
              <a:gs pos="32930">
                <a:srgbClr val="FBFBFB">
                  <a:alpha val="71768"/>
                </a:srgbClr>
              </a:gs>
              <a:gs pos="50455">
                <a:srgbClr val="7E7E7E">
                  <a:alpha val="71768"/>
                </a:srgbClr>
              </a:gs>
              <a:gs pos="68189">
                <a:srgbClr val="000000">
                  <a:alpha val="71768"/>
                </a:srgbClr>
              </a:gs>
            </a:gsLst>
            <a:lin ang="5400000"/>
          </a:gradFill>
          <a:ln w="12700">
            <a:solidFill>
              <a:srgbClr val="000000">
                <a:alpha val="71768"/>
              </a:srgbClr>
            </a:solidFill>
            <a:miter lim="400000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79" name="Rectangle"/>
          <p:cNvSpPr/>
          <p:nvPr/>
        </p:nvSpPr>
        <p:spPr>
          <a:xfrm>
            <a:off x="3425628" y="2484832"/>
            <a:ext cx="2030667" cy="35719"/>
          </a:xfrm>
          <a:prstGeom prst="rect">
            <a:avLst/>
          </a:prstGeom>
          <a:ln w="25400">
            <a:solidFill>
              <a:srgbClr val="FFFB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 algn="ctr" defTabSz="488975" hangingPunct="0">
              <a:defRPr sz="2400">
                <a:solidFill>
                  <a:srgbClr val="FFFB00"/>
                </a:solidFill>
              </a:defRPr>
            </a:pPr>
            <a:endParaRPr sz="2000" kern="0">
              <a:solidFill>
                <a:srgbClr val="FFFB00"/>
              </a:solidFill>
              <a:latin typeface="Helvetica Light"/>
              <a:sym typeface="Helvetica Light"/>
            </a:endParaRPr>
          </a:p>
        </p:txBody>
      </p:sp>
      <p:sp>
        <p:nvSpPr>
          <p:cNvPr id="580" name="Line"/>
          <p:cNvSpPr/>
          <p:nvPr/>
        </p:nvSpPr>
        <p:spPr>
          <a:xfrm>
            <a:off x="6626314" y="2056023"/>
            <a:ext cx="1606973" cy="603630"/>
          </a:xfrm>
          <a:prstGeom prst="line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81" name="Line"/>
          <p:cNvSpPr/>
          <p:nvPr/>
        </p:nvSpPr>
        <p:spPr>
          <a:xfrm>
            <a:off x="8232774" y="2652514"/>
            <a:ext cx="1" cy="455415"/>
          </a:xfrm>
          <a:prstGeom prst="line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82" name="Line"/>
          <p:cNvSpPr/>
          <p:nvPr/>
        </p:nvSpPr>
        <p:spPr>
          <a:xfrm>
            <a:off x="6585264" y="3750865"/>
            <a:ext cx="342578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83" name="Line"/>
          <p:cNvSpPr/>
          <p:nvPr/>
        </p:nvSpPr>
        <p:spPr>
          <a:xfrm>
            <a:off x="8233657" y="3100793"/>
            <a:ext cx="1606973" cy="603630"/>
          </a:xfrm>
          <a:prstGeom prst="line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pic>
        <p:nvPicPr>
          <p:cNvPr id="612" name="Connection Line" descr="Connection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989530" y="1492603"/>
            <a:ext cx="3688040" cy="1033371"/>
          </a:xfrm>
          <a:prstGeom prst="rect">
            <a:avLst/>
          </a:prstGeom>
        </p:spPr>
      </p:pic>
      <p:sp>
        <p:nvSpPr>
          <p:cNvPr id="585" name="Line"/>
          <p:cNvSpPr/>
          <p:nvPr/>
        </p:nvSpPr>
        <p:spPr>
          <a:xfrm flipV="1">
            <a:off x="6594956" y="1830983"/>
            <a:ext cx="1" cy="191988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86" name="plot intensities"/>
          <p:cNvSpPr txBox="1"/>
          <p:nvPr/>
        </p:nvSpPr>
        <p:spPr>
          <a:xfrm>
            <a:off x="7712352" y="1553916"/>
            <a:ext cx="1470865" cy="347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000"/>
            </a:lvl1pPr>
          </a:lstStyle>
          <a:p>
            <a:pPr algn="ctr" defTabSz="488975" hangingPunct="0">
              <a:defRPr/>
            </a:pPr>
            <a:r>
              <a:rPr sz="1700" kern="0">
                <a:solidFill>
                  <a:srgbClr val="000000"/>
                </a:solidFill>
                <a:latin typeface="Helvetica Light"/>
                <a:sym typeface="Helvetica Light"/>
              </a:rPr>
              <a:t>plot intensities</a:t>
            </a:r>
          </a:p>
        </p:txBody>
      </p:sp>
      <p:sp>
        <p:nvSpPr>
          <p:cNvPr id="587" name="constant intensity gradient"/>
          <p:cNvSpPr txBox="1"/>
          <p:nvPr/>
        </p:nvSpPr>
        <p:spPr>
          <a:xfrm>
            <a:off x="374673" y="2320000"/>
            <a:ext cx="2448128" cy="609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2520" tIns="42520" rIns="42520" bIns="42520" anchor="ctr">
            <a:spAutoFit/>
          </a:bodyPr>
          <a:lstStyle>
            <a:lvl1pPr>
              <a:defRPr sz="2000"/>
            </a:lvl1pPr>
          </a:lstStyle>
          <a:p>
            <a:pPr algn="ctr" defTabSz="488975" hangingPunct="0">
              <a:defRPr/>
            </a:pPr>
            <a:r>
              <a:rPr sz="1700" kern="0">
                <a:solidFill>
                  <a:srgbClr val="000000"/>
                </a:solidFill>
                <a:latin typeface="Helvetica Light"/>
                <a:sym typeface="Helvetica Light"/>
              </a:rPr>
              <a:t>constant intensity gradient</a:t>
            </a:r>
          </a:p>
        </p:txBody>
      </p:sp>
      <p:sp>
        <p:nvSpPr>
          <p:cNvPr id="588" name="Line"/>
          <p:cNvSpPr/>
          <p:nvPr/>
        </p:nvSpPr>
        <p:spPr>
          <a:xfrm flipH="1">
            <a:off x="3402223" y="4444952"/>
            <a:ext cx="1" cy="1985290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589" name="Line"/>
          <p:cNvSpPr/>
          <p:nvPr/>
        </p:nvSpPr>
        <p:spPr>
          <a:xfrm>
            <a:off x="2090798" y="5437597"/>
            <a:ext cx="2699994" cy="1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590" name="Circle"/>
          <p:cNvSpPr/>
          <p:nvPr/>
        </p:nvSpPr>
        <p:spPr>
          <a:xfrm>
            <a:off x="2077404" y="5352891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591" name="Circle"/>
          <p:cNvSpPr/>
          <p:nvPr/>
        </p:nvSpPr>
        <p:spPr>
          <a:xfrm>
            <a:off x="2813986" y="5481506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592" name="Circle"/>
          <p:cNvSpPr/>
          <p:nvPr/>
        </p:nvSpPr>
        <p:spPr>
          <a:xfrm>
            <a:off x="2968288" y="550986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593" name="Circle"/>
          <p:cNvSpPr/>
          <p:nvPr/>
        </p:nvSpPr>
        <p:spPr>
          <a:xfrm>
            <a:off x="2813986" y="5433097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594" name="Circle"/>
          <p:cNvSpPr/>
          <p:nvPr/>
        </p:nvSpPr>
        <p:spPr>
          <a:xfrm>
            <a:off x="2578831" y="5465957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595" name="Circle"/>
          <p:cNvSpPr/>
          <p:nvPr/>
        </p:nvSpPr>
        <p:spPr>
          <a:xfrm>
            <a:off x="2771688" y="5594219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596" name="Circle"/>
          <p:cNvSpPr/>
          <p:nvPr/>
        </p:nvSpPr>
        <p:spPr>
          <a:xfrm>
            <a:off x="1932863" y="5340429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597" name="Circle"/>
          <p:cNvSpPr/>
          <p:nvPr/>
        </p:nvSpPr>
        <p:spPr>
          <a:xfrm>
            <a:off x="2951492" y="5388429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598" name="Circle"/>
          <p:cNvSpPr/>
          <p:nvPr/>
        </p:nvSpPr>
        <p:spPr>
          <a:xfrm>
            <a:off x="2974064" y="5310225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599" name="Circle"/>
          <p:cNvSpPr/>
          <p:nvPr/>
        </p:nvSpPr>
        <p:spPr>
          <a:xfrm>
            <a:off x="2771688" y="536311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00" name="Circle"/>
          <p:cNvSpPr/>
          <p:nvPr/>
        </p:nvSpPr>
        <p:spPr>
          <a:xfrm>
            <a:off x="2077404" y="5459615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01" name="Circle"/>
          <p:cNvSpPr/>
          <p:nvPr/>
        </p:nvSpPr>
        <p:spPr>
          <a:xfrm>
            <a:off x="2874349" y="5393786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02" name="Circle"/>
          <p:cNvSpPr/>
          <p:nvPr/>
        </p:nvSpPr>
        <p:spPr>
          <a:xfrm>
            <a:off x="2392470" y="5366379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03" name="Circle"/>
          <p:cNvSpPr/>
          <p:nvPr/>
        </p:nvSpPr>
        <p:spPr>
          <a:xfrm>
            <a:off x="2189878" y="5339455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04" name="Circle"/>
          <p:cNvSpPr/>
          <p:nvPr/>
        </p:nvSpPr>
        <p:spPr>
          <a:xfrm>
            <a:off x="2891666" y="5346029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05" name="Circle"/>
          <p:cNvSpPr/>
          <p:nvPr/>
        </p:nvSpPr>
        <p:spPr>
          <a:xfrm>
            <a:off x="1922822" y="5483770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60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111" y="5387278"/>
            <a:ext cx="712578" cy="324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60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702" y="4439764"/>
            <a:ext cx="763173" cy="380060"/>
          </a:xfrm>
          <a:prstGeom prst="rect">
            <a:avLst/>
          </a:prstGeom>
          <a:ln w="12700">
            <a:miter lim="400000"/>
          </a:ln>
        </p:spPr>
      </p:pic>
      <p:sp>
        <p:nvSpPr>
          <p:cNvPr id="608" name="intensities along the line"/>
          <p:cNvSpPr txBox="1"/>
          <p:nvPr/>
        </p:nvSpPr>
        <p:spPr>
          <a:xfrm>
            <a:off x="7017455" y="3758762"/>
            <a:ext cx="2419843" cy="347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000"/>
            </a:lvl1pPr>
          </a:lstStyle>
          <a:p>
            <a:pPr algn="ctr" defTabSz="488975" hangingPunct="0">
              <a:defRPr/>
            </a:pPr>
            <a:r>
              <a:rPr sz="1700" kern="0">
                <a:solidFill>
                  <a:srgbClr val="000000"/>
                </a:solidFill>
                <a:latin typeface="Helvetica Light"/>
                <a:sym typeface="Helvetica Light"/>
              </a:rPr>
              <a:t>intensities along the line</a:t>
            </a:r>
          </a:p>
        </p:txBody>
      </p:sp>
      <p:sp>
        <p:nvSpPr>
          <p:cNvPr id="609" name="plot of image gradients"/>
          <p:cNvSpPr txBox="1"/>
          <p:nvPr/>
        </p:nvSpPr>
        <p:spPr>
          <a:xfrm>
            <a:off x="2244286" y="6510783"/>
            <a:ext cx="2298015" cy="347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000"/>
            </a:lvl1pPr>
          </a:lstStyle>
          <a:p>
            <a:pPr algn="ctr" defTabSz="488975" hangingPunct="0">
              <a:defRPr/>
            </a:pPr>
            <a:r>
              <a:rPr sz="1700" kern="0">
                <a:solidFill>
                  <a:srgbClr val="000000"/>
                </a:solidFill>
                <a:latin typeface="Helvetica Light"/>
                <a:sym typeface="Helvetica Light"/>
              </a:rPr>
              <a:t>plot of image gradients</a:t>
            </a:r>
          </a:p>
        </p:txBody>
      </p:sp>
      <p:sp>
        <p:nvSpPr>
          <p:cNvPr id="610" name="Arrow"/>
          <p:cNvSpPr/>
          <p:nvPr/>
        </p:nvSpPr>
        <p:spPr>
          <a:xfrm>
            <a:off x="5463861" y="5281054"/>
            <a:ext cx="1179983" cy="392913"/>
          </a:xfrm>
          <a:prstGeom prst="rightArrow">
            <a:avLst>
              <a:gd name="adj1" fmla="val 65939"/>
              <a:gd name="adj2" fmla="val 63112"/>
            </a:avLst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 algn="ctr" defTabSz="488975" hangingPunct="0">
              <a:defRPr sz="2400">
                <a:solidFill>
                  <a:srgbClr val="FFFFFF"/>
                </a:solidFill>
              </a:defRPr>
            </a:pPr>
            <a:endParaRPr sz="20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11" name="subtract mean"/>
          <p:cNvSpPr txBox="1"/>
          <p:nvPr/>
        </p:nvSpPr>
        <p:spPr>
          <a:xfrm>
            <a:off x="5274268" y="4894510"/>
            <a:ext cx="1470865" cy="347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000"/>
            </a:lvl1pPr>
          </a:lstStyle>
          <a:p>
            <a:pPr algn="ctr" defTabSz="488975" hangingPunct="0">
              <a:defRPr/>
            </a:pPr>
            <a:r>
              <a:rPr sz="1700" kern="0">
                <a:solidFill>
                  <a:srgbClr val="000000"/>
                </a:solidFill>
                <a:latin typeface="Helvetica Light"/>
                <a:sym typeface="Helvetica Light"/>
              </a:rPr>
              <a:t>subtract mean</a:t>
            </a:r>
          </a:p>
        </p:txBody>
      </p:sp>
      <p:sp>
        <p:nvSpPr>
          <p:cNvPr id="38" name="Finding corners…"/>
          <p:cNvSpPr txBox="1"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Harris corner detection: probabilistic interpretation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442518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Rectangle"/>
          <p:cNvSpPr/>
          <p:nvPr/>
        </p:nvSpPr>
        <p:spPr>
          <a:xfrm rot="16200000">
            <a:off x="3860491" y="1549814"/>
            <a:ext cx="2625224" cy="1536093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17" name="Rectangle"/>
          <p:cNvSpPr/>
          <p:nvPr/>
        </p:nvSpPr>
        <p:spPr>
          <a:xfrm rot="16200000">
            <a:off x="3128350" y="805766"/>
            <a:ext cx="2625224" cy="3024188"/>
          </a:xfrm>
          <a:prstGeom prst="rect">
            <a:avLst/>
          </a:prstGeom>
          <a:gradFill>
            <a:gsLst>
              <a:gs pos="32930">
                <a:srgbClr val="FBFBFB">
                  <a:alpha val="71768"/>
                </a:srgbClr>
              </a:gs>
              <a:gs pos="50455">
                <a:srgbClr val="7E7E7E">
                  <a:alpha val="71768"/>
                </a:srgbClr>
              </a:gs>
              <a:gs pos="68189">
                <a:srgbClr val="000000">
                  <a:alpha val="71768"/>
                </a:srgbClr>
              </a:gs>
            </a:gsLst>
            <a:lin ang="5400000"/>
          </a:gradFill>
          <a:ln w="12700">
            <a:solidFill>
              <a:srgbClr val="000000">
                <a:alpha val="71768"/>
              </a:srgbClr>
            </a:solidFill>
            <a:miter lim="400000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18" name="Rectangle"/>
          <p:cNvSpPr/>
          <p:nvPr/>
        </p:nvSpPr>
        <p:spPr>
          <a:xfrm>
            <a:off x="3425628" y="2067578"/>
            <a:ext cx="2030667" cy="35719"/>
          </a:xfrm>
          <a:prstGeom prst="rect">
            <a:avLst/>
          </a:prstGeom>
          <a:ln w="25400">
            <a:solidFill>
              <a:srgbClr val="FFFB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 algn="ctr" defTabSz="488975" hangingPunct="0">
              <a:defRPr sz="2400">
                <a:solidFill>
                  <a:srgbClr val="FFFB00"/>
                </a:solidFill>
              </a:defRPr>
            </a:pPr>
            <a:endParaRPr sz="2000" kern="0">
              <a:solidFill>
                <a:srgbClr val="FFFB00"/>
              </a:solidFill>
              <a:latin typeface="Helvetica Light"/>
              <a:sym typeface="Helvetica Light"/>
            </a:endParaRPr>
          </a:p>
        </p:txBody>
      </p:sp>
      <p:sp>
        <p:nvSpPr>
          <p:cNvPr id="619" name="Line"/>
          <p:cNvSpPr/>
          <p:nvPr/>
        </p:nvSpPr>
        <p:spPr>
          <a:xfrm>
            <a:off x="6626314" y="2489526"/>
            <a:ext cx="1606973" cy="603630"/>
          </a:xfrm>
          <a:prstGeom prst="line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20" name="Line"/>
          <p:cNvSpPr/>
          <p:nvPr/>
        </p:nvSpPr>
        <p:spPr>
          <a:xfrm>
            <a:off x="8232774" y="3086017"/>
            <a:ext cx="1" cy="455415"/>
          </a:xfrm>
          <a:prstGeom prst="line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21" name="Line"/>
          <p:cNvSpPr/>
          <p:nvPr/>
        </p:nvSpPr>
        <p:spPr>
          <a:xfrm>
            <a:off x="6585264" y="3333611"/>
            <a:ext cx="342578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22" name="Line"/>
          <p:cNvSpPr/>
          <p:nvPr/>
        </p:nvSpPr>
        <p:spPr>
          <a:xfrm>
            <a:off x="8233657" y="3534296"/>
            <a:ext cx="1606973" cy="603630"/>
          </a:xfrm>
          <a:prstGeom prst="line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pic>
        <p:nvPicPr>
          <p:cNvPr id="672" name="Connection Line" descr="Connection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989530" y="1075349"/>
            <a:ext cx="3688040" cy="1033371"/>
          </a:xfrm>
          <a:prstGeom prst="rect">
            <a:avLst/>
          </a:prstGeom>
        </p:spPr>
      </p:pic>
      <p:sp>
        <p:nvSpPr>
          <p:cNvPr id="624" name="Line"/>
          <p:cNvSpPr/>
          <p:nvPr/>
        </p:nvSpPr>
        <p:spPr>
          <a:xfrm flipV="1">
            <a:off x="6594956" y="1413729"/>
            <a:ext cx="1" cy="191988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25" name="plot intensities"/>
          <p:cNvSpPr txBox="1"/>
          <p:nvPr/>
        </p:nvSpPr>
        <p:spPr>
          <a:xfrm>
            <a:off x="7712352" y="1136662"/>
            <a:ext cx="1470865" cy="347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000"/>
            </a:lvl1pPr>
          </a:lstStyle>
          <a:p>
            <a:pPr algn="ctr" defTabSz="488975" hangingPunct="0">
              <a:defRPr/>
            </a:pPr>
            <a:r>
              <a:rPr sz="1700" kern="0">
                <a:solidFill>
                  <a:srgbClr val="000000"/>
                </a:solidFill>
                <a:latin typeface="Helvetica Light"/>
                <a:sym typeface="Helvetica Light"/>
              </a:rPr>
              <a:t>plot intensities</a:t>
            </a:r>
          </a:p>
        </p:txBody>
      </p:sp>
      <p:sp>
        <p:nvSpPr>
          <p:cNvPr id="626" name="constant intensity gradient"/>
          <p:cNvSpPr txBox="1"/>
          <p:nvPr/>
        </p:nvSpPr>
        <p:spPr>
          <a:xfrm>
            <a:off x="374673" y="1902746"/>
            <a:ext cx="2448128" cy="609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2520" tIns="42520" rIns="42520" bIns="42520" anchor="ctr">
            <a:spAutoFit/>
          </a:bodyPr>
          <a:lstStyle>
            <a:lvl1pPr>
              <a:defRPr sz="2000"/>
            </a:lvl1pPr>
          </a:lstStyle>
          <a:p>
            <a:pPr algn="ctr" defTabSz="488975" hangingPunct="0">
              <a:defRPr/>
            </a:pPr>
            <a:r>
              <a:rPr sz="1700" kern="0">
                <a:solidFill>
                  <a:srgbClr val="000000"/>
                </a:solidFill>
                <a:latin typeface="Helvetica Light"/>
                <a:sym typeface="Helvetica Light"/>
              </a:rPr>
              <a:t>constant intensity gradient</a:t>
            </a:r>
          </a:p>
        </p:txBody>
      </p:sp>
      <p:sp>
        <p:nvSpPr>
          <p:cNvPr id="627" name="Line"/>
          <p:cNvSpPr/>
          <p:nvPr/>
        </p:nvSpPr>
        <p:spPr>
          <a:xfrm flipH="1">
            <a:off x="3402223" y="4027698"/>
            <a:ext cx="1" cy="1985290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628" name="Line"/>
          <p:cNvSpPr/>
          <p:nvPr/>
        </p:nvSpPr>
        <p:spPr>
          <a:xfrm>
            <a:off x="2090798" y="5020343"/>
            <a:ext cx="2699994" cy="1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629" name="Circle"/>
          <p:cNvSpPr/>
          <p:nvPr/>
        </p:nvSpPr>
        <p:spPr>
          <a:xfrm>
            <a:off x="2077404" y="4935637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30" name="Circle"/>
          <p:cNvSpPr/>
          <p:nvPr/>
        </p:nvSpPr>
        <p:spPr>
          <a:xfrm>
            <a:off x="2813986" y="5064252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31" name="Circle"/>
          <p:cNvSpPr/>
          <p:nvPr/>
        </p:nvSpPr>
        <p:spPr>
          <a:xfrm>
            <a:off x="2968288" y="5092614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32" name="Circle"/>
          <p:cNvSpPr/>
          <p:nvPr/>
        </p:nvSpPr>
        <p:spPr>
          <a:xfrm>
            <a:off x="2813986" y="501584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33" name="Circle"/>
          <p:cNvSpPr/>
          <p:nvPr/>
        </p:nvSpPr>
        <p:spPr>
          <a:xfrm>
            <a:off x="2578831" y="5048703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34" name="Circle"/>
          <p:cNvSpPr/>
          <p:nvPr/>
        </p:nvSpPr>
        <p:spPr>
          <a:xfrm>
            <a:off x="2771688" y="5176965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35" name="Circle"/>
          <p:cNvSpPr/>
          <p:nvPr/>
        </p:nvSpPr>
        <p:spPr>
          <a:xfrm>
            <a:off x="1932863" y="4923175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36" name="Circle"/>
          <p:cNvSpPr/>
          <p:nvPr/>
        </p:nvSpPr>
        <p:spPr>
          <a:xfrm>
            <a:off x="2951492" y="4971175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37" name="Circle"/>
          <p:cNvSpPr/>
          <p:nvPr/>
        </p:nvSpPr>
        <p:spPr>
          <a:xfrm>
            <a:off x="2974064" y="489297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38" name="Circle"/>
          <p:cNvSpPr/>
          <p:nvPr/>
        </p:nvSpPr>
        <p:spPr>
          <a:xfrm>
            <a:off x="2771688" y="4945857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39" name="Circle"/>
          <p:cNvSpPr/>
          <p:nvPr/>
        </p:nvSpPr>
        <p:spPr>
          <a:xfrm>
            <a:off x="2077404" y="504236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40" name="Circle"/>
          <p:cNvSpPr/>
          <p:nvPr/>
        </p:nvSpPr>
        <p:spPr>
          <a:xfrm>
            <a:off x="2874349" y="4976532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41" name="Circle"/>
          <p:cNvSpPr/>
          <p:nvPr/>
        </p:nvSpPr>
        <p:spPr>
          <a:xfrm>
            <a:off x="2392470" y="4949125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42" name="Circle"/>
          <p:cNvSpPr/>
          <p:nvPr/>
        </p:nvSpPr>
        <p:spPr>
          <a:xfrm>
            <a:off x="2189878" y="492220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43" name="Circle"/>
          <p:cNvSpPr/>
          <p:nvPr/>
        </p:nvSpPr>
        <p:spPr>
          <a:xfrm>
            <a:off x="2891666" y="4928775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44" name="Circle"/>
          <p:cNvSpPr/>
          <p:nvPr/>
        </p:nvSpPr>
        <p:spPr>
          <a:xfrm>
            <a:off x="1922822" y="5066516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64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111" y="4970024"/>
            <a:ext cx="712578" cy="324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64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702" y="4022510"/>
            <a:ext cx="763173" cy="380060"/>
          </a:xfrm>
          <a:prstGeom prst="rect">
            <a:avLst/>
          </a:prstGeom>
          <a:ln w="12700">
            <a:miter lim="400000"/>
          </a:ln>
        </p:spPr>
      </p:pic>
      <p:sp>
        <p:nvSpPr>
          <p:cNvPr id="647" name="intensities along the line"/>
          <p:cNvSpPr txBox="1"/>
          <p:nvPr/>
        </p:nvSpPr>
        <p:spPr>
          <a:xfrm>
            <a:off x="7017455" y="3341508"/>
            <a:ext cx="2419843" cy="347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000"/>
            </a:lvl1pPr>
          </a:lstStyle>
          <a:p>
            <a:pPr algn="ctr" defTabSz="488975" hangingPunct="0">
              <a:defRPr/>
            </a:pPr>
            <a:r>
              <a:rPr sz="1700" kern="0">
                <a:solidFill>
                  <a:srgbClr val="000000"/>
                </a:solidFill>
                <a:latin typeface="Helvetica Light"/>
                <a:sym typeface="Helvetica Light"/>
              </a:rPr>
              <a:t>intensities along the line</a:t>
            </a:r>
          </a:p>
        </p:txBody>
      </p:sp>
      <p:sp>
        <p:nvSpPr>
          <p:cNvPr id="648" name="plot of image gradients"/>
          <p:cNvSpPr txBox="1"/>
          <p:nvPr/>
        </p:nvSpPr>
        <p:spPr>
          <a:xfrm>
            <a:off x="2244286" y="6093529"/>
            <a:ext cx="2298015" cy="347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000"/>
            </a:lvl1pPr>
          </a:lstStyle>
          <a:p>
            <a:pPr algn="ctr" defTabSz="488975" hangingPunct="0">
              <a:defRPr/>
            </a:pPr>
            <a:r>
              <a:rPr sz="1700" kern="0">
                <a:solidFill>
                  <a:srgbClr val="000000"/>
                </a:solidFill>
                <a:latin typeface="Helvetica Light"/>
                <a:sym typeface="Helvetica Light"/>
              </a:rPr>
              <a:t>plot of image gradients</a:t>
            </a:r>
          </a:p>
        </p:txBody>
      </p:sp>
      <p:sp>
        <p:nvSpPr>
          <p:cNvPr id="649" name="Line"/>
          <p:cNvSpPr/>
          <p:nvPr/>
        </p:nvSpPr>
        <p:spPr>
          <a:xfrm>
            <a:off x="8617177" y="4022074"/>
            <a:ext cx="1" cy="1985290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650" name="Line"/>
          <p:cNvSpPr/>
          <p:nvPr/>
        </p:nvSpPr>
        <p:spPr>
          <a:xfrm>
            <a:off x="7305752" y="5014719"/>
            <a:ext cx="2699994" cy="1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651" name="Circle"/>
          <p:cNvSpPr/>
          <p:nvPr/>
        </p:nvSpPr>
        <p:spPr>
          <a:xfrm>
            <a:off x="8006733" y="4930013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52" name="Circle"/>
          <p:cNvSpPr/>
          <p:nvPr/>
        </p:nvSpPr>
        <p:spPr>
          <a:xfrm>
            <a:off x="8743315" y="5058629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53" name="Circle"/>
          <p:cNvSpPr/>
          <p:nvPr/>
        </p:nvSpPr>
        <p:spPr>
          <a:xfrm>
            <a:off x="8897618" y="5086989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54" name="Circle"/>
          <p:cNvSpPr/>
          <p:nvPr/>
        </p:nvSpPr>
        <p:spPr>
          <a:xfrm>
            <a:off x="8743315" y="5010219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55" name="Circle"/>
          <p:cNvSpPr/>
          <p:nvPr/>
        </p:nvSpPr>
        <p:spPr>
          <a:xfrm>
            <a:off x="8508159" y="5043080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56" name="Circle"/>
          <p:cNvSpPr/>
          <p:nvPr/>
        </p:nvSpPr>
        <p:spPr>
          <a:xfrm>
            <a:off x="8701017" y="517134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57" name="Circle"/>
          <p:cNvSpPr/>
          <p:nvPr/>
        </p:nvSpPr>
        <p:spPr>
          <a:xfrm>
            <a:off x="7862192" y="491755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58" name="Circle"/>
          <p:cNvSpPr/>
          <p:nvPr/>
        </p:nvSpPr>
        <p:spPr>
          <a:xfrm>
            <a:off x="8880822" y="4965551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59" name="Circle"/>
          <p:cNvSpPr/>
          <p:nvPr/>
        </p:nvSpPr>
        <p:spPr>
          <a:xfrm>
            <a:off x="8903393" y="4887347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60" name="Circle"/>
          <p:cNvSpPr/>
          <p:nvPr/>
        </p:nvSpPr>
        <p:spPr>
          <a:xfrm>
            <a:off x="8701017" y="4940232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61" name="Circle"/>
          <p:cNvSpPr/>
          <p:nvPr/>
        </p:nvSpPr>
        <p:spPr>
          <a:xfrm>
            <a:off x="8006733" y="5036737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62" name="Circle"/>
          <p:cNvSpPr/>
          <p:nvPr/>
        </p:nvSpPr>
        <p:spPr>
          <a:xfrm>
            <a:off x="8803678" y="497090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63" name="Circle"/>
          <p:cNvSpPr/>
          <p:nvPr/>
        </p:nvSpPr>
        <p:spPr>
          <a:xfrm>
            <a:off x="8321799" y="494350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64" name="Circle"/>
          <p:cNvSpPr/>
          <p:nvPr/>
        </p:nvSpPr>
        <p:spPr>
          <a:xfrm>
            <a:off x="8119208" y="491657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65" name="Circle"/>
          <p:cNvSpPr/>
          <p:nvPr/>
        </p:nvSpPr>
        <p:spPr>
          <a:xfrm>
            <a:off x="8820996" y="492315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66" name="Circle"/>
          <p:cNvSpPr/>
          <p:nvPr/>
        </p:nvSpPr>
        <p:spPr>
          <a:xfrm>
            <a:off x="7852151" y="5060892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66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1065" y="4964400"/>
            <a:ext cx="712579" cy="324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66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1656" y="4016886"/>
            <a:ext cx="763173" cy="380060"/>
          </a:xfrm>
          <a:prstGeom prst="rect">
            <a:avLst/>
          </a:prstGeom>
          <a:ln w="12700">
            <a:miter lim="400000"/>
          </a:ln>
        </p:spPr>
      </p:pic>
      <p:sp>
        <p:nvSpPr>
          <p:cNvPr id="669" name="data is centered…"/>
          <p:cNvSpPr txBox="1"/>
          <p:nvPr/>
        </p:nvSpPr>
        <p:spPr>
          <a:xfrm>
            <a:off x="7440519" y="5962724"/>
            <a:ext cx="2365341" cy="609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/>
          <a:p>
            <a:pPr algn="ctr" defTabSz="488975" hangingPunct="0">
              <a:defRPr sz="2000"/>
            </a:pPr>
            <a:r>
              <a:rPr sz="1700" kern="0">
                <a:solidFill>
                  <a:srgbClr val="000000"/>
                </a:solidFill>
                <a:latin typeface="Helvetica Light"/>
                <a:sym typeface="Helvetica Light"/>
              </a:rPr>
              <a:t>data is centered</a:t>
            </a:r>
          </a:p>
          <a:p>
            <a:pPr algn="ctr" defTabSz="488975" hangingPunct="0">
              <a:defRPr sz="2000"/>
            </a:pPr>
            <a:r>
              <a:rPr sz="1700" kern="0">
                <a:solidFill>
                  <a:srgbClr val="000000"/>
                </a:solidFill>
                <a:latin typeface="Helvetica Light"/>
                <a:sym typeface="Helvetica Light"/>
              </a:rPr>
              <a:t>(‘DC’ offset is removed)</a:t>
            </a:r>
          </a:p>
        </p:txBody>
      </p:sp>
      <p:sp>
        <p:nvSpPr>
          <p:cNvPr id="670" name="Arrow"/>
          <p:cNvSpPr/>
          <p:nvPr/>
        </p:nvSpPr>
        <p:spPr>
          <a:xfrm>
            <a:off x="5463861" y="4863800"/>
            <a:ext cx="1179983" cy="392913"/>
          </a:xfrm>
          <a:prstGeom prst="rightArrow">
            <a:avLst>
              <a:gd name="adj1" fmla="val 65939"/>
              <a:gd name="adj2" fmla="val 63112"/>
            </a:avLst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 algn="ctr" defTabSz="488975" hangingPunct="0">
              <a:defRPr sz="2400">
                <a:solidFill>
                  <a:srgbClr val="FFFFFF"/>
                </a:solidFill>
              </a:defRPr>
            </a:pPr>
            <a:endParaRPr sz="20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71" name="subtract mean"/>
          <p:cNvSpPr txBox="1"/>
          <p:nvPr/>
        </p:nvSpPr>
        <p:spPr>
          <a:xfrm>
            <a:off x="5274268" y="4477256"/>
            <a:ext cx="1470865" cy="347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000"/>
            </a:lvl1pPr>
          </a:lstStyle>
          <a:p>
            <a:pPr algn="ctr" defTabSz="488975" hangingPunct="0">
              <a:defRPr/>
            </a:pPr>
            <a:r>
              <a:rPr sz="1700" kern="0">
                <a:solidFill>
                  <a:srgbClr val="000000"/>
                </a:solidFill>
                <a:latin typeface="Helvetica Light"/>
                <a:sym typeface="Helvetica Light"/>
              </a:rPr>
              <a:t>subtract mean</a:t>
            </a:r>
          </a:p>
        </p:txBody>
      </p:sp>
      <p:sp>
        <p:nvSpPr>
          <p:cNvPr id="59" name="2. Subtract the mean from each image gradient"/>
          <p:cNvSpPr txBox="1"/>
          <p:nvPr/>
        </p:nvSpPr>
        <p:spPr>
          <a:xfrm>
            <a:off x="2311686" y="483412"/>
            <a:ext cx="8116915" cy="54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/>
          <a:p>
            <a:pPr algn="ctr" defTabSz="488975" hangingPunct="0">
              <a:defRPr/>
            </a:pPr>
            <a:r>
              <a:rPr sz="3000" kern="0">
                <a:solidFill>
                  <a:srgbClr val="000000"/>
                </a:solidFill>
                <a:latin typeface="Helvetica Light"/>
                <a:sym typeface="Helvetica Light"/>
              </a:rPr>
              <a:t>2. Subtract the mean from each image gradient</a:t>
            </a:r>
          </a:p>
        </p:txBody>
      </p:sp>
      <p:sp>
        <p:nvSpPr>
          <p:cNvPr id="60" name="Finding corners…"/>
          <p:cNvSpPr txBox="1"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Harris corner detection: probabilistic interpretation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16371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3. Compute the covariance matrix"/>
          <p:cNvSpPr txBox="1"/>
          <p:nvPr/>
        </p:nvSpPr>
        <p:spPr>
          <a:xfrm>
            <a:off x="3497591" y="639746"/>
            <a:ext cx="5831033" cy="54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/>
          <a:p>
            <a:pPr algn="ctr" defTabSz="488975" hangingPunct="0">
              <a:defRPr/>
            </a:pPr>
            <a:r>
              <a:rPr sz="3000" kern="0" dirty="0">
                <a:solidFill>
                  <a:srgbClr val="000000"/>
                </a:solidFill>
                <a:latin typeface="Helvetica Light"/>
                <a:sym typeface="Helvetica Light"/>
              </a:rPr>
              <a:t>3. Compute the covariance matrix</a:t>
            </a:r>
          </a:p>
        </p:txBody>
      </p:sp>
      <p:sp>
        <p:nvSpPr>
          <p:cNvPr id="35" name="Finding corners…"/>
          <p:cNvSpPr txBox="1"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Harris corner detection: probabilistic interpretation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33CDFFC9-0AE8-4280-AABD-D6304D7821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200" y="762000"/>
                <a:ext cx="11785600" cy="57150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  <a:p>
                <a:r>
                  <a:rPr lang="en-US" dirty="0"/>
                  <a:t>As you know:</a:t>
                </a:r>
              </a:p>
              <a:p>
                <a:pPr lvl="1"/>
                <a:r>
                  <a:rPr lang="en-US" b="1" dirty="0"/>
                  <a:t>Covariance</a:t>
                </a:r>
                <a:r>
                  <a:rPr lang="en-US" dirty="0"/>
                  <a:t> of two random variables: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b="1" dirty="0"/>
                  <a:t>Covariance matrix </a:t>
                </a:r>
                <a:r>
                  <a:rPr lang="en-US" dirty="0"/>
                  <a:t>(also known as </a:t>
                </a:r>
                <a:r>
                  <a:rPr lang="en-US" b="1" dirty="0"/>
                  <a:t>second moment matrix</a:t>
                </a:r>
                <a:r>
                  <a:rPr lang="en-US" dirty="0"/>
                  <a:t>) of two random vectors: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In our case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 </m:t>
                    </m:r>
                  </m:oMath>
                </a14:m>
                <a:r>
                  <a:rPr lang="en-US" dirty="0"/>
                  <a:t>due to step 2.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3CDFFC9-0AE8-4280-AABD-D6304D782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762000"/>
                <a:ext cx="11785600" cy="5715000"/>
              </a:xfrm>
              <a:prstGeom prst="rect">
                <a:avLst/>
              </a:prstGeom>
              <a:blipFill rotWithShape="1">
                <a:blip r:embed="rId3"/>
                <a:stretch>
                  <a:fillRect l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s://latex.codecogs.com/gif.latex?%5Cdpi%7B300%7D%20%5Cbegin%7Balign%7D%20%5Coperatorname%7BCov%7D%28X%2CY%29%20%26%3D%20%5Coperatorname%7BE%7D%5Cleft%5B%28X%20-%20%5Coperatorname%7BE%7D%5BX%5D%29%28Y%20-%20%5Coperatorname%7BE%7D%5BY%5D%29%5Cright%5D%20%5Cnonumber%5C%5C%20%26%3D%20%5Coperatorname%7BE%7D%5Cleft%5BXY%20-X%5Coperatorname%7BE%7D%5BY%5D%20-Y%5Coperatorname%7BE%7D%5BX%5D%20&amp;plus;%20%5Coperatorname%7BE%7D%5BX%5D%5Coperatorname%7BE%7D%5BY%5D%5Cright%5D%20%5Cnonumber%5C%5C%20%26%3D%20%5Coperatorname%7BE%7D%5Cleft%5BXY%5Cright%5D%20-%202%5Coperatorname%7BE%7D%5BX%5D%5Coperatorname%7BE%7D%5BY%5D%20&amp;plus;%20%5Coperatorname%7BE%7D%5BX%5D%5Coperatorname%7BE%7D%5BY%5D%20%5Cnonumber%5C%5C%20%26%3D%20%5Coperatorname%7BE%7D%5Cleft%5BXY%5Cright%5D%20-%5Coperatorname%7BE%7D%5BX%5D%5Coperatorname%7BE%7D%5BY%5D%20%5Cnonumber%20%5Cend%7Balign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134" y="2342984"/>
            <a:ext cx="5788550" cy="136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latex.codecogs.com/gif.latex?%5Cdpi%7B300%7D%20%5Coperatorname%7BK%7D_%7B%5Cmathbf%7BX%7D%5Cmathbf%7BX%7D%7D%20%3D%20%5Coperatorname%7Bcov%7D%5B%5Cmathbf%7BX%7D%2C%5Cmathbf%7BX%7D%5D%20%3D%20%5Coperatorname%7BE%7D%5B%28%5Cmathbf%7BX%7D-%5Cmathbf%7B%5Cmu_X%7D%29%28%5Cmathbf%7BX%7D-%5Cmathbf%7B%5Cmu_X%7D%29%5E%7B%5Crm%20T%7D%5D%3D%20%5Coperatorname%7BE%7D%5B%5Cmathbf%7BX%7D%20%5Cmathbf%7BX%7D%5ET%5D%20-%20%5Cmathbf%7B%5Cmu_X%7D%5Cmathbf%7B%5Cmu_X%7D%5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97" y="4647179"/>
            <a:ext cx="8254227" cy="33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0661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3. Compute the covariance matrix"/>
          <p:cNvSpPr txBox="1"/>
          <p:nvPr/>
        </p:nvSpPr>
        <p:spPr>
          <a:xfrm>
            <a:off x="3497591" y="639746"/>
            <a:ext cx="5831033" cy="54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/>
          <a:p>
            <a:pPr algn="ctr" defTabSz="488975" hangingPunct="0">
              <a:defRPr/>
            </a:pPr>
            <a:r>
              <a:rPr sz="3000" kern="0" dirty="0">
                <a:solidFill>
                  <a:srgbClr val="000000"/>
                </a:solidFill>
                <a:latin typeface="Helvetica Light"/>
                <a:sym typeface="Helvetica Light"/>
              </a:rPr>
              <a:t>3. Compute the covariance matrix</a:t>
            </a:r>
          </a:p>
        </p:txBody>
      </p:sp>
      <p:pic>
        <p:nvPicPr>
          <p:cNvPr id="679" name="Image" descr="Image"/>
          <p:cNvPicPr>
            <a:picLocks noChangeAspect="1"/>
          </p:cNvPicPr>
          <p:nvPr/>
        </p:nvPicPr>
        <p:blipFill>
          <a:blip r:embed="rId2"/>
          <a:srcRect r="51453"/>
          <a:stretch>
            <a:fillRect/>
          </a:stretch>
        </p:blipFill>
        <p:spPr>
          <a:xfrm>
            <a:off x="3818399" y="1798675"/>
            <a:ext cx="5328962" cy="1500867"/>
          </a:xfrm>
          <a:prstGeom prst="rect">
            <a:avLst/>
          </a:prstGeom>
          <a:ln w="12700">
            <a:miter lim="400000"/>
          </a:ln>
        </p:spPr>
      </p:pic>
      <p:sp>
        <p:nvSpPr>
          <p:cNvPr id="680" name="Rectangle"/>
          <p:cNvSpPr/>
          <p:nvPr/>
        </p:nvSpPr>
        <p:spPr>
          <a:xfrm>
            <a:off x="5691878" y="4362467"/>
            <a:ext cx="1334993" cy="96852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rgbClr val="000000"/>
            </a:solidFill>
            <a:miter/>
          </a:ln>
        </p:spPr>
        <p:txBody>
          <a:bodyPr lIns="38267" tIns="38268" rIns="38267" bIns="38268" anchor="ctr"/>
          <a:lstStyle/>
          <a:p>
            <a:pPr defTabSz="765353" hangingPunct="0">
              <a:defRPr sz="240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grpSp>
        <p:nvGrpSpPr>
          <p:cNvPr id="685" name="Group"/>
          <p:cNvGrpSpPr/>
          <p:nvPr/>
        </p:nvGrpSpPr>
        <p:grpSpPr>
          <a:xfrm>
            <a:off x="5709836" y="4552014"/>
            <a:ext cx="1299078" cy="592875"/>
            <a:chOff x="0" y="0"/>
            <a:chExt cx="1385682" cy="843199"/>
          </a:xfrm>
        </p:grpSpPr>
        <p:sp>
          <p:nvSpPr>
            <p:cNvPr id="681" name="Line"/>
            <p:cNvSpPr/>
            <p:nvPr/>
          </p:nvSpPr>
          <p:spPr>
            <a:xfrm>
              <a:off x="0" y="281066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682" name="Line"/>
            <p:cNvSpPr/>
            <p:nvPr/>
          </p:nvSpPr>
          <p:spPr>
            <a:xfrm>
              <a:off x="0" y="562132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683" name="Line"/>
            <p:cNvSpPr/>
            <p:nvPr/>
          </p:nvSpPr>
          <p:spPr>
            <a:xfrm>
              <a:off x="0" y="843199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684" name="Line"/>
            <p:cNvSpPr/>
            <p:nvPr/>
          </p:nvSpPr>
          <p:spPr>
            <a:xfrm>
              <a:off x="0" y="-1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</p:grpSp>
      <p:grpSp>
        <p:nvGrpSpPr>
          <p:cNvPr id="690" name="Group"/>
          <p:cNvGrpSpPr/>
          <p:nvPr/>
        </p:nvGrpSpPr>
        <p:grpSpPr>
          <a:xfrm rot="5400000">
            <a:off x="5872221" y="4451479"/>
            <a:ext cx="974308" cy="790500"/>
            <a:chOff x="0" y="0"/>
            <a:chExt cx="1385682" cy="843199"/>
          </a:xfrm>
        </p:grpSpPr>
        <p:sp>
          <p:nvSpPr>
            <p:cNvPr id="686" name="Line"/>
            <p:cNvSpPr/>
            <p:nvPr/>
          </p:nvSpPr>
          <p:spPr>
            <a:xfrm>
              <a:off x="0" y="281066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687" name="Line"/>
            <p:cNvSpPr/>
            <p:nvPr/>
          </p:nvSpPr>
          <p:spPr>
            <a:xfrm>
              <a:off x="0" y="562132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688" name="Line"/>
            <p:cNvSpPr/>
            <p:nvPr/>
          </p:nvSpPr>
          <p:spPr>
            <a:xfrm>
              <a:off x="0" y="843199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689" name="Line"/>
            <p:cNvSpPr/>
            <p:nvPr/>
          </p:nvSpPr>
          <p:spPr>
            <a:xfrm>
              <a:off x="0" y="-1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</p:grpSp>
      <p:sp>
        <p:nvSpPr>
          <p:cNvPr id="691" name="Rectangle"/>
          <p:cNvSpPr/>
          <p:nvPr/>
        </p:nvSpPr>
        <p:spPr>
          <a:xfrm>
            <a:off x="8573192" y="4360044"/>
            <a:ext cx="1334993" cy="968525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>
            <a:solidFill>
              <a:srgbClr val="000000"/>
            </a:solidFill>
            <a:miter/>
          </a:ln>
        </p:spPr>
        <p:txBody>
          <a:bodyPr lIns="38267" tIns="38268" rIns="38267" bIns="38268" anchor="ctr"/>
          <a:lstStyle/>
          <a:p>
            <a:pPr defTabSz="765353" hangingPunct="0">
              <a:defRPr sz="240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grpSp>
        <p:nvGrpSpPr>
          <p:cNvPr id="696" name="Group"/>
          <p:cNvGrpSpPr/>
          <p:nvPr/>
        </p:nvGrpSpPr>
        <p:grpSpPr>
          <a:xfrm>
            <a:off x="8591148" y="4549591"/>
            <a:ext cx="1299079" cy="592875"/>
            <a:chOff x="0" y="0"/>
            <a:chExt cx="1385682" cy="843199"/>
          </a:xfrm>
        </p:grpSpPr>
        <p:sp>
          <p:nvSpPr>
            <p:cNvPr id="692" name="Line"/>
            <p:cNvSpPr/>
            <p:nvPr/>
          </p:nvSpPr>
          <p:spPr>
            <a:xfrm>
              <a:off x="0" y="281066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693" name="Line"/>
            <p:cNvSpPr/>
            <p:nvPr/>
          </p:nvSpPr>
          <p:spPr>
            <a:xfrm>
              <a:off x="0" y="562132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694" name="Line"/>
            <p:cNvSpPr/>
            <p:nvPr/>
          </p:nvSpPr>
          <p:spPr>
            <a:xfrm>
              <a:off x="0" y="843199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695" name="Line"/>
            <p:cNvSpPr/>
            <p:nvPr/>
          </p:nvSpPr>
          <p:spPr>
            <a:xfrm>
              <a:off x="0" y="-1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</p:grpSp>
      <p:grpSp>
        <p:nvGrpSpPr>
          <p:cNvPr id="701" name="Group"/>
          <p:cNvGrpSpPr/>
          <p:nvPr/>
        </p:nvGrpSpPr>
        <p:grpSpPr>
          <a:xfrm rot="5400000">
            <a:off x="8753533" y="4449056"/>
            <a:ext cx="974309" cy="790500"/>
            <a:chOff x="0" y="0"/>
            <a:chExt cx="1385682" cy="843199"/>
          </a:xfrm>
        </p:grpSpPr>
        <p:sp>
          <p:nvSpPr>
            <p:cNvPr id="697" name="Line"/>
            <p:cNvSpPr/>
            <p:nvPr/>
          </p:nvSpPr>
          <p:spPr>
            <a:xfrm>
              <a:off x="0" y="281066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698" name="Line"/>
            <p:cNvSpPr/>
            <p:nvPr/>
          </p:nvSpPr>
          <p:spPr>
            <a:xfrm>
              <a:off x="0" y="562132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699" name="Line"/>
            <p:cNvSpPr/>
            <p:nvPr/>
          </p:nvSpPr>
          <p:spPr>
            <a:xfrm>
              <a:off x="0" y="843199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700" name="Line"/>
            <p:cNvSpPr/>
            <p:nvPr/>
          </p:nvSpPr>
          <p:spPr>
            <a:xfrm>
              <a:off x="0" y="-1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</p:grpSp>
      <p:pic>
        <p:nvPicPr>
          <p:cNvPr id="70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131" y="3859049"/>
            <a:ext cx="914486" cy="415839"/>
          </a:xfrm>
          <a:prstGeom prst="rect">
            <a:avLst/>
          </a:prstGeom>
          <a:ln w="12700">
            <a:miter lim="400000"/>
          </a:ln>
        </p:spPr>
      </p:pic>
      <p:pic>
        <p:nvPicPr>
          <p:cNvPr id="70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3444" y="3857120"/>
            <a:ext cx="914486" cy="455415"/>
          </a:xfrm>
          <a:prstGeom prst="rect">
            <a:avLst/>
          </a:prstGeom>
          <a:ln w="12700">
            <a:miter lim="400000"/>
          </a:ln>
        </p:spPr>
      </p:pic>
      <p:sp>
        <p:nvSpPr>
          <p:cNvPr id="704" name="array of x gradients"/>
          <p:cNvSpPr txBox="1"/>
          <p:nvPr/>
        </p:nvSpPr>
        <p:spPr>
          <a:xfrm>
            <a:off x="5606068" y="5351672"/>
            <a:ext cx="1733757" cy="316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/>
            </a:lvl1pPr>
          </a:lstStyle>
          <a:p>
            <a:pPr algn="ctr" defTabSz="488975" hangingPunct="0">
              <a:defRPr/>
            </a:pPr>
            <a:r>
              <a:rPr sz="1500" kern="0">
                <a:solidFill>
                  <a:srgbClr val="000000"/>
                </a:solidFill>
                <a:latin typeface="Helvetica Light"/>
                <a:sym typeface="Helvetica Light"/>
              </a:rPr>
              <a:t>array of x gradients</a:t>
            </a:r>
          </a:p>
        </p:txBody>
      </p:sp>
      <p:sp>
        <p:nvSpPr>
          <p:cNvPr id="705" name="array of y gradients"/>
          <p:cNvSpPr txBox="1"/>
          <p:nvPr/>
        </p:nvSpPr>
        <p:spPr>
          <a:xfrm>
            <a:off x="8373809" y="5351672"/>
            <a:ext cx="1733757" cy="316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/>
            </a:lvl1pPr>
          </a:lstStyle>
          <a:p>
            <a:pPr algn="ctr" defTabSz="488975" hangingPunct="0">
              <a:defRPr/>
            </a:pPr>
            <a:r>
              <a:rPr sz="1500" kern="0">
                <a:solidFill>
                  <a:srgbClr val="000000"/>
                </a:solidFill>
                <a:latin typeface="Helvetica Light"/>
                <a:sym typeface="Helvetica Light"/>
              </a:rPr>
              <a:t>array of y gradients</a:t>
            </a:r>
          </a:p>
        </p:txBody>
      </p:sp>
      <p:sp>
        <p:nvSpPr>
          <p:cNvPr id="706" name=".*"/>
          <p:cNvSpPr txBox="1"/>
          <p:nvPr/>
        </p:nvSpPr>
        <p:spPr>
          <a:xfrm>
            <a:off x="7505942" y="4463721"/>
            <a:ext cx="513872" cy="855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6000"/>
            </a:lvl1pPr>
          </a:lstStyle>
          <a:p>
            <a:pPr algn="ctr" defTabSz="488975" hangingPunct="0">
              <a:defRPr/>
            </a:pPr>
            <a:r>
              <a:rPr sz="5000" kern="0" dirty="0">
                <a:solidFill>
                  <a:srgbClr val="000000"/>
                </a:solidFill>
                <a:latin typeface="Helvetica Light"/>
                <a:sym typeface="Helvetica Light"/>
              </a:rPr>
              <a:t>.*</a:t>
            </a:r>
          </a:p>
        </p:txBody>
      </p:sp>
      <p:sp>
        <p:nvSpPr>
          <p:cNvPr id="707" name="=sum("/>
          <p:cNvSpPr txBox="1"/>
          <p:nvPr/>
        </p:nvSpPr>
        <p:spPr>
          <a:xfrm>
            <a:off x="3537568" y="4416651"/>
            <a:ext cx="1884440" cy="855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6000"/>
            </a:lvl1pPr>
          </a:lstStyle>
          <a:p>
            <a:pPr algn="ctr" defTabSz="488975" hangingPunct="0">
              <a:defRPr/>
            </a:pPr>
            <a:r>
              <a:rPr sz="5000" kern="0">
                <a:solidFill>
                  <a:srgbClr val="000000"/>
                </a:solidFill>
                <a:latin typeface="Helvetica Light"/>
                <a:sym typeface="Helvetica Light"/>
              </a:rPr>
              <a:t>=sum(</a:t>
            </a:r>
          </a:p>
        </p:txBody>
      </p:sp>
      <p:sp>
        <p:nvSpPr>
          <p:cNvPr id="708" name=")"/>
          <p:cNvSpPr txBox="1"/>
          <p:nvPr/>
        </p:nvSpPr>
        <p:spPr>
          <a:xfrm>
            <a:off x="10223847" y="4416651"/>
            <a:ext cx="299069" cy="855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6000"/>
            </a:lvl1pPr>
          </a:lstStyle>
          <a:p>
            <a:pPr algn="ctr" defTabSz="488975" hangingPunct="0">
              <a:defRPr/>
            </a:pPr>
            <a:r>
              <a:rPr sz="5000" kern="0">
                <a:solidFill>
                  <a:srgbClr val="000000"/>
                </a:solidFill>
                <a:latin typeface="Helvetica Light"/>
                <a:sym typeface="Helvetica Light"/>
              </a:rPr>
              <a:t>)</a:t>
            </a:r>
          </a:p>
        </p:txBody>
      </p:sp>
      <p:pic>
        <p:nvPicPr>
          <p:cNvPr id="709" name="Image" descr="Image"/>
          <p:cNvPicPr>
            <a:picLocks noChangeAspect="1"/>
          </p:cNvPicPr>
          <p:nvPr/>
        </p:nvPicPr>
        <p:blipFill>
          <a:blip r:embed="rId2"/>
          <a:srcRect l="24950" r="54504" b="49478"/>
          <a:stretch>
            <a:fillRect/>
          </a:stretch>
        </p:blipFill>
        <p:spPr>
          <a:xfrm>
            <a:off x="1646097" y="4733367"/>
            <a:ext cx="1935667" cy="650824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Finding corners…"/>
          <p:cNvSpPr txBox="1"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Harris corner detection: probabilistic interpretation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294454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18" name="Rectangle 10"/>
              <p:cNvSpPr>
                <a:spLocks noChangeArrowheads="1"/>
              </p:cNvSpPr>
              <p:nvPr/>
            </p:nvSpPr>
            <p:spPr bwMode="auto">
              <a:xfrm>
                <a:off x="203200" y="675861"/>
                <a:ext cx="8229600" cy="6563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800" b="0" dirty="0"/>
                  <a:t>Consider shifting the window </a:t>
                </a:r>
                <a:r>
                  <a:rPr lang="en-US" sz="2800" i="1" dirty="0"/>
                  <a:t>W</a:t>
                </a:r>
                <a:r>
                  <a:rPr lang="en-US" sz="2800" b="0" dirty="0"/>
                  <a:t> by (</a:t>
                </a:r>
                <a:r>
                  <a:rPr lang="en-US" sz="2800" b="0" i="1" dirty="0" err="1"/>
                  <a:t>u,v</a:t>
                </a:r>
                <a:r>
                  <a:rPr lang="en-US" sz="2800" b="0" dirty="0"/>
                  <a:t>)</a:t>
                </a:r>
              </a:p>
              <a:p>
                <a:pPr marL="742950" lvl="1" indent="-285750">
                  <a:spcBef>
                    <a:spcPct val="20000"/>
                  </a:spcBef>
                  <a:buFontTx/>
                  <a:buChar char="•"/>
                </a:pPr>
                <a:r>
                  <a:rPr lang="en-US" sz="2400" b="0" dirty="0"/>
                  <a:t>compare each pixel before and after by summing up the squared differences (SSD).</a:t>
                </a:r>
              </a:p>
              <a:p>
                <a:pPr marL="742950" lvl="1" indent="-285750">
                  <a:spcBef>
                    <a:spcPct val="20000"/>
                  </a:spcBef>
                  <a:buFontTx/>
                  <a:buChar char="•"/>
                </a:pPr>
                <a:r>
                  <a:rPr lang="en-US" sz="2400" b="0" dirty="0"/>
                  <a:t>this defines an SSD “error”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𝐸</m:t>
                    </m:r>
                    <m:r>
                      <a:rPr lang="en-US" sz="2400" b="0" i="1" dirty="0" smtClean="0">
                        <a:latin typeface="Cambria Math"/>
                      </a:rPr>
                      <m:t>(</m:t>
                    </m:r>
                    <m:r>
                      <a:rPr lang="en-US" sz="2400" b="0" i="1" dirty="0" err="1">
                        <a:latin typeface="Cambria Math"/>
                      </a:rPr>
                      <m:t>𝑢</m:t>
                    </m:r>
                    <m:r>
                      <a:rPr lang="en-US" sz="2400" b="0" i="1" dirty="0" err="1">
                        <a:latin typeface="Cambria Math"/>
                      </a:rPr>
                      <m:t>,</m:t>
                    </m:r>
                    <m:r>
                      <a:rPr lang="en-US" sz="2400" b="0" i="1" dirty="0" err="1">
                        <a:latin typeface="Cambria Math"/>
                      </a:rPr>
                      <m:t>𝑣</m:t>
                    </m:r>
                    <m:r>
                      <a:rPr lang="en-US" sz="2400" b="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0" dirty="0"/>
                  <a:t>:</a:t>
                </a:r>
              </a:p>
              <a:p>
                <a:pPr marL="742950" lvl="1" indent="-285750">
                  <a:spcBef>
                    <a:spcPct val="20000"/>
                  </a:spcBef>
                  <a:buFontTx/>
                  <a:buChar char="•"/>
                </a:pPr>
                <a:endParaRPr lang="en-US" sz="2800" b="0" dirty="0"/>
              </a:p>
              <a:p>
                <a:pPr lvl="1">
                  <a:spcBef>
                    <a:spcPct val="20000"/>
                  </a:spcBef>
                </a:pPr>
                <a:endParaRPr lang="en-US" sz="2800" b="0" dirty="0"/>
              </a:p>
              <a:p>
                <a:pPr lvl="1">
                  <a:spcBef>
                    <a:spcPct val="20000"/>
                  </a:spcBef>
                </a:pPr>
                <a:endParaRPr lang="en-US" sz="1200" b="0" dirty="0"/>
              </a:p>
              <a:p>
                <a:pPr marL="285750" indent="-285750">
                  <a:spcBef>
                    <a:spcPct val="20000"/>
                  </a:spcBef>
                  <a:buFontTx/>
                  <a:buChar char="•"/>
                </a:pPr>
                <a:r>
                  <a:rPr lang="en-US" sz="2400" b="1" dirty="0"/>
                  <a:t>We are happy if this error is high for all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)≠(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4818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" y="675861"/>
                <a:ext cx="8229600" cy="6563139"/>
              </a:xfrm>
              <a:prstGeom prst="rect">
                <a:avLst/>
              </a:prstGeom>
              <a:blipFill>
                <a:blip r:embed="rId4"/>
                <a:stretch>
                  <a:fillRect l="-1333" t="-9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Harris corner detection</a:t>
            </a:r>
          </a:p>
        </p:txBody>
      </p:sp>
      <p:pic>
        <p:nvPicPr>
          <p:cNvPr id="34820" name="Picture 3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3315" y="2599531"/>
            <a:ext cx="6934876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8737600" y="2057400"/>
            <a:ext cx="3149600" cy="2209800"/>
            <a:chOff x="2208" y="1104"/>
            <a:chExt cx="1488" cy="1392"/>
          </a:xfrm>
        </p:grpSpPr>
        <p:sp>
          <p:nvSpPr>
            <p:cNvPr id="34826" name="Rectangle 43"/>
            <p:cNvSpPr>
              <a:spLocks noChangeArrowheads="1"/>
            </p:cNvSpPr>
            <p:nvPr/>
          </p:nvSpPr>
          <p:spPr bwMode="auto">
            <a:xfrm>
              <a:off x="2208" y="1104"/>
              <a:ext cx="1488" cy="13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7" name="Freeform 44"/>
            <p:cNvSpPr>
              <a:spLocks/>
            </p:cNvSpPr>
            <p:nvPr/>
          </p:nvSpPr>
          <p:spPr bwMode="auto">
            <a:xfrm>
              <a:off x="2592" y="1344"/>
              <a:ext cx="1008" cy="912"/>
            </a:xfrm>
            <a:custGeom>
              <a:avLst/>
              <a:gdLst>
                <a:gd name="T0" fmla="*/ 0 w 1008"/>
                <a:gd name="T1" fmla="*/ 912 h 912"/>
                <a:gd name="T2" fmla="*/ 0 w 1008"/>
                <a:gd name="T3" fmla="*/ 0 h 912"/>
                <a:gd name="T4" fmla="*/ 1008 w 1008"/>
                <a:gd name="T5" fmla="*/ 528 h 912"/>
                <a:gd name="T6" fmla="*/ 0 60000 65536"/>
                <a:gd name="T7" fmla="*/ 0 60000 65536"/>
                <a:gd name="T8" fmla="*/ 0 60000 65536"/>
                <a:gd name="T9" fmla="*/ 0 w 1008"/>
                <a:gd name="T10" fmla="*/ 0 h 912"/>
                <a:gd name="T11" fmla="*/ 1008 w 100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528"/>
                  </a:ln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2" name="Rectangle 46"/>
          <p:cNvSpPr>
            <a:spLocks noChangeArrowheads="1"/>
          </p:cNvSpPr>
          <p:nvPr/>
        </p:nvSpPr>
        <p:spPr bwMode="auto">
          <a:xfrm>
            <a:off x="9186334" y="3008313"/>
            <a:ext cx="647700" cy="4699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9448801" y="3263900"/>
            <a:ext cx="647700" cy="4699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24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9189773" y="3004874"/>
            <a:ext cx="255587" cy="262467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</p:spPr>
      </p:cxn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9495043" y="2974978"/>
            <a:ext cx="320922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200" i="1" dirty="0"/>
              <a:t>W</a:t>
            </a:r>
            <a:endParaRPr lang="en-US" sz="1400" i="1" baseline="-25000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8927692" y="3070281"/>
            <a:ext cx="372218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200" baseline="-25000" dirty="0"/>
              <a:t>(</a:t>
            </a:r>
            <a:r>
              <a:rPr lang="en-US" sz="1200" baseline="-25000" dirty="0" err="1"/>
              <a:t>u,v</a:t>
            </a:r>
            <a:r>
              <a:rPr lang="en-US" sz="1200" baseline="-25000" dirty="0"/>
              <a:t>)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74160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http://szeliski.org/Book/</a:t>
            </a:r>
            <a:endParaRPr lang="en-US" dirty="0"/>
          </a:p>
          <a:p>
            <a:r>
              <a:rPr lang="en-US" dirty="0">
                <a:hlinkClick r:id="rId3"/>
              </a:rPr>
              <a:t>http://www.cs.cornell.edu/courses/cs5670/2019sp/lectures/lectures.html</a:t>
            </a:r>
            <a:endParaRPr lang="en-US" dirty="0"/>
          </a:p>
          <a:p>
            <a:r>
              <a:rPr lang="en-US" dirty="0">
                <a:hlinkClick r:id="rId4"/>
              </a:rPr>
              <a:t>http://www.cs.cmu.edu/~16385/</a:t>
            </a:r>
            <a:endParaRPr lang="en-US" dirty="0"/>
          </a:p>
          <a:p>
            <a:r>
              <a:rPr lang="en-US" dirty="0">
                <a:hlinkClick r:id="rId5"/>
              </a:rPr>
              <a:t>https://medium.com/software-incubator/introduction-to-orb-oriented-fast-and-rotated-brief-4220e8ec40cf</a:t>
            </a:r>
            <a:endParaRPr lang="en-US" dirty="0"/>
          </a:p>
          <a:p>
            <a:r>
              <a:rPr lang="en-US" dirty="0">
                <a:hlinkClick r:id="rId6"/>
              </a:rPr>
              <a:t>https://opencv-python-tutroals.readthedocs.io/en/latest/py_tutorials/py_feature2d/py_table_of_contents_feature2d/py_table_of_contents_feature2d.html</a:t>
            </a:r>
            <a:endParaRPr lang="en-US" dirty="0"/>
          </a:p>
          <a:p>
            <a:r>
              <a:rPr lang="en-US">
                <a:hlinkClick r:id="rId7"/>
              </a:rPr>
              <a:t>https://towardsdatascience.com/sift-scale-invariant-feature-transform-c7233dc60f37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6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866" name="Rectangle 10"/>
              <p:cNvSpPr>
                <a:spLocks noChangeArrowheads="1"/>
              </p:cNvSpPr>
              <p:nvPr/>
            </p:nvSpPr>
            <p:spPr bwMode="auto">
              <a:xfrm>
                <a:off x="107576" y="750797"/>
                <a:ext cx="10871200" cy="525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800" b="0" dirty="0"/>
                  <a:t>Taylor Series expansion of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sz="2800" b="0" dirty="0"/>
                  <a:t>:</a:t>
                </a:r>
              </a:p>
              <a:p>
                <a:pPr>
                  <a:spcBef>
                    <a:spcPct val="20000"/>
                  </a:spcBef>
                </a:pPr>
                <a:endParaRPr lang="en-US" sz="28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800" b="0" dirty="0"/>
                  <a:t>If the motion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(</m:t>
                    </m:r>
                    <m:r>
                      <a:rPr lang="en-US" sz="2800" b="0" i="1" dirty="0" err="1">
                        <a:latin typeface="Cambria Math"/>
                      </a:rPr>
                      <m:t>𝑢</m:t>
                    </m:r>
                    <m:r>
                      <a:rPr lang="en-US" sz="2800" b="0" i="1" dirty="0" err="1">
                        <a:latin typeface="Cambria Math"/>
                      </a:rPr>
                      <m:t>,</m:t>
                    </m:r>
                    <m:r>
                      <a:rPr lang="en-US" sz="2800" b="0" i="1" dirty="0" err="1">
                        <a:latin typeface="Cambria Math"/>
                      </a:rPr>
                      <m:t>𝑣</m:t>
                    </m:r>
                    <m:r>
                      <a:rPr lang="en-US" sz="2800" b="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0" dirty="0"/>
                  <a:t> is small, then first order approximation is good</a:t>
                </a:r>
              </a:p>
              <a:p>
                <a:pPr>
                  <a:spcBef>
                    <a:spcPct val="20000"/>
                  </a:spcBef>
                </a:pPr>
                <a:endParaRPr lang="en-US" sz="28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800" dirty="0"/>
                  <a:t>Plug it into the SSD error term:</a:t>
                </a:r>
                <a:endParaRPr lang="en-US" sz="2800" b="0" dirty="0"/>
              </a:p>
              <a:p>
                <a:pPr>
                  <a:spcBef>
                    <a:spcPct val="20000"/>
                  </a:spcBef>
                </a:pPr>
                <a:endParaRPr lang="en-US" sz="28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endParaRPr lang="en-US" sz="28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endParaRPr lang="en-US" sz="28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endParaRPr lang="en-US" sz="2800" b="0" dirty="0"/>
              </a:p>
              <a:p>
                <a:pPr marL="742950" lvl="1" indent="-285750">
                  <a:spcBef>
                    <a:spcPct val="20000"/>
                  </a:spcBef>
                  <a:buFontTx/>
                  <a:buChar char="•"/>
                </a:pPr>
                <a:endParaRPr lang="en-US" sz="2800" b="0" dirty="0"/>
              </a:p>
            </p:txBody>
          </p:sp>
        </mc:Choice>
        <mc:Fallback>
          <p:sp>
            <p:nvSpPr>
              <p:cNvPr id="36866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76" y="750797"/>
                <a:ext cx="10871200" cy="5257800"/>
              </a:xfrm>
              <a:prstGeom prst="rect">
                <a:avLst/>
              </a:prstGeom>
              <a:blipFill>
                <a:blip r:embed="rId5"/>
                <a:stretch>
                  <a:fillRect l="-1010" t="-10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Harris corner detection</a:t>
            </a:r>
          </a:p>
        </p:txBody>
      </p:sp>
      <p:pic>
        <p:nvPicPr>
          <p:cNvPr id="36868" name="Content Placeholder 10" descr="Edittex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432441" y="2357109"/>
            <a:ext cx="4641583" cy="471488"/>
          </a:xfrm>
        </p:spPr>
      </p:pic>
      <p:pic>
        <p:nvPicPr>
          <p:cNvPr id="36869" name="Picture 14" descr="Edittex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6047" y="1281112"/>
            <a:ext cx="698051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677" y="3379400"/>
            <a:ext cx="7141881" cy="66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26506" y="4145973"/>
            <a:ext cx="6101976" cy="68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8226" y="4989291"/>
            <a:ext cx="3634386" cy="65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5182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Harris corner detection</a:t>
            </a:r>
          </a:p>
        </p:txBody>
      </p:sp>
      <p:pic>
        <p:nvPicPr>
          <p:cNvPr id="2129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1833" y="1171727"/>
            <a:ext cx="2096180" cy="61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29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41833" y="1918921"/>
            <a:ext cx="2412393" cy="6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29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41833" y="2692892"/>
            <a:ext cx="2080880" cy="604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299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3663" y="1171727"/>
            <a:ext cx="5057024" cy="102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6D493C6-FD8D-4994-A2D5-77B5BA5B5BC5}"/>
              </a:ext>
            </a:extLst>
          </p:cNvPr>
          <p:cNvGrpSpPr/>
          <p:nvPr/>
        </p:nvGrpSpPr>
        <p:grpSpPr>
          <a:xfrm>
            <a:off x="476434" y="2311892"/>
            <a:ext cx="5995387" cy="762000"/>
            <a:chOff x="838200" y="2667000"/>
            <a:chExt cx="7108372" cy="1096974"/>
          </a:xfrm>
        </p:grpSpPr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57157CBB-0154-4E55-AAE5-181D9CB282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143000" y="2667000"/>
              <a:ext cx="6803572" cy="1096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F9D9D9-8F2A-455C-89F5-C0C6977F8323}"/>
                </a:ext>
              </a:extLst>
            </p:cNvPr>
            <p:cNvSpPr/>
            <p:nvPr/>
          </p:nvSpPr>
          <p:spPr>
            <a:xfrm>
              <a:off x="838200" y="2667002"/>
              <a:ext cx="1676400" cy="1066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Left Brace 17">
            <a:extLst>
              <a:ext uri="{FF2B5EF4-FFF2-40B4-BE49-F238E27FC236}">
                <a16:creationId xmlns:a16="http://schemas.microsoft.com/office/drawing/2014/main" id="{32288ED3-C48F-4694-9FDD-84A1FC1444C1}"/>
              </a:ext>
            </a:extLst>
          </p:cNvPr>
          <p:cNvSpPr>
            <a:spLocks/>
          </p:cNvSpPr>
          <p:nvPr/>
        </p:nvSpPr>
        <p:spPr bwMode="auto">
          <a:xfrm rot="-5400000">
            <a:off x="4534126" y="2469853"/>
            <a:ext cx="237964" cy="1456712"/>
          </a:xfrm>
          <a:prstGeom prst="leftBrace">
            <a:avLst>
              <a:gd name="adj1" fmla="val 832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6" name="Picture 20" descr="TP_tmp.emf">
            <a:extLst>
              <a:ext uri="{FF2B5EF4-FFF2-40B4-BE49-F238E27FC236}">
                <a16:creationId xmlns:a16="http://schemas.microsoft.com/office/drawing/2014/main" id="{6E7724B0-9B0C-4741-A3B2-2345D52CF8F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15144" y="3460886"/>
            <a:ext cx="475928" cy="31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CB8E157-BB2E-42B9-BF9B-01B7976AB3BC}"/>
              </a:ext>
            </a:extLst>
          </p:cNvPr>
          <p:cNvGrpSpPr/>
          <p:nvPr/>
        </p:nvGrpSpPr>
        <p:grpSpPr>
          <a:xfrm>
            <a:off x="7341833" y="3886201"/>
            <a:ext cx="4342167" cy="2766497"/>
            <a:chOff x="7341833" y="3886201"/>
            <a:chExt cx="4342167" cy="2766497"/>
          </a:xfrm>
        </p:grpSpPr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B305AAAD-D6D9-4830-B581-F807363983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823200" y="3886201"/>
              <a:ext cx="3860800" cy="2766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428CFB-1706-4E18-99AA-E50EA979F8EA}"/>
                </a:ext>
              </a:extLst>
            </p:cNvPr>
            <p:cNvSpPr txBox="1"/>
            <p:nvPr/>
          </p:nvSpPr>
          <p:spPr>
            <a:xfrm flipH="1">
              <a:off x="8874072" y="6160445"/>
              <a:ext cx="548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E30E86-828A-4962-B6AD-31A7D7913C06}"/>
                </a:ext>
              </a:extLst>
            </p:cNvPr>
            <p:cNvSpPr txBox="1"/>
            <p:nvPr/>
          </p:nvSpPr>
          <p:spPr>
            <a:xfrm flipH="1">
              <a:off x="10998727" y="5858671"/>
              <a:ext cx="548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CE37FD6-BB45-4151-B099-34ADEB56DBE9}"/>
                </a:ext>
              </a:extLst>
            </p:cNvPr>
            <p:cNvSpPr txBox="1"/>
            <p:nvPr/>
          </p:nvSpPr>
          <p:spPr>
            <a:xfrm>
              <a:off x="7341833" y="5006837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E(</a:t>
              </a:r>
              <a:r>
                <a:rPr lang="en-US" dirty="0" err="1"/>
                <a:t>u,v</a:t>
              </a:r>
              <a:r>
                <a:rPr lang="en-US" dirty="0"/>
                <a:t>)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95F911D-2D2E-462E-A0E1-2D57C5C492E8}"/>
              </a:ext>
            </a:extLst>
          </p:cNvPr>
          <p:cNvSpPr txBox="1"/>
          <p:nvPr/>
        </p:nvSpPr>
        <p:spPr>
          <a:xfrm>
            <a:off x="852255" y="4341180"/>
            <a:ext cx="4121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called </a:t>
            </a:r>
            <a:r>
              <a:rPr lang="en-US" b="1" dirty="0"/>
              <a:t>second-moments matrix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7245C2-32A3-4E88-B419-269B3DFA529A}"/>
              </a:ext>
            </a:extLst>
          </p:cNvPr>
          <p:cNvCxnSpPr>
            <a:stCxn id="4" idx="0"/>
            <a:endCxn id="26" idx="1"/>
          </p:cNvCxnSpPr>
          <p:nvPr/>
        </p:nvCxnSpPr>
        <p:spPr>
          <a:xfrm flipV="1">
            <a:off x="2912861" y="3618909"/>
            <a:ext cx="1502283" cy="72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62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5472" y="1211302"/>
            <a:ext cx="6519333" cy="78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8177" y="2906291"/>
            <a:ext cx="2415696" cy="71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1200" y="3889689"/>
            <a:ext cx="2780112" cy="7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86908" y="4876800"/>
            <a:ext cx="2398064" cy="69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Left Brace 17"/>
          <p:cNvSpPr>
            <a:spLocks/>
          </p:cNvSpPr>
          <p:nvPr/>
        </p:nvSpPr>
        <p:spPr bwMode="auto">
          <a:xfrm rot="-5400000">
            <a:off x="4936066" y="1198564"/>
            <a:ext cx="304800" cy="2048933"/>
          </a:xfrm>
          <a:prstGeom prst="leftBrace">
            <a:avLst>
              <a:gd name="adj1" fmla="val 832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7" name="Picture 2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92132" y="2527831"/>
            <a:ext cx="6096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19"/>
          <p:cNvGrpSpPr/>
          <p:nvPr/>
        </p:nvGrpSpPr>
        <p:grpSpPr>
          <a:xfrm>
            <a:off x="4331605" y="3048000"/>
            <a:ext cx="3149600" cy="2209800"/>
            <a:chOff x="3429000" y="2413000"/>
            <a:chExt cx="2362200" cy="2209800"/>
          </a:xfrm>
        </p:grpSpPr>
        <p:grpSp>
          <p:nvGrpSpPr>
            <p:cNvPr id="21" name="Group 42"/>
            <p:cNvGrpSpPr>
              <a:grpSpLocks/>
            </p:cNvGrpSpPr>
            <p:nvPr/>
          </p:nvGrpSpPr>
          <p:grpSpPr bwMode="auto">
            <a:xfrm>
              <a:off x="3429000" y="2413000"/>
              <a:ext cx="2362200" cy="2209800"/>
              <a:chOff x="2208" y="1104"/>
              <a:chExt cx="1488" cy="1392"/>
            </a:xfrm>
          </p:grpSpPr>
          <p:sp>
            <p:nvSpPr>
              <p:cNvPr id="23" name="Rectangle 43"/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1488" cy="13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44"/>
              <p:cNvSpPr>
                <a:spLocks/>
              </p:cNvSpPr>
              <p:nvPr/>
            </p:nvSpPr>
            <p:spPr bwMode="auto">
              <a:xfrm>
                <a:off x="2496" y="1344"/>
                <a:ext cx="1008" cy="912"/>
              </a:xfrm>
              <a:custGeom>
                <a:avLst/>
                <a:gdLst>
                  <a:gd name="T0" fmla="*/ 0 w 1008"/>
                  <a:gd name="T1" fmla="*/ 912 h 912"/>
                  <a:gd name="T2" fmla="*/ 0 w 1008"/>
                  <a:gd name="T3" fmla="*/ 0 h 912"/>
                  <a:gd name="T4" fmla="*/ 1008 w 1008"/>
                  <a:gd name="T5" fmla="*/ 528 h 912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912"/>
                  <a:gd name="T11" fmla="*/ 1008 w 1008"/>
                  <a:gd name="T12" fmla="*/ 912 h 912"/>
                  <a:gd name="connsiteX0" fmla="*/ 0 w 1008"/>
                  <a:gd name="connsiteY0" fmla="*/ 912 h 912"/>
                  <a:gd name="connsiteX1" fmla="*/ 0 w 1008"/>
                  <a:gd name="connsiteY1" fmla="*/ 0 h 912"/>
                  <a:gd name="connsiteX2" fmla="*/ 1008 w 1008"/>
                  <a:gd name="connsiteY2" fmla="*/ 0 h 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8" h="912">
                    <a:moveTo>
                      <a:pt x="0" y="912"/>
                    </a:moveTo>
                    <a:lnTo>
                      <a:pt x="0" y="0"/>
                    </a:lnTo>
                    <a:lnTo>
                      <a:pt x="1008" y="0"/>
                    </a:ln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4419600" y="2554514"/>
              <a:ext cx="485775" cy="4699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064000" y="5410200"/>
            <a:ext cx="177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edge: </a:t>
            </a:r>
          </a:p>
        </p:txBody>
      </p:sp>
      <p:pic>
        <p:nvPicPr>
          <p:cNvPr id="21606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76520" y="5399314"/>
            <a:ext cx="142165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6070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926273" y="2792766"/>
            <a:ext cx="407993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Group 26"/>
          <p:cNvGrpSpPr/>
          <p:nvPr/>
        </p:nvGrpSpPr>
        <p:grpSpPr>
          <a:xfrm>
            <a:off x="7924800" y="4038600"/>
            <a:ext cx="4572000" cy="2400300"/>
            <a:chOff x="5943600" y="4038600"/>
            <a:chExt cx="3429000" cy="2400300"/>
          </a:xfrm>
        </p:grpSpPr>
        <p:pic>
          <p:nvPicPr>
            <p:cNvPr id="216071" name="Picture 7" descr="C:\snavely\work\teaching\09Fa-CS6610\lectures\lec03\plots\xplot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943600" y="4038600"/>
              <a:ext cx="3429000" cy="24003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 flipH="1">
              <a:off x="6794861" y="5867400"/>
              <a:ext cx="411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8675914" y="5672240"/>
              <a:ext cx="411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34913" y="4406706"/>
              <a:ext cx="541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E(</a:t>
              </a:r>
              <a:r>
                <a:rPr lang="en-US" dirty="0" err="1"/>
                <a:t>u,v</a:t>
              </a:r>
              <a:r>
                <a:rPr lang="en-US" dirty="0"/>
                <a:t>)</a:t>
              </a: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D281A877-3056-44E9-80AC-29BD92E3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</p:spPr>
        <p:txBody>
          <a:bodyPr/>
          <a:lstStyle/>
          <a:p>
            <a:r>
              <a:rPr lang="en-US" dirty="0"/>
              <a:t>Harris corner detection</a:t>
            </a:r>
          </a:p>
        </p:txBody>
      </p:sp>
    </p:spTree>
    <p:extLst>
      <p:ext uri="{BB962C8B-B14F-4D97-AF65-F5344CB8AC3E}">
        <p14:creationId xmlns:p14="http://schemas.microsoft.com/office/powerpoint/2010/main" val="1595329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8177" y="2906291"/>
            <a:ext cx="2415696" cy="71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0" y="3889689"/>
            <a:ext cx="2780112" cy="7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6908" y="4876800"/>
            <a:ext cx="2398064" cy="69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9"/>
          <p:cNvGrpSpPr/>
          <p:nvPr/>
        </p:nvGrpSpPr>
        <p:grpSpPr>
          <a:xfrm>
            <a:off x="4340517" y="3048000"/>
            <a:ext cx="3149600" cy="2209800"/>
            <a:chOff x="3429000" y="2413000"/>
            <a:chExt cx="2362200" cy="2209800"/>
          </a:xfrm>
        </p:grpSpPr>
        <p:grpSp>
          <p:nvGrpSpPr>
            <p:cNvPr id="3" name="Group 42"/>
            <p:cNvGrpSpPr>
              <a:grpSpLocks/>
            </p:cNvGrpSpPr>
            <p:nvPr/>
          </p:nvGrpSpPr>
          <p:grpSpPr bwMode="auto">
            <a:xfrm>
              <a:off x="3429000" y="2413000"/>
              <a:ext cx="2362200" cy="2209800"/>
              <a:chOff x="2208" y="1104"/>
              <a:chExt cx="1488" cy="1392"/>
            </a:xfrm>
          </p:grpSpPr>
          <p:sp>
            <p:nvSpPr>
              <p:cNvPr id="23" name="Rectangle 43"/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1488" cy="13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44"/>
              <p:cNvSpPr>
                <a:spLocks/>
              </p:cNvSpPr>
              <p:nvPr/>
            </p:nvSpPr>
            <p:spPr bwMode="auto">
              <a:xfrm>
                <a:off x="2496" y="1344"/>
                <a:ext cx="1008" cy="912"/>
              </a:xfrm>
              <a:custGeom>
                <a:avLst/>
                <a:gdLst>
                  <a:gd name="T0" fmla="*/ 0 w 1008"/>
                  <a:gd name="T1" fmla="*/ 912 h 912"/>
                  <a:gd name="T2" fmla="*/ 0 w 1008"/>
                  <a:gd name="T3" fmla="*/ 0 h 912"/>
                  <a:gd name="T4" fmla="*/ 1008 w 1008"/>
                  <a:gd name="T5" fmla="*/ 528 h 912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912"/>
                  <a:gd name="T11" fmla="*/ 1008 w 1008"/>
                  <a:gd name="T12" fmla="*/ 912 h 912"/>
                  <a:gd name="connsiteX0" fmla="*/ 0 w 1008"/>
                  <a:gd name="connsiteY0" fmla="*/ 912 h 912"/>
                  <a:gd name="connsiteX1" fmla="*/ 0 w 1008"/>
                  <a:gd name="connsiteY1" fmla="*/ 0 h 912"/>
                  <a:gd name="connsiteX2" fmla="*/ 1008 w 1008"/>
                  <a:gd name="connsiteY2" fmla="*/ 0 h 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8" h="912">
                    <a:moveTo>
                      <a:pt x="0" y="912"/>
                    </a:moveTo>
                    <a:lnTo>
                      <a:pt x="0" y="0"/>
                    </a:lnTo>
                    <a:lnTo>
                      <a:pt x="1008" y="0"/>
                    </a:ln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3635270" y="3338286"/>
              <a:ext cx="485775" cy="4699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62997" y="5410200"/>
            <a:ext cx="151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edge: </a:t>
            </a:r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35699" y="5380430"/>
            <a:ext cx="1485901" cy="43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709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26401" y="2819401"/>
            <a:ext cx="3905249" cy="1196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/>
          <p:nvPr/>
        </p:nvGrpSpPr>
        <p:grpSpPr>
          <a:xfrm>
            <a:off x="7924800" y="4038600"/>
            <a:ext cx="4572000" cy="2400300"/>
            <a:chOff x="5943600" y="4038600"/>
            <a:chExt cx="3429000" cy="2400300"/>
          </a:xfrm>
        </p:grpSpPr>
        <p:pic>
          <p:nvPicPr>
            <p:cNvPr id="216072" name="Picture 8" descr="C:\snavely\work\teaching\09Fa-CS6610\lectures\lec03\plots\yplot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943600" y="4038600"/>
              <a:ext cx="3429000" cy="24003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 flipH="1">
              <a:off x="6794861" y="5867400"/>
              <a:ext cx="411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8675914" y="5672240"/>
              <a:ext cx="411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33118" y="4412038"/>
              <a:ext cx="541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E(</a:t>
              </a:r>
              <a:r>
                <a:rPr lang="en-US" dirty="0" err="1"/>
                <a:t>u,v</a:t>
              </a:r>
              <a:r>
                <a:rPr lang="en-US" dirty="0"/>
                <a:t>)</a:t>
              </a:r>
            </a:p>
          </p:txBody>
        </p:sp>
      </p:grpSp>
      <p:pic>
        <p:nvPicPr>
          <p:cNvPr id="26" name="Picture 4">
            <a:extLst>
              <a:ext uri="{FF2B5EF4-FFF2-40B4-BE49-F238E27FC236}">
                <a16:creationId xmlns:a16="http://schemas.microsoft.com/office/drawing/2014/main" id="{D061BC92-94BB-4699-BBA1-FA96B5D9B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5472" y="1211302"/>
            <a:ext cx="6519333" cy="78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Left Brace 17">
            <a:extLst>
              <a:ext uri="{FF2B5EF4-FFF2-40B4-BE49-F238E27FC236}">
                <a16:creationId xmlns:a16="http://schemas.microsoft.com/office/drawing/2014/main" id="{F4B03C04-72AD-47DD-B029-C4902DCA5E09}"/>
              </a:ext>
            </a:extLst>
          </p:cNvPr>
          <p:cNvSpPr>
            <a:spLocks/>
          </p:cNvSpPr>
          <p:nvPr/>
        </p:nvSpPr>
        <p:spPr bwMode="auto">
          <a:xfrm rot="-5400000">
            <a:off x="4936066" y="1198564"/>
            <a:ext cx="304800" cy="2048933"/>
          </a:xfrm>
          <a:prstGeom prst="leftBrace">
            <a:avLst>
              <a:gd name="adj1" fmla="val 832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8" name="Picture 20" descr="TP_tmp.emf">
            <a:extLst>
              <a:ext uri="{FF2B5EF4-FFF2-40B4-BE49-F238E27FC236}">
                <a16:creationId xmlns:a16="http://schemas.microsoft.com/office/drawing/2014/main" id="{7CAF7626-4B46-429B-9109-3C717E40F8D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792132" y="2527831"/>
            <a:ext cx="6096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DBE53FFE-4416-45D8-A714-82AC5359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</p:spPr>
        <p:txBody>
          <a:bodyPr/>
          <a:lstStyle/>
          <a:p>
            <a:r>
              <a:rPr lang="en-US" dirty="0"/>
              <a:t>Harris corner detection</a:t>
            </a:r>
          </a:p>
        </p:txBody>
      </p:sp>
    </p:spTree>
    <p:extLst>
      <p:ext uri="{BB962C8B-B14F-4D97-AF65-F5344CB8AC3E}">
        <p14:creationId xmlns:p14="http://schemas.microsoft.com/office/powerpoint/2010/main" val="4047091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1FC57-AF3F-4078-BDFD-6239486CA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188612"/>
            <a:ext cx="11785600" cy="5602804"/>
          </a:xfrm>
        </p:spPr>
        <p:txBody>
          <a:bodyPr>
            <a:normAutofit/>
          </a:bodyPr>
          <a:lstStyle/>
          <a:p>
            <a:r>
              <a:rPr lang="en-US" dirty="0"/>
              <a:t>A real symmetric matrix has an </a:t>
            </a:r>
            <a:r>
              <a:rPr lang="en-US" dirty="0" err="1"/>
              <a:t>eigendecomposition</a:t>
            </a:r>
            <a:r>
              <a:rPr lang="en-US" dirty="0"/>
              <a:t> of: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Bonus: eigenvectors are orthonormal if A is real and symmetric.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AE6A78A5-E4DA-45C1-99DC-2A5FD385E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4" y="1891522"/>
            <a:ext cx="70389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3. Compute the covariance matrix"/>
          <p:cNvSpPr txBox="1"/>
          <p:nvPr/>
        </p:nvSpPr>
        <p:spPr>
          <a:xfrm>
            <a:off x="3313651" y="641077"/>
            <a:ext cx="6233387" cy="54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/>
          <a:p>
            <a:pPr algn="ctr" defTabSz="488975" hangingPunct="0">
              <a:defRPr/>
            </a:pPr>
            <a:r>
              <a:rPr lang="en-US" sz="3000" kern="0" dirty="0">
                <a:solidFill>
                  <a:srgbClr val="000000"/>
                </a:solidFill>
                <a:latin typeface="Helvetica Light"/>
                <a:sym typeface="Helvetica Light"/>
              </a:rPr>
              <a:t>4</a:t>
            </a:r>
            <a:r>
              <a:rPr sz="3000" kern="0" dirty="0">
                <a:solidFill>
                  <a:srgbClr val="000000"/>
                </a:solidFill>
                <a:latin typeface="Helvetica Light"/>
                <a:sym typeface="Helvetica Light"/>
              </a:rPr>
              <a:t>. Compute the </a:t>
            </a:r>
            <a:r>
              <a:rPr lang="en-US" sz="3000" kern="0" dirty="0" err="1">
                <a:solidFill>
                  <a:srgbClr val="000000"/>
                </a:solidFill>
                <a:latin typeface="Helvetica Light"/>
                <a:sym typeface="Helvetica Light"/>
              </a:rPr>
              <a:t>eigendecomposition</a:t>
            </a:r>
            <a:endParaRPr sz="3000" kern="0" dirty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" name="Finding corners…"/>
          <p:cNvSpPr txBox="1">
            <a:spLocks/>
          </p:cNvSpPr>
          <p:nvPr/>
        </p:nvSpPr>
        <p:spPr>
          <a:xfrm>
            <a:off x="220433" y="1331"/>
            <a:ext cx="11785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Harris corner detection: probabilistic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658864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EDE2-7E6C-4BC3-8C40-233548B2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Harris corner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4B82D-E0B3-4F67-AB6D-EE0190DEF2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ellipse can have a matrix form of: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Which is exactly as a rotated ellipse with a center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4B82D-E0B3-4F67-AB6D-EE0190DEF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>
            <a:extLst>
              <a:ext uri="{FF2B5EF4-FFF2-40B4-BE49-F238E27FC236}">
                <a16:creationId xmlns:a16="http://schemas.microsoft.com/office/drawing/2014/main" id="{BD2DC13E-7C92-4E04-9E1C-E94B93826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1" y="1304833"/>
            <a:ext cx="70675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8F4E4528-7DA3-4C57-8C96-3C37AFC2F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34" y="5553167"/>
            <a:ext cx="98679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923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E5A4122-EB86-4108-80AB-EEE28410A9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200" y="761999"/>
                <a:ext cx="11785600" cy="602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Combining the two equations seen before we can conclude that when taking a cross-section from the error function, we can get an ellipsoid.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/>
                      </a:rPr>
                      <m:t>𝑢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/>
                      </a:rPr>
                      <m:t>  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/>
                      </a:rPr>
                      <m:t>𝑣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/>
                      </a:rPr>
                      <m:t>]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en-US" sz="2800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2800">
                        <a:solidFill>
                          <a:srgbClr val="000000"/>
                        </a:solidFill>
                      </a:rPr>
                      <m:t>const</m:t>
                    </m:r>
                  </m:oMath>
                </a14:m>
                <a:endParaRPr lang="en-US" sz="2800" dirty="0">
                  <a:cs typeface="Times New Roman" pitchFamily="18" charset="0"/>
                  <a:sym typeface="Symbol" pitchFamily="18" charset="2"/>
                </a:endParaRPr>
              </a:p>
              <a:p>
                <a:r>
                  <a:rPr lang="en-US" dirty="0">
                    <a:cs typeface="Times New Roman" pitchFamily="18" charset="0"/>
                    <a:sym typeface="Symbol" pitchFamily="18" charset="2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  <a:sym typeface="Symbol" pitchFamily="18" charset="2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cs typeface="Times New Roman" pitchFamily="18" charset="0"/>
                        <a:sym typeface="Symbol" pitchFamily="18" charset="2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  <a:sym typeface="Symbol" pitchFamily="18" charset="2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b="1" dirty="0"/>
                  <a:t>Remember to subtract the mean of each patch so that the ellipsoid is centered.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Font typeface="Arial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E5A4122-EB86-4108-80AB-EEE28410A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761999"/>
                <a:ext cx="11785600" cy="6029417"/>
              </a:xfrm>
              <a:prstGeom prst="rect">
                <a:avLst/>
              </a:prstGeom>
              <a:blipFill>
                <a:blip r:embed="rId3"/>
                <a:stretch>
                  <a:fillRect l="-931" t="-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Harris corner detection</a:t>
            </a:r>
          </a:p>
        </p:txBody>
      </p:sp>
      <p:pic>
        <p:nvPicPr>
          <p:cNvPr id="17" name="Picture 2" descr="Image result for cross section of 3d parabola">
            <a:extLst>
              <a:ext uri="{FF2B5EF4-FFF2-40B4-BE49-F238E27FC236}">
                <a16:creationId xmlns:a16="http://schemas.microsoft.com/office/drawing/2014/main" id="{91343A07-F01C-421A-8B2F-99615B63D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721" y="3956925"/>
            <a:ext cx="2281870" cy="26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5573523" y="3548061"/>
            <a:ext cx="6832600" cy="3417888"/>
            <a:chOff x="2254" y="2332"/>
            <a:chExt cx="3228" cy="21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474" y="2679"/>
                  <a:ext cx="1008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cs typeface="Times New Roman" pitchFamily="18" charset="0"/>
                    </a:rPr>
                    <a:t>direction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𝑚𝑖𝑛</m:t>
                          </m:r>
                        </m:sub>
                      </m:sSub>
                    </m:oMath>
                  </a14:m>
                  <a:endParaRPr lang="ru-RU" sz="1600" dirty="0">
                    <a:solidFill>
                      <a:srgbClr val="FF0000"/>
                    </a:solidFill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177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74" y="2679"/>
                  <a:ext cx="1008" cy="213"/>
                </a:xfrm>
                <a:prstGeom prst="rect">
                  <a:avLst/>
                </a:prstGeom>
                <a:blipFill>
                  <a:blip r:embed="rId5"/>
                  <a:stretch>
                    <a:fillRect t="-5357" b="-21429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623" y="2531"/>
                  <a:ext cx="1056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600" dirty="0">
                      <a:solidFill>
                        <a:srgbClr val="0033CC"/>
                      </a:solidFill>
                      <a:cs typeface="Times New Roman" pitchFamily="18" charset="0"/>
                    </a:rPr>
                    <a:t>direction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𝑚𝑎𝑥</m:t>
                          </m:r>
                        </m:sub>
                      </m:sSub>
                    </m:oMath>
                  </a14:m>
                  <a:endParaRPr lang="ru-RU" sz="1600" dirty="0">
                    <a:solidFill>
                      <a:srgbClr val="0033CC"/>
                    </a:solidFill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178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3" y="2531"/>
                  <a:ext cx="1056" cy="213"/>
                </a:xfrm>
                <a:prstGeom prst="rect">
                  <a:avLst/>
                </a:prstGeom>
                <a:blipFill>
                  <a:blip r:embed="rId6"/>
                  <a:stretch>
                    <a:fillRect t="-5455" b="-23636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Oval 11"/>
            <p:cNvSpPr>
              <a:spLocks noChangeArrowheads="1"/>
            </p:cNvSpPr>
            <p:nvPr/>
          </p:nvSpPr>
          <p:spPr bwMode="auto">
            <a:xfrm rot="20493121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rot="1280297" flipV="1">
              <a:off x="2577" y="2332"/>
              <a:ext cx="1818" cy="215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 rot="1280297" flipH="1" flipV="1">
              <a:off x="3195" y="2912"/>
              <a:ext cx="651" cy="87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14"/>
            <p:cNvSpPr>
              <a:spLocks/>
            </p:cNvSpPr>
            <p:nvPr/>
          </p:nvSpPr>
          <p:spPr bwMode="auto">
            <a:xfrm rot="14968928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15"/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(</a:t>
              </a:r>
              <a:r>
                <a:rPr lang="ru-RU" sz="24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</a:t>
              </a:r>
              <a:r>
                <a:rPr lang="en-US" sz="2400" baseline="-250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max</a:t>
              </a:r>
              <a:r>
                <a:rPr lang="en-US" sz="24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)</a:t>
              </a:r>
              <a:r>
                <a:rPr lang="en-US" sz="2400" baseline="300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-1/2</a:t>
              </a:r>
              <a:endParaRPr lang="ru-RU" sz="2400" baseline="30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448" y="3396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(</a:t>
              </a:r>
              <a:r>
                <a:rPr lang="ru-RU" sz="24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</a:t>
              </a:r>
              <a:r>
                <a:rPr lang="en-US" sz="2400" baseline="-25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min</a:t>
              </a:r>
              <a:r>
                <a:rPr lang="en-US" sz="24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)</a:t>
              </a:r>
              <a:r>
                <a:rPr lang="en-US" sz="2400" baseline="30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-1/2</a:t>
              </a:r>
              <a:endParaRPr lang="ru-RU" sz="2400" baseline="30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85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E5A4122-EB86-4108-80AB-EEE28410A9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200" y="761999"/>
                <a:ext cx="6539506" cy="602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Eigenvalues and eigenvectors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pPr lvl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= direction of largest increase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lvl="1"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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1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relative increase in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lvl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= direction of smallest increase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lvl="1"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</m:t>
                    </m:r>
                    <m:r>
                      <a:rPr lang="en-US" sz="28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sz="2800" dirty="0"/>
                  <a:t>= relative increase in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000" baseline="-2500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𝒍𝒂𝒓𝒈𝒆𝒓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𝒔𝒎𝒂𝒍𝒍𝒆𝒓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1" i="1" dirty="0" smtClean="0">
                        <a:latin typeface="Cambria Math"/>
                      </a:rPr>
                      <m:t>𝒇𝒂𝒔𝒕𝒆𝒓</m:t>
                    </m:r>
                    <m:r>
                      <a:rPr lang="en-US" b="1" i="1" dirty="0" smtClean="0"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latin typeface="Cambria Math"/>
                      </a:rPr>
                      <m:t>𝒄𝒉𝒂𝒏𝒈𝒆</m:t>
                    </m:r>
                    <m:r>
                      <a:rPr lang="en-US" b="1" i="1" dirty="0" smtClean="0"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latin typeface="Cambria Math"/>
                      </a:rPr>
                      <m:t>𝒊𝒏</m:t>
                    </m:r>
                    <m:r>
                      <a:rPr lang="en-US" b="1" i="1" dirty="0" smtClean="0"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𝒖</m:t>
                        </m:r>
                        <m:r>
                          <a:rPr lang="en-US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latin typeface="Cambria Math"/>
                      </a:rPr>
                      <m:t>𝒊𝒏</m:t>
                    </m:r>
                    <m:r>
                      <a:rPr lang="en-US" b="1" i="1" dirty="0" smtClean="0"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latin typeface="Cambria Math"/>
                      </a:rPr>
                      <m:t>𝒆</m:t>
                    </m:r>
                    <m:r>
                      <a:rPr lang="en-US" b="1" i="1" dirty="0" smtClean="0"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latin typeface="Cambria Math"/>
                      </a:rPr>
                      <m:t>𝒅𝒊𝒓𝒆𝒄𝒕𝒊𝒐𝒏</m:t>
                    </m:r>
                    <m:r>
                      <a:rPr lang="en-US" b="1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Font typeface="Arial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E5A4122-EB86-4108-80AB-EEE28410A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761999"/>
                <a:ext cx="6539506" cy="6029417"/>
              </a:xfrm>
              <a:prstGeom prst="rect">
                <a:avLst/>
              </a:prstGeom>
              <a:blipFill rotWithShape="1">
                <a:blip r:embed="rId3"/>
                <a:stretch>
                  <a:fillRect l="-1398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Harris corner detection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573523" y="3548061"/>
            <a:ext cx="6832600" cy="3417888"/>
            <a:chOff x="2254" y="2332"/>
            <a:chExt cx="3228" cy="21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474" y="2679"/>
                  <a:ext cx="1008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cs typeface="Times New Roman" pitchFamily="18" charset="0"/>
                    </a:rPr>
                    <a:t>direction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𝑚𝑖𝑛</m:t>
                          </m:r>
                        </m:sub>
                      </m:sSub>
                    </m:oMath>
                  </a14:m>
                  <a:endParaRPr lang="ru-RU" sz="1600" dirty="0">
                    <a:solidFill>
                      <a:srgbClr val="FF0000"/>
                    </a:solidFill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177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74" y="2679"/>
                  <a:ext cx="1008" cy="213"/>
                </a:xfrm>
                <a:prstGeom prst="rect">
                  <a:avLst/>
                </a:prstGeom>
                <a:blipFill>
                  <a:blip r:embed="rId4"/>
                  <a:stretch>
                    <a:fillRect t="-5357" b="-21429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623" y="2531"/>
                  <a:ext cx="1056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600" dirty="0">
                      <a:solidFill>
                        <a:srgbClr val="0033CC"/>
                      </a:solidFill>
                      <a:cs typeface="Times New Roman" pitchFamily="18" charset="0"/>
                    </a:rPr>
                    <a:t>direction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𝑚𝑎𝑥</m:t>
                          </m:r>
                        </m:sub>
                      </m:sSub>
                    </m:oMath>
                  </a14:m>
                  <a:endParaRPr lang="ru-RU" sz="1600" dirty="0">
                    <a:solidFill>
                      <a:srgbClr val="0033CC"/>
                    </a:solidFill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178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3" y="2531"/>
                  <a:ext cx="1056" cy="213"/>
                </a:xfrm>
                <a:prstGeom prst="rect">
                  <a:avLst/>
                </a:prstGeom>
                <a:blipFill>
                  <a:blip r:embed="rId5"/>
                  <a:stretch>
                    <a:fillRect t="-5455" b="-23636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 rot="20493121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rot="1280297" flipV="1">
              <a:off x="2577" y="2332"/>
              <a:ext cx="1818" cy="215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rot="1280297" flipH="1" flipV="1">
              <a:off x="3195" y="2912"/>
              <a:ext cx="651" cy="87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AutoShape 14"/>
            <p:cNvSpPr>
              <a:spLocks/>
            </p:cNvSpPr>
            <p:nvPr/>
          </p:nvSpPr>
          <p:spPr bwMode="auto">
            <a:xfrm rot="14968928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AutoShape 15"/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(</a:t>
              </a:r>
              <a:r>
                <a:rPr lang="ru-RU" sz="24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</a:t>
              </a:r>
              <a:r>
                <a:rPr lang="en-US" sz="2400" baseline="-250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max</a:t>
              </a:r>
              <a:r>
                <a:rPr lang="en-US" sz="24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)</a:t>
              </a:r>
              <a:r>
                <a:rPr lang="en-US" sz="2400" baseline="300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-1/2</a:t>
              </a:r>
              <a:endParaRPr lang="ru-RU" sz="2400" baseline="30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185" name="Rectangle 17"/>
            <p:cNvSpPr>
              <a:spLocks noChangeArrowheads="1"/>
            </p:cNvSpPr>
            <p:nvPr/>
          </p:nvSpPr>
          <p:spPr bwMode="auto">
            <a:xfrm>
              <a:off x="3448" y="3396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(</a:t>
              </a:r>
              <a:r>
                <a:rPr lang="ru-RU" sz="24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</a:t>
              </a:r>
              <a:r>
                <a:rPr lang="en-US" sz="2400" baseline="-25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min</a:t>
              </a:r>
              <a:r>
                <a:rPr lang="en-US" sz="24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)</a:t>
              </a:r>
              <a:r>
                <a:rPr lang="en-US" sz="2400" baseline="30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-1/2</a:t>
              </a:r>
              <a:endParaRPr lang="ru-RU" sz="2400" baseline="30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097EA7-5CF8-4E57-8D95-5885E2D3DCAB}"/>
              </a:ext>
            </a:extLst>
          </p:cNvPr>
          <p:cNvGrpSpPr/>
          <p:nvPr/>
        </p:nvGrpSpPr>
        <p:grpSpPr>
          <a:xfrm>
            <a:off x="8257635" y="1271673"/>
            <a:ext cx="3250786" cy="1447800"/>
            <a:chOff x="1905311" y="2667000"/>
            <a:chExt cx="2438089" cy="1447800"/>
          </a:xfrm>
        </p:grpSpPr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C2C89FF3-D572-4208-B491-00B38A48B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3200" y="2667000"/>
              <a:ext cx="1600200" cy="1447800"/>
            </a:xfrm>
            <a:custGeom>
              <a:avLst/>
              <a:gdLst>
                <a:gd name="T0" fmla="*/ 0 w 1008"/>
                <a:gd name="T1" fmla="*/ 2147483647 h 912"/>
                <a:gd name="T2" fmla="*/ 0 w 1008"/>
                <a:gd name="T3" fmla="*/ 0 h 912"/>
                <a:gd name="T4" fmla="*/ 2147483647 w 1008"/>
                <a:gd name="T5" fmla="*/ 2147483647 h 912"/>
                <a:gd name="T6" fmla="*/ 0 60000 65536"/>
                <a:gd name="T7" fmla="*/ 0 60000 65536"/>
                <a:gd name="T8" fmla="*/ 0 60000 65536"/>
                <a:gd name="T9" fmla="*/ 0 w 1008"/>
                <a:gd name="T10" fmla="*/ 0 h 912"/>
                <a:gd name="T11" fmla="*/ 1008 w 100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528"/>
                  </a:ln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46">
              <a:extLst>
                <a:ext uri="{FF2B5EF4-FFF2-40B4-BE49-F238E27FC236}">
                  <a16:creationId xmlns:a16="http://schemas.microsoft.com/office/drawing/2014/main" id="{F2AEA519-2EED-4B0A-8157-EBA0832FF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783" y="3307324"/>
              <a:ext cx="485775" cy="55188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" name="Straight Arrow Connector 27">
              <a:extLst>
                <a:ext uri="{FF2B5EF4-FFF2-40B4-BE49-F238E27FC236}">
                  <a16:creationId xmlns:a16="http://schemas.microsoft.com/office/drawing/2014/main" id="{B854093B-8067-4C32-A611-7FEB65DD38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41435" y="3033981"/>
              <a:ext cx="13316" cy="540822"/>
            </a:xfrm>
            <a:prstGeom prst="straightConnector1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 type="arrow" w="med" len="med"/>
            </a:ln>
          </p:spPr>
        </p:cxnSp>
        <p:cxnSp>
          <p:nvCxnSpPr>
            <p:cNvPr id="21" name="Straight Arrow Connector 30">
              <a:extLst>
                <a:ext uri="{FF2B5EF4-FFF2-40B4-BE49-F238E27FC236}">
                  <a16:creationId xmlns:a16="http://schemas.microsoft.com/office/drawing/2014/main" id="{8EC74966-4F69-483A-AE81-DE625DDA577A}"/>
                </a:ext>
              </a:extLst>
            </p:cNvPr>
            <p:cNvCxnSpPr>
              <a:cxnSpLocks noChangeShapeType="1"/>
              <a:endCxn id="23" idx="2"/>
            </p:cNvCxnSpPr>
            <p:nvPr/>
          </p:nvCxnSpPr>
          <p:spPr bwMode="auto">
            <a:xfrm flipH="1">
              <a:off x="2496783" y="3574803"/>
              <a:ext cx="248575" cy="8466"/>
            </a:xfrm>
            <a:prstGeom prst="straightConnector1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 type="arrow" w="med" len="med"/>
            </a:ln>
          </p:spPr>
        </p:cxn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AED01386-414A-4B1E-B55A-A1AF47B2E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783" y="3051737"/>
              <a:ext cx="485775" cy="1063063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9">
                  <a:extLst>
                    <a:ext uri="{FF2B5EF4-FFF2-40B4-BE49-F238E27FC236}">
                      <a16:creationId xmlns:a16="http://schemas.microsoft.com/office/drawing/2014/main" id="{009A6412-C5B6-4E8B-B347-CDBCD59AE7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5311" y="3364205"/>
                  <a:ext cx="549141" cy="3416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dirty="0">
                      <a:solidFill>
                        <a:srgbClr val="0066FF"/>
                      </a:solidFill>
                      <a:latin typeface="Arial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a14:m>
                  <a:endParaRPr lang="en-US" baseline="-25000" dirty="0">
                    <a:solidFill>
                      <a:srgbClr val="0066FF"/>
                    </a:solidFill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24" name="Rectangle 9">
                  <a:extLst>
                    <a:ext uri="{FF2B5EF4-FFF2-40B4-BE49-F238E27FC236}">
                      <a16:creationId xmlns:a16="http://schemas.microsoft.com/office/drawing/2014/main" id="{009A6412-C5B6-4E8B-B347-CDBCD59AE7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05311" y="3364205"/>
                  <a:ext cx="549141" cy="3416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9">
                <a:extLst>
                  <a:ext uri="{FF2B5EF4-FFF2-40B4-BE49-F238E27FC236}">
                    <a16:creationId xmlns:a16="http://schemas.microsoft.com/office/drawing/2014/main" id="{25BE423B-C100-42BE-9C81-A7D96C033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6417" y="1375168"/>
                <a:ext cx="693716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dirty="0">
                    <a:solidFill>
                      <a:srgbClr val="0066FF"/>
                    </a:solidFill>
                    <a:latin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baseline="-25000" dirty="0">
                  <a:solidFill>
                    <a:srgbClr val="0066FF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43" name="Rectangle 9">
                <a:extLst>
                  <a:ext uri="{FF2B5EF4-FFF2-40B4-BE49-F238E27FC236}">
                    <a16:creationId xmlns:a16="http://schemas.microsoft.com/office/drawing/2014/main" id="{25BE423B-C100-42BE-9C81-A7D96C033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6417" y="1375168"/>
                <a:ext cx="693716" cy="341632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343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9C42-D583-4AAB-8394-19AE6A14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eigenvalues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DFFC9-0AE8-4280-AABD-D6304D7821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“good” corner will have a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, which means big change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in both axis.</a:t>
                </a:r>
              </a:p>
              <a:p>
                <a:r>
                  <a:rPr lang="en-US" dirty="0"/>
                  <a:t>Getting the eigenvectors and eigenvalues is computationally inefficient.</a:t>
                </a:r>
              </a:p>
              <a:p>
                <a:r>
                  <a:rPr lang="en-US" dirty="0"/>
                  <a:t>Instead, use two tricks: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Then we can more easily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𝑡𝑟𝑎𝑐𝑒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   (</m:t>
                    </m:r>
                    <m:r>
                      <a:rPr lang="en-US" b="0" i="1" dirty="0" smtClean="0">
                        <a:latin typeface="Cambria Math"/>
                      </a:rPr>
                      <m:t>𝜅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dirty="0" smtClean="0">
                        <a:latin typeface="Cambria Math"/>
                      </a:rPr>
                      <m:t>[0.04, 0.06])</m:t>
                    </m:r>
                  </m:oMath>
                </a14:m>
                <a:endParaRPr lang="en-US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𝑡𝑟𝑎𝑐𝑒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3CDFFC9-0AE8-4280-AABD-D6304D782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8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ChangeArrowheads="1"/>
          </p:cNvSpPr>
          <p:nvPr/>
        </p:nvSpPr>
        <p:spPr bwMode="auto">
          <a:xfrm>
            <a:off x="1117600" y="4800600"/>
            <a:ext cx="4165600" cy="1219200"/>
          </a:xfrm>
          <a:prstGeom prst="rightArrowCallout">
            <a:avLst>
              <a:gd name="adj1" fmla="val 25000"/>
              <a:gd name="adj2" fmla="val 24093"/>
              <a:gd name="adj3" fmla="val 41581"/>
              <a:gd name="adj4" fmla="val 75662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eigenvalues</a:t>
            </a:r>
            <a:endParaRPr lang="ru-RU" dirty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384800" y="1752600"/>
            <a:ext cx="5791200" cy="4343400"/>
          </a:xfrm>
          <a:prstGeom prst="rect">
            <a:avLst/>
          </a:prstGeom>
          <a:solidFill>
            <a:srgbClr val="F38F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0363200" y="6096000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endParaRPr lang="ru-RU" sz="2400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165600" y="1828800"/>
            <a:ext cx="142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endParaRPr lang="ru-RU" sz="2400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3" name="Freeform 7"/>
          <p:cNvSpPr>
            <a:spLocks/>
          </p:cNvSpPr>
          <p:nvPr/>
        </p:nvSpPr>
        <p:spPr bwMode="auto">
          <a:xfrm>
            <a:off x="5994400" y="1752600"/>
            <a:ext cx="5181600" cy="3937000"/>
          </a:xfrm>
          <a:custGeom>
            <a:avLst/>
            <a:gdLst>
              <a:gd name="T0" fmla="*/ 0 w 2448"/>
              <a:gd name="T1" fmla="*/ 2147483647 h 2480"/>
              <a:gd name="T2" fmla="*/ 1693545118 w 2448"/>
              <a:gd name="T3" fmla="*/ 0 h 2480"/>
              <a:gd name="T4" fmla="*/ 2147483647 w 2448"/>
              <a:gd name="T5" fmla="*/ 0 h 2480"/>
              <a:gd name="T6" fmla="*/ 2147483647 w 2448"/>
              <a:gd name="T7" fmla="*/ 2147483647 h 2480"/>
              <a:gd name="T8" fmla="*/ 1398687351 w 2448"/>
              <a:gd name="T9" fmla="*/ 2147483647 h 2480"/>
              <a:gd name="T10" fmla="*/ 0 w 2448"/>
              <a:gd name="T11" fmla="*/ 2147483647 h 2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48"/>
              <a:gd name="T19" fmla="*/ 0 h 2480"/>
              <a:gd name="T20" fmla="*/ 2448 w 2448"/>
              <a:gd name="T21" fmla="*/ 2480 h 24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48" h="2480">
                <a:moveTo>
                  <a:pt x="0" y="1920"/>
                </a:moveTo>
                <a:lnTo>
                  <a:pt x="672" y="0"/>
                </a:lnTo>
                <a:lnTo>
                  <a:pt x="2448" y="0"/>
                </a:lnTo>
                <a:lnTo>
                  <a:pt x="2448" y="1872"/>
                </a:lnTo>
                <a:lnTo>
                  <a:pt x="555" y="2480"/>
                </a:lnTo>
                <a:lnTo>
                  <a:pt x="0" y="192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704" name="AutoShape 8"/>
          <p:cNvSpPr>
            <a:spLocks noChangeArrowheads="1"/>
          </p:cNvSpPr>
          <p:nvPr/>
        </p:nvSpPr>
        <p:spPr bwMode="auto">
          <a:xfrm>
            <a:off x="5384801" y="4343400"/>
            <a:ext cx="2332567" cy="1752600"/>
          </a:xfrm>
          <a:prstGeom prst="rtTriangle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7416800" y="2362201"/>
            <a:ext cx="3556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“Corner”</a:t>
            </a:r>
            <a:b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and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are large,</a:t>
            </a:r>
            <a:b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~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</a:t>
            </a:r>
            <a:b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increases in all directions</a:t>
            </a:r>
            <a:endParaRPr lang="ru-RU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219200" y="4800601"/>
            <a:ext cx="31496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and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are small;</a:t>
            </a:r>
            <a:b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is almost constant in all directions</a:t>
            </a:r>
            <a:endParaRPr lang="ru-RU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9550400" y="5105401"/>
            <a:ext cx="172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“Edge” </a:t>
            </a:r>
            <a:b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&gt;&gt;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endParaRPr lang="ru-RU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5486400" y="1905001"/>
            <a:ext cx="172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“Edge” </a:t>
            </a:r>
            <a:b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&gt;&gt;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endParaRPr lang="ru-RU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5283200" y="5181601"/>
            <a:ext cx="1625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“Flat” region</a:t>
            </a:r>
            <a:endParaRPr lang="ru-RU" sz="2400">
              <a:solidFill>
                <a:srgbClr val="0033CC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9245600" y="2133601"/>
            <a:ext cx="812800" cy="638175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5579534" y="1828801"/>
            <a:ext cx="1236133" cy="125413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5689600" y="4953000"/>
            <a:ext cx="203200" cy="1524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Oval 18"/>
          <p:cNvSpPr>
            <a:spLocks noChangeArrowheads="1"/>
          </p:cNvSpPr>
          <p:nvPr/>
        </p:nvSpPr>
        <p:spPr bwMode="auto">
          <a:xfrm rot="5542000">
            <a:off x="9022293" y="5536142"/>
            <a:ext cx="927100" cy="167217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3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B4A6-AFE1-4F8E-B54F-7A302B25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A28A-BF0F-4286-8895-BC5370F57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detection</a:t>
            </a:r>
          </a:p>
          <a:p>
            <a:pPr lvl="1"/>
            <a:r>
              <a:rPr lang="en-US" dirty="0"/>
              <a:t>Talk about </a:t>
            </a:r>
            <a:r>
              <a:rPr lang="en-US" dirty="0" err="1"/>
              <a:t>harris</a:t>
            </a:r>
            <a:r>
              <a:rPr lang="en-US" dirty="0"/>
              <a:t> corner detector?</a:t>
            </a:r>
          </a:p>
          <a:p>
            <a:r>
              <a:rPr lang="en-US" dirty="0"/>
              <a:t>Feature descriptor and matching</a:t>
            </a:r>
          </a:p>
          <a:p>
            <a:r>
              <a:rPr lang="en-US" dirty="0"/>
              <a:t>Sift</a:t>
            </a:r>
          </a:p>
          <a:p>
            <a:pPr lvl="1"/>
            <a:r>
              <a:rPr lang="en-US" dirty="0"/>
              <a:t>Talk about orb</a:t>
            </a:r>
          </a:p>
          <a:p>
            <a:r>
              <a:rPr lang="en-US" dirty="0"/>
              <a:t>Panorama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00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eigenvalues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04800" y="1616367"/>
            <a:ext cx="3683000" cy="3313112"/>
            <a:chOff x="228600" y="3427413"/>
            <a:chExt cx="2762250" cy="3313112"/>
          </a:xfrm>
        </p:grpSpPr>
        <p:pic>
          <p:nvPicPr>
            <p:cNvPr id="450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3427413"/>
              <a:ext cx="2762250" cy="2762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45065" name="Picture 11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47800" y="6381750"/>
              <a:ext cx="269875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4241800" y="1616367"/>
            <a:ext cx="3683000" cy="3302000"/>
            <a:chOff x="3181350" y="3427413"/>
            <a:chExt cx="2762250" cy="3302000"/>
          </a:xfrm>
        </p:grpSpPr>
        <p:pic>
          <p:nvPicPr>
            <p:cNvPr id="45061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81350" y="3427413"/>
              <a:ext cx="2762250" cy="276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162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14800" y="6248400"/>
              <a:ext cx="1009650" cy="48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8128000" y="1616368"/>
            <a:ext cx="3683000" cy="3301999"/>
            <a:chOff x="6096000" y="3427413"/>
            <a:chExt cx="2762250" cy="3301999"/>
          </a:xfrm>
        </p:grpSpPr>
        <p:pic>
          <p:nvPicPr>
            <p:cNvPr id="45062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96000" y="3427413"/>
              <a:ext cx="2762250" cy="276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163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062788" y="6248400"/>
              <a:ext cx="938212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1AF48E04-34FD-4680-9D87-D50BE9ECDB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3200" y="762000"/>
                <a:ext cx="11785600" cy="5715000"/>
              </a:xfrm>
            </p:spPr>
            <p:txBody>
              <a:bodyPr/>
              <a:lstStyle/>
              <a:p>
                <a:r>
                  <a:rPr lang="en-US" b="0" dirty="0"/>
                  <a:t>A binary threshold of pixels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1AF48E04-34FD-4680-9D87-D50BE9ECDB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200" y="762000"/>
                <a:ext cx="11785600" cy="5715000"/>
              </a:xfrm>
              <a:blipFill>
                <a:blip r:embed="rId9"/>
                <a:stretch>
                  <a:fillRect l="-93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770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Harris corner detection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19415" y="1852654"/>
            <a:ext cx="8953169" cy="240924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Compute gradients of patch around each pixel.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Subtract the mean from each patch gradient.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Compute the covariance matrix.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Compute </a:t>
            </a:r>
            <a:r>
              <a:rPr lang="en-US" sz="2800" dirty="0" err="1">
                <a:solidFill>
                  <a:schemeClr val="tx1"/>
                </a:solidFill>
              </a:rPr>
              <a:t>eigendecomposition</a:t>
            </a:r>
            <a:r>
              <a:rPr lang="en-US" sz="2800" dirty="0">
                <a:solidFill>
                  <a:schemeClr val="tx1"/>
                </a:solidFill>
              </a:rPr>
              <a:t> of covariance matrix.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Use eigenvalues to find corners.</a:t>
            </a:r>
          </a:p>
        </p:txBody>
      </p:sp>
      <p:sp>
        <p:nvSpPr>
          <p:cNvPr id="3" name="Left Brace 2"/>
          <p:cNvSpPr/>
          <p:nvPr/>
        </p:nvSpPr>
        <p:spPr>
          <a:xfrm>
            <a:off x="1256306" y="2544417"/>
            <a:ext cx="408166" cy="10257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638" y="5740842"/>
            <a:ext cx="481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PCA (principal component analysis). Out of scope but really interesting!</a:t>
            </a:r>
          </a:p>
        </p:txBody>
      </p:sp>
      <p:cxnSp>
        <p:nvCxnSpPr>
          <p:cNvPr id="9" name="Curved Connector 8"/>
          <p:cNvCxnSpPr>
            <a:cxnSpLocks/>
            <a:stCxn id="5" idx="0"/>
            <a:endCxn id="3" idx="1"/>
          </p:cNvCxnSpPr>
          <p:nvPr/>
        </p:nvCxnSpPr>
        <p:spPr>
          <a:xfrm rot="16200000" flipV="1">
            <a:off x="763326" y="3550258"/>
            <a:ext cx="2683565" cy="1697603"/>
          </a:xfrm>
          <a:prstGeom prst="curvedConnector4">
            <a:avLst>
              <a:gd name="adj1" fmla="val 40444"/>
              <a:gd name="adj2" fmla="val 1551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642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 descr="cows_step0"/>
          <p:cNvPicPr>
            <a:picLocks noChangeAspect="1" noChangeArrowheads="1"/>
          </p:cNvPicPr>
          <p:nvPr/>
        </p:nvPicPr>
        <p:blipFill>
          <a:blip r:embed="rId2" cstate="print">
            <a:lum bright="12000" contrast="18000"/>
          </a:blip>
          <a:srcRect/>
          <a:stretch>
            <a:fillRect/>
          </a:stretch>
        </p:blipFill>
        <p:spPr bwMode="auto">
          <a:xfrm>
            <a:off x="711200" y="1295400"/>
            <a:ext cx="10871200" cy="52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 dirty="0"/>
              <a:t>Harris detector example</a:t>
            </a:r>
          </a:p>
        </p:txBody>
      </p:sp>
    </p:spTree>
    <p:extLst>
      <p:ext uri="{BB962C8B-B14F-4D97-AF65-F5344CB8AC3E}">
        <p14:creationId xmlns:p14="http://schemas.microsoft.com/office/powerpoint/2010/main" val="223754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3" descr="cows_step1_corner_respon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200" y="1295401"/>
            <a:ext cx="10871200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/>
              <a:t>f value (red high, blue low)</a:t>
            </a:r>
          </a:p>
        </p:txBody>
      </p:sp>
    </p:spTree>
    <p:extLst>
      <p:ext uri="{BB962C8B-B14F-4D97-AF65-F5344CB8AC3E}">
        <p14:creationId xmlns:p14="http://schemas.microsoft.com/office/powerpoint/2010/main" val="3732459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4" descr="cows_step2_thre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200" y="1295401"/>
            <a:ext cx="10871200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Threshold (f &gt; value) </a:t>
            </a:r>
          </a:p>
        </p:txBody>
      </p:sp>
    </p:spTree>
    <p:extLst>
      <p:ext uri="{BB962C8B-B14F-4D97-AF65-F5344CB8AC3E}">
        <p14:creationId xmlns:p14="http://schemas.microsoft.com/office/powerpoint/2010/main" val="2488000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4" descr="cows_step3_thresh&amp;max"/>
          <p:cNvPicPr>
            <a:picLocks noChangeAspect="1" noChangeArrowheads="1"/>
          </p:cNvPicPr>
          <p:nvPr/>
        </p:nvPicPr>
        <p:blipFill>
          <a:blip r:embed="rId2" cstate="print">
            <a:lum bright="24000" contrast="72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711200" y="1295400"/>
            <a:ext cx="10871200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local maxima of f</a:t>
            </a:r>
          </a:p>
        </p:txBody>
      </p:sp>
    </p:spTree>
    <p:extLst>
      <p:ext uri="{BB962C8B-B14F-4D97-AF65-F5344CB8AC3E}">
        <p14:creationId xmlns:p14="http://schemas.microsoft.com/office/powerpoint/2010/main" val="1011234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" descr="cows_step4_harris"/>
          <p:cNvPicPr>
            <a:picLocks noChangeAspect="1" noChangeArrowheads="1"/>
          </p:cNvPicPr>
          <p:nvPr/>
        </p:nvPicPr>
        <p:blipFill>
          <a:blip r:embed="rId2" cstate="print">
            <a:lum bright="12000" contrast="18000"/>
          </a:blip>
          <a:srcRect/>
          <a:stretch>
            <a:fillRect/>
          </a:stretch>
        </p:blipFill>
        <p:spPr bwMode="auto">
          <a:xfrm>
            <a:off x="711200" y="1295400"/>
            <a:ext cx="10871200" cy="527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Harris features (in red)</a:t>
            </a:r>
          </a:p>
        </p:txBody>
      </p:sp>
    </p:spTree>
    <p:extLst>
      <p:ext uri="{BB962C8B-B14F-4D97-AF65-F5344CB8AC3E}">
        <p14:creationId xmlns:p14="http://schemas.microsoft.com/office/powerpoint/2010/main" val="55323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 the derivatives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practice, using a simple window </a:t>
            </a:r>
            <a:r>
              <a:rPr lang="en-US" i="1" dirty="0"/>
              <a:t>W</a:t>
            </a:r>
            <a:r>
              <a:rPr lang="en-US" dirty="0"/>
              <a:t> doesn’t work too well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Instead, we’ll </a:t>
            </a:r>
            <a:r>
              <a:rPr lang="en-US" i="1" dirty="0"/>
              <a:t>weight</a:t>
            </a:r>
            <a:r>
              <a:rPr lang="en-US" dirty="0"/>
              <a:t> each derivative value based on its distance from the center pixel</a:t>
            </a:r>
          </a:p>
        </p:txBody>
      </p:sp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5891" y="1419453"/>
            <a:ext cx="5462395" cy="1001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11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8639" y="3776497"/>
            <a:ext cx="6337299" cy="101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45600" y="5105400"/>
            <a:ext cx="1320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11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77101" y="6096000"/>
            <a:ext cx="886099" cy="328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9346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599" y="500864"/>
            <a:ext cx="7416802" cy="2790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3660200"/>
            <a:ext cx="5905500" cy="2779713"/>
          </a:xfrm>
          <a:prstGeom prst="rect">
            <a:avLst/>
          </a:prstGeom>
          <a:ln w="12700">
            <a:miter lim="400000"/>
          </a:ln>
        </p:spPr>
      </p:pic>
      <p:sp>
        <p:nvSpPr>
          <p:cNvPr id="505" name="Gaussian"/>
          <p:cNvSpPr txBox="1"/>
          <p:nvPr/>
        </p:nvSpPr>
        <p:spPr>
          <a:xfrm>
            <a:off x="5603188" y="3263121"/>
            <a:ext cx="864019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/>
            </a:lvl1pPr>
          </a:lstStyle>
          <a:p>
            <a:r>
              <a:rPr sz="1687"/>
              <a:t>Gaussian</a:t>
            </a:r>
          </a:p>
        </p:txBody>
      </p:sp>
      <p:sp>
        <p:nvSpPr>
          <p:cNvPr id="506" name="Laplacian"/>
          <p:cNvSpPr txBox="1"/>
          <p:nvPr/>
        </p:nvSpPr>
        <p:spPr>
          <a:xfrm>
            <a:off x="5585293" y="6413097"/>
            <a:ext cx="894477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/>
            </a:lvl1pPr>
          </a:lstStyle>
          <a:p>
            <a:r>
              <a:rPr sz="1687"/>
              <a:t>Laplacian</a:t>
            </a:r>
          </a:p>
        </p:txBody>
      </p:sp>
    </p:spTree>
    <p:extLst>
      <p:ext uri="{BB962C8B-B14F-4D97-AF65-F5344CB8AC3E}">
        <p14:creationId xmlns:p14="http://schemas.microsoft.com/office/powerpoint/2010/main" val="5030004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Invariant local features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1143000"/>
            <a:ext cx="10668000" cy="1676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/>
              <a:t>Find features that are invariant to transformations</a:t>
            </a:r>
          </a:p>
          <a:p>
            <a:pPr lvl="1"/>
            <a:r>
              <a:rPr lang="en-US" sz="1800"/>
              <a:t>geometric invariance:  translation, rotation, scale</a:t>
            </a:r>
          </a:p>
          <a:p>
            <a:pPr lvl="1"/>
            <a:r>
              <a:rPr lang="en-US" sz="1800"/>
              <a:t>photometric invariance:  brightness, exposure, …</a:t>
            </a:r>
          </a:p>
        </p:txBody>
      </p:sp>
      <p:pic>
        <p:nvPicPr>
          <p:cNvPr id="26628" name="Picture 4" descr="sift-fea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1" y="2455864"/>
            <a:ext cx="10079567" cy="3640137"/>
          </a:xfrm>
          <a:noFill/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673606" y="6186488"/>
            <a:ext cx="2017155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/>
              <a:t>Feature Descriptors</a:t>
            </a:r>
          </a:p>
        </p:txBody>
      </p:sp>
    </p:spTree>
    <p:extLst>
      <p:ext uri="{BB962C8B-B14F-4D97-AF65-F5344CB8AC3E}">
        <p14:creationId xmlns:p14="http://schemas.microsoft.com/office/powerpoint/2010/main" val="277955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feature?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universal or exact definition of what constitutes a feature, and the exact definition often depends on the problem or the type of application. Given that, a feature is defined as an </a:t>
            </a:r>
            <a:r>
              <a:rPr lang="en-US" b="1" dirty="0"/>
              <a:t>"interesting" </a:t>
            </a:r>
            <a:r>
              <a:rPr lang="en-US" dirty="0"/>
              <a:t>part of an image.</a:t>
            </a:r>
          </a:p>
          <a:p>
            <a:pPr lvl="1"/>
            <a:r>
              <a:rPr lang="en-US" dirty="0"/>
              <a:t>[from: </a:t>
            </a:r>
            <a:r>
              <a:rPr lang="en-US" dirty="0" err="1"/>
              <a:t>wikipedia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13808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extract features?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Motivation: panorama stitching</a:t>
            </a:r>
          </a:p>
          <a:p>
            <a:pPr lvl="1"/>
            <a:r>
              <a:rPr lang="en-US" dirty="0"/>
              <a:t>We have two images – how do we combine them?</a:t>
            </a:r>
          </a:p>
        </p:txBody>
      </p:sp>
      <p:pic>
        <p:nvPicPr>
          <p:cNvPr id="23556" name="Picture 4" descr="imag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627" y="2906508"/>
            <a:ext cx="490220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image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6627" y="2906508"/>
            <a:ext cx="490220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4615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6" descr="SIFT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6629" y="2909887"/>
            <a:ext cx="4900084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7" descr="SIFT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6629" y="2909888"/>
            <a:ext cx="4900084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extract features?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Motivation: panorama stitching</a:t>
            </a:r>
          </a:p>
          <a:p>
            <a:pPr lvl="1"/>
            <a:r>
              <a:rPr lang="en-US" dirty="0"/>
              <a:t>We have two images – how do we combine them?</a:t>
            </a:r>
          </a:p>
        </p:txBody>
      </p:sp>
      <p:sp>
        <p:nvSpPr>
          <p:cNvPr id="24582" name="Text Box 14"/>
          <p:cNvSpPr txBox="1">
            <a:spLocks noChangeArrowheads="1"/>
          </p:cNvSpPr>
          <p:nvPr/>
        </p:nvSpPr>
        <p:spPr bwMode="auto">
          <a:xfrm>
            <a:off x="1633462" y="5685513"/>
            <a:ext cx="23598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Step 1: extract features</a:t>
            </a:r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1654628" y="5957878"/>
            <a:ext cx="22967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Step 2: match features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414762" y="3830638"/>
            <a:ext cx="3678767" cy="1514475"/>
            <a:chOff x="2072" y="1924"/>
            <a:chExt cx="1738" cy="954"/>
          </a:xfrm>
        </p:grpSpPr>
        <p:sp>
          <p:nvSpPr>
            <p:cNvPr id="24586" name="Line 8"/>
            <p:cNvSpPr>
              <a:spLocks noChangeShapeType="1"/>
            </p:cNvSpPr>
            <p:nvPr/>
          </p:nvSpPr>
          <p:spPr bwMode="auto">
            <a:xfrm flipV="1">
              <a:off x="2072" y="1924"/>
              <a:ext cx="120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7" name="Line 9"/>
            <p:cNvSpPr>
              <a:spLocks noChangeShapeType="1"/>
            </p:cNvSpPr>
            <p:nvPr/>
          </p:nvSpPr>
          <p:spPr bwMode="auto">
            <a:xfrm>
              <a:off x="2666" y="2094"/>
              <a:ext cx="1144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8" name="Line 10"/>
            <p:cNvSpPr>
              <a:spLocks noChangeShapeType="1"/>
            </p:cNvSpPr>
            <p:nvPr/>
          </p:nvSpPr>
          <p:spPr bwMode="auto">
            <a:xfrm flipV="1">
              <a:off x="2346" y="2788"/>
              <a:ext cx="1070" cy="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Freeform 11"/>
            <p:cNvSpPr>
              <a:spLocks/>
            </p:cNvSpPr>
            <p:nvPr/>
          </p:nvSpPr>
          <p:spPr bwMode="auto">
            <a:xfrm>
              <a:off x="2617" y="2415"/>
              <a:ext cx="1092" cy="30"/>
            </a:xfrm>
            <a:custGeom>
              <a:avLst/>
              <a:gdLst>
                <a:gd name="T0" fmla="*/ 0 w 1092"/>
                <a:gd name="T1" fmla="*/ 30 h 30"/>
                <a:gd name="T2" fmla="*/ 1092 w 1092"/>
                <a:gd name="T3" fmla="*/ 0 h 30"/>
                <a:gd name="T4" fmla="*/ 0 60000 65536"/>
                <a:gd name="T5" fmla="*/ 0 60000 65536"/>
                <a:gd name="T6" fmla="*/ 0 w 1092"/>
                <a:gd name="T7" fmla="*/ 0 h 30"/>
                <a:gd name="T8" fmla="*/ 1092 w 1092"/>
                <a:gd name="T9" fmla="*/ 30 h 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92" h="30">
                  <a:moveTo>
                    <a:pt x="0" y="30"/>
                  </a:moveTo>
                  <a:lnTo>
                    <a:pt x="1092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Line 12"/>
            <p:cNvSpPr>
              <a:spLocks noChangeShapeType="1"/>
            </p:cNvSpPr>
            <p:nvPr/>
          </p:nvSpPr>
          <p:spPr bwMode="auto">
            <a:xfrm flipV="1">
              <a:off x="2170" y="2236"/>
              <a:ext cx="1150" cy="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1" name="Freeform 17"/>
            <p:cNvSpPr>
              <a:spLocks/>
            </p:cNvSpPr>
            <p:nvPr/>
          </p:nvSpPr>
          <p:spPr bwMode="auto">
            <a:xfrm>
              <a:off x="2530" y="2617"/>
              <a:ext cx="1017" cy="65"/>
            </a:xfrm>
            <a:custGeom>
              <a:avLst/>
              <a:gdLst>
                <a:gd name="T0" fmla="*/ 0 w 1017"/>
                <a:gd name="T1" fmla="*/ 65 h 65"/>
                <a:gd name="T2" fmla="*/ 1017 w 1017"/>
                <a:gd name="T3" fmla="*/ 0 h 65"/>
                <a:gd name="T4" fmla="*/ 0 60000 65536"/>
                <a:gd name="T5" fmla="*/ 0 60000 65536"/>
                <a:gd name="T6" fmla="*/ 0 w 1017"/>
                <a:gd name="T7" fmla="*/ 0 h 65"/>
                <a:gd name="T8" fmla="*/ 1017 w 1017"/>
                <a:gd name="T9" fmla="*/ 65 h 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17" h="65">
                  <a:moveTo>
                    <a:pt x="0" y="65"/>
                  </a:moveTo>
                  <a:lnTo>
                    <a:pt x="101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875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extract features?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Motivation: panorama stitching</a:t>
            </a:r>
          </a:p>
          <a:p>
            <a:pPr lvl="1"/>
            <a:r>
              <a:rPr lang="en-US" dirty="0"/>
              <a:t>We have two images – how do we combine them?</a:t>
            </a:r>
          </a:p>
        </p:txBody>
      </p:sp>
      <p:pic>
        <p:nvPicPr>
          <p:cNvPr id="25607" name="Picture 16" descr="homograph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6437" y="2732311"/>
            <a:ext cx="7588249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633462" y="5685513"/>
            <a:ext cx="23598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Step 1: extract features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1654628" y="5957878"/>
            <a:ext cx="22967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Step 2: match features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654627" y="6230020"/>
            <a:ext cx="20477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Step 3: align images</a:t>
            </a:r>
          </a:p>
        </p:txBody>
      </p:sp>
    </p:spTree>
    <p:extLst>
      <p:ext uri="{BB962C8B-B14F-4D97-AF65-F5344CB8AC3E}">
        <p14:creationId xmlns:p14="http://schemas.microsoft.com/office/powerpoint/2010/main" val="111439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features?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694035"/>
              </p:ext>
            </p:extLst>
          </p:nvPr>
        </p:nvGraphicFramePr>
        <p:xfrm>
          <a:off x="6406101" y="685128"/>
          <a:ext cx="2690784" cy="3194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CorelPhotoPaint.Image.8" r:id="rId3" imgW="3796825" imgH="4507937" progId="">
                  <p:embed/>
                </p:oleObj>
              </mc:Choice>
              <mc:Fallback>
                <p:oleObj name="CorelPhotoPaint.Image.8" r:id="rId3" imgW="3796825" imgH="450793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6101" y="685128"/>
                        <a:ext cx="2690784" cy="3194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5" cstate="print"/>
          <a:srcRect l="13637" t="24706" r="12122" b="11978"/>
          <a:stretch>
            <a:fillRect/>
          </a:stretch>
        </p:blipFill>
        <p:spPr bwMode="auto">
          <a:xfrm>
            <a:off x="9045271" y="1105230"/>
            <a:ext cx="2781390" cy="209973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Box 5"/>
          <p:cNvSpPr txBox="1"/>
          <p:nvPr/>
        </p:nvSpPr>
        <p:spPr>
          <a:xfrm>
            <a:off x="7370859" y="3745069"/>
            <a:ext cx="368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 recognition</a:t>
            </a:r>
          </a:p>
        </p:txBody>
      </p:sp>
      <p:pic>
        <p:nvPicPr>
          <p:cNvPr id="1028" name="Picture 4" descr="Image result for features sl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4" y="720865"/>
            <a:ext cx="5319002" cy="299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38362" y="3712803"/>
            <a:ext cx="368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Robot navigation</a:t>
            </a:r>
          </a:p>
        </p:txBody>
      </p:sp>
      <p:pic>
        <p:nvPicPr>
          <p:cNvPr id="1032" name="Picture 8" descr="http://www.athoughtabroad.com/images/19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" t="5048" r="1178" b="41133"/>
          <a:stretch/>
        </p:blipFill>
        <p:spPr bwMode="auto">
          <a:xfrm>
            <a:off x="79528" y="4055178"/>
            <a:ext cx="7186934" cy="23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www.athoughtabroad.com/images/19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11" t="60156" r="1658" b="6547"/>
          <a:stretch/>
        </p:blipFill>
        <p:spPr bwMode="auto">
          <a:xfrm>
            <a:off x="6074150" y="4055178"/>
            <a:ext cx="5577598" cy="230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21426" y="6384910"/>
            <a:ext cx="368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Panorama stitching</a:t>
            </a:r>
          </a:p>
        </p:txBody>
      </p:sp>
    </p:spTree>
    <p:extLst>
      <p:ext uri="{BB962C8B-B14F-4D97-AF65-F5344CB8AC3E}">
        <p14:creationId xmlns:p14="http://schemas.microsoft.com/office/powerpoint/2010/main" val="103054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Local features: main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761999"/>
            <a:ext cx="5892800" cy="6094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Detection: Identify the interest points (also called </a:t>
            </a:r>
            <a:r>
              <a:rPr lang="en-US" b="1" dirty="0" err="1"/>
              <a:t>keypoints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Description: Extract vector feature descriptor surrounding each interest point.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Matching: Determine correspondence between descriptors in two views.</a:t>
            </a:r>
          </a:p>
          <a:p>
            <a:endParaRPr lang="en-US" dirty="0"/>
          </a:p>
        </p:txBody>
      </p:sp>
      <p:pic>
        <p:nvPicPr>
          <p:cNvPr id="4" name="Picture 4" descr="SIFT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436" y="780553"/>
            <a:ext cx="3251200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SIFT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436" y="3083913"/>
            <a:ext cx="3251200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0"/>
          <p:cNvGrpSpPr>
            <a:grpSpLocks noChangeAspect="1"/>
          </p:cNvGrpSpPr>
          <p:nvPr/>
        </p:nvGrpSpPr>
        <p:grpSpPr bwMode="auto">
          <a:xfrm>
            <a:off x="6558057" y="3030624"/>
            <a:ext cx="3075517" cy="1032500"/>
            <a:chOff x="4191000" y="4216493"/>
            <a:chExt cx="2667000" cy="1193324"/>
          </a:xfrm>
        </p:grpSpPr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4191000" y="4216493"/>
            <a:ext cx="2667000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Equation" r:id="rId4" imgW="1066800" imgH="241300" progId="Equation.3">
                    <p:embed/>
                  </p:oleObj>
                </mc:Choice>
                <mc:Fallback>
                  <p:oleObj name="Equation" r:id="rId4" imgW="10668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4216493"/>
                          <a:ext cx="2667000" cy="603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Shape 17"/>
            <p:cNvCxnSpPr>
              <a:cxnSpLocks noChangeShapeType="1"/>
            </p:cNvCxnSpPr>
            <p:nvPr/>
          </p:nvCxnSpPr>
          <p:spPr bwMode="auto">
            <a:xfrm rot="10800000">
              <a:off x="4413179" y="4686114"/>
              <a:ext cx="1644850" cy="723703"/>
            </a:xfrm>
            <a:prstGeom prst="curvedConnector3">
              <a:avLst>
                <a:gd name="adj1" fmla="val 99884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7431361" y="4333465"/>
            <a:ext cx="3234267" cy="1130712"/>
            <a:chOff x="7042516" y="5760800"/>
            <a:chExt cx="2794000" cy="1271825"/>
          </a:xfrm>
        </p:grpSpPr>
        <p:graphicFrame>
          <p:nvGraphicFramePr>
            <p:cNvPr id="10" name="Object 3"/>
            <p:cNvGraphicFramePr>
              <a:graphicFrameLocks noChangeAspect="1"/>
            </p:cNvGraphicFramePr>
            <p:nvPr/>
          </p:nvGraphicFramePr>
          <p:xfrm>
            <a:off x="7042516" y="6429376"/>
            <a:ext cx="2794000" cy="603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Equation" r:id="rId6" imgW="1117600" imgH="241300" progId="Equation.3">
                    <p:embed/>
                  </p:oleObj>
                </mc:Choice>
                <mc:Fallback>
                  <p:oleObj name="Equation" r:id="rId6" imgW="1117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2516" y="6429376"/>
                          <a:ext cx="2794000" cy="603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" name="Curved Connector 19"/>
            <p:cNvCxnSpPr>
              <a:cxnSpLocks noChangeShapeType="1"/>
            </p:cNvCxnSpPr>
            <p:nvPr/>
          </p:nvCxnSpPr>
          <p:spPr bwMode="auto">
            <a:xfrm rot="10800000" flipV="1">
              <a:off x="7168842" y="5760800"/>
              <a:ext cx="886090" cy="848972"/>
            </a:xfrm>
            <a:prstGeom prst="curvedConnector3">
              <a:avLst>
                <a:gd name="adj1" fmla="val 100388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6586772" y="5464176"/>
            <a:ext cx="5080000" cy="1162050"/>
            <a:chOff x="4800600" y="5391912"/>
            <a:chExt cx="4343400" cy="1161288"/>
          </a:xfrm>
        </p:grpSpPr>
        <p:pic>
          <p:nvPicPr>
            <p:cNvPr id="13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5391912"/>
              <a:ext cx="2121408" cy="1161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1052" y="5395686"/>
              <a:ext cx="2132948" cy="115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Straight Arrow Connector 27"/>
            <p:cNvCxnSpPr>
              <a:cxnSpLocks noChangeShapeType="1"/>
            </p:cNvCxnSpPr>
            <p:nvPr/>
          </p:nvCxnSpPr>
          <p:spPr bwMode="auto">
            <a:xfrm flipV="1">
              <a:off x="5562600" y="5562600"/>
              <a:ext cx="1981200" cy="22860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Arrow Connector 28"/>
            <p:cNvCxnSpPr>
              <a:cxnSpLocks noChangeShapeType="1"/>
            </p:cNvCxnSpPr>
            <p:nvPr/>
          </p:nvCxnSpPr>
          <p:spPr bwMode="auto">
            <a:xfrm>
              <a:off x="6629400" y="5943600"/>
              <a:ext cx="2133600" cy="1588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Arrow Connector 31"/>
            <p:cNvCxnSpPr>
              <a:cxnSpLocks noChangeShapeType="1"/>
            </p:cNvCxnSpPr>
            <p:nvPr/>
          </p:nvCxnSpPr>
          <p:spPr bwMode="auto">
            <a:xfrm>
              <a:off x="5410200" y="6248400"/>
              <a:ext cx="2133600" cy="1588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Arrow Connector 32"/>
            <p:cNvCxnSpPr>
              <a:cxnSpLocks noChangeShapeType="1"/>
            </p:cNvCxnSpPr>
            <p:nvPr/>
          </p:nvCxnSpPr>
          <p:spPr bwMode="auto">
            <a:xfrm flipV="1">
              <a:off x="5334000" y="5791200"/>
              <a:ext cx="2133600" cy="22860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0080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matching</a:t>
            </a:r>
          </a:p>
        </p:txBody>
      </p:sp>
    </p:spTree>
    <p:extLst>
      <p:ext uri="{BB962C8B-B14F-4D97-AF65-F5344CB8AC3E}">
        <p14:creationId xmlns:p14="http://schemas.microsoft.com/office/powerpoint/2010/main" val="292141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local </a:t>
            </a:r>
            <a:r>
              <a:rPr lang="en-US" dirty="0" err="1"/>
              <a:t>keypoints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Locality: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features are local, so robust to occlusion and clutter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Quantity: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hundreds or thousands in a single image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Distinctiveness: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can differentiate a large database of objects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Efficiency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real-time performance achievable</a:t>
            </a:r>
          </a:p>
        </p:txBody>
      </p:sp>
    </p:spTree>
    <p:extLst>
      <p:ext uri="{BB962C8B-B14F-4D97-AF65-F5344CB8AC3E}">
        <p14:creationId xmlns:p14="http://schemas.microsoft.com/office/powerpoint/2010/main" val="33308833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E(u,v) = \sum_{(x,y) \in W} {[I(x+u, y+v) - I(x,y)]}^2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1"/>
  <p:tag name="PICTUREFILESIZE" val="101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I(x+u, y+v) \approx I(x,y) +  \frac{\partial I}{\partial x} u + \frac{\partial I}{\partial y}v$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357"/>
  <p:tag name="PICTUREFILESIZE" val="3966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I(x+u, y+v) = I(x,y) +  \frac{\partial I}{\partial x} u + \frac{\partial I}{\partial y}v + \mbox{higher order terms}$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529"/>
  <p:tag name="PICTUREFILESIZE" val="58849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H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9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H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9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H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9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I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297"/>
</p:tagLst>
</file>

<file path=ppt/theme/theme1.xml><?xml version="1.0" encoding="utf-8"?>
<a:theme xmlns:a="http://schemas.openxmlformats.org/drawingml/2006/main" name="class_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2911</TotalTime>
  <Words>1956</Words>
  <Application>Microsoft Office PowerPoint</Application>
  <PresentationFormat>Widescreen</PresentationFormat>
  <Paragraphs>297</Paragraphs>
  <Slides>42</Slides>
  <Notes>14</Notes>
  <HiddenSlides>7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Cambria Math</vt:lpstr>
      <vt:lpstr>Helvetica</vt:lpstr>
      <vt:lpstr>Helvetica Light</vt:lpstr>
      <vt:lpstr>Times New Roman</vt:lpstr>
      <vt:lpstr>class_layout</vt:lpstr>
      <vt:lpstr>CorelPhotoPaint.Image.8</vt:lpstr>
      <vt:lpstr>Equation</vt:lpstr>
      <vt:lpstr>Features</vt:lpstr>
      <vt:lpstr>References</vt:lpstr>
      <vt:lpstr>PowerPoint Presentation</vt:lpstr>
      <vt:lpstr>What is a feature?</vt:lpstr>
      <vt:lpstr>What can we do with features?</vt:lpstr>
      <vt:lpstr>Local features: main components</vt:lpstr>
      <vt:lpstr>detection</vt:lpstr>
      <vt:lpstr>Global detection</vt:lpstr>
      <vt:lpstr>Advantages of local keypoints</vt:lpstr>
      <vt:lpstr>Local measures of uniqueness</vt:lpstr>
      <vt:lpstr>Local measures of uniqueness</vt:lpstr>
      <vt:lpstr>Harris corner detection: probabilistic interpretation</vt:lpstr>
      <vt:lpstr>Harris corner detection: probabilistic interpretation</vt:lpstr>
      <vt:lpstr>Harris corner detection: probabilistic interpretation</vt:lpstr>
      <vt:lpstr>Harris corner detection: probabilistic interpretation</vt:lpstr>
      <vt:lpstr>Harris corner detection: probabilistic interpretation</vt:lpstr>
      <vt:lpstr>Harris corner detection: probabilistic interpretation</vt:lpstr>
      <vt:lpstr>Harris corner detection: probabilistic interpretation</vt:lpstr>
      <vt:lpstr>Harris corner detection</vt:lpstr>
      <vt:lpstr>Harris corner detection</vt:lpstr>
      <vt:lpstr>Harris corner detection</vt:lpstr>
      <vt:lpstr>Harris corner detection</vt:lpstr>
      <vt:lpstr>Harris corner detection</vt:lpstr>
      <vt:lpstr>PowerPoint Presentation</vt:lpstr>
      <vt:lpstr>Harris corner detection</vt:lpstr>
      <vt:lpstr>Harris corner detection</vt:lpstr>
      <vt:lpstr>Harris corner detection</vt:lpstr>
      <vt:lpstr>Interpreting the eigenvalues</vt:lpstr>
      <vt:lpstr>Interpreting the eigenvalues</vt:lpstr>
      <vt:lpstr>Interpreting the eigenvalues</vt:lpstr>
      <vt:lpstr>Harris corner detection</vt:lpstr>
      <vt:lpstr>Harris detector example</vt:lpstr>
      <vt:lpstr>f value (red high, blue low)</vt:lpstr>
      <vt:lpstr>Threshold (f &gt; value) </vt:lpstr>
      <vt:lpstr>Find local maxima of f</vt:lpstr>
      <vt:lpstr>Harris features (in red)</vt:lpstr>
      <vt:lpstr>Weighting the derivatives</vt:lpstr>
      <vt:lpstr>PowerPoint Presentation</vt:lpstr>
      <vt:lpstr>Invariant local features</vt:lpstr>
      <vt:lpstr>Why extract features?</vt:lpstr>
      <vt:lpstr>Why extract features?</vt:lpstr>
      <vt:lpstr>Why extract features?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detection</dc:title>
  <dc:creator> </dc:creator>
  <cp:lastModifiedBy> </cp:lastModifiedBy>
  <cp:revision>52</cp:revision>
  <dcterms:created xsi:type="dcterms:W3CDTF">2019-11-08T16:12:10Z</dcterms:created>
  <dcterms:modified xsi:type="dcterms:W3CDTF">2019-11-17T06:59:34Z</dcterms:modified>
</cp:coreProperties>
</file>