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37"/>
  </p:notesMasterIdLst>
  <p:sldIdLst>
    <p:sldId id="256" r:id="rId2"/>
    <p:sldId id="309" r:id="rId3"/>
    <p:sldId id="286" r:id="rId4"/>
    <p:sldId id="290" r:id="rId5"/>
    <p:sldId id="289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3" r:id="rId16"/>
    <p:sldId id="313" r:id="rId17"/>
    <p:sldId id="311" r:id="rId18"/>
    <p:sldId id="314" r:id="rId19"/>
    <p:sldId id="325" r:id="rId20"/>
    <p:sldId id="306" r:id="rId21"/>
    <p:sldId id="315" r:id="rId22"/>
    <p:sldId id="310" r:id="rId23"/>
    <p:sldId id="307" r:id="rId24"/>
    <p:sldId id="308" r:id="rId25"/>
    <p:sldId id="324" r:id="rId26"/>
    <p:sldId id="316" r:id="rId27"/>
    <p:sldId id="318" r:id="rId28"/>
    <p:sldId id="319" r:id="rId29"/>
    <p:sldId id="326" r:id="rId30"/>
    <p:sldId id="327" r:id="rId31"/>
    <p:sldId id="320" r:id="rId32"/>
    <p:sldId id="321" r:id="rId33"/>
    <p:sldId id="322" r:id="rId34"/>
    <p:sldId id="328" r:id="rId35"/>
    <p:sldId id="32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https://www.analyticsvidhya.com/wp-content/uploads/2016/08/MLalgorithms-.pdf</a:t>
            </a:r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41387-0482-4AF6-9996-23A3E24C45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85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AE4AFE-5786-440C-B7B1-651F461A99CF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17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http://www.aiaccess.net/English/Glossaries/GlosMod/e_gm_bias_variance.htm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13E314F-C023-4EE5-8D0F-A72D738702EA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27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474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From the link above:</a:t>
            </a:r>
          </a:p>
          <a:p>
            <a:r>
              <a:rPr lang="en-US" altLang="en-US" smtClean="0"/>
              <a:t>You can only get generalization through assumptions.</a:t>
            </a:r>
          </a:p>
          <a:p>
            <a:r>
              <a:rPr lang="en-US" altLang="en-US" smtClean="0"/>
              <a:t>Thus in order to minimize the MSE, we need to minimize both</a:t>
            </a:r>
          </a:p>
          <a:p>
            <a:r>
              <a:rPr lang="en-US" altLang="en-US" smtClean="0"/>
              <a:t>the bias and the variance. However, this is not trivial to do this. For instance, just</a:t>
            </a:r>
          </a:p>
          <a:p>
            <a:r>
              <a:rPr lang="en-US" altLang="en-US" smtClean="0"/>
              <a:t>neglecting the input data and predicting the output somehow (e.g., just a constant), would definitely minimize the variance of our predictions: they would be</a:t>
            </a:r>
          </a:p>
          <a:p>
            <a:r>
              <a:rPr lang="en-US" altLang="en-US" smtClean="0"/>
              <a:t>always the same, thus the variance would be zero—but the bias of our estimate</a:t>
            </a:r>
          </a:p>
          <a:p>
            <a:r>
              <a:rPr lang="en-US" altLang="en-US" smtClean="0"/>
              <a:t>(i.e., the amount we are off the real function) would be tremendously large. On</a:t>
            </a:r>
          </a:p>
          <a:p>
            <a:r>
              <a:rPr lang="en-US" altLang="en-US" smtClean="0"/>
              <a:t>the other hand, the neural network could perfectly interpolate the training data,</a:t>
            </a:r>
          </a:p>
          <a:p>
            <a:r>
              <a:rPr lang="en-US" altLang="en-US" smtClean="0"/>
              <a:t>i.e., it predict y=t for every data point. This will make the bias term vanish entirely, since the E(y)=f (insert this above into the squared bias term to verify this),</a:t>
            </a:r>
          </a:p>
          <a:p>
            <a:r>
              <a:rPr lang="en-US" altLang="en-US" smtClean="0"/>
              <a:t>but the variance term will become equal to the variance of the noise, which may</a:t>
            </a:r>
          </a:p>
          <a:p>
            <a:r>
              <a:rPr lang="en-US" altLang="en-US" smtClean="0"/>
              <a:t>be significant (see also Bishop Chapter 9 and the Geman et al. Paper). In general,</a:t>
            </a:r>
          </a:p>
          <a:p>
            <a:r>
              <a:rPr lang="en-US" altLang="en-US" smtClean="0"/>
              <a:t>finding an optimal bias-variance tradeoff is hard, but acceptable solutions can be</a:t>
            </a:r>
          </a:p>
          <a:p>
            <a:r>
              <a:rPr lang="en-US" altLang="en-US" smtClean="0"/>
              <a:t>found, e.g., by means of cross validation or regularization.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D84DB5-060C-40AB-9E35-4DBF62CB5B13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56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The simpler classifier or regularization could increase bias and lead to more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0EDEAB-00B8-4CB8-BFEF-DC32A7B19063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31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106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Generative classifiers try to model the data.  Discriminative classifiers try to predict the label.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D1C17F-9567-4A30-A277-FD96B173CC1B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32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4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507595AC-8691-472B-8207-D9129E7991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5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2560" y="213360"/>
            <a:ext cx="11805920" cy="65532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024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6" r:id="rId8"/>
    <p:sldLayoutId id="2147483841" r:id="rId9"/>
    <p:sldLayoutId id="2147483842" r:id="rId10"/>
    <p:sldLayoutId id="2147483843" r:id="rId11"/>
    <p:sldLayoutId id="2147483844" r:id="rId12"/>
    <p:sldLayoutId id="2147483847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mueller.github.io/sklearn_tutorial/" TargetMode="External"/><Relationship Id="rId2" Type="http://schemas.openxmlformats.org/officeDocument/2006/relationships/hyperlink" Target="https://www.oreilly.com/ideas/intro-to-scikit-lear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stmarkham/scikit-learn-video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ed.ac.uk/teaching/courses/mlsc/Notes/Lecture4/BiasVariance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Applied Data Science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Machine Learning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Allouche</a:t>
            </a:r>
            <a:endParaRPr lang="en-US" dirty="0" smtClean="0"/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787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406" y="1774825"/>
            <a:ext cx="5629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8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4219" y="1779587"/>
            <a:ext cx="55816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644" y="2012950"/>
            <a:ext cx="56388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3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406" y="2003425"/>
            <a:ext cx="56292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644" y="1641475"/>
            <a:ext cx="5638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2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Learning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Factors important for a successful learning: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Enough 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Examples represent population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is powerful enough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isn’t “too powerful”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9964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767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he-I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256" y="3178175"/>
            <a:ext cx="84296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Evaluation </a:t>
            </a:r>
            <a:r>
              <a:rPr lang="en-US" b="1" dirty="0" smtClean="0"/>
              <a:t>Measures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callable </a:t>
            </a:r>
            <a:r>
              <a:rPr lang="en-US" b="1" i="1" dirty="0"/>
              <a:t>string </a:t>
            </a:r>
            <a:r>
              <a:rPr lang="en-US" b="1" i="1" dirty="0" smtClean="0"/>
              <a:t>		function</a:t>
            </a:r>
            <a:endParaRPr lang="en-US" b="1" i="1" dirty="0"/>
          </a:p>
          <a:p>
            <a:r>
              <a:rPr lang="en-US" dirty="0"/>
              <a:t>accuracy </a:t>
            </a:r>
            <a:r>
              <a:rPr lang="en-US" dirty="0" smtClean="0"/>
              <a:t>		</a:t>
            </a:r>
            <a:r>
              <a:rPr lang="en-US" dirty="0" err="1" smtClean="0"/>
              <a:t>sklearn.metrics.accuracy_score</a:t>
            </a:r>
            <a:endParaRPr lang="en-US" dirty="0"/>
          </a:p>
          <a:p>
            <a:r>
              <a:rPr lang="en-US" dirty="0"/>
              <a:t>precision </a:t>
            </a:r>
            <a:r>
              <a:rPr lang="en-US" dirty="0" smtClean="0"/>
              <a:t>		</a:t>
            </a:r>
            <a:r>
              <a:rPr lang="en-US" dirty="0" err="1" smtClean="0"/>
              <a:t>sklearn.metrics.precision_score</a:t>
            </a:r>
            <a:endParaRPr lang="en-US" dirty="0"/>
          </a:p>
          <a:p>
            <a:r>
              <a:rPr lang="en-US" dirty="0"/>
              <a:t>recall </a:t>
            </a:r>
            <a:r>
              <a:rPr lang="en-US" dirty="0" smtClean="0"/>
              <a:t>			</a:t>
            </a:r>
            <a:r>
              <a:rPr lang="en-US" dirty="0" err="1" smtClean="0"/>
              <a:t>sklearn.metrics.recall_score</a:t>
            </a:r>
            <a:endParaRPr lang="en-US" dirty="0"/>
          </a:p>
          <a:p>
            <a:r>
              <a:rPr lang="en-US" dirty="0"/>
              <a:t>f1 </a:t>
            </a:r>
            <a:r>
              <a:rPr lang="en-US" dirty="0" smtClean="0"/>
              <a:t>			sklearn.metrics.f1_score</a:t>
            </a:r>
            <a:endParaRPr lang="en-US" dirty="0"/>
          </a:p>
          <a:p>
            <a:r>
              <a:rPr lang="en-US" dirty="0" err="1"/>
              <a:t>roc_auc</a:t>
            </a: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err="1" smtClean="0"/>
              <a:t>sklearn.metrics.roc_auc_score</a:t>
            </a:r>
            <a:endParaRPr lang="en-US" dirty="0" smtClean="0"/>
          </a:p>
          <a:p>
            <a:r>
              <a:rPr lang="en-US" dirty="0" smtClean="0"/>
              <a:t>kappa			</a:t>
            </a:r>
            <a:r>
              <a:rPr lang="en-US" dirty="0" err="1" smtClean="0"/>
              <a:t>sklearn.metrics.cohen_kappa_score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08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026" name="Picture 2" descr="https://upload.wikimedia.org/wikipedia/commons/thumb/2/26/Precisionrecall.svg/350px-Precisionrecal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47" y="405720"/>
            <a:ext cx="3333750" cy="60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78" y="2259466"/>
            <a:ext cx="6441622" cy="8876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94" y="3237819"/>
            <a:ext cx="6329363" cy="10452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463" y="4345440"/>
            <a:ext cx="2994252" cy="8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www.oreilly.com/ideas/intro-to-scikit-learn</a:t>
            </a:r>
            <a:endParaRPr lang="en-US" dirty="0" smtClean="0"/>
          </a:p>
          <a:p>
            <a:r>
              <a:rPr lang="en-US" dirty="0"/>
              <a:t>Read </a:t>
            </a:r>
            <a:r>
              <a:rPr lang="en-US" dirty="0">
                <a:hlinkClick r:id="rId3"/>
              </a:rPr>
              <a:t>http://amueller.github.io/sklearn_tutorial/</a:t>
            </a:r>
            <a:endParaRPr lang="en-US" dirty="0"/>
          </a:p>
          <a:p>
            <a:r>
              <a:rPr lang="en-US" dirty="0"/>
              <a:t>Watch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github.com/justmarkham/scikit-learn-videos</a:t>
            </a:r>
            <a:endParaRPr lang="en-US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76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– Receiver Operating Curve</a:t>
            </a:r>
            <a:endParaRPr lang="he-IL" dirty="0"/>
          </a:p>
        </p:txBody>
      </p:sp>
      <p:pic>
        <p:nvPicPr>
          <p:cNvPr id="1026" name="Picture 2" descr="תוצאת תמונה עבור ‪roc curve‬‏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1810" y="3480315"/>
            <a:ext cx="3261590" cy="282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תוצאת תמונה עבור ‪roc curve‬‏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427" y="2634343"/>
            <a:ext cx="6041774" cy="365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3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Train/Test Split</a:t>
            </a:r>
            <a:endParaRPr lang="he-I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510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Train/Test Split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it important?</a:t>
            </a:r>
          </a:p>
          <a:p>
            <a:r>
              <a:rPr lang="en-US" dirty="0" smtClean="0"/>
              <a:t>How do we expect error to behave for different % of splits?</a:t>
            </a:r>
          </a:p>
          <a:p>
            <a:r>
              <a:rPr lang="en-US" dirty="0" smtClean="0"/>
              <a:t>Types of splits:</a:t>
            </a:r>
          </a:p>
          <a:p>
            <a:pPr lvl="1"/>
            <a:r>
              <a:rPr lang="en-US" dirty="0" smtClean="0"/>
              <a:t>Single</a:t>
            </a:r>
          </a:p>
          <a:p>
            <a:pPr lvl="1"/>
            <a:r>
              <a:rPr lang="en-US" dirty="0" smtClean="0"/>
              <a:t>k-fold Cross-validation</a:t>
            </a:r>
          </a:p>
          <a:p>
            <a:pPr lvl="1"/>
            <a:r>
              <a:rPr lang="en-US" dirty="0" smtClean="0"/>
              <a:t>Leave-one-out</a:t>
            </a:r>
          </a:p>
          <a:p>
            <a:pPr lvl="1"/>
            <a:r>
              <a:rPr lang="en-US" dirty="0" smtClean="0"/>
              <a:t>Stratification</a:t>
            </a:r>
          </a:p>
          <a:p>
            <a:pPr lvl="1"/>
            <a:r>
              <a:rPr lang="en-US" dirty="0" smtClean="0"/>
              <a:t>What are the pros and cons of each?</a:t>
            </a:r>
          </a:p>
          <a:p>
            <a:r>
              <a:rPr lang="en-US" dirty="0" smtClean="0"/>
              <a:t>Pay attention to randomness!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455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 – k-fold</a:t>
            </a:r>
            <a:endParaRPr lang="he-I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981" y="3249612"/>
            <a:ext cx="74961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Stratification</a:t>
            </a:r>
            <a:endParaRPr lang="he-IL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24126" y="2286000"/>
            <a:ext cx="9709187" cy="881743"/>
          </a:xfrm>
        </p:spPr>
        <p:txBody>
          <a:bodyPr/>
          <a:lstStyle/>
          <a:p>
            <a:r>
              <a:rPr lang="en-US" dirty="0" smtClean="0"/>
              <a:t>Consider distribution when sampling, to prevent malformed samples</a:t>
            </a:r>
            <a:endParaRPr lang="he-IL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09787" y="3266281"/>
            <a:ext cx="76676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Overfitting</a:t>
            </a:r>
            <a:r>
              <a:rPr lang="en-US" dirty="0" smtClean="0"/>
              <a:t>, </a:t>
            </a:r>
            <a:r>
              <a:rPr lang="en-US" dirty="0" err="1" smtClean="0"/>
              <a:t>Underfitting</a:t>
            </a:r>
            <a:r>
              <a:rPr lang="en-US" dirty="0" smtClean="0"/>
              <a:t> and </a:t>
            </a:r>
            <a:br>
              <a:rPr lang="en-US" dirty="0" smtClean="0"/>
            </a:br>
            <a:r>
              <a:rPr lang="en-US" dirty="0" smtClean="0"/>
              <a:t>The Bias-Variance Tradeoff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11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Generalization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eaLnBrk="1" hangingPunct="1"/>
            <a:r>
              <a:rPr lang="en-US" altLang="en-US" sz="2000" b="1" dirty="0" smtClean="0"/>
              <a:t>Bias:</a:t>
            </a:r>
            <a:r>
              <a:rPr lang="en-US" altLang="en-US" sz="2000" dirty="0" smtClean="0"/>
              <a:t> how much the average model over all training sets differ from the true model?</a:t>
            </a:r>
          </a:p>
          <a:p>
            <a:pPr lvl="2" eaLnBrk="1" hangingPunct="1"/>
            <a:r>
              <a:rPr lang="en-US" altLang="en-US" sz="2000" dirty="0" smtClean="0"/>
              <a:t>Error due to inaccurate assumptions/simplifications made by the model</a:t>
            </a:r>
          </a:p>
          <a:p>
            <a:pPr lvl="1" eaLnBrk="1" hangingPunct="1"/>
            <a:r>
              <a:rPr lang="en-US" altLang="en-US" sz="2000" b="1" dirty="0" smtClean="0"/>
              <a:t>Variance:</a:t>
            </a:r>
            <a:r>
              <a:rPr lang="en-US" altLang="en-US" sz="2000" dirty="0" smtClean="0"/>
              <a:t> how much models estimated from different training sets differ from each other</a:t>
            </a:r>
          </a:p>
          <a:p>
            <a:pPr eaLnBrk="1" hangingPunct="1"/>
            <a:r>
              <a:rPr lang="en-US" altLang="en-US" sz="2400" b="1" dirty="0" err="1" smtClean="0"/>
              <a:t>Underfitting</a:t>
            </a:r>
            <a:r>
              <a:rPr lang="en-US" altLang="en-US" sz="2400" b="1" dirty="0" smtClean="0"/>
              <a:t>:</a:t>
            </a:r>
            <a:r>
              <a:rPr lang="en-US" altLang="en-US" sz="2400" dirty="0" smtClean="0"/>
              <a:t> model is too “simple” to represent all the relevant class characteristics</a:t>
            </a:r>
          </a:p>
          <a:p>
            <a:pPr lvl="1" eaLnBrk="1" hangingPunct="1"/>
            <a:r>
              <a:rPr lang="en-US" altLang="en-US" sz="2000" dirty="0" smtClean="0"/>
              <a:t>High bias and low variance</a:t>
            </a:r>
          </a:p>
          <a:p>
            <a:pPr lvl="1" eaLnBrk="1" hangingPunct="1"/>
            <a:r>
              <a:rPr lang="en-US" altLang="en-US" sz="2000" dirty="0" smtClean="0"/>
              <a:t>High training error and high test error</a:t>
            </a:r>
          </a:p>
          <a:p>
            <a:pPr eaLnBrk="1" hangingPunct="1"/>
            <a:r>
              <a:rPr lang="en-US" altLang="en-US" sz="2400" b="1" dirty="0" err="1" smtClean="0"/>
              <a:t>Overfitting</a:t>
            </a:r>
            <a:r>
              <a:rPr lang="en-US" altLang="en-US" sz="2400" b="1" dirty="0" smtClean="0"/>
              <a:t>:</a:t>
            </a:r>
            <a:r>
              <a:rPr lang="en-US" altLang="en-US" sz="2400" dirty="0" smtClean="0"/>
              <a:t> model is too “complex” and fits irrelevant characteristics (noise) in the data</a:t>
            </a:r>
          </a:p>
          <a:p>
            <a:pPr lvl="1" eaLnBrk="1" hangingPunct="1"/>
            <a:r>
              <a:rPr lang="en-US" altLang="en-US" sz="2000" dirty="0" smtClean="0"/>
              <a:t>Low bias and high variance</a:t>
            </a:r>
          </a:p>
          <a:p>
            <a:pPr lvl="1" eaLnBrk="1" hangingPunct="1"/>
            <a:r>
              <a:rPr lang="en-US" altLang="en-US" sz="2000" dirty="0" smtClean="0"/>
              <a:t>Low training error and high test error</a:t>
            </a:r>
            <a:endParaRPr lang="en-US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839201" y="6581776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44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Bias-Variance Trade-off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Models with too few parameters are inaccurate because of a large bias (not enough flexibility).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Models with too many parameters are inaccurate because of a large variance (too much sensitivity to the sample).</a:t>
            </a:r>
          </a:p>
          <a:p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4516" name="Picture 2" descr="C:\Users\hays\Desktop\143 Computer Vision\slides\09\bias_variance_bias_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655" y="1839686"/>
            <a:ext cx="3580793" cy="218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3" descr="C:\Users\hays\Desktop\143 Computer Vision\slides\09\bias_variance_var_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3" y="4144964"/>
            <a:ext cx="3571875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839201" y="6581776"/>
            <a:ext cx="16684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Arial" charset="0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latin typeface="Arial" charset="0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37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Bias-Variance Trade-off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5540" name="TextBox 4"/>
          <p:cNvSpPr txBox="1">
            <a:spLocks noChangeArrowheads="1"/>
          </p:cNvSpPr>
          <p:nvPr/>
        </p:nvSpPr>
        <p:spPr bwMode="auto">
          <a:xfrm>
            <a:off x="1023260" y="5483678"/>
            <a:ext cx="8534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See the following for explanations of bias-variance (also Bishop’s “Neural Networks” book):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hlinkClick r:id="rId3"/>
              </a:rPr>
              <a:t>http://www.inf.ed.ac.uk/teaching/courses/mlsc/Notes/Lecture4/BiasVariance.pdf</a:t>
            </a:r>
            <a:endParaRPr lang="en-US" altLang="en-US" sz="2400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23457" y="2307772"/>
            <a:ext cx="6705600" cy="1914525"/>
            <a:chOff x="3124200" y="1600201"/>
            <a:chExt cx="6705600" cy="1914525"/>
          </a:xfrm>
        </p:grpSpPr>
        <p:sp>
          <p:nvSpPr>
            <p:cNvPr id="65539" name="TextBox 17"/>
            <p:cNvSpPr txBox="1">
              <a:spLocks noChangeArrowheads="1"/>
            </p:cNvSpPr>
            <p:nvPr/>
          </p:nvSpPr>
          <p:spPr bwMode="auto">
            <a:xfrm>
              <a:off x="3124200" y="1600201"/>
              <a:ext cx="5105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E(MSE) = noise</a:t>
              </a:r>
              <a:r>
                <a:rPr lang="en-US" altLang="en-US" sz="2400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2  </a:t>
              </a: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+ bias</a:t>
              </a:r>
              <a:r>
                <a:rPr lang="en-US" altLang="en-US" sz="2400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 + variance</a:t>
              </a:r>
            </a:p>
          </p:txBody>
        </p:sp>
        <p:sp>
          <p:nvSpPr>
            <p:cNvPr id="65541" name="TextBox 5"/>
            <p:cNvSpPr txBox="1">
              <a:spLocks noChangeArrowheads="1"/>
            </p:cNvSpPr>
            <p:nvPr/>
          </p:nvSpPr>
          <p:spPr bwMode="auto">
            <a:xfrm>
              <a:off x="3505200" y="2590801"/>
              <a:ext cx="18288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Unavoidable error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4419600" y="2057400"/>
              <a:ext cx="533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43" name="TextBox 8"/>
            <p:cNvSpPr txBox="1">
              <a:spLocks noChangeArrowheads="1"/>
            </p:cNvSpPr>
            <p:nvPr/>
          </p:nvSpPr>
          <p:spPr bwMode="auto">
            <a:xfrm>
              <a:off x="5791200" y="2590801"/>
              <a:ext cx="18288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Error due to incorrect assumptions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0800000">
              <a:off x="6134100" y="2062164"/>
              <a:ext cx="571500" cy="5286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45" name="TextBox 11"/>
            <p:cNvSpPr txBox="1">
              <a:spLocks noChangeArrowheads="1"/>
            </p:cNvSpPr>
            <p:nvPr/>
          </p:nvSpPr>
          <p:spPr bwMode="auto">
            <a:xfrm>
              <a:off x="7696200" y="2362201"/>
              <a:ext cx="21336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Error due to variance of training samples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0800000">
              <a:off x="7543800" y="2057400"/>
              <a:ext cx="571500" cy="5286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8999538" y="6581776"/>
            <a:ext cx="166846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Arial" charset="0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latin typeface="Arial" charset="0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5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Variance-Bias Trade-off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expected test MSE, for a given value x0, </a:t>
            </a:r>
            <a:r>
              <a:rPr lang="en-US" dirty="0" smtClean="0"/>
              <a:t>can always </a:t>
            </a:r>
            <a:r>
              <a:rPr lang="en-US" dirty="0"/>
              <a:t>be decomposed into the sum of three fundamental quantities: the variance of ˆf(x0), the squared bias of ˆf(x0) and the variance of the error variance bias terms . 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793" y="4147457"/>
            <a:ext cx="57531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7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 Learn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Most popular ML library on 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Clean &amp; uniform API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Features matrix – rows are observations, columns are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Target array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Consistent </a:t>
            </a:r>
            <a:r>
              <a:rPr lang="en-US" dirty="0"/>
              <a:t>structure, uses an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estimator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object with methods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fit</a:t>
            </a:r>
            <a:r>
              <a:rPr lang="en-US" dirty="0"/>
              <a:t>,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predict</a:t>
            </a:r>
            <a:r>
              <a:rPr lang="en-US" dirty="0"/>
              <a:t>,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score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Sensible defaults for each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3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Variance refers to the amount by which ˆf would change if we estimated it using a different training data </a:t>
            </a:r>
            <a:r>
              <a:rPr lang="en-US" dirty="0" smtClean="0"/>
              <a:t>set</a:t>
            </a:r>
          </a:p>
          <a:p>
            <a:r>
              <a:rPr lang="en-US" dirty="0"/>
              <a:t>bias refers to the error that is introduced by approximating a real-life problem, which may be extremely complicated, by a much simpler model</a:t>
            </a:r>
          </a:p>
          <a:p>
            <a:r>
              <a:rPr lang="en-US" dirty="0"/>
              <a:t>as we use more flexible methods, the variance will increase and the bias will decrease</a:t>
            </a:r>
            <a:r>
              <a:rPr lang="en-US" dirty="0" smtClean="0"/>
              <a:t>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3295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to reduce variance?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en-US" dirty="0" smtClean="0"/>
              <a:t>Choose </a:t>
            </a:r>
            <a:r>
              <a:rPr lang="en-US" altLang="en-US" dirty="0" smtClean="0"/>
              <a:t>a simpler classifier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smtClean="0"/>
              <a:t>Regularize </a:t>
            </a:r>
            <a:r>
              <a:rPr lang="en-US" altLang="en-US" dirty="0" smtClean="0"/>
              <a:t>the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smtClean="0"/>
              <a:t>Get </a:t>
            </a:r>
            <a:r>
              <a:rPr lang="en-US" altLang="en-US" dirty="0" smtClean="0"/>
              <a:t>more training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9538" y="6581776"/>
            <a:ext cx="166846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Arial" charset="0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latin typeface="Arial" charset="0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37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Generative vs. Discriminative Classifiers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 dirty="0"/>
              <a:t>Generative </a:t>
            </a:r>
            <a:r>
              <a:rPr lang="en-US" altLang="en-US" sz="2400" b="1" dirty="0" smtClean="0"/>
              <a:t>Models</a:t>
            </a:r>
            <a:endParaRPr lang="en-US" altLang="en-US" sz="2000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 smtClean="0"/>
              <a:t>Represent </a:t>
            </a:r>
            <a:r>
              <a:rPr lang="en-US" altLang="en-US" sz="2400" dirty="0"/>
              <a:t>both the data and the labels</a:t>
            </a:r>
          </a:p>
          <a:p>
            <a:r>
              <a:rPr lang="en-US" altLang="en-US" sz="2400" dirty="0"/>
              <a:t>Often, makes use of conditional independence and priors</a:t>
            </a:r>
          </a:p>
          <a:p>
            <a:r>
              <a:rPr lang="en-US" altLang="en-US" sz="2400" dirty="0"/>
              <a:t>Examples</a:t>
            </a:r>
          </a:p>
          <a:p>
            <a:pPr lvl="1"/>
            <a:r>
              <a:rPr lang="en-US" altLang="en-US" sz="2000" dirty="0"/>
              <a:t>Naïve Bayes classifier</a:t>
            </a:r>
          </a:p>
          <a:p>
            <a:pPr lvl="1"/>
            <a:r>
              <a:rPr lang="en-US" altLang="en-US" sz="2000" dirty="0"/>
              <a:t>Bayesian network</a:t>
            </a:r>
          </a:p>
          <a:p>
            <a:r>
              <a:rPr lang="en-US" altLang="en-US" sz="2400" dirty="0" smtClean="0"/>
              <a:t>Models </a:t>
            </a:r>
            <a:r>
              <a:rPr lang="en-US" altLang="en-US" sz="2400" dirty="0"/>
              <a:t>of data may apply to future prediction problems</a:t>
            </a:r>
          </a:p>
          <a:p>
            <a:pPr lvl="1"/>
            <a:endParaRPr lang="en-US" altLang="en-US" sz="2000" dirty="0"/>
          </a:p>
          <a:p>
            <a:endParaRPr lang="he-I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b="1" dirty="0"/>
              <a:t>Discriminative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b="1" dirty="0"/>
              <a:t>Models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5990886" y="2967788"/>
            <a:ext cx="5952069" cy="3341572"/>
          </a:xfrm>
        </p:spPr>
        <p:txBody>
          <a:bodyPr>
            <a:no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Learn </a:t>
            </a:r>
            <a:r>
              <a:rPr lang="en-US" sz="2400" dirty="0">
                <a:solidFill>
                  <a:prstClr val="black"/>
                </a:solidFill>
              </a:rPr>
              <a:t>to directly predict the labels from the data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Often, assume a simple boundary (e.g., linear)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Examples</a:t>
            </a: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>
                <a:solidFill>
                  <a:prstClr val="black"/>
                </a:solidFill>
              </a:rPr>
              <a:t>Logistic regression</a:t>
            </a: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>
                <a:solidFill>
                  <a:prstClr val="black"/>
                </a:solidFill>
              </a:rPr>
              <a:t>SVM</a:t>
            </a: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>
                <a:solidFill>
                  <a:prstClr val="black"/>
                </a:solidFill>
              </a:rPr>
              <a:t>Boosted decision trees</a:t>
            </a:r>
          </a:p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Often </a:t>
            </a:r>
            <a:r>
              <a:rPr lang="en-US" sz="2400" dirty="0">
                <a:solidFill>
                  <a:prstClr val="black"/>
                </a:solidFill>
              </a:rPr>
              <a:t>easier to predict a label from the data than to model the data</a:t>
            </a:r>
          </a:p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839201" y="6581776"/>
            <a:ext cx="16684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Arial" charset="0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latin typeface="Arial" charset="0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to remember about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7238129" cy="40233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No </a:t>
            </a:r>
            <a:r>
              <a:rPr lang="en-US" sz="2800" dirty="0"/>
              <a:t>free lunch: machine learning algorithms are tools, not dogmas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Try </a:t>
            </a:r>
            <a:r>
              <a:rPr lang="en-US" sz="2800" dirty="0"/>
              <a:t>simple classifiers first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Better </a:t>
            </a:r>
            <a:r>
              <a:rPr lang="en-US" sz="2800" dirty="0"/>
              <a:t>to have smart features and simple classifiers than simple features and smart classifiers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Use </a:t>
            </a:r>
            <a:r>
              <a:rPr lang="en-US" sz="2800" dirty="0"/>
              <a:t>increasingly powerful classifiers with more training data (bias-variance tradeoff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839201" y="6581776"/>
            <a:ext cx="16684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Arial" charset="0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latin typeface="Arial" charset="0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latin typeface="Arial" charset="0"/>
            </a:endParaRPr>
          </a:p>
        </p:txBody>
      </p:sp>
      <p:pic>
        <p:nvPicPr>
          <p:cNvPr id="5" name="Content Placeholder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942" y="2373085"/>
            <a:ext cx="3562599" cy="274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4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outcome (means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06189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646459"/>
              </p:ext>
            </p:extLst>
          </p:nvPr>
        </p:nvGraphicFramePr>
        <p:xfrm>
          <a:off x="1023938" y="2286000"/>
          <a:ext cx="9720263" cy="4468368"/>
        </p:xfrm>
        <a:graphic>
          <a:graphicData uri="http://schemas.openxmlformats.org/drawingml/2006/table">
            <a:tbl>
              <a:tblPr/>
              <a:tblGrid>
                <a:gridCol w="1352384"/>
                <a:gridCol w="2704769"/>
                <a:gridCol w="2789293"/>
                <a:gridCol w="2873817"/>
              </a:tblGrid>
              <a:tr h="5254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Outcome Variable</a:t>
                      </a:r>
                    </a:p>
                  </a:txBody>
                  <a:tcPr marL="101429" marR="10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Are the observations independent or correlated?</a:t>
                      </a: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Alternatives if the normality assumption is violated (and small sample size):</a:t>
                      </a: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8938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independent</a:t>
                      </a: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correlated </a:t>
                      </a: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1089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Continuous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(e.g. pain scale, cognitive function)</a:t>
                      </a:r>
                    </a:p>
                  </a:txBody>
                  <a:tcPr marL="101429" marR="10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Ttest: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compares means between two independent groups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ANOVA: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compares means between more than two independent groups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Pearson’s correlation coefficient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(linear correlation): </a:t>
                      </a: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shows linear correlation between two continuous variables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Linear regression: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multivariate regression technique used when the outcome is continuous; gives slopes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Paired ttest: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compares means between two related groups (e.g., the same subjects before and after)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Repeated-measures ANOVA: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compares changes over time in the means of two or more groups (repeated measurements)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Mixed models/GEE modeling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multivariate regression techniques to compare changes over time between two or more groups; gives rate of change over time</a:t>
                      </a: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Non-parametric statistics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Wilcoxon sign-rank test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non-parametric alternative to the paired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ttest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Wilcoxon sum-rank test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(=Mann-Whitney U test):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non-parametric alternative to the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ttest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Kruskal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-Wallis test: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non-parametric alternative to ANOVA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Spearman rank correlation coefficient: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non-parametric alternative to Pearson’s correlation coefficient 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3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Binary or categorical outcomes (</a:t>
            </a:r>
            <a:r>
              <a:rPr lang="en-US" sz="4000"/>
              <a:t>proportions</a:t>
            </a:r>
            <a:r>
              <a:rPr lang="en-US" sz="4000" smtClean="0"/>
              <a:t>)</a:t>
            </a:r>
            <a:endParaRPr lang="en-US" sz="4000" dirty="0"/>
          </a:p>
        </p:txBody>
      </p:sp>
      <p:graphicFrame>
        <p:nvGraphicFramePr>
          <p:cNvPr id="1087491" name="Group 3"/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3" cy="4376928"/>
        </p:xfrm>
        <a:graphic>
          <a:graphicData uri="http://schemas.openxmlformats.org/drawingml/2006/table">
            <a:tbl>
              <a:tblPr/>
              <a:tblGrid>
                <a:gridCol w="1352384"/>
                <a:gridCol w="2535721"/>
                <a:gridCol w="2958341"/>
                <a:gridCol w="2873817"/>
              </a:tblGrid>
              <a:tr h="5254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Outcome Variable</a:t>
                      </a:r>
                    </a:p>
                  </a:txBody>
                  <a:tcPr marL="101429" marR="10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Are the observations correlated?</a:t>
                      </a: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Alternative to the chi-square test if sparse cells:</a:t>
                      </a: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8938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independent</a:t>
                      </a: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correlated</a:t>
                      </a: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1089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Binary or categorical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(e.g. fracture, yes/no)</a:t>
                      </a:r>
                    </a:p>
                  </a:txBody>
                  <a:tcPr marL="101429" marR="10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Chi-square test: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compares proportions between two or more groups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Relative risks: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odds ratios or risk ratios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Logistic regression: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multivariate technique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used when outcome is binary; gives multivariate-adjusted odds ratios</a:t>
                      </a: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McNemar’s chi-square test: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compares binary outcome between correlated groups (e.g., before and after)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Conditional logistic regression: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multivariate regression technique for a binary outcome when groups are correlated (e.g., matched data)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GEE modeling: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multivariate regression technique for a binary outcome when groups are correlated (e.g., repeated measures)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Fisher’s exact test: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compares proportions between independent groups when there are sparse data (some cells &lt;5).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McNemar’s exact test: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compares proportions between correlated groups when there are sparse data (some cells &lt;5).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8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SKLEARN Workflow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a class of model by importing the appropriate estimator class from </a:t>
            </a:r>
            <a:r>
              <a:rPr lang="en-US" dirty="0" err="1"/>
              <a:t>Scikit</a:t>
            </a:r>
            <a:r>
              <a:rPr lang="en-US" dirty="0"/>
              <a:t>-Learn.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model </a:t>
            </a:r>
            <a:r>
              <a:rPr lang="en-US" dirty="0" err="1"/>
              <a:t>hyperparameters</a:t>
            </a:r>
            <a:r>
              <a:rPr lang="en-US" dirty="0"/>
              <a:t> by instantiating this class with desired values.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Arrange data into a features matrix and target vector following the discussion above.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Fit the model to your data by calling the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fit() </a:t>
            </a:r>
            <a:r>
              <a:rPr lang="en-US" dirty="0"/>
              <a:t>method of the model instance.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the Model to new data: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For supervised learning, often we predict labels for unknown data using the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predict() </a:t>
            </a:r>
            <a:r>
              <a:rPr lang="en-US" dirty="0"/>
              <a:t>method.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For unsupervised learning, we often transform or infer properties of the data using the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transform()</a:t>
            </a:r>
            <a:r>
              <a:rPr lang="en-US" dirty="0"/>
              <a:t> or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predict() </a:t>
            </a:r>
            <a:r>
              <a:rPr lang="en-US" dirty="0"/>
              <a:t>method.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301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an Algorithm</a:t>
            </a:r>
            <a:endParaRPr lang="he-IL" dirty="0"/>
          </a:p>
        </p:txBody>
      </p:sp>
      <p:pic>
        <p:nvPicPr>
          <p:cNvPr id="1026" name="Picture 2" descr="Move mouse over im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83" y="2286000"/>
            <a:ext cx="645217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01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8044" y="660400"/>
            <a:ext cx="5334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7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7569" y="1350962"/>
            <a:ext cx="53149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406" y="784225"/>
            <a:ext cx="56292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7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0881" y="1427162"/>
            <a:ext cx="56483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lied Data Science.potx" id="{8A07BEFA-78C3-4071-9720-C22B4D77FE74}" vid="{A0E2470F-0D16-427A-A374-922C437D89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13692</TotalTime>
  <Words>1365</Words>
  <Application>Microsoft Office PowerPoint</Application>
  <PresentationFormat>Widescreen</PresentationFormat>
  <Paragraphs>187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Calibri Light</vt:lpstr>
      <vt:lpstr>Levenim MT</vt:lpstr>
      <vt:lpstr>Tahoma</vt:lpstr>
      <vt:lpstr>Tw Cen MT</vt:lpstr>
      <vt:lpstr>Tw Cen MT Condensed</vt:lpstr>
      <vt:lpstr>Wingdings</vt:lpstr>
      <vt:lpstr>Wingdings 3</vt:lpstr>
      <vt:lpstr>Integral</vt:lpstr>
      <vt:lpstr>Applied Data Science Machine Learning in Python</vt:lpstr>
      <vt:lpstr>Homework</vt:lpstr>
      <vt:lpstr>SciKit Learn</vt:lpstr>
      <vt:lpstr>SKLEARN Workflow</vt:lpstr>
      <vt:lpstr>Choosing an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Successful Learning</vt:lpstr>
      <vt:lpstr>Classification</vt:lpstr>
      <vt:lpstr>Confusion Matrix</vt:lpstr>
      <vt:lpstr>Classification Evaluation Measures</vt:lpstr>
      <vt:lpstr>PowerPoint Presentation</vt:lpstr>
      <vt:lpstr>ROC – Receiver Operating Curve</vt:lpstr>
      <vt:lpstr>Train/Test Split</vt:lpstr>
      <vt:lpstr>Train/Test Split</vt:lpstr>
      <vt:lpstr>Cross Validation – k-fold</vt:lpstr>
      <vt:lpstr>Sampling Stratification</vt:lpstr>
      <vt:lpstr>Overfitting, Underfitting and  The Bias-Variance Tradeoff</vt:lpstr>
      <vt:lpstr>Generalization</vt:lpstr>
      <vt:lpstr>Bias-Variance Trade-off</vt:lpstr>
      <vt:lpstr>Bias-Variance Trade-off</vt:lpstr>
      <vt:lpstr>Variance-Bias Trade-off</vt:lpstr>
      <vt:lpstr>PowerPoint Presentation</vt:lpstr>
      <vt:lpstr>How to reduce variance?</vt:lpstr>
      <vt:lpstr>Generative vs. Discriminative Classifiers</vt:lpstr>
      <vt:lpstr>What to remember about classifiers</vt:lpstr>
      <vt:lpstr>Continuous outcome (means)</vt:lpstr>
      <vt:lpstr>Binary or categorical outcomes (proportions)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148</cp:revision>
  <dcterms:created xsi:type="dcterms:W3CDTF">2017-03-21T16:48:48Z</dcterms:created>
  <dcterms:modified xsi:type="dcterms:W3CDTF">2017-05-08T20:01:33Z</dcterms:modified>
</cp:coreProperties>
</file>