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58" r:id="rId4"/>
    <p:sldId id="257" r:id="rId5"/>
    <p:sldId id="279" r:id="rId6"/>
    <p:sldId id="271" r:id="rId7"/>
    <p:sldId id="274" r:id="rId8"/>
    <p:sldId id="272" r:id="rId9"/>
    <p:sldId id="273" r:id="rId10"/>
    <p:sldId id="268" r:id="rId11"/>
    <p:sldId id="259" r:id="rId12"/>
    <p:sldId id="260" r:id="rId13"/>
    <p:sldId id="261" r:id="rId14"/>
    <p:sldId id="267" r:id="rId15"/>
    <p:sldId id="269" r:id="rId16"/>
    <p:sldId id="270" r:id="rId17"/>
    <p:sldId id="275" r:id="rId18"/>
    <p:sldId id="276" r:id="rId19"/>
    <p:sldId id="277" r:id="rId20"/>
    <p:sldId id="263" r:id="rId21"/>
    <p:sldId id="264" r:id="rId22"/>
    <p:sldId id="265" r:id="rId2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2298" y="-3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E8641-3AA6-497E-96ED-90BA7F0B79B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13E6E-2B0F-45E8-A02A-7112A65D2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5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A91BB-E40E-4BC0-BEE7-F10D9501B54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A841F-09F0-4880-B0C2-47AFA387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841F-09F0-4880-B0C2-47AFA3872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A841F-09F0-4880-B0C2-47AFA3872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CF5D-3BA5-4C67-A60C-ED316826E29C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2768-4335-4876-A85C-3C9DD8BBD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Calculus of Variations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following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functions-(with all the “extras”)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J(y)=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𝑑𝑖𝑓𝑓𝑒𝑟𝑛𝑡𝑎𝑖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is an extremum of 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J</a:t>
                </a:r>
                <a:r>
                  <a:rPr lang="en-US" dirty="0" smtClean="0"/>
                  <a:t> it satisfies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Euler-Lagrange eq.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/>
                  <a:t>Example: maximum entropy principle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Generally speaking this domain is a calculus for functional spaces hence it is beneficial for optimizations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 (</a:t>
            </a:r>
            <a:r>
              <a:rPr lang="en-US" dirty="0" err="1" smtClean="0"/>
              <a:t>Kullback-Leibler</a:t>
            </a:r>
            <a:r>
              <a:rPr lang="en-US" dirty="0" smtClean="0"/>
              <a:t>) Divergence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metric on distributions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* </a:t>
            </a:r>
            <a:r>
              <a:rPr lang="en-US" sz="2000" dirty="0" smtClean="0"/>
              <a:t>“On </a:t>
            </a:r>
            <a:r>
              <a:rPr lang="en-US" sz="2000" dirty="0"/>
              <a:t>Information and </a:t>
            </a:r>
            <a:r>
              <a:rPr lang="en-US" sz="2000" dirty="0" smtClean="0"/>
              <a:t>Sufficiency” 1951 (Ann Math Statist)</a:t>
            </a:r>
          </a:p>
          <a:p>
            <a:pPr marL="0" indent="0">
              <a:buNone/>
            </a:pPr>
            <a:r>
              <a:rPr lang="en-US" sz="2400" b="1" u="sng" dirty="0" smtClean="0"/>
              <a:t>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Non-symmetric (It actually measures a relative distance :which dist</a:t>
            </a:r>
            <a:r>
              <a:rPr lang="en-US" sz="2400" dirty="0" smtClean="0"/>
              <a:t>. P finds the closest)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Concave -&gt; 0 is obtained only for Kl(</a:t>
            </a:r>
            <a:r>
              <a:rPr lang="en-US" sz="2400" dirty="0" err="1" smtClean="0"/>
              <a:t>p,p</a:t>
            </a:r>
            <a:r>
              <a:rPr lang="en-US" sz="2400" dirty="0" smtClean="0"/>
              <a:t>) (proof by concavity of log an Jensen Lagrange multipliers))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distance between P(</a:t>
            </a:r>
            <a:r>
              <a:rPr lang="en-US" sz="2400" dirty="0" err="1" smtClean="0"/>
              <a:t>x,y</a:t>
            </a:r>
            <a:r>
              <a:rPr lang="en-US" sz="2400" dirty="0" smtClean="0"/>
              <a:t>) to p(x) *p(y)=0</a:t>
            </a:r>
          </a:p>
          <a:p>
            <a:pPr marL="0" indent="0">
              <a:buNone/>
            </a:pPr>
            <a:r>
              <a:rPr lang="en-US" sz="2400" u="sng" dirty="0" smtClean="0"/>
              <a:t>Usage:</a:t>
            </a:r>
          </a:p>
          <a:p>
            <a:pPr marL="0" indent="0">
              <a:buNone/>
            </a:pPr>
            <a:r>
              <a:rPr lang="en-US" sz="2400" dirty="0" smtClean="0"/>
              <a:t>Cross Entropy = H(p)+ KL(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PMI (Pointwise Mutual Information)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X,Y random variables  </a:t>
                </a:r>
              </a:p>
              <a:p>
                <a:r>
                  <a:rPr lang="en-US" dirty="0" smtClean="0"/>
                  <a:t>PMI(X,Y)= Log[p(X=a</a:t>
                </a:r>
                <a:r>
                  <a:rPr lang="en-US" dirty="0" smtClean="0"/>
                  <a:t>, Y=b</a:t>
                </a:r>
                <a:r>
                  <a:rPr lang="en-US" dirty="0" smtClean="0"/>
                  <a:t>)/(p(X=a)p(Y=b)]</a:t>
                </a:r>
              </a:p>
              <a:p>
                <a:r>
                  <a:rPr lang="en-US" dirty="0" smtClean="0"/>
                  <a:t>KL(p(X/Y=a),Q(x))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PMI(X=x, Y=a)  </a:t>
                </a:r>
              </a:p>
              <a:p>
                <a:r>
                  <a:rPr lang="en-US" dirty="0" smtClean="0"/>
                  <a:t>What does this term mean?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4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ELBO- Evidence Lower Bound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now P(X) –The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E</a:t>
                </a:r>
                <a:r>
                  <a:rPr lang="en-US" b="1" u="sng" dirty="0" smtClean="0">
                    <a:solidFill>
                      <a:schemeClr val="accent1"/>
                    </a:solidFill>
                  </a:rPr>
                  <a:t>vidence</a:t>
                </a:r>
                <a:endParaRPr lang="en-US" b="1" u="sng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We have 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log(P(X))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pl-PL" dirty="0" smtClean="0">
                    <a:solidFill>
                      <a:srgbClr val="7030A0"/>
                    </a:solidFill>
                  </a:rPr>
                  <a:t>Eq[log </a:t>
                </a:r>
                <a:r>
                  <a:rPr lang="pl-PL" dirty="0">
                    <a:solidFill>
                      <a:srgbClr val="7030A0"/>
                    </a:solidFill>
                  </a:rPr>
                  <a:t>p(x, Z)] − Eq[log q(Z</a:t>
                </a:r>
                <a:r>
                  <a:rPr lang="pl-PL" dirty="0" smtClean="0">
                    <a:solidFill>
                      <a:srgbClr val="7030A0"/>
                    </a:solidFill>
                  </a:rPr>
                  <a:t>)]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(show!)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The RHS is called ELBO and it is a lower bound of the LHS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99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Back to KL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>
            <a:normAutofit/>
          </a:bodyPr>
          <a:lstStyle/>
          <a:p>
            <a:r>
              <a:rPr lang="en-US" dirty="0" smtClean="0"/>
              <a:t>Recall that we search for a distribution Q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u="sng" dirty="0">
                <a:solidFill>
                  <a:srgbClr val="0070C0"/>
                </a:solidFill>
              </a:rPr>
              <a:t>Q(Z) ~ P(Z|X) 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min(KL(Q(Z</a:t>
            </a:r>
            <a:r>
              <a:rPr lang="en-US" dirty="0" smtClean="0"/>
              <a:t>)||P(Z|X) )  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 KL(Q||P(Z|X) )= Log(P(X))- ELBO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=&gt;Log(P(X)) = </a:t>
            </a:r>
            <a:r>
              <a:rPr lang="en-US" dirty="0">
                <a:solidFill>
                  <a:srgbClr val="7030A0"/>
                </a:solidFill>
              </a:rPr>
              <a:t>KL(Q||P(Z|X) </a:t>
            </a:r>
            <a:r>
              <a:rPr lang="en-US" dirty="0" smtClean="0">
                <a:solidFill>
                  <a:srgbClr val="7030A0"/>
                </a:solidFill>
              </a:rPr>
              <a:t>) +ELBO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P is fixed  Hence: </a:t>
            </a:r>
            <a:r>
              <a:rPr lang="en-US" dirty="0" smtClean="0">
                <a:solidFill>
                  <a:srgbClr val="FF0000"/>
                </a:solidFill>
              </a:rPr>
              <a:t>Maximizing ELBO =&gt;minimizing KL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5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Calculus!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We wish to optimize the ELBO term.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define a functional 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J(q) 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𝐿𝐵𝑂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l-PL" dirty="0">
                    <a:solidFill>
                      <a:srgbClr val="7030A0"/>
                    </a:solidFill>
                  </a:rPr>
                  <a:t>Eq[log p(x, Z)] − Eq[log q(Z)]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𝑞𝐿𝑜𝑔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can go to Euler –Lagrange here, but let’s try and simply 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2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Theory-MFT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main idea is solving many-body problem (</a:t>
                </a:r>
                <a:r>
                  <a:rPr lang="en-US" dirty="0" err="1" smtClean="0"/>
                  <a:t>Ising</a:t>
                </a:r>
                <a:r>
                  <a:rPr lang="en-US" dirty="0" smtClean="0"/>
                  <a:t> model)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system of many bodies (atoms ,other </a:t>
                </a:r>
                <a:r>
                  <a:rPr lang="en-US" dirty="0" err="1" smtClean="0"/>
                  <a:t>paticles</a:t>
                </a:r>
                <a:r>
                  <a:rPr lang="en-US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For each body replace its interaction particles with their average.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Assume no correlations between interacted bodies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will use section 2 to simplify Q</a:t>
                </a:r>
              </a:p>
              <a:p>
                <a:pPr marL="0" indent="0">
                  <a:buNone/>
                </a:pPr>
                <a:r>
                  <a:rPr lang="en-US" dirty="0"/>
                  <a:t>Q(z) 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 (Obviously not true)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7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MFT -</a:t>
            </a:r>
            <a:r>
              <a:rPr lang="en-US" dirty="0" err="1" smtClean="0"/>
              <a:t>cont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use now Euler –Lagrange  with the constrain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(z) =1</a:t>
                </a:r>
              </a:p>
              <a:p>
                <a:r>
                  <a:rPr lang="en-US" dirty="0" smtClean="0"/>
                  <a:t>We obtain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𝑜𝑔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Bolzman</a:t>
                </a:r>
                <a:r>
                  <a:rPr lang="en-US" dirty="0" smtClean="0"/>
                  <a:t> Dist.!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Did we win ?  No!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 that each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depends on other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79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Coordinate Ascent </a:t>
            </a:r>
            <a:r>
              <a:rPr lang="en-US" dirty="0" err="1" smtClean="0"/>
              <a:t>Variational</a:t>
            </a:r>
            <a:r>
              <a:rPr lang="en-US" dirty="0" smtClean="0"/>
              <a:t>  Inference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>
                <a:solidFill>
                  <a:srgbClr val="FF0000"/>
                </a:solidFill>
              </a:rPr>
              <a:t>CAVI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iterative algorithm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Construct a model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P(X,Z)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Set sequentially each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+constant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As always we do repeat until  the q’s converge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77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Stochastic  -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CAVI does not work well for big data (update for every item)</a:t>
            </a:r>
          </a:p>
          <a:p>
            <a:r>
              <a:rPr lang="en-US" dirty="0" smtClean="0"/>
              <a:t>Stochastic VI- rather updating the q’s, we calculate the gradient of the ELBO, and optimize its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Framework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7030A0"/>
                </a:solidFill>
              </a:rPr>
              <a:t>Bayesian Inference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825625"/>
            <a:ext cx="1100607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inputs: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of length </a:t>
            </a:r>
            <a:r>
              <a:rPr lang="en-US" b="1" u="sng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(numbers, categories, vectors, images)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We denote this entity–</a:t>
            </a:r>
            <a:r>
              <a:rPr lang="en-US" b="1" u="sng" dirty="0" smtClean="0">
                <a:solidFill>
                  <a:srgbClr val="FF0000"/>
                </a:solidFill>
              </a:rPr>
              <a:t>Evidence</a:t>
            </a:r>
          </a:p>
          <a:p>
            <a:pPr marL="0" indent="0">
              <a:buNone/>
            </a:pPr>
            <a:r>
              <a:rPr lang="en-US" dirty="0" smtClean="0"/>
              <a:t>2. An assumption about the probabilistic structure that generates the sample –</a:t>
            </a:r>
            <a:r>
              <a:rPr lang="en-US" b="1" u="sng" dirty="0" smtClean="0">
                <a:solidFill>
                  <a:srgbClr val="FF0000"/>
                </a:solidFill>
              </a:rPr>
              <a:t>Hypothesis</a:t>
            </a:r>
          </a:p>
          <a:p>
            <a:pPr marL="0" indent="0">
              <a:buNone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Objective :</a:t>
            </a:r>
            <a:r>
              <a:rPr lang="en-US" dirty="0" smtClean="0"/>
              <a:t>  Gain\Update information about the </a:t>
            </a:r>
            <a:r>
              <a:rPr lang="en-US" i="1" dirty="0" smtClean="0"/>
              <a:t> </a:t>
            </a:r>
            <a:r>
              <a:rPr lang="en-US" b="1" u="sng" dirty="0" smtClean="0">
                <a:solidFill>
                  <a:srgbClr val="FF0000"/>
                </a:solidFill>
              </a:rPr>
              <a:t>Hypothesis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the  </a:t>
            </a:r>
            <a:r>
              <a:rPr lang="en-US" b="1" u="sng" dirty="0">
                <a:solidFill>
                  <a:srgbClr val="FF0000"/>
                </a:solidFill>
              </a:rPr>
              <a:t>Evidence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 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r>
              <a:rPr lang="en-US" i="1" dirty="0"/>
              <a:t> 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8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Appendix- </a:t>
            </a:r>
            <a:r>
              <a:rPr lang="en-US" dirty="0" err="1" smtClean="0"/>
              <a:t>Ising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Ferromagnetism (Pierre Weiss ) </a:t>
                </a:r>
              </a:p>
              <a:p>
                <a:r>
                  <a:rPr lang="en-US" dirty="0" err="1" smtClean="0"/>
                  <a:t>Ising</a:t>
                </a:r>
                <a:r>
                  <a:rPr lang="en-US" dirty="0" smtClean="0"/>
                  <a:t> Model  -Lenz &amp; Ernst </a:t>
                </a:r>
                <a:r>
                  <a:rPr lang="en-US" dirty="0" err="1" smtClean="0"/>
                  <a:t>Ising</a:t>
                </a:r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We have a Hamiltonian (several words o</a:t>
                </a:r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H (</a:t>
                </a:r>
                <a:r>
                  <a:rPr lang="el-GR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σ</a:t>
                </a:r>
                <a:r>
                  <a:rPr lang="en-US" dirty="0" smtClean="0">
                    <a:solidFill>
                      <a:srgbClr val="7030A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) = -h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 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𝑗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-the spin  of a site (atom) </a:t>
                </a:r>
                <a:r>
                  <a:rPr lang="en-US" dirty="0" err="1" smtClean="0"/>
                  <a:t>y,x</a:t>
                </a:r>
                <a:r>
                  <a:rPr lang="en-US" dirty="0" smtClean="0"/>
                  <a:t> are nearest neighbors hence the sum is over adjacent spins, h is the magnetic field and j is the “coupling constant”)</a:t>
                </a:r>
                <a:endParaRPr lang="en-US" dirty="0"/>
              </a:p>
              <a:p>
                <a:r>
                  <a:rPr lang="en-US" dirty="0" smtClean="0"/>
                  <a:t>Consider the contribution of a single atom (spin):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  </a:t>
                </a:r>
                <a:r>
                  <a:rPr lang="el-GR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ξ</a:t>
                </a:r>
                <a:r>
                  <a:rPr lang="en-US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-h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-j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(y runs over the near spins of x)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75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H(\sigma )=-\sum _{\langle i~j\rangle }J_{ij}\sigma _{i}\sigma _{j}-\mu \sum _{j}h_{j}\sigma _{j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Ising</a:t>
            </a:r>
            <a:r>
              <a:rPr lang="en-US" dirty="0" smtClean="0"/>
              <a:t> Model(cont</a:t>
            </a:r>
            <a:r>
              <a:rPr lang="en-US" dirty="0" smtClean="0"/>
              <a:t>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Now we replace the second summation by its mean  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l-GR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ξ</a:t>
                </a:r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= </a:t>
                </a:r>
                <a:r>
                  <a:rPr lang="en-US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-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    We obtain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ξ</a:t>
                </a:r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dirty="0" smtClean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Note that if we are use this approximation to average the entire system we can use this approximation to have: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dirty="0">
                    <a:solidFill>
                      <a:srgbClr val="7030A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h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The solution single </a:t>
                </a:r>
                <a:r>
                  <a:rPr lang="en-US" dirty="0" err="1" smtClean="0"/>
                  <a:t>Bolzman</a:t>
                </a:r>
                <a:r>
                  <a:rPr lang="en-US" dirty="0" smtClean="0"/>
                  <a:t> spin dist.: 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P</a:t>
                </a:r>
                <a:r>
                  <a:rPr lang="en-US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41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smtClean="0"/>
              <a:t>Maxwell speeds – The use of </a:t>
            </a:r>
            <a:r>
              <a:rPr lang="en-US" dirty="0" smtClean="0"/>
              <a:t>independency </a:t>
            </a:r>
            <a:r>
              <a:rPr lang="en-US" dirty="0" smtClean="0"/>
              <a:t>for “achieving” normal </a:t>
            </a:r>
            <a:r>
              <a:rPr lang="en-US" dirty="0" smtClean="0"/>
              <a:t>  	distribution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 smtClean="0"/>
              <a:t>RBM  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 smtClean="0"/>
              <a:t>Conditional Random Field (CRF)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/>
              <a:t>Bayesian Inference- into formulas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Estimating </a:t>
                </a:r>
                <a:r>
                  <a:rPr lang="en-US" dirty="0" smtClean="0"/>
                  <a:t> hypothesis upon the evidence: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We wish to have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P(Z|X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.</a:t>
                </a:r>
              </a:p>
              <a:p>
                <a:r>
                  <a:rPr lang="en-US" dirty="0" smtClean="0"/>
                  <a:t> Bayes formula: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                           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P(Z|X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 smtClean="0"/>
                  <a:t>Bayesian inference is therefore about working with the RHS terms. 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Hidden </a:t>
            </a:r>
            <a:r>
              <a:rPr lang="en-US" dirty="0" smtClean="0"/>
              <a:t>Variables </a:t>
            </a:r>
            <a:r>
              <a:rPr lang="en-US" dirty="0" smtClean="0"/>
              <a:t>(</a:t>
            </a:r>
            <a:r>
              <a:rPr lang="en-US" b="1" u="sng" dirty="0" smtClean="0">
                <a:solidFill>
                  <a:srgbClr val="FF0000"/>
                </a:solidFill>
              </a:rPr>
              <a:t>Hypothesis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</a:rPr>
              <a:t>Z)</a:t>
            </a:r>
            <a:r>
              <a:rPr lang="en-US" dirty="0" smtClean="0"/>
              <a:t>- The </a:t>
            </a:r>
            <a:r>
              <a:rPr lang="en-US" dirty="0" smtClean="0"/>
              <a:t>variables of the mechanism that generates the sample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  </a:t>
            </a:r>
            <a:r>
              <a:rPr lang="en-US" dirty="0" smtClean="0"/>
              <a:t>(e.g. topics distribution in a corpus or the Gaussians in GMM)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The values are not given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the joint distribution P(Z,X) !!!    </a:t>
            </a:r>
          </a:p>
          <a:p>
            <a:r>
              <a:rPr lang="en-US" dirty="0"/>
              <a:t>Observed Data (</a:t>
            </a:r>
            <a:r>
              <a:rPr lang="en-US" b="1" u="sng" dirty="0">
                <a:solidFill>
                  <a:srgbClr val="FF0000"/>
                </a:solidFill>
              </a:rPr>
              <a:t>Evidence</a:t>
            </a:r>
            <a:r>
              <a:rPr lang="en-US" dirty="0"/>
              <a:t>) </a:t>
            </a:r>
            <a:r>
              <a:rPr lang="en-US" dirty="0">
                <a:solidFill>
                  <a:srgbClr val="FFC000"/>
                </a:solidFill>
              </a:rPr>
              <a:t>(X)</a:t>
            </a:r>
            <a:r>
              <a:rPr lang="en-US" dirty="0"/>
              <a:t>- The sample that we actually 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know every value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may know nothing about its distribution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RHS </a:t>
            </a:r>
            <a:r>
              <a:rPr lang="en-US" dirty="0" smtClean="0"/>
              <a:t>terms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 studies </a:t>
            </a:r>
            <a:r>
              <a:rPr lang="en-US" dirty="0" smtClean="0">
                <a:solidFill>
                  <a:srgbClr val="FF0000"/>
                </a:solidFill>
              </a:rPr>
              <a:t>P(X)</a:t>
            </a:r>
            <a:r>
              <a:rPr lang="en-US" dirty="0" smtClean="0"/>
              <a:t> is intractable or extremely difficult to calculate.</a:t>
            </a:r>
          </a:p>
          <a:p>
            <a:r>
              <a:rPr lang="en-US" dirty="0" smtClean="0"/>
              <a:t>We cannot have Bayes formula.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 inference offers a class of algorithms to solve this problem </a:t>
            </a:r>
          </a:p>
        </p:txBody>
      </p:sp>
    </p:spTree>
    <p:extLst>
      <p:ext uri="{BB962C8B-B14F-4D97-AF65-F5344CB8AC3E}">
        <p14:creationId xmlns:p14="http://schemas.microsoft.com/office/powerpoint/2010/main" val="12552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-GMM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K Gaussians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b="0" dirty="0" smtClean="0"/>
                  <a:t> 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dirty="0" smtClean="0"/>
                  <a:t> is positive)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each sample j =1…n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~Cat (1/K,1/K…1/K)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p(X) =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𝑃𝑟𝑒𝑡𝑡𝑦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𝑆h𝑖𝑡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7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	LDA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Corpus D every document of length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N</a:t>
                </a:r>
              </a:p>
              <a:p>
                <a:pPr marL="0" indent="0">
                  <a:buNone/>
                </a:pPr>
                <a:r>
                  <a:rPr lang="en-US" dirty="0"/>
                  <a:t>N ∼ Poisson(</a:t>
                </a:r>
                <a:r>
                  <a:rPr lang="el-GR" dirty="0"/>
                  <a:t>ξ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l-GR" dirty="0"/>
                  <a:t>θ ∼ </a:t>
                </a:r>
                <a:r>
                  <a:rPr lang="en-US" dirty="0"/>
                  <a:t>Dir(</a:t>
                </a:r>
                <a:r>
                  <a:rPr lang="el-GR" dirty="0"/>
                  <a:t>α).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each of the N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	a topic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∼ </a:t>
                </a:r>
                <a:r>
                  <a:rPr lang="en-US" dirty="0" smtClean="0"/>
                  <a:t>Cat(θ).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~ </a:t>
                </a:r>
                <a:r>
                  <a:rPr lang="en-US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err="1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β</a:t>
                </a:r>
                <a:r>
                  <a:rPr lang="en-US" dirty="0" smtClean="0"/>
                  <a:t>)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 </a:t>
                </a:r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7030A0"/>
                    </a:solidFill>
                  </a:rPr>
                  <a:t>p(w|</a:t>
                </a:r>
                <a:r>
                  <a:rPr lang="el-GR" dirty="0">
                    <a:solidFill>
                      <a:srgbClr val="7030A0"/>
                    </a:solidFill>
                  </a:rPr>
                  <a:t>α, β)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l-G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l-GR" dirty="0" smtClean="0">
                    <a:solidFill>
                      <a:srgbClr val="7030A0"/>
                    </a:solidFill>
                  </a:rPr>
                  <a:t>θ|α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)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θ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wn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))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7030A0"/>
                                </a:solidFill>
                              </a:rPr>
                              <m:t>θ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79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solution for estimating a distribution is sampling: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MCMC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Gibbs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RBM –(Mostly by Gibbs sampling)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Today we wont talk about these methods!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Can we do something analytically?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When the framework is a vector space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Calculus –Allows us to find extremums easily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We are endowed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 smtClean="0"/>
                  <a:t>  metrics (typically p=1 , 2)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 smtClean="0"/>
                  <a:t>Our domain is the functions space and their </a:t>
                </a:r>
                <a:r>
                  <a:rPr lang="en-US" u="sng" dirty="0" smtClean="0">
                    <a:solidFill>
                      <a:srgbClr val="FF0000"/>
                    </a:solidFill>
                  </a:rPr>
                  <a:t>functional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need: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An analytical method to find </a:t>
                </a:r>
                <a:r>
                  <a:rPr lang="en-US" dirty="0" err="1" smtClean="0"/>
                  <a:t>functional’s</a:t>
                </a:r>
                <a:r>
                  <a:rPr lang="en-US" dirty="0" smtClean="0"/>
                  <a:t> extremums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Nice metric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22131</TotalTime>
  <Words>754</Words>
  <Application>Microsoft Office PowerPoint</Application>
  <PresentationFormat>Widescreen</PresentationFormat>
  <Paragraphs>158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Gulim</vt:lpstr>
      <vt:lpstr>Arial</vt:lpstr>
      <vt:lpstr>Calibri</vt:lpstr>
      <vt:lpstr>Calibri Light</vt:lpstr>
      <vt:lpstr>Cambria Math</vt:lpstr>
      <vt:lpstr>Office Theme</vt:lpstr>
      <vt:lpstr>Variational Inference</vt:lpstr>
      <vt:lpstr>Framework –Bayesian Inference</vt:lpstr>
      <vt:lpstr>   Bayesian Inference- into formulas  </vt:lpstr>
      <vt:lpstr>RHS terms</vt:lpstr>
      <vt:lpstr>RHS terms (Cont.)</vt:lpstr>
      <vt:lpstr>Examples -GMM</vt:lpstr>
      <vt:lpstr>Examples - LDA</vt:lpstr>
      <vt:lpstr>  Sampling</vt:lpstr>
      <vt:lpstr> Can we do something analytically? </vt:lpstr>
      <vt:lpstr>Calculus of Variations</vt:lpstr>
      <vt:lpstr>KL (Kullback-Leibler) Divergence </vt:lpstr>
      <vt:lpstr>PMI (Pointwise Mutual Information)</vt:lpstr>
      <vt:lpstr>ELBO- Evidence Lower Bound </vt:lpstr>
      <vt:lpstr> Back to KL</vt:lpstr>
      <vt:lpstr>Let’s use Calculus!</vt:lpstr>
      <vt:lpstr>Mean Field Theory-MFT</vt:lpstr>
      <vt:lpstr>MFT -cont</vt:lpstr>
      <vt:lpstr> Coordinate Ascent Variational  Inference                             CAVI</vt:lpstr>
      <vt:lpstr>                Stochastic  - VI</vt:lpstr>
      <vt:lpstr>Appendix- Ising Model</vt:lpstr>
      <vt:lpstr>       Ising Model(cont.)</vt:lpstr>
      <vt:lpstr>Remarks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Natan Katz</dc:creator>
  <cp:lastModifiedBy>Natan Katz</cp:lastModifiedBy>
  <cp:revision>176</cp:revision>
  <cp:lastPrinted>2017-02-19T07:42:14Z</cp:lastPrinted>
  <dcterms:created xsi:type="dcterms:W3CDTF">2017-02-10T13:26:18Z</dcterms:created>
  <dcterms:modified xsi:type="dcterms:W3CDTF">2017-02-26T06:52:56Z</dcterms:modified>
</cp:coreProperties>
</file>