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7" r:id="rId7"/>
    <p:sldId id="260" r:id="rId8"/>
    <p:sldId id="268" r:id="rId9"/>
    <p:sldId id="269" r:id="rId10"/>
    <p:sldId id="270" r:id="rId11"/>
    <p:sldId id="265" r:id="rId12"/>
    <p:sldId id="280" r:id="rId13"/>
    <p:sldId id="261" r:id="rId14"/>
    <p:sldId id="266" r:id="rId15"/>
    <p:sldId id="281" r:id="rId16"/>
    <p:sldId id="282" r:id="rId17"/>
    <p:sldId id="283" r:id="rId18"/>
    <p:sldId id="271" r:id="rId19"/>
    <p:sldId id="272" r:id="rId20"/>
    <p:sldId id="26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A5BF"/>
    <a:srgbClr val="2A3E56"/>
    <a:srgbClr val="768391"/>
    <a:srgbClr val="C7D9D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282" y="4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406" b="13227"/>
          <a:stretch>
            <a:fillRect/>
          </a:stretch>
        </p:blipFill>
        <p:spPr>
          <a:xfrm>
            <a:off x="0" y="1"/>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406" b="13227"/>
          <a:stretch>
            <a:fillRect/>
          </a:stretch>
        </p:blipFill>
        <p:spPr>
          <a:xfrm>
            <a:off x="0" y="1"/>
            <a:ext cx="12192000" cy="6858000"/>
          </a:xfrm>
          <a:prstGeom prst="rect">
            <a:avLst/>
          </a:prstGeom>
        </p:spPr>
      </p:pic>
      <p:sp>
        <p:nvSpPr>
          <p:cNvPr id="6" name="矩形: 圆角 5"/>
          <p:cNvSpPr/>
          <p:nvPr userDrawn="1"/>
        </p:nvSpPr>
        <p:spPr>
          <a:xfrm>
            <a:off x="292260" y="278785"/>
            <a:ext cx="11607480" cy="6300430"/>
          </a:xfrm>
          <a:prstGeom prst="roundRect">
            <a:avLst>
              <a:gd name="adj" fmla="val 6396"/>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373532" y="706532"/>
            <a:ext cx="5444936" cy="5444936"/>
          </a:xfrm>
          <a:prstGeom prst="ellipse">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46375" y="2130243"/>
            <a:ext cx="6700520" cy="1076325"/>
          </a:xfrm>
          <a:prstGeom prst="rect">
            <a:avLst/>
          </a:prstGeom>
          <a:noFill/>
        </p:spPr>
        <p:txBody>
          <a:bodyPr wrap="none" rtlCol="0">
            <a:spAutoFit/>
          </a:bodyPr>
          <a:lstStyle/>
          <a:p>
            <a:pPr algn="ctr"/>
            <a:r>
              <a:rPr lang="zh-CN" altLang="en-US" sz="3200" b="1" dirty="0">
                <a:solidFill>
                  <a:schemeClr val="tx1">
                    <a:lumMod val="75000"/>
                    <a:lumOff val="25000"/>
                  </a:schemeClr>
                </a:solidFill>
                <a:latin typeface="Arial Black" panose="020B0A04020102020204" charset="0"/>
                <a:ea typeface="Microsoft YaHei Light" panose="020B0502040204020203" pitchFamily="34" charset="-122"/>
                <a:cs typeface="Arial Black" panose="020B0A04020102020204" charset="0"/>
              </a:rPr>
              <a:t>Învelitoarea convexă </a:t>
            </a:r>
            <a:endParaRPr lang="zh-CN" altLang="en-US" sz="3200" b="1" dirty="0">
              <a:solidFill>
                <a:schemeClr val="tx1">
                  <a:lumMod val="75000"/>
                  <a:lumOff val="25000"/>
                </a:schemeClr>
              </a:solidFill>
              <a:latin typeface="Arial Black" panose="020B0A04020102020204" charset="0"/>
              <a:ea typeface="Microsoft YaHei Light" panose="020B0502040204020203" pitchFamily="34" charset="-122"/>
              <a:cs typeface="Arial Black" panose="020B0A04020102020204" charset="0"/>
            </a:endParaRPr>
          </a:p>
          <a:p>
            <a:pPr algn="ctr"/>
            <a:r>
              <a:rPr lang="zh-CN" altLang="en-US" sz="3200" b="1" dirty="0">
                <a:solidFill>
                  <a:schemeClr val="tx1">
                    <a:lumMod val="75000"/>
                    <a:lumOff val="25000"/>
                  </a:schemeClr>
                </a:solidFill>
                <a:latin typeface="Arial Black" panose="020B0A04020102020204" charset="0"/>
                <a:ea typeface="Microsoft YaHei Light" panose="020B0502040204020203" pitchFamily="34" charset="-122"/>
                <a:cs typeface="Arial Black" panose="020B0A04020102020204" charset="0"/>
              </a:rPr>
              <a:t>a unei familii finite de puncte</a:t>
            </a:r>
            <a:endParaRPr lang="zh-CN" altLang="en-US" sz="3200" b="1" dirty="0">
              <a:solidFill>
                <a:schemeClr val="tx1">
                  <a:lumMod val="75000"/>
                  <a:lumOff val="25000"/>
                </a:schemeClr>
              </a:solidFill>
              <a:latin typeface="Arial Black" panose="020B0A04020102020204" charset="0"/>
              <a:ea typeface="Microsoft YaHei Light" panose="020B0502040204020203" pitchFamily="34" charset="-122"/>
              <a:cs typeface="Arial Black" panose="020B0A04020102020204" charset="0"/>
            </a:endParaRPr>
          </a:p>
        </p:txBody>
      </p:sp>
      <p:sp>
        <p:nvSpPr>
          <p:cNvPr id="8" name="矩形: 圆角 7"/>
          <p:cNvSpPr/>
          <p:nvPr/>
        </p:nvSpPr>
        <p:spPr>
          <a:xfrm>
            <a:off x="3697605" y="3671570"/>
            <a:ext cx="2294890" cy="704215"/>
          </a:xfrm>
          <a:prstGeom prst="roundRect">
            <a:avLst/>
          </a:prstGeom>
          <a:solidFill>
            <a:srgbClr val="768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Pop Alexandra - Maria</a:t>
            </a:r>
            <a:endParaRPr lang="en-US" sz="2000" b="1" dirty="0">
              <a:latin typeface="Arial" panose="020B0604020202020204" pitchFamily="34" charset="0"/>
              <a:cs typeface="Arial" panose="020B0604020202020204" pitchFamily="34" charset="0"/>
            </a:endParaRPr>
          </a:p>
        </p:txBody>
      </p:sp>
      <p:sp>
        <p:nvSpPr>
          <p:cNvPr id="9" name="矩形: 圆角 8"/>
          <p:cNvSpPr/>
          <p:nvPr/>
        </p:nvSpPr>
        <p:spPr>
          <a:xfrm>
            <a:off x="6155055" y="3672205"/>
            <a:ext cx="2295525" cy="703580"/>
          </a:xfrm>
          <a:prstGeom prst="roundRect">
            <a:avLst>
              <a:gd name="adj" fmla="val 0"/>
            </a:avLst>
          </a:prstGeom>
          <a:solidFill>
            <a:srgbClr val="768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Arial" panose="020B0604020202020204" pitchFamily="34" charset="0"/>
                <a:cs typeface="Arial" panose="020B0604020202020204" pitchFamily="34" charset="0"/>
              </a:rPr>
              <a:t>Facultatea de Informatica si Stiinte, Anul I</a:t>
            </a:r>
            <a:endParaRPr lang="en-US" altLang="zh-CN" sz="1400" b="1" dirty="0">
              <a:latin typeface="Arial" panose="020B0604020202020204" pitchFamily="34" charset="0"/>
              <a:cs typeface="Arial" panose="020B0604020202020204" pitchFamily="34" charset="0"/>
            </a:endParaRPr>
          </a:p>
        </p:txBody>
      </p:sp>
      <p:sp>
        <p:nvSpPr>
          <p:cNvPr id="10" name="Freeform 5"/>
          <p:cNvSpPr/>
          <p:nvPr/>
        </p:nvSpPr>
        <p:spPr bwMode="auto">
          <a:xfrm>
            <a:off x="5548753" y="861284"/>
            <a:ext cx="1094495" cy="703379"/>
          </a:xfrm>
          <a:custGeom>
            <a:avLst/>
            <a:gdLst>
              <a:gd name="T0" fmla="*/ 325 w 741"/>
              <a:gd name="T1" fmla="*/ 207 h 514"/>
              <a:gd name="T2" fmla="*/ 358 w 741"/>
              <a:gd name="T3" fmla="*/ 146 h 514"/>
              <a:gd name="T4" fmla="*/ 358 w 741"/>
              <a:gd name="T5" fmla="*/ 143 h 514"/>
              <a:gd name="T6" fmla="*/ 295 w 741"/>
              <a:gd name="T7" fmla="*/ 21 h 514"/>
              <a:gd name="T8" fmla="*/ 273 w 741"/>
              <a:gd name="T9" fmla="*/ 1 h 514"/>
              <a:gd name="T10" fmla="*/ 39 w 741"/>
              <a:gd name="T11" fmla="*/ 1 h 514"/>
              <a:gd name="T12" fmla="*/ 25 w 741"/>
              <a:gd name="T13" fmla="*/ 56 h 514"/>
              <a:gd name="T14" fmla="*/ 233 w 741"/>
              <a:gd name="T15" fmla="*/ 464 h 514"/>
              <a:gd name="T16" fmla="*/ 292 w 741"/>
              <a:gd name="T17" fmla="*/ 464 h 514"/>
              <a:gd name="T18" fmla="*/ 498 w 741"/>
              <a:gd name="T19" fmla="*/ 62 h 514"/>
              <a:gd name="T20" fmla="*/ 625 w 741"/>
              <a:gd name="T21" fmla="*/ 61 h 514"/>
              <a:gd name="T22" fmla="*/ 633 w 741"/>
              <a:gd name="T23" fmla="*/ 83 h 514"/>
              <a:gd name="T24" fmla="*/ 492 w 741"/>
              <a:gd name="T25" fmla="*/ 360 h 514"/>
              <a:gd name="T26" fmla="*/ 465 w 741"/>
              <a:gd name="T27" fmla="*/ 360 h 514"/>
              <a:gd name="T28" fmla="*/ 420 w 741"/>
              <a:gd name="T29" fmla="*/ 266 h 514"/>
              <a:gd name="T30" fmla="*/ 418 w 741"/>
              <a:gd name="T31" fmla="*/ 266 h 514"/>
              <a:gd name="T32" fmla="*/ 386 w 741"/>
              <a:gd name="T33" fmla="*/ 329 h 514"/>
              <a:gd name="T34" fmla="*/ 386 w 741"/>
              <a:gd name="T35" fmla="*/ 330 h 514"/>
              <a:gd name="T36" fmla="*/ 454 w 741"/>
              <a:gd name="T37" fmla="*/ 464 h 514"/>
              <a:gd name="T38" fmla="*/ 507 w 741"/>
              <a:gd name="T39" fmla="*/ 464 h 514"/>
              <a:gd name="T40" fmla="*/ 717 w 741"/>
              <a:gd name="T41" fmla="*/ 56 h 514"/>
              <a:gd name="T42" fmla="*/ 696 w 741"/>
              <a:gd name="T43" fmla="*/ 1 h 514"/>
              <a:gd name="T44" fmla="*/ 470 w 741"/>
              <a:gd name="T45" fmla="*/ 1 h 514"/>
              <a:gd name="T46" fmla="*/ 447 w 741"/>
              <a:gd name="T47" fmla="*/ 19 h 514"/>
              <a:gd name="T48" fmla="*/ 272 w 741"/>
              <a:gd name="T49" fmla="*/ 360 h 514"/>
              <a:gd name="T50" fmla="*/ 250 w 741"/>
              <a:gd name="T51" fmla="*/ 360 h 514"/>
              <a:gd name="T52" fmla="*/ 105 w 741"/>
              <a:gd name="T53" fmla="*/ 79 h 514"/>
              <a:gd name="T54" fmla="*/ 118 w 741"/>
              <a:gd name="T55" fmla="*/ 60 h 514"/>
              <a:gd name="T56" fmla="*/ 236 w 741"/>
              <a:gd name="T57" fmla="*/ 60 h 514"/>
              <a:gd name="T58" fmla="*/ 258 w 741"/>
              <a:gd name="T59" fmla="*/ 82 h 514"/>
              <a:gd name="T60" fmla="*/ 323 w 741"/>
              <a:gd name="T61" fmla="*/ 207 h 514"/>
              <a:gd name="T62" fmla="*/ 325 w 741"/>
              <a:gd name="T63" fmla="*/ 207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1" h="514">
                <a:moveTo>
                  <a:pt x="325" y="207"/>
                </a:moveTo>
                <a:cubicBezTo>
                  <a:pt x="336" y="187"/>
                  <a:pt x="347" y="167"/>
                  <a:pt x="358" y="146"/>
                </a:cubicBezTo>
                <a:cubicBezTo>
                  <a:pt x="358" y="145"/>
                  <a:pt x="358" y="144"/>
                  <a:pt x="358" y="143"/>
                </a:cubicBezTo>
                <a:cubicBezTo>
                  <a:pt x="295" y="21"/>
                  <a:pt x="295" y="21"/>
                  <a:pt x="295" y="21"/>
                </a:cubicBezTo>
                <a:cubicBezTo>
                  <a:pt x="295" y="21"/>
                  <a:pt x="285" y="1"/>
                  <a:pt x="273" y="1"/>
                </a:cubicBezTo>
                <a:cubicBezTo>
                  <a:pt x="261" y="1"/>
                  <a:pt x="39" y="1"/>
                  <a:pt x="39" y="1"/>
                </a:cubicBezTo>
                <a:cubicBezTo>
                  <a:pt x="39" y="1"/>
                  <a:pt x="0" y="7"/>
                  <a:pt x="25" y="56"/>
                </a:cubicBezTo>
                <a:cubicBezTo>
                  <a:pt x="50" y="104"/>
                  <a:pt x="233" y="464"/>
                  <a:pt x="233" y="464"/>
                </a:cubicBezTo>
                <a:cubicBezTo>
                  <a:pt x="234" y="467"/>
                  <a:pt x="261" y="513"/>
                  <a:pt x="292" y="464"/>
                </a:cubicBezTo>
                <a:cubicBezTo>
                  <a:pt x="318" y="410"/>
                  <a:pt x="498" y="62"/>
                  <a:pt x="498" y="62"/>
                </a:cubicBezTo>
                <a:cubicBezTo>
                  <a:pt x="625" y="61"/>
                  <a:pt x="625" y="61"/>
                  <a:pt x="625" y="61"/>
                </a:cubicBezTo>
                <a:cubicBezTo>
                  <a:pt x="625" y="61"/>
                  <a:pt x="647" y="56"/>
                  <a:pt x="633" y="83"/>
                </a:cubicBezTo>
                <a:cubicBezTo>
                  <a:pt x="620" y="110"/>
                  <a:pt x="494" y="357"/>
                  <a:pt x="492" y="360"/>
                </a:cubicBezTo>
                <a:cubicBezTo>
                  <a:pt x="491" y="363"/>
                  <a:pt x="479" y="390"/>
                  <a:pt x="465" y="360"/>
                </a:cubicBezTo>
                <a:cubicBezTo>
                  <a:pt x="450" y="329"/>
                  <a:pt x="435" y="297"/>
                  <a:pt x="420" y="266"/>
                </a:cubicBezTo>
                <a:cubicBezTo>
                  <a:pt x="419" y="265"/>
                  <a:pt x="419" y="265"/>
                  <a:pt x="418" y="266"/>
                </a:cubicBezTo>
                <a:cubicBezTo>
                  <a:pt x="407" y="287"/>
                  <a:pt x="396" y="308"/>
                  <a:pt x="386" y="329"/>
                </a:cubicBezTo>
                <a:cubicBezTo>
                  <a:pt x="385" y="330"/>
                  <a:pt x="385" y="330"/>
                  <a:pt x="386" y="330"/>
                </a:cubicBezTo>
                <a:cubicBezTo>
                  <a:pt x="454" y="464"/>
                  <a:pt x="454" y="464"/>
                  <a:pt x="454" y="464"/>
                </a:cubicBezTo>
                <a:cubicBezTo>
                  <a:pt x="456" y="468"/>
                  <a:pt x="482" y="514"/>
                  <a:pt x="507" y="464"/>
                </a:cubicBezTo>
                <a:cubicBezTo>
                  <a:pt x="535" y="418"/>
                  <a:pt x="717" y="56"/>
                  <a:pt x="717" y="56"/>
                </a:cubicBezTo>
                <a:cubicBezTo>
                  <a:pt x="717" y="56"/>
                  <a:pt x="741" y="2"/>
                  <a:pt x="696" y="1"/>
                </a:cubicBezTo>
                <a:cubicBezTo>
                  <a:pt x="652" y="0"/>
                  <a:pt x="470" y="1"/>
                  <a:pt x="470" y="1"/>
                </a:cubicBezTo>
                <a:cubicBezTo>
                  <a:pt x="470" y="1"/>
                  <a:pt x="456" y="0"/>
                  <a:pt x="447" y="19"/>
                </a:cubicBezTo>
                <a:cubicBezTo>
                  <a:pt x="439" y="37"/>
                  <a:pt x="273" y="359"/>
                  <a:pt x="272" y="360"/>
                </a:cubicBezTo>
                <a:cubicBezTo>
                  <a:pt x="272" y="362"/>
                  <a:pt x="262" y="385"/>
                  <a:pt x="250" y="360"/>
                </a:cubicBezTo>
                <a:cubicBezTo>
                  <a:pt x="237" y="335"/>
                  <a:pt x="105" y="79"/>
                  <a:pt x="105" y="79"/>
                </a:cubicBezTo>
                <a:cubicBezTo>
                  <a:pt x="105" y="79"/>
                  <a:pt x="95" y="60"/>
                  <a:pt x="118" y="60"/>
                </a:cubicBezTo>
                <a:cubicBezTo>
                  <a:pt x="141" y="60"/>
                  <a:pt x="236" y="60"/>
                  <a:pt x="236" y="60"/>
                </a:cubicBezTo>
                <a:cubicBezTo>
                  <a:pt x="236" y="60"/>
                  <a:pt x="249" y="60"/>
                  <a:pt x="258" y="82"/>
                </a:cubicBezTo>
                <a:cubicBezTo>
                  <a:pt x="279" y="124"/>
                  <a:pt x="302" y="166"/>
                  <a:pt x="323" y="207"/>
                </a:cubicBezTo>
                <a:cubicBezTo>
                  <a:pt x="324" y="208"/>
                  <a:pt x="324" y="208"/>
                  <a:pt x="325" y="207"/>
                </a:cubicBezTo>
                <a:close/>
              </a:path>
            </a:pathLst>
          </a:custGeom>
          <a:solidFill>
            <a:srgbClr val="2A3E56"/>
          </a:solidFill>
          <a:ln>
            <a:noFill/>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solidFill>
                <a:srgbClr val="363B45"/>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7075" y="533400"/>
            <a:ext cx="10782935" cy="5262245"/>
          </a:xfrm>
          <a:prstGeom prst="rect">
            <a:avLst/>
          </a:prstGeom>
          <a:noFill/>
        </p:spPr>
        <p:txBody>
          <a:bodyPr wrap="square" rtlCol="0" anchor="t">
            <a:spAutoFit/>
          </a:bodyPr>
          <a:p>
            <a:pPr algn="l"/>
            <a:r>
              <a:rPr lang="en-US" sz="2400">
                <a:latin typeface="Arial" panose="020B0604020202020204" pitchFamily="34" charset="0"/>
                <a:cs typeface="Arial" panose="020B0604020202020204" pitchFamily="34" charset="0"/>
                <a:sym typeface="+mn-ea"/>
              </a:rPr>
              <a:t>Aplicarea marcajelor este realizată în fragmentul:</a:t>
            </a:r>
            <a:endParaRPr lang="en-US" sz="2400">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sym typeface="+mn-ea"/>
              </a:rPr>
              <a:t>for i:=1 to n-2 do</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sym typeface="+mn-ea"/>
              </a:rPr>
              <a:t>  for j:=i+1 to n-1 do</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sym typeface="+mn-ea"/>
              </a:rPr>
              <a:t>    for k:=j+1 to n do</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sym typeface="+mn-ea"/>
              </a:rPr>
              <a:t>      for l:=1 to n do</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sym typeface="+mn-ea"/>
              </a:rPr>
              <a:t>         if (l&lt;&gt;i) and (l&lt;&gt;j) and (l&lt;&gt;k) then</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sym typeface="+mn-ea"/>
              </a:rPr>
              <a:t>           if apart(l,i,j,k) then a[l].int:=1;</a:t>
            </a:r>
            <a:endParaRPr lang="en-US" sz="2400" b="1">
              <a:latin typeface="Arial" panose="020B0604020202020204" pitchFamily="34" charset="0"/>
              <a:cs typeface="Arial" panose="020B0604020202020204" pitchFamily="34" charset="0"/>
            </a:endParaRPr>
          </a:p>
          <a:p>
            <a:pPr algn="l"/>
            <a:r>
              <a:rPr lang="en-US" sz="2400">
                <a:latin typeface="Arial" panose="020B0604020202020204" pitchFamily="34" charset="0"/>
                <a:cs typeface="Arial" panose="020B0604020202020204" pitchFamily="34" charset="0"/>
                <a:sym typeface="+mn-ea"/>
              </a:rPr>
              <a:t>Afişarea coordonatelor punctelor care formează înfăşurătoarea se realizează prin verificarea marcajelor:</a:t>
            </a:r>
            <a:endParaRPr lang="en-US" sz="2400">
              <a:latin typeface="Arial" panose="020B0604020202020204" pitchFamily="34" charset="0"/>
              <a:cs typeface="Arial" panose="020B0604020202020204" pitchFamily="34" charset="0"/>
            </a:endParaRPr>
          </a:p>
          <a:p>
            <a:pPr algn="l"/>
            <a:r>
              <a:rPr lang="en-US" sz="2400">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 for i:=1 to n do if a[i].int=0 </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sym typeface="+mn-ea"/>
              </a:rPr>
              <a:t>          then writeln(a[i].x, ’ ’,a[i].y);</a:t>
            </a:r>
            <a:endParaRPr lang="en-US" sz="2400" b="1">
              <a:latin typeface="Arial" panose="020B0604020202020204" pitchFamily="34" charset="0"/>
              <a:cs typeface="Arial" panose="020B0604020202020204" pitchFamily="34" charset="0"/>
            </a:endParaRPr>
          </a:p>
          <a:p>
            <a:pPr algn="l"/>
            <a:r>
              <a:rPr lang="en-US" sz="2400">
                <a:latin typeface="Arial" panose="020B0604020202020204" pitchFamily="34" charset="0"/>
                <a:cs typeface="Arial" panose="020B0604020202020204" pitchFamily="34" charset="0"/>
                <a:sym typeface="+mn-ea"/>
              </a:rPr>
              <a:t> Algoritmul descris, deşi este unul polinomial, nu este </a:t>
            </a:r>
            <a:endParaRPr lang="en-US" sz="2400">
              <a:latin typeface="Arial" panose="020B0604020202020204" pitchFamily="34" charset="0"/>
              <a:cs typeface="Arial" panose="020B0604020202020204" pitchFamily="34" charset="0"/>
            </a:endParaRPr>
          </a:p>
          <a:p>
            <a:pPr algn="l"/>
            <a:r>
              <a:rPr lang="en-US" sz="2400">
                <a:latin typeface="Arial" panose="020B0604020202020204" pitchFamily="34" charset="0"/>
                <a:cs typeface="Arial" panose="020B0604020202020204" pitchFamily="34" charset="0"/>
                <a:sym typeface="+mn-ea"/>
              </a:rPr>
              <a:t>cel mai eficient pentru determinarea înfăşurătoarei convexe a unei mulţimi de puncte.</a:t>
            </a:r>
            <a:endParaRPr lang="en-US" sz="2400"/>
          </a:p>
        </p:txBody>
      </p:sp>
      <p:sp>
        <p:nvSpPr>
          <p:cNvPr id="52" name="Freeform 208"/>
          <p:cNvSpPr>
            <a:spLocks noEditPoints="1"/>
          </p:cNvSpPr>
          <p:nvPr/>
        </p:nvSpPr>
        <p:spPr bwMode="auto">
          <a:xfrm>
            <a:off x="11217910" y="5876849"/>
            <a:ext cx="418830" cy="389493"/>
          </a:xfrm>
          <a:custGeom>
            <a:avLst/>
            <a:gdLst>
              <a:gd name="T0" fmla="*/ 57 w 69"/>
              <a:gd name="T1" fmla="*/ 6 h 64"/>
              <a:gd name="T2" fmla="*/ 56 w 69"/>
              <a:gd name="T3" fmla="*/ 0 h 64"/>
              <a:gd name="T4" fmla="*/ 38 w 69"/>
              <a:gd name="T5" fmla="*/ 0 h 64"/>
              <a:gd name="T6" fmla="*/ 13 w 69"/>
              <a:gd name="T7" fmla="*/ 0 h 64"/>
              <a:gd name="T8" fmla="*/ 12 w 69"/>
              <a:gd name="T9" fmla="*/ 6 h 64"/>
              <a:gd name="T10" fmla="*/ 0 w 69"/>
              <a:gd name="T11" fmla="*/ 9 h 64"/>
              <a:gd name="T12" fmla="*/ 20 w 69"/>
              <a:gd name="T13" fmla="*/ 35 h 64"/>
              <a:gd name="T14" fmla="*/ 21 w 69"/>
              <a:gd name="T15" fmla="*/ 35 h 64"/>
              <a:gd name="T16" fmla="*/ 15 w 69"/>
              <a:gd name="T17" fmla="*/ 57 h 64"/>
              <a:gd name="T18" fmla="*/ 14 w 69"/>
              <a:gd name="T19" fmla="*/ 63 h 64"/>
              <a:gd name="T20" fmla="*/ 37 w 69"/>
              <a:gd name="T21" fmla="*/ 64 h 64"/>
              <a:gd name="T22" fmla="*/ 54 w 69"/>
              <a:gd name="T23" fmla="*/ 64 h 64"/>
              <a:gd name="T24" fmla="*/ 55 w 69"/>
              <a:gd name="T25" fmla="*/ 59 h 64"/>
              <a:gd name="T26" fmla="*/ 45 w 69"/>
              <a:gd name="T27" fmla="*/ 49 h 64"/>
              <a:gd name="T28" fmla="*/ 49 w 69"/>
              <a:gd name="T29" fmla="*/ 35 h 64"/>
              <a:gd name="T30" fmla="*/ 66 w 69"/>
              <a:gd name="T31" fmla="*/ 22 h 64"/>
              <a:gd name="T32" fmla="*/ 65 w 69"/>
              <a:gd name="T33" fmla="*/ 6 h 64"/>
              <a:gd name="T34" fmla="*/ 4 w 69"/>
              <a:gd name="T35" fmla="*/ 9 h 64"/>
              <a:gd name="T36" fmla="*/ 12 w 69"/>
              <a:gd name="T37" fmla="*/ 9 h 64"/>
              <a:gd name="T38" fmla="*/ 14 w 69"/>
              <a:gd name="T39" fmla="*/ 17 h 64"/>
              <a:gd name="T40" fmla="*/ 14 w 69"/>
              <a:gd name="T41" fmla="*/ 18 h 64"/>
              <a:gd name="T42" fmla="*/ 6 w 69"/>
              <a:gd name="T43" fmla="*/ 20 h 64"/>
              <a:gd name="T44" fmla="*/ 42 w 69"/>
              <a:gd name="T45" fmla="*/ 51 h 64"/>
              <a:gd name="T46" fmla="*/ 52 w 69"/>
              <a:gd name="T47" fmla="*/ 61 h 64"/>
              <a:gd name="T48" fmla="*/ 37 w 69"/>
              <a:gd name="T49" fmla="*/ 61 h 64"/>
              <a:gd name="T50" fmla="*/ 17 w 69"/>
              <a:gd name="T51" fmla="*/ 60 h 64"/>
              <a:gd name="T52" fmla="*/ 37 w 69"/>
              <a:gd name="T53" fmla="*/ 51 h 64"/>
              <a:gd name="T54" fmla="*/ 37 w 69"/>
              <a:gd name="T55" fmla="*/ 48 h 64"/>
              <a:gd name="T56" fmla="*/ 24 w 69"/>
              <a:gd name="T57" fmla="*/ 33 h 64"/>
              <a:gd name="T58" fmla="*/ 31 w 69"/>
              <a:gd name="T59" fmla="*/ 26 h 64"/>
              <a:gd name="T60" fmla="*/ 31 w 69"/>
              <a:gd name="T61" fmla="*/ 23 h 64"/>
              <a:gd name="T62" fmla="*/ 18 w 69"/>
              <a:gd name="T63" fmla="*/ 19 h 64"/>
              <a:gd name="T64" fmla="*/ 41 w 69"/>
              <a:gd name="T65" fmla="*/ 17 h 64"/>
              <a:gd name="T66" fmla="*/ 17 w 69"/>
              <a:gd name="T67" fmla="*/ 16 h 64"/>
              <a:gd name="T68" fmla="*/ 48 w 69"/>
              <a:gd name="T69" fmla="*/ 11 h 64"/>
              <a:gd name="T70" fmla="*/ 48 w 69"/>
              <a:gd name="T71" fmla="*/ 8 h 64"/>
              <a:gd name="T72" fmla="*/ 15 w 69"/>
              <a:gd name="T73" fmla="*/ 3 h 64"/>
              <a:gd name="T74" fmla="*/ 38 w 69"/>
              <a:gd name="T75" fmla="*/ 3 h 64"/>
              <a:gd name="T76" fmla="*/ 54 w 69"/>
              <a:gd name="T77" fmla="*/ 3 h 64"/>
              <a:gd name="T78" fmla="*/ 63 w 69"/>
              <a:gd name="T79" fmla="*/ 20 h 64"/>
              <a:gd name="T80" fmla="*/ 57 w 69"/>
              <a:gd name="T81" fmla="*/ 9 h 64"/>
              <a:gd name="T82" fmla="*/ 65 w 69"/>
              <a:gd name="T83"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 h="64">
                <a:moveTo>
                  <a:pt x="65" y="6"/>
                </a:moveTo>
                <a:cubicBezTo>
                  <a:pt x="57" y="6"/>
                  <a:pt x="57" y="6"/>
                  <a:pt x="57" y="6"/>
                </a:cubicBezTo>
                <a:cubicBezTo>
                  <a:pt x="58" y="3"/>
                  <a:pt x="58" y="1"/>
                  <a:pt x="58" y="1"/>
                </a:cubicBezTo>
                <a:cubicBezTo>
                  <a:pt x="58" y="0"/>
                  <a:pt x="57" y="0"/>
                  <a:pt x="56" y="0"/>
                </a:cubicBezTo>
                <a:cubicBezTo>
                  <a:pt x="38" y="0"/>
                  <a:pt x="38" y="0"/>
                  <a:pt x="38" y="0"/>
                </a:cubicBezTo>
                <a:cubicBezTo>
                  <a:pt x="38" y="0"/>
                  <a:pt x="38" y="0"/>
                  <a:pt x="38" y="0"/>
                </a:cubicBezTo>
                <a:cubicBezTo>
                  <a:pt x="38" y="0"/>
                  <a:pt x="37" y="0"/>
                  <a:pt x="37" y="0"/>
                </a:cubicBezTo>
                <a:cubicBezTo>
                  <a:pt x="13" y="0"/>
                  <a:pt x="13" y="0"/>
                  <a:pt x="13" y="0"/>
                </a:cubicBezTo>
                <a:cubicBezTo>
                  <a:pt x="12" y="0"/>
                  <a:pt x="12" y="0"/>
                  <a:pt x="12" y="1"/>
                </a:cubicBezTo>
                <a:cubicBezTo>
                  <a:pt x="12" y="1"/>
                  <a:pt x="12" y="3"/>
                  <a:pt x="12" y="6"/>
                </a:cubicBezTo>
                <a:cubicBezTo>
                  <a:pt x="4" y="6"/>
                  <a:pt x="4" y="6"/>
                  <a:pt x="4" y="6"/>
                </a:cubicBezTo>
                <a:cubicBezTo>
                  <a:pt x="2" y="6"/>
                  <a:pt x="0" y="7"/>
                  <a:pt x="0" y="9"/>
                </a:cubicBezTo>
                <a:cubicBezTo>
                  <a:pt x="0" y="10"/>
                  <a:pt x="0" y="16"/>
                  <a:pt x="3" y="22"/>
                </a:cubicBezTo>
                <a:cubicBezTo>
                  <a:pt x="6" y="30"/>
                  <a:pt x="12" y="34"/>
                  <a:pt x="20" y="35"/>
                </a:cubicBezTo>
                <a:cubicBezTo>
                  <a:pt x="20" y="35"/>
                  <a:pt x="20" y="35"/>
                  <a:pt x="21" y="35"/>
                </a:cubicBezTo>
                <a:cubicBezTo>
                  <a:pt x="21" y="35"/>
                  <a:pt x="21" y="35"/>
                  <a:pt x="21" y="35"/>
                </a:cubicBezTo>
                <a:cubicBezTo>
                  <a:pt x="25" y="41"/>
                  <a:pt x="26" y="46"/>
                  <a:pt x="24" y="49"/>
                </a:cubicBezTo>
                <a:cubicBezTo>
                  <a:pt x="23" y="53"/>
                  <a:pt x="18" y="57"/>
                  <a:pt x="15" y="57"/>
                </a:cubicBezTo>
                <a:cubicBezTo>
                  <a:pt x="14" y="58"/>
                  <a:pt x="14" y="58"/>
                  <a:pt x="14" y="59"/>
                </a:cubicBezTo>
                <a:cubicBezTo>
                  <a:pt x="14" y="63"/>
                  <a:pt x="14" y="63"/>
                  <a:pt x="14" y="63"/>
                </a:cubicBezTo>
                <a:cubicBezTo>
                  <a:pt x="14" y="64"/>
                  <a:pt x="15" y="64"/>
                  <a:pt x="16" y="64"/>
                </a:cubicBezTo>
                <a:cubicBezTo>
                  <a:pt x="37" y="64"/>
                  <a:pt x="37" y="64"/>
                  <a:pt x="37" y="64"/>
                </a:cubicBezTo>
                <a:cubicBezTo>
                  <a:pt x="38" y="64"/>
                  <a:pt x="38" y="64"/>
                  <a:pt x="38" y="64"/>
                </a:cubicBezTo>
                <a:cubicBezTo>
                  <a:pt x="54" y="64"/>
                  <a:pt x="54" y="64"/>
                  <a:pt x="54" y="64"/>
                </a:cubicBezTo>
                <a:cubicBezTo>
                  <a:pt x="55" y="64"/>
                  <a:pt x="55" y="64"/>
                  <a:pt x="55" y="63"/>
                </a:cubicBezTo>
                <a:cubicBezTo>
                  <a:pt x="55" y="59"/>
                  <a:pt x="55" y="59"/>
                  <a:pt x="55" y="59"/>
                </a:cubicBezTo>
                <a:cubicBezTo>
                  <a:pt x="55" y="58"/>
                  <a:pt x="55" y="58"/>
                  <a:pt x="54" y="57"/>
                </a:cubicBezTo>
                <a:cubicBezTo>
                  <a:pt x="51" y="57"/>
                  <a:pt x="47" y="53"/>
                  <a:pt x="45" y="49"/>
                </a:cubicBezTo>
                <a:cubicBezTo>
                  <a:pt x="44" y="46"/>
                  <a:pt x="45" y="41"/>
                  <a:pt x="48" y="35"/>
                </a:cubicBezTo>
                <a:cubicBezTo>
                  <a:pt x="48" y="35"/>
                  <a:pt x="48" y="35"/>
                  <a:pt x="49" y="35"/>
                </a:cubicBezTo>
                <a:cubicBezTo>
                  <a:pt x="49" y="35"/>
                  <a:pt x="49" y="35"/>
                  <a:pt x="49" y="35"/>
                </a:cubicBezTo>
                <a:cubicBezTo>
                  <a:pt x="57" y="34"/>
                  <a:pt x="63" y="30"/>
                  <a:pt x="66" y="22"/>
                </a:cubicBezTo>
                <a:cubicBezTo>
                  <a:pt x="69" y="16"/>
                  <a:pt x="69" y="10"/>
                  <a:pt x="69" y="9"/>
                </a:cubicBezTo>
                <a:cubicBezTo>
                  <a:pt x="69" y="7"/>
                  <a:pt x="67" y="6"/>
                  <a:pt x="65" y="6"/>
                </a:cubicBezTo>
                <a:close/>
                <a:moveTo>
                  <a:pt x="6" y="20"/>
                </a:moveTo>
                <a:cubicBezTo>
                  <a:pt x="4" y="15"/>
                  <a:pt x="4" y="10"/>
                  <a:pt x="4" y="9"/>
                </a:cubicBezTo>
                <a:cubicBezTo>
                  <a:pt x="4" y="9"/>
                  <a:pt x="4" y="9"/>
                  <a:pt x="4" y="9"/>
                </a:cubicBezTo>
                <a:cubicBezTo>
                  <a:pt x="12" y="9"/>
                  <a:pt x="12" y="9"/>
                  <a:pt x="12" y="9"/>
                </a:cubicBezTo>
                <a:cubicBezTo>
                  <a:pt x="12" y="10"/>
                  <a:pt x="12" y="10"/>
                  <a:pt x="13" y="10"/>
                </a:cubicBezTo>
                <a:cubicBezTo>
                  <a:pt x="13" y="12"/>
                  <a:pt x="13" y="14"/>
                  <a:pt x="14" y="17"/>
                </a:cubicBezTo>
                <a:cubicBezTo>
                  <a:pt x="14" y="17"/>
                  <a:pt x="14" y="17"/>
                  <a:pt x="14" y="17"/>
                </a:cubicBezTo>
                <a:cubicBezTo>
                  <a:pt x="14" y="18"/>
                  <a:pt x="14" y="18"/>
                  <a:pt x="14" y="18"/>
                </a:cubicBezTo>
                <a:cubicBezTo>
                  <a:pt x="16" y="22"/>
                  <a:pt x="17" y="27"/>
                  <a:pt x="19" y="31"/>
                </a:cubicBezTo>
                <a:cubicBezTo>
                  <a:pt x="13" y="30"/>
                  <a:pt x="9" y="27"/>
                  <a:pt x="6" y="20"/>
                </a:cubicBezTo>
                <a:close/>
                <a:moveTo>
                  <a:pt x="45" y="33"/>
                </a:moveTo>
                <a:cubicBezTo>
                  <a:pt x="41" y="41"/>
                  <a:pt x="40" y="46"/>
                  <a:pt x="42" y="51"/>
                </a:cubicBezTo>
                <a:cubicBezTo>
                  <a:pt x="44" y="55"/>
                  <a:pt x="48" y="59"/>
                  <a:pt x="52" y="60"/>
                </a:cubicBezTo>
                <a:cubicBezTo>
                  <a:pt x="52" y="61"/>
                  <a:pt x="52" y="61"/>
                  <a:pt x="52" y="61"/>
                </a:cubicBezTo>
                <a:cubicBezTo>
                  <a:pt x="38" y="61"/>
                  <a:pt x="38" y="61"/>
                  <a:pt x="38" y="61"/>
                </a:cubicBezTo>
                <a:cubicBezTo>
                  <a:pt x="37" y="61"/>
                  <a:pt x="37" y="61"/>
                  <a:pt x="37" y="61"/>
                </a:cubicBezTo>
                <a:cubicBezTo>
                  <a:pt x="17" y="61"/>
                  <a:pt x="17" y="61"/>
                  <a:pt x="17" y="61"/>
                </a:cubicBezTo>
                <a:cubicBezTo>
                  <a:pt x="17" y="60"/>
                  <a:pt x="17" y="60"/>
                  <a:pt x="17" y="60"/>
                </a:cubicBezTo>
                <a:cubicBezTo>
                  <a:pt x="21" y="59"/>
                  <a:pt x="25" y="55"/>
                  <a:pt x="27" y="51"/>
                </a:cubicBezTo>
                <a:cubicBezTo>
                  <a:pt x="37" y="51"/>
                  <a:pt x="37" y="51"/>
                  <a:pt x="37" y="51"/>
                </a:cubicBezTo>
                <a:cubicBezTo>
                  <a:pt x="38" y="51"/>
                  <a:pt x="39" y="50"/>
                  <a:pt x="39" y="49"/>
                </a:cubicBezTo>
                <a:cubicBezTo>
                  <a:pt x="39" y="49"/>
                  <a:pt x="38" y="48"/>
                  <a:pt x="37" y="48"/>
                </a:cubicBezTo>
                <a:cubicBezTo>
                  <a:pt x="28" y="48"/>
                  <a:pt x="28" y="48"/>
                  <a:pt x="28" y="48"/>
                </a:cubicBezTo>
                <a:cubicBezTo>
                  <a:pt x="29" y="44"/>
                  <a:pt x="27" y="39"/>
                  <a:pt x="24" y="33"/>
                </a:cubicBezTo>
                <a:cubicBezTo>
                  <a:pt x="23" y="31"/>
                  <a:pt x="22" y="28"/>
                  <a:pt x="21" y="26"/>
                </a:cubicBezTo>
                <a:cubicBezTo>
                  <a:pt x="31" y="26"/>
                  <a:pt x="31" y="26"/>
                  <a:pt x="31" y="26"/>
                </a:cubicBezTo>
                <a:cubicBezTo>
                  <a:pt x="32" y="26"/>
                  <a:pt x="32" y="25"/>
                  <a:pt x="32" y="25"/>
                </a:cubicBezTo>
                <a:cubicBezTo>
                  <a:pt x="32" y="24"/>
                  <a:pt x="32" y="23"/>
                  <a:pt x="31" y="23"/>
                </a:cubicBezTo>
                <a:cubicBezTo>
                  <a:pt x="20" y="23"/>
                  <a:pt x="20" y="23"/>
                  <a:pt x="20" y="23"/>
                </a:cubicBezTo>
                <a:cubicBezTo>
                  <a:pt x="19" y="22"/>
                  <a:pt x="18" y="20"/>
                  <a:pt x="18" y="19"/>
                </a:cubicBezTo>
                <a:cubicBezTo>
                  <a:pt x="39" y="19"/>
                  <a:pt x="39" y="19"/>
                  <a:pt x="39" y="19"/>
                </a:cubicBezTo>
                <a:cubicBezTo>
                  <a:pt x="40" y="19"/>
                  <a:pt x="41" y="18"/>
                  <a:pt x="41" y="17"/>
                </a:cubicBezTo>
                <a:cubicBezTo>
                  <a:pt x="41" y="16"/>
                  <a:pt x="40" y="16"/>
                  <a:pt x="39" y="16"/>
                </a:cubicBezTo>
                <a:cubicBezTo>
                  <a:pt x="17" y="16"/>
                  <a:pt x="17" y="16"/>
                  <a:pt x="17" y="16"/>
                </a:cubicBezTo>
                <a:cubicBezTo>
                  <a:pt x="17" y="14"/>
                  <a:pt x="16" y="12"/>
                  <a:pt x="16" y="11"/>
                </a:cubicBezTo>
                <a:cubicBezTo>
                  <a:pt x="48" y="11"/>
                  <a:pt x="48" y="11"/>
                  <a:pt x="48" y="11"/>
                </a:cubicBezTo>
                <a:cubicBezTo>
                  <a:pt x="49" y="11"/>
                  <a:pt x="49" y="10"/>
                  <a:pt x="49" y="9"/>
                </a:cubicBezTo>
                <a:cubicBezTo>
                  <a:pt x="49" y="8"/>
                  <a:pt x="49" y="8"/>
                  <a:pt x="48" y="8"/>
                </a:cubicBezTo>
                <a:cubicBezTo>
                  <a:pt x="16" y="8"/>
                  <a:pt x="16" y="8"/>
                  <a:pt x="16" y="8"/>
                </a:cubicBezTo>
                <a:cubicBezTo>
                  <a:pt x="15" y="6"/>
                  <a:pt x="15" y="4"/>
                  <a:pt x="15" y="3"/>
                </a:cubicBezTo>
                <a:cubicBezTo>
                  <a:pt x="37" y="3"/>
                  <a:pt x="37" y="3"/>
                  <a:pt x="37" y="3"/>
                </a:cubicBezTo>
                <a:cubicBezTo>
                  <a:pt x="37" y="3"/>
                  <a:pt x="38" y="3"/>
                  <a:pt x="38" y="3"/>
                </a:cubicBezTo>
                <a:cubicBezTo>
                  <a:pt x="38" y="3"/>
                  <a:pt x="38" y="3"/>
                  <a:pt x="38" y="3"/>
                </a:cubicBezTo>
                <a:cubicBezTo>
                  <a:pt x="54" y="3"/>
                  <a:pt x="54" y="3"/>
                  <a:pt x="54" y="3"/>
                </a:cubicBezTo>
                <a:cubicBezTo>
                  <a:pt x="54" y="7"/>
                  <a:pt x="53" y="19"/>
                  <a:pt x="45" y="33"/>
                </a:cubicBezTo>
                <a:close/>
                <a:moveTo>
                  <a:pt x="63" y="20"/>
                </a:moveTo>
                <a:cubicBezTo>
                  <a:pt x="60" y="27"/>
                  <a:pt x="56" y="30"/>
                  <a:pt x="50" y="31"/>
                </a:cubicBezTo>
                <a:cubicBezTo>
                  <a:pt x="54" y="23"/>
                  <a:pt x="56" y="15"/>
                  <a:pt x="57" y="9"/>
                </a:cubicBezTo>
                <a:cubicBezTo>
                  <a:pt x="65" y="9"/>
                  <a:pt x="65" y="9"/>
                  <a:pt x="65" y="9"/>
                </a:cubicBezTo>
                <a:cubicBezTo>
                  <a:pt x="65" y="9"/>
                  <a:pt x="65" y="9"/>
                  <a:pt x="65" y="9"/>
                </a:cubicBezTo>
                <a:cubicBezTo>
                  <a:pt x="65" y="10"/>
                  <a:pt x="65" y="15"/>
                  <a:pt x="63" y="20"/>
                </a:cubicBezTo>
                <a:close/>
              </a:path>
            </a:pathLst>
          </a:custGeom>
          <a:solidFill>
            <a:srgbClr val="2A3E56"/>
          </a:solidFill>
          <a:ln>
            <a:noFill/>
          </a:ln>
        </p:spPr>
        <p:txBody>
          <a:bodyPr vert="horz" wrap="square" lIns="45720" tIns="22860" rIns="45720" bIns="22860" numCol="1" anchor="t" anchorCtr="0" compatLnSpc="1"/>
          <a:p>
            <a:endParaRPr lang="th-TH" sz="900"/>
          </a:p>
        </p:txBody>
      </p:sp>
      <p:grpSp>
        <p:nvGrpSpPr>
          <p:cNvPr id="58" name="154"/>
          <p:cNvGrpSpPr/>
          <p:nvPr/>
        </p:nvGrpSpPr>
        <p:grpSpPr>
          <a:xfrm>
            <a:off x="526898" y="5858520"/>
            <a:ext cx="285290" cy="425912"/>
            <a:chOff x="9260948" y="10553700"/>
            <a:chExt cx="447675" cy="668338"/>
          </a:xfrm>
          <a:solidFill>
            <a:srgbClr val="768391"/>
          </a:solidFill>
        </p:grpSpPr>
        <p:sp>
          <p:nvSpPr>
            <p:cNvPr id="59"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sp>
          <p:nvSpPr>
            <p:cNvPr id="60"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sp>
          <p:nvSpPr>
            <p:cNvPr id="61"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sp>
          <p:nvSpPr>
            <p:cNvPr id="62"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grpSp>
      <p:grpSp>
        <p:nvGrpSpPr>
          <p:cNvPr id="22" name="148"/>
          <p:cNvGrpSpPr/>
          <p:nvPr/>
        </p:nvGrpSpPr>
        <p:grpSpPr>
          <a:xfrm>
            <a:off x="11132963" y="409352"/>
            <a:ext cx="467390" cy="413772"/>
            <a:chOff x="8022698" y="10553700"/>
            <a:chExt cx="733425" cy="649288"/>
          </a:xfrm>
          <a:solidFill>
            <a:srgbClr val="58A5BF"/>
          </a:solidFill>
        </p:grpSpPr>
        <p:sp>
          <p:nvSpPr>
            <p:cNvPr id="23" name="Freeform 198"/>
            <p:cNvSpPr>
              <a:spLocks noEditPoints="1"/>
            </p:cNvSpPr>
            <p:nvPr/>
          </p:nvSpPr>
          <p:spPr bwMode="auto">
            <a:xfrm>
              <a:off x="8022698" y="10553700"/>
              <a:ext cx="733425" cy="649288"/>
            </a:xfrm>
            <a:custGeom>
              <a:avLst/>
              <a:gdLst>
                <a:gd name="T0" fmla="*/ 66 w 77"/>
                <a:gd name="T1" fmla="*/ 0 h 68"/>
                <a:gd name="T2" fmla="*/ 11 w 77"/>
                <a:gd name="T3" fmla="*/ 0 h 68"/>
                <a:gd name="T4" fmla="*/ 0 w 77"/>
                <a:gd name="T5" fmla="*/ 11 h 68"/>
                <a:gd name="T6" fmla="*/ 0 w 77"/>
                <a:gd name="T7" fmla="*/ 46 h 68"/>
                <a:gd name="T8" fmla="*/ 11 w 77"/>
                <a:gd name="T9" fmla="*/ 57 h 68"/>
                <a:gd name="T10" fmla="*/ 29 w 77"/>
                <a:gd name="T11" fmla="*/ 57 h 68"/>
                <a:gd name="T12" fmla="*/ 28 w 77"/>
                <a:gd name="T13" fmla="*/ 65 h 68"/>
                <a:gd name="T14" fmla="*/ 26 w 77"/>
                <a:gd name="T15" fmla="*/ 65 h 68"/>
                <a:gd name="T16" fmla="*/ 21 w 77"/>
                <a:gd name="T17" fmla="*/ 65 h 68"/>
                <a:gd name="T18" fmla="*/ 20 w 77"/>
                <a:gd name="T19" fmla="*/ 67 h 68"/>
                <a:gd name="T20" fmla="*/ 21 w 77"/>
                <a:gd name="T21" fmla="*/ 68 h 68"/>
                <a:gd name="T22" fmla="*/ 56 w 77"/>
                <a:gd name="T23" fmla="*/ 68 h 68"/>
                <a:gd name="T24" fmla="*/ 57 w 77"/>
                <a:gd name="T25" fmla="*/ 67 h 68"/>
                <a:gd name="T26" fmla="*/ 56 w 77"/>
                <a:gd name="T27" fmla="*/ 65 h 68"/>
                <a:gd name="T28" fmla="*/ 51 w 77"/>
                <a:gd name="T29" fmla="*/ 65 h 68"/>
                <a:gd name="T30" fmla="*/ 49 w 77"/>
                <a:gd name="T31" fmla="*/ 65 h 68"/>
                <a:gd name="T32" fmla="*/ 48 w 77"/>
                <a:gd name="T33" fmla="*/ 57 h 68"/>
                <a:gd name="T34" fmla="*/ 66 w 77"/>
                <a:gd name="T35" fmla="*/ 57 h 68"/>
                <a:gd name="T36" fmla="*/ 77 w 77"/>
                <a:gd name="T37" fmla="*/ 46 h 68"/>
                <a:gd name="T38" fmla="*/ 77 w 77"/>
                <a:gd name="T39" fmla="*/ 11 h 68"/>
                <a:gd name="T40" fmla="*/ 66 w 77"/>
                <a:gd name="T41" fmla="*/ 0 h 68"/>
                <a:gd name="T42" fmla="*/ 11 w 77"/>
                <a:gd name="T43" fmla="*/ 3 h 68"/>
                <a:gd name="T44" fmla="*/ 66 w 77"/>
                <a:gd name="T45" fmla="*/ 3 h 68"/>
                <a:gd name="T46" fmla="*/ 73 w 77"/>
                <a:gd name="T47" fmla="*/ 11 h 68"/>
                <a:gd name="T48" fmla="*/ 73 w 77"/>
                <a:gd name="T49" fmla="*/ 41 h 68"/>
                <a:gd name="T50" fmla="*/ 3 w 77"/>
                <a:gd name="T51" fmla="*/ 41 h 68"/>
                <a:gd name="T52" fmla="*/ 3 w 77"/>
                <a:gd name="T53" fmla="*/ 11 h 68"/>
                <a:gd name="T54" fmla="*/ 11 w 77"/>
                <a:gd name="T55" fmla="*/ 3 h 68"/>
                <a:gd name="T56" fmla="*/ 46 w 77"/>
                <a:gd name="T57" fmla="*/ 65 h 68"/>
                <a:gd name="T58" fmla="*/ 31 w 77"/>
                <a:gd name="T59" fmla="*/ 65 h 68"/>
                <a:gd name="T60" fmla="*/ 32 w 77"/>
                <a:gd name="T61" fmla="*/ 57 h 68"/>
                <a:gd name="T62" fmla="*/ 45 w 77"/>
                <a:gd name="T63" fmla="*/ 57 h 68"/>
                <a:gd name="T64" fmla="*/ 46 w 77"/>
                <a:gd name="T65" fmla="*/ 65 h 68"/>
                <a:gd name="T66" fmla="*/ 66 w 77"/>
                <a:gd name="T67" fmla="*/ 53 h 68"/>
                <a:gd name="T68" fmla="*/ 11 w 77"/>
                <a:gd name="T69" fmla="*/ 53 h 68"/>
                <a:gd name="T70" fmla="*/ 3 w 77"/>
                <a:gd name="T71" fmla="*/ 46 h 68"/>
                <a:gd name="T72" fmla="*/ 3 w 77"/>
                <a:gd name="T73" fmla="*/ 44 h 68"/>
                <a:gd name="T74" fmla="*/ 73 w 77"/>
                <a:gd name="T75" fmla="*/ 44 h 68"/>
                <a:gd name="T76" fmla="*/ 73 w 77"/>
                <a:gd name="T77" fmla="*/ 46 h 68"/>
                <a:gd name="T78" fmla="*/ 66 w 77"/>
                <a:gd name="T79"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68">
                  <a:moveTo>
                    <a:pt x="66" y="0"/>
                  </a:moveTo>
                  <a:cubicBezTo>
                    <a:pt x="11" y="0"/>
                    <a:pt x="11" y="0"/>
                    <a:pt x="11" y="0"/>
                  </a:cubicBezTo>
                  <a:cubicBezTo>
                    <a:pt x="5" y="0"/>
                    <a:pt x="0" y="5"/>
                    <a:pt x="0" y="11"/>
                  </a:cubicBezTo>
                  <a:cubicBezTo>
                    <a:pt x="0" y="46"/>
                    <a:pt x="0" y="46"/>
                    <a:pt x="0" y="46"/>
                  </a:cubicBezTo>
                  <a:cubicBezTo>
                    <a:pt x="0" y="52"/>
                    <a:pt x="5" y="57"/>
                    <a:pt x="11" y="57"/>
                  </a:cubicBezTo>
                  <a:cubicBezTo>
                    <a:pt x="29" y="57"/>
                    <a:pt x="29" y="57"/>
                    <a:pt x="29" y="57"/>
                  </a:cubicBezTo>
                  <a:cubicBezTo>
                    <a:pt x="29" y="60"/>
                    <a:pt x="29" y="64"/>
                    <a:pt x="28" y="65"/>
                  </a:cubicBezTo>
                  <a:cubicBezTo>
                    <a:pt x="27" y="65"/>
                    <a:pt x="27" y="65"/>
                    <a:pt x="26" y="65"/>
                  </a:cubicBezTo>
                  <a:cubicBezTo>
                    <a:pt x="21" y="65"/>
                    <a:pt x="21" y="65"/>
                    <a:pt x="21" y="65"/>
                  </a:cubicBezTo>
                  <a:cubicBezTo>
                    <a:pt x="20" y="65"/>
                    <a:pt x="20" y="66"/>
                    <a:pt x="20" y="67"/>
                  </a:cubicBezTo>
                  <a:cubicBezTo>
                    <a:pt x="20" y="68"/>
                    <a:pt x="20" y="68"/>
                    <a:pt x="21" y="68"/>
                  </a:cubicBezTo>
                  <a:cubicBezTo>
                    <a:pt x="56" y="68"/>
                    <a:pt x="56" y="68"/>
                    <a:pt x="56" y="68"/>
                  </a:cubicBezTo>
                  <a:cubicBezTo>
                    <a:pt x="57" y="68"/>
                    <a:pt x="57" y="68"/>
                    <a:pt x="57" y="67"/>
                  </a:cubicBezTo>
                  <a:cubicBezTo>
                    <a:pt x="57" y="66"/>
                    <a:pt x="57" y="65"/>
                    <a:pt x="56" y="65"/>
                  </a:cubicBezTo>
                  <a:cubicBezTo>
                    <a:pt x="51" y="65"/>
                    <a:pt x="51" y="65"/>
                    <a:pt x="51" y="65"/>
                  </a:cubicBezTo>
                  <a:cubicBezTo>
                    <a:pt x="50" y="65"/>
                    <a:pt x="50" y="65"/>
                    <a:pt x="49" y="65"/>
                  </a:cubicBezTo>
                  <a:cubicBezTo>
                    <a:pt x="48" y="64"/>
                    <a:pt x="48" y="60"/>
                    <a:pt x="48" y="57"/>
                  </a:cubicBezTo>
                  <a:cubicBezTo>
                    <a:pt x="66" y="57"/>
                    <a:pt x="66" y="57"/>
                    <a:pt x="66" y="57"/>
                  </a:cubicBezTo>
                  <a:cubicBezTo>
                    <a:pt x="72" y="57"/>
                    <a:pt x="77" y="52"/>
                    <a:pt x="77" y="46"/>
                  </a:cubicBezTo>
                  <a:cubicBezTo>
                    <a:pt x="77" y="11"/>
                    <a:pt x="77" y="11"/>
                    <a:pt x="77" y="11"/>
                  </a:cubicBezTo>
                  <a:cubicBezTo>
                    <a:pt x="77" y="5"/>
                    <a:pt x="72" y="0"/>
                    <a:pt x="66" y="0"/>
                  </a:cubicBezTo>
                  <a:close/>
                  <a:moveTo>
                    <a:pt x="11" y="3"/>
                  </a:moveTo>
                  <a:cubicBezTo>
                    <a:pt x="66" y="3"/>
                    <a:pt x="66" y="3"/>
                    <a:pt x="66" y="3"/>
                  </a:cubicBezTo>
                  <a:cubicBezTo>
                    <a:pt x="70" y="3"/>
                    <a:pt x="73" y="7"/>
                    <a:pt x="73" y="11"/>
                  </a:cubicBezTo>
                  <a:cubicBezTo>
                    <a:pt x="73" y="41"/>
                    <a:pt x="73" y="41"/>
                    <a:pt x="73" y="41"/>
                  </a:cubicBezTo>
                  <a:cubicBezTo>
                    <a:pt x="3" y="41"/>
                    <a:pt x="3" y="41"/>
                    <a:pt x="3" y="41"/>
                  </a:cubicBezTo>
                  <a:cubicBezTo>
                    <a:pt x="3" y="11"/>
                    <a:pt x="3" y="11"/>
                    <a:pt x="3" y="11"/>
                  </a:cubicBezTo>
                  <a:cubicBezTo>
                    <a:pt x="3" y="7"/>
                    <a:pt x="7" y="3"/>
                    <a:pt x="11" y="3"/>
                  </a:cubicBezTo>
                  <a:close/>
                  <a:moveTo>
                    <a:pt x="46" y="65"/>
                  </a:moveTo>
                  <a:cubicBezTo>
                    <a:pt x="31" y="65"/>
                    <a:pt x="31" y="65"/>
                    <a:pt x="31" y="65"/>
                  </a:cubicBezTo>
                  <a:cubicBezTo>
                    <a:pt x="32" y="63"/>
                    <a:pt x="32" y="60"/>
                    <a:pt x="32" y="57"/>
                  </a:cubicBezTo>
                  <a:cubicBezTo>
                    <a:pt x="45" y="57"/>
                    <a:pt x="45" y="57"/>
                    <a:pt x="45" y="57"/>
                  </a:cubicBezTo>
                  <a:cubicBezTo>
                    <a:pt x="45" y="60"/>
                    <a:pt x="45" y="63"/>
                    <a:pt x="46" y="65"/>
                  </a:cubicBezTo>
                  <a:close/>
                  <a:moveTo>
                    <a:pt x="66" y="53"/>
                  </a:moveTo>
                  <a:cubicBezTo>
                    <a:pt x="11" y="53"/>
                    <a:pt x="11" y="53"/>
                    <a:pt x="11" y="53"/>
                  </a:cubicBezTo>
                  <a:cubicBezTo>
                    <a:pt x="7" y="53"/>
                    <a:pt x="3" y="50"/>
                    <a:pt x="3" y="46"/>
                  </a:cubicBezTo>
                  <a:cubicBezTo>
                    <a:pt x="3" y="44"/>
                    <a:pt x="3" y="44"/>
                    <a:pt x="3" y="44"/>
                  </a:cubicBezTo>
                  <a:cubicBezTo>
                    <a:pt x="73" y="44"/>
                    <a:pt x="73" y="44"/>
                    <a:pt x="73" y="44"/>
                  </a:cubicBezTo>
                  <a:cubicBezTo>
                    <a:pt x="73" y="46"/>
                    <a:pt x="73" y="46"/>
                    <a:pt x="73" y="46"/>
                  </a:cubicBezTo>
                  <a:cubicBezTo>
                    <a:pt x="73" y="50"/>
                    <a:pt x="70" y="53"/>
                    <a:pt x="6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sp>
          <p:nvSpPr>
            <p:cNvPr id="24" name="Oval 199"/>
            <p:cNvSpPr>
              <a:spLocks noChangeArrowheads="1"/>
            </p:cNvSpPr>
            <p:nvPr/>
          </p:nvSpPr>
          <p:spPr bwMode="auto">
            <a:xfrm>
              <a:off x="8365598" y="10983912"/>
              <a:ext cx="47625" cy="47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gr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373532" y="706532"/>
            <a:ext cx="5444936" cy="5444936"/>
          </a:xfrm>
          <a:prstGeom prst="ellipse">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3514090" y="2563495"/>
            <a:ext cx="5304790" cy="2553335"/>
          </a:xfrm>
          <a:prstGeom prst="rect">
            <a:avLst/>
          </a:prstGeom>
          <a:noFill/>
        </p:spPr>
        <p:txBody>
          <a:bodyPr wrap="square" rtlCol="0">
            <a:spAutoFit/>
          </a:bodyPr>
          <a:lstStyle/>
          <a:p>
            <a:pPr algn="ctr"/>
            <a:r>
              <a:rPr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rPr>
              <a:t>Algoritmul de determinare</a:t>
            </a:r>
            <a:endParaRPr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endParaRPr>
          </a:p>
          <a:p>
            <a:pPr algn="ctr"/>
            <a:r>
              <a:rPr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rPr>
              <a:t> a învelitori</a:t>
            </a:r>
            <a:r>
              <a:rPr lang="en-US"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rPr>
              <a:t>i </a:t>
            </a:r>
            <a:r>
              <a:rPr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rPr>
              <a:t>convexe cu</a:t>
            </a:r>
            <a:endParaRPr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endParaRPr>
          </a:p>
          <a:p>
            <a:pPr algn="ctr"/>
            <a:r>
              <a:rPr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rPr>
              <a:t> ajutorul învelitorii </a:t>
            </a:r>
            <a:endParaRPr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endParaRPr>
          </a:p>
          <a:p>
            <a:pPr algn="ctr"/>
            <a:r>
              <a:rPr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rPr>
              <a:t>superioare și </a:t>
            </a:r>
            <a:endParaRPr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endParaRPr>
          </a:p>
          <a:p>
            <a:pPr algn="ctr"/>
            <a:r>
              <a:rPr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rPr>
              <a:t>a celei inferioare</a:t>
            </a:r>
            <a:endParaRPr sz="3200" b="1" dirty="0">
              <a:solidFill>
                <a:schemeClr val="tx1"/>
              </a:solidFill>
              <a:latin typeface="Arial" panose="020B0604020202020204" pitchFamily="34" charset="0"/>
              <a:ea typeface="思源黑体 Medium" panose="020B0600000000000000" pitchFamily="34" charset="-122"/>
              <a:cs typeface="Arial" panose="020B0604020202020204" pitchFamily="34" charset="0"/>
            </a:endParaRPr>
          </a:p>
        </p:txBody>
      </p:sp>
      <p:sp>
        <p:nvSpPr>
          <p:cNvPr id="12" name="矩形 11"/>
          <p:cNvSpPr/>
          <p:nvPr/>
        </p:nvSpPr>
        <p:spPr>
          <a:xfrm>
            <a:off x="4718685" y="1258570"/>
            <a:ext cx="2755900" cy="521970"/>
          </a:xfrm>
          <a:prstGeom prst="rect">
            <a:avLst/>
          </a:prstGeom>
        </p:spPr>
        <p:txBody>
          <a:bodyPr wrap="square">
            <a:spAutoFit/>
          </a:bodyPr>
          <a:lstStyle/>
          <a:p>
            <a:pPr algn="ctr"/>
            <a:r>
              <a:rPr lang="en-US" sz="2800" b="1" dirty="0">
                <a:solidFill>
                  <a:schemeClr val="tx1">
                    <a:lumMod val="75000"/>
                    <a:lumOff val="25000"/>
                  </a:schemeClr>
                </a:solidFill>
                <a:latin typeface="Arial Black" panose="020B0A04020102020204" charset="0"/>
                <a:ea typeface="Microsoft YaHei Light" panose="020B0502040204020203" pitchFamily="34" charset="-122"/>
                <a:cs typeface="Arial Black" panose="020B0A04020102020204" charset="0"/>
              </a:rPr>
              <a:t>PARTEA 3</a:t>
            </a:r>
            <a:endParaRPr lang="en-US" sz="2800" b="1" dirty="0">
              <a:solidFill>
                <a:schemeClr val="tx1">
                  <a:lumMod val="75000"/>
                  <a:lumOff val="25000"/>
                </a:schemeClr>
              </a:solidFill>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386330" y="735330"/>
            <a:ext cx="7419975" cy="583565"/>
          </a:xfrm>
          <a:prstGeom prst="rect">
            <a:avLst/>
          </a:prstGeom>
          <a:noFill/>
        </p:spPr>
        <p:txBody>
          <a:bodyPr wrap="square" rtlCol="0">
            <a:spAutoFit/>
          </a:bodyPr>
          <a:p>
            <a:pPr algn="ctr"/>
            <a:r>
              <a:rPr lang="en-US" sz="3200">
                <a:latin typeface="Arial Black" panose="020B0A04020102020204" charset="0"/>
                <a:cs typeface="Arial Black" panose="020B0A04020102020204" charset="0"/>
              </a:rPr>
              <a:t>ALGORITMUL LUI GRAHAM	</a:t>
            </a:r>
            <a:endParaRPr lang="en-US" sz="3200">
              <a:latin typeface="Arial Black" panose="020B0A04020102020204" charset="0"/>
              <a:cs typeface="Arial Black" panose="020B0A04020102020204" charset="0"/>
            </a:endParaRPr>
          </a:p>
        </p:txBody>
      </p:sp>
      <p:sp>
        <p:nvSpPr>
          <p:cNvPr id="124" name="Text Box 123"/>
          <p:cNvSpPr txBox="1"/>
          <p:nvPr/>
        </p:nvSpPr>
        <p:spPr>
          <a:xfrm>
            <a:off x="971550" y="1303655"/>
            <a:ext cx="10157460" cy="1753235"/>
          </a:xfrm>
          <a:prstGeom prst="rect">
            <a:avLst/>
          </a:prstGeom>
          <a:noFill/>
        </p:spPr>
        <p:txBody>
          <a:bodyPr wrap="square" rtlCol="0">
            <a:spAutoFit/>
          </a:bodyPr>
          <a:p>
            <a:r>
              <a:rPr lang="en-US">
                <a:latin typeface="Arial" panose="020B0604020202020204" pitchFamily="34" charset="0"/>
                <a:cs typeface="Arial" panose="020B0604020202020204" pitchFamily="34" charset="0"/>
              </a:rPr>
              <a:t>Un algoritm eficient pentru determinarea înfăşurătoarei convexe a fost propus de R. L. Graham în 1972. Algoritmul se bazează pe determinarea unui punct interior al mulţimii S, deplasarea în el a originii sistemului de coordonate şi sortarea celorlalte puncte pi ale mulţimii după măsura unghiului format de vectorul Opi cu axa Ox. După sortare, punctele din S sunt plasate într-o listă bidirecţională, circulară. La următoarea etapă se parcurge lista formată, pornind de la punctul de abscisă minima. </a:t>
            </a:r>
            <a:endParaRPr lang="en-US">
              <a:latin typeface="Arial" panose="020B0604020202020204" pitchFamily="34" charset="0"/>
              <a:cs typeface="Arial" panose="020B0604020202020204" pitchFamily="34" charset="0"/>
            </a:endParaRPr>
          </a:p>
        </p:txBody>
      </p:sp>
      <p:pic>
        <p:nvPicPr>
          <p:cNvPr id="125" name="Picture 124"/>
          <p:cNvPicPr>
            <a:picLocks noChangeAspect="1"/>
          </p:cNvPicPr>
          <p:nvPr/>
        </p:nvPicPr>
        <p:blipFill>
          <a:blip r:embed="rId1"/>
          <a:srcRect l="43797" t="34201" r="26725" b="13681"/>
          <a:stretch>
            <a:fillRect/>
          </a:stretch>
        </p:blipFill>
        <p:spPr>
          <a:xfrm>
            <a:off x="7652385" y="2722245"/>
            <a:ext cx="3835400" cy="3634105"/>
          </a:xfrm>
          <a:prstGeom prst="rect">
            <a:avLst/>
          </a:prstGeom>
        </p:spPr>
      </p:pic>
      <p:sp>
        <p:nvSpPr>
          <p:cNvPr id="126" name="Text Box 125"/>
          <p:cNvSpPr txBox="1"/>
          <p:nvPr/>
        </p:nvSpPr>
        <p:spPr>
          <a:xfrm>
            <a:off x="941705" y="2949575"/>
            <a:ext cx="6626860" cy="3415030"/>
          </a:xfrm>
          <a:prstGeom prst="rect">
            <a:avLst/>
          </a:prstGeom>
          <a:noFill/>
        </p:spPr>
        <p:txBody>
          <a:bodyPr wrap="square" rtlCol="0">
            <a:spAutoFit/>
          </a:bodyPr>
          <a:p>
            <a:pPr>
              <a:lnSpc>
                <a:spcPct val="100000"/>
              </a:lnSpc>
            </a:pPr>
            <a:r>
              <a:rPr lang="en-US">
                <a:latin typeface="Arial" panose="020B0604020202020204" pitchFamily="34" charset="0"/>
                <a:cs typeface="Arial" panose="020B0604020202020204" pitchFamily="34" charset="0"/>
              </a:rPr>
              <a:t>Acesta este un punct care, în mod cert, aparţine înfăşurătoarei convexe. La fiecare „moment” al parcurgerii se cercetează un triplet </a:t>
            </a:r>
            <a:endParaRPr lang="en-US">
              <a:latin typeface="Arial" panose="020B0604020202020204" pitchFamily="34" charset="0"/>
              <a:cs typeface="Arial" panose="020B0604020202020204" pitchFamily="34" charset="0"/>
            </a:endParaRPr>
          </a:p>
          <a:p>
            <a:pPr>
              <a:lnSpc>
                <a:spcPct val="100000"/>
              </a:lnSpc>
            </a:pPr>
            <a:r>
              <a:rPr lang="en-US">
                <a:latin typeface="Arial" panose="020B0604020202020204" pitchFamily="34" charset="0"/>
                <a:cs typeface="Arial" panose="020B0604020202020204" pitchFamily="34" charset="0"/>
              </a:rPr>
              <a:t>de elemente(Fiecare element al listei descrie un punct al mulţimii S) consecutive ale listei p1, p2, p3. Cercetarea este realizată prin verificarea poziţiei punctului p2 faţă de vectorul p1p3</a:t>
            </a:r>
            <a:r>
              <a:rPr lang="en-US">
                <a:cs typeface="Arial" panose="020B0604020202020204" pitchFamily="34" charset="0"/>
              </a:rPr>
              <a:t>.</a:t>
            </a:r>
            <a:endParaRPr lang="en-US">
              <a:cs typeface="Arial" panose="020B0604020202020204" pitchFamily="34" charset="0"/>
            </a:endParaRPr>
          </a:p>
          <a:p>
            <a:pPr>
              <a:lnSpc>
                <a:spcPct val="100000"/>
              </a:lnSpc>
            </a:pPr>
            <a:r>
              <a:rPr lang="en-US">
                <a:latin typeface="Arial" panose="020B0604020202020204" pitchFamily="34" charset="0"/>
                <a:cs typeface="Arial" panose="020B0604020202020204" pitchFamily="34" charset="0"/>
              </a:rPr>
              <a:t>Poziţionarea în semiplanul stâng stabileşte p2 ca fiind </a:t>
            </a:r>
            <a:endParaRPr lang="en-US">
              <a:latin typeface="Arial" panose="020B0604020202020204" pitchFamily="34" charset="0"/>
              <a:cs typeface="Arial" panose="020B0604020202020204" pitchFamily="34" charset="0"/>
            </a:endParaRPr>
          </a:p>
          <a:p>
            <a:pPr>
              <a:lnSpc>
                <a:spcPct val="100000"/>
              </a:lnSpc>
            </a:pPr>
            <a:r>
              <a:rPr lang="en-US">
                <a:latin typeface="Arial" panose="020B0604020202020204" pitchFamily="34" charset="0"/>
                <a:cs typeface="Arial" panose="020B0604020202020204" pitchFamily="34" charset="0"/>
              </a:rPr>
              <a:t>un punct interior al mulţimii. În acest caz, p2 este exclus </a:t>
            </a:r>
            <a:endParaRPr lang="en-US">
              <a:latin typeface="Arial" panose="020B0604020202020204" pitchFamily="34" charset="0"/>
              <a:cs typeface="Arial" panose="020B0604020202020204" pitchFamily="34" charset="0"/>
            </a:endParaRPr>
          </a:p>
          <a:p>
            <a:pPr>
              <a:lnSpc>
                <a:spcPct val="100000"/>
              </a:lnSpc>
            </a:pPr>
            <a:r>
              <a:rPr lang="en-US">
                <a:latin typeface="Arial" panose="020B0604020202020204" pitchFamily="34" charset="0"/>
                <a:cs typeface="Arial" panose="020B0604020202020204" pitchFamily="34" charset="0"/>
              </a:rPr>
              <a:t>din listă, iar tripletul care urmează să fie cercetat devine </a:t>
            </a:r>
            <a:endParaRPr lang="en-US">
              <a:latin typeface="Arial" panose="020B0604020202020204" pitchFamily="34" charset="0"/>
              <a:cs typeface="Arial" panose="020B0604020202020204" pitchFamily="34" charset="0"/>
            </a:endParaRPr>
          </a:p>
          <a:p>
            <a:pPr>
              <a:lnSpc>
                <a:spcPct val="100000"/>
              </a:lnSpc>
            </a:pPr>
            <a:r>
              <a:rPr lang="en-US">
                <a:latin typeface="Arial" panose="020B0604020202020204" pitchFamily="34" charset="0"/>
                <a:cs typeface="Arial" panose="020B0604020202020204" pitchFamily="34" charset="0"/>
              </a:rPr>
              <a:t>p0, p1, p3 ( p0 – elementul precedent pentru p1 ).</a:t>
            </a:r>
            <a:endParaRPr lang="en-US"/>
          </a:p>
          <a:p>
            <a:endParaRPr lang="en-US"/>
          </a:p>
        </p:txBody>
      </p:sp>
      <p:grpSp>
        <p:nvGrpSpPr>
          <p:cNvPr id="127" name="148"/>
          <p:cNvGrpSpPr/>
          <p:nvPr/>
        </p:nvGrpSpPr>
        <p:grpSpPr>
          <a:xfrm>
            <a:off x="11132963" y="409352"/>
            <a:ext cx="467390" cy="413772"/>
            <a:chOff x="8022698" y="10553700"/>
            <a:chExt cx="733425" cy="649288"/>
          </a:xfrm>
          <a:solidFill>
            <a:srgbClr val="58A5BF"/>
          </a:solidFill>
        </p:grpSpPr>
        <p:sp>
          <p:nvSpPr>
            <p:cNvPr id="128" name="Freeform 198"/>
            <p:cNvSpPr>
              <a:spLocks noEditPoints="1"/>
            </p:cNvSpPr>
            <p:nvPr/>
          </p:nvSpPr>
          <p:spPr bwMode="auto">
            <a:xfrm>
              <a:off x="8022698" y="10553700"/>
              <a:ext cx="733425" cy="649288"/>
            </a:xfrm>
            <a:custGeom>
              <a:avLst/>
              <a:gdLst>
                <a:gd name="T0" fmla="*/ 66 w 77"/>
                <a:gd name="T1" fmla="*/ 0 h 68"/>
                <a:gd name="T2" fmla="*/ 11 w 77"/>
                <a:gd name="T3" fmla="*/ 0 h 68"/>
                <a:gd name="T4" fmla="*/ 0 w 77"/>
                <a:gd name="T5" fmla="*/ 11 h 68"/>
                <a:gd name="T6" fmla="*/ 0 w 77"/>
                <a:gd name="T7" fmla="*/ 46 h 68"/>
                <a:gd name="T8" fmla="*/ 11 w 77"/>
                <a:gd name="T9" fmla="*/ 57 h 68"/>
                <a:gd name="T10" fmla="*/ 29 w 77"/>
                <a:gd name="T11" fmla="*/ 57 h 68"/>
                <a:gd name="T12" fmla="*/ 28 w 77"/>
                <a:gd name="T13" fmla="*/ 65 h 68"/>
                <a:gd name="T14" fmla="*/ 26 w 77"/>
                <a:gd name="T15" fmla="*/ 65 h 68"/>
                <a:gd name="T16" fmla="*/ 21 w 77"/>
                <a:gd name="T17" fmla="*/ 65 h 68"/>
                <a:gd name="T18" fmla="*/ 20 w 77"/>
                <a:gd name="T19" fmla="*/ 67 h 68"/>
                <a:gd name="T20" fmla="*/ 21 w 77"/>
                <a:gd name="T21" fmla="*/ 68 h 68"/>
                <a:gd name="T22" fmla="*/ 56 w 77"/>
                <a:gd name="T23" fmla="*/ 68 h 68"/>
                <a:gd name="T24" fmla="*/ 57 w 77"/>
                <a:gd name="T25" fmla="*/ 67 h 68"/>
                <a:gd name="T26" fmla="*/ 56 w 77"/>
                <a:gd name="T27" fmla="*/ 65 h 68"/>
                <a:gd name="T28" fmla="*/ 51 w 77"/>
                <a:gd name="T29" fmla="*/ 65 h 68"/>
                <a:gd name="T30" fmla="*/ 49 w 77"/>
                <a:gd name="T31" fmla="*/ 65 h 68"/>
                <a:gd name="T32" fmla="*/ 48 w 77"/>
                <a:gd name="T33" fmla="*/ 57 h 68"/>
                <a:gd name="T34" fmla="*/ 66 w 77"/>
                <a:gd name="T35" fmla="*/ 57 h 68"/>
                <a:gd name="T36" fmla="*/ 77 w 77"/>
                <a:gd name="T37" fmla="*/ 46 h 68"/>
                <a:gd name="T38" fmla="*/ 77 w 77"/>
                <a:gd name="T39" fmla="*/ 11 h 68"/>
                <a:gd name="T40" fmla="*/ 66 w 77"/>
                <a:gd name="T41" fmla="*/ 0 h 68"/>
                <a:gd name="T42" fmla="*/ 11 w 77"/>
                <a:gd name="T43" fmla="*/ 3 h 68"/>
                <a:gd name="T44" fmla="*/ 66 w 77"/>
                <a:gd name="T45" fmla="*/ 3 h 68"/>
                <a:gd name="T46" fmla="*/ 73 w 77"/>
                <a:gd name="T47" fmla="*/ 11 h 68"/>
                <a:gd name="T48" fmla="*/ 73 w 77"/>
                <a:gd name="T49" fmla="*/ 41 h 68"/>
                <a:gd name="T50" fmla="*/ 3 w 77"/>
                <a:gd name="T51" fmla="*/ 41 h 68"/>
                <a:gd name="T52" fmla="*/ 3 w 77"/>
                <a:gd name="T53" fmla="*/ 11 h 68"/>
                <a:gd name="T54" fmla="*/ 11 w 77"/>
                <a:gd name="T55" fmla="*/ 3 h 68"/>
                <a:gd name="T56" fmla="*/ 46 w 77"/>
                <a:gd name="T57" fmla="*/ 65 h 68"/>
                <a:gd name="T58" fmla="*/ 31 w 77"/>
                <a:gd name="T59" fmla="*/ 65 h 68"/>
                <a:gd name="T60" fmla="*/ 32 w 77"/>
                <a:gd name="T61" fmla="*/ 57 h 68"/>
                <a:gd name="T62" fmla="*/ 45 w 77"/>
                <a:gd name="T63" fmla="*/ 57 h 68"/>
                <a:gd name="T64" fmla="*/ 46 w 77"/>
                <a:gd name="T65" fmla="*/ 65 h 68"/>
                <a:gd name="T66" fmla="*/ 66 w 77"/>
                <a:gd name="T67" fmla="*/ 53 h 68"/>
                <a:gd name="T68" fmla="*/ 11 w 77"/>
                <a:gd name="T69" fmla="*/ 53 h 68"/>
                <a:gd name="T70" fmla="*/ 3 w 77"/>
                <a:gd name="T71" fmla="*/ 46 h 68"/>
                <a:gd name="T72" fmla="*/ 3 w 77"/>
                <a:gd name="T73" fmla="*/ 44 h 68"/>
                <a:gd name="T74" fmla="*/ 73 w 77"/>
                <a:gd name="T75" fmla="*/ 44 h 68"/>
                <a:gd name="T76" fmla="*/ 73 w 77"/>
                <a:gd name="T77" fmla="*/ 46 h 68"/>
                <a:gd name="T78" fmla="*/ 66 w 77"/>
                <a:gd name="T79"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68">
                  <a:moveTo>
                    <a:pt x="66" y="0"/>
                  </a:moveTo>
                  <a:cubicBezTo>
                    <a:pt x="11" y="0"/>
                    <a:pt x="11" y="0"/>
                    <a:pt x="11" y="0"/>
                  </a:cubicBezTo>
                  <a:cubicBezTo>
                    <a:pt x="5" y="0"/>
                    <a:pt x="0" y="5"/>
                    <a:pt x="0" y="11"/>
                  </a:cubicBezTo>
                  <a:cubicBezTo>
                    <a:pt x="0" y="46"/>
                    <a:pt x="0" y="46"/>
                    <a:pt x="0" y="46"/>
                  </a:cubicBezTo>
                  <a:cubicBezTo>
                    <a:pt x="0" y="52"/>
                    <a:pt x="5" y="57"/>
                    <a:pt x="11" y="57"/>
                  </a:cubicBezTo>
                  <a:cubicBezTo>
                    <a:pt x="29" y="57"/>
                    <a:pt x="29" y="57"/>
                    <a:pt x="29" y="57"/>
                  </a:cubicBezTo>
                  <a:cubicBezTo>
                    <a:pt x="29" y="60"/>
                    <a:pt x="29" y="64"/>
                    <a:pt x="28" y="65"/>
                  </a:cubicBezTo>
                  <a:cubicBezTo>
                    <a:pt x="27" y="65"/>
                    <a:pt x="27" y="65"/>
                    <a:pt x="26" y="65"/>
                  </a:cubicBezTo>
                  <a:cubicBezTo>
                    <a:pt x="21" y="65"/>
                    <a:pt x="21" y="65"/>
                    <a:pt x="21" y="65"/>
                  </a:cubicBezTo>
                  <a:cubicBezTo>
                    <a:pt x="20" y="65"/>
                    <a:pt x="20" y="66"/>
                    <a:pt x="20" y="67"/>
                  </a:cubicBezTo>
                  <a:cubicBezTo>
                    <a:pt x="20" y="68"/>
                    <a:pt x="20" y="68"/>
                    <a:pt x="21" y="68"/>
                  </a:cubicBezTo>
                  <a:cubicBezTo>
                    <a:pt x="56" y="68"/>
                    <a:pt x="56" y="68"/>
                    <a:pt x="56" y="68"/>
                  </a:cubicBezTo>
                  <a:cubicBezTo>
                    <a:pt x="57" y="68"/>
                    <a:pt x="57" y="68"/>
                    <a:pt x="57" y="67"/>
                  </a:cubicBezTo>
                  <a:cubicBezTo>
                    <a:pt x="57" y="66"/>
                    <a:pt x="57" y="65"/>
                    <a:pt x="56" y="65"/>
                  </a:cubicBezTo>
                  <a:cubicBezTo>
                    <a:pt x="51" y="65"/>
                    <a:pt x="51" y="65"/>
                    <a:pt x="51" y="65"/>
                  </a:cubicBezTo>
                  <a:cubicBezTo>
                    <a:pt x="50" y="65"/>
                    <a:pt x="50" y="65"/>
                    <a:pt x="49" y="65"/>
                  </a:cubicBezTo>
                  <a:cubicBezTo>
                    <a:pt x="48" y="64"/>
                    <a:pt x="48" y="60"/>
                    <a:pt x="48" y="57"/>
                  </a:cubicBezTo>
                  <a:cubicBezTo>
                    <a:pt x="66" y="57"/>
                    <a:pt x="66" y="57"/>
                    <a:pt x="66" y="57"/>
                  </a:cubicBezTo>
                  <a:cubicBezTo>
                    <a:pt x="72" y="57"/>
                    <a:pt x="77" y="52"/>
                    <a:pt x="77" y="46"/>
                  </a:cubicBezTo>
                  <a:cubicBezTo>
                    <a:pt x="77" y="11"/>
                    <a:pt x="77" y="11"/>
                    <a:pt x="77" y="11"/>
                  </a:cubicBezTo>
                  <a:cubicBezTo>
                    <a:pt x="77" y="5"/>
                    <a:pt x="72" y="0"/>
                    <a:pt x="66" y="0"/>
                  </a:cubicBezTo>
                  <a:close/>
                  <a:moveTo>
                    <a:pt x="11" y="3"/>
                  </a:moveTo>
                  <a:cubicBezTo>
                    <a:pt x="66" y="3"/>
                    <a:pt x="66" y="3"/>
                    <a:pt x="66" y="3"/>
                  </a:cubicBezTo>
                  <a:cubicBezTo>
                    <a:pt x="70" y="3"/>
                    <a:pt x="73" y="7"/>
                    <a:pt x="73" y="11"/>
                  </a:cubicBezTo>
                  <a:cubicBezTo>
                    <a:pt x="73" y="41"/>
                    <a:pt x="73" y="41"/>
                    <a:pt x="73" y="41"/>
                  </a:cubicBezTo>
                  <a:cubicBezTo>
                    <a:pt x="3" y="41"/>
                    <a:pt x="3" y="41"/>
                    <a:pt x="3" y="41"/>
                  </a:cubicBezTo>
                  <a:cubicBezTo>
                    <a:pt x="3" y="11"/>
                    <a:pt x="3" y="11"/>
                    <a:pt x="3" y="11"/>
                  </a:cubicBezTo>
                  <a:cubicBezTo>
                    <a:pt x="3" y="7"/>
                    <a:pt x="7" y="3"/>
                    <a:pt x="11" y="3"/>
                  </a:cubicBezTo>
                  <a:close/>
                  <a:moveTo>
                    <a:pt x="46" y="65"/>
                  </a:moveTo>
                  <a:cubicBezTo>
                    <a:pt x="31" y="65"/>
                    <a:pt x="31" y="65"/>
                    <a:pt x="31" y="65"/>
                  </a:cubicBezTo>
                  <a:cubicBezTo>
                    <a:pt x="32" y="63"/>
                    <a:pt x="32" y="60"/>
                    <a:pt x="32" y="57"/>
                  </a:cubicBezTo>
                  <a:cubicBezTo>
                    <a:pt x="45" y="57"/>
                    <a:pt x="45" y="57"/>
                    <a:pt x="45" y="57"/>
                  </a:cubicBezTo>
                  <a:cubicBezTo>
                    <a:pt x="45" y="60"/>
                    <a:pt x="45" y="63"/>
                    <a:pt x="46" y="65"/>
                  </a:cubicBezTo>
                  <a:close/>
                  <a:moveTo>
                    <a:pt x="66" y="53"/>
                  </a:moveTo>
                  <a:cubicBezTo>
                    <a:pt x="11" y="53"/>
                    <a:pt x="11" y="53"/>
                    <a:pt x="11" y="53"/>
                  </a:cubicBezTo>
                  <a:cubicBezTo>
                    <a:pt x="7" y="53"/>
                    <a:pt x="3" y="50"/>
                    <a:pt x="3" y="46"/>
                  </a:cubicBezTo>
                  <a:cubicBezTo>
                    <a:pt x="3" y="44"/>
                    <a:pt x="3" y="44"/>
                    <a:pt x="3" y="44"/>
                  </a:cubicBezTo>
                  <a:cubicBezTo>
                    <a:pt x="73" y="44"/>
                    <a:pt x="73" y="44"/>
                    <a:pt x="73" y="44"/>
                  </a:cubicBezTo>
                  <a:cubicBezTo>
                    <a:pt x="73" y="46"/>
                    <a:pt x="73" y="46"/>
                    <a:pt x="73" y="46"/>
                  </a:cubicBezTo>
                  <a:cubicBezTo>
                    <a:pt x="73" y="50"/>
                    <a:pt x="70" y="53"/>
                    <a:pt x="6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sp>
          <p:nvSpPr>
            <p:cNvPr id="129" name="Oval 199"/>
            <p:cNvSpPr>
              <a:spLocks noChangeArrowheads="1"/>
            </p:cNvSpPr>
            <p:nvPr/>
          </p:nvSpPr>
          <p:spPr bwMode="auto">
            <a:xfrm>
              <a:off x="8365598" y="10983912"/>
              <a:ext cx="47625" cy="47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grpSp>
      <p:sp>
        <p:nvSpPr>
          <p:cNvPr id="130" name="Shape 1696"/>
          <p:cNvSpPr/>
          <p:nvPr/>
        </p:nvSpPr>
        <p:spPr>
          <a:xfrm>
            <a:off x="526415" y="475615"/>
            <a:ext cx="445135" cy="445135"/>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58A5BF"/>
          </a:solidFill>
          <a:ln w="3175">
            <a:noFill/>
            <a:miter/>
          </a:ln>
        </p:spPr>
        <p:txBody>
          <a:bodyPr lIns="9525" tIns="9525" rIns="9525" bIns="9525" anchor="ctr"/>
          <a:lstStyle/>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
        <p:nvSpPr>
          <p:cNvPr id="131" name="Shape 1713"/>
          <p:cNvSpPr/>
          <p:nvPr/>
        </p:nvSpPr>
        <p:spPr>
          <a:xfrm>
            <a:off x="584452" y="5874839"/>
            <a:ext cx="445111" cy="44540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 name="148"/>
          <p:cNvGrpSpPr/>
          <p:nvPr/>
        </p:nvGrpSpPr>
        <p:grpSpPr>
          <a:xfrm>
            <a:off x="11132963" y="409352"/>
            <a:ext cx="467390" cy="413772"/>
            <a:chOff x="8022698" y="10553700"/>
            <a:chExt cx="733425" cy="649288"/>
          </a:xfrm>
          <a:solidFill>
            <a:srgbClr val="58A5BF"/>
          </a:solidFill>
        </p:grpSpPr>
        <p:sp>
          <p:nvSpPr>
            <p:cNvPr id="23" name="Freeform 198"/>
            <p:cNvSpPr>
              <a:spLocks noEditPoints="1"/>
            </p:cNvSpPr>
            <p:nvPr/>
          </p:nvSpPr>
          <p:spPr bwMode="auto">
            <a:xfrm>
              <a:off x="8022698" y="10553700"/>
              <a:ext cx="733425" cy="649288"/>
            </a:xfrm>
            <a:custGeom>
              <a:avLst/>
              <a:gdLst>
                <a:gd name="T0" fmla="*/ 66 w 77"/>
                <a:gd name="T1" fmla="*/ 0 h 68"/>
                <a:gd name="T2" fmla="*/ 11 w 77"/>
                <a:gd name="T3" fmla="*/ 0 h 68"/>
                <a:gd name="T4" fmla="*/ 0 w 77"/>
                <a:gd name="T5" fmla="*/ 11 h 68"/>
                <a:gd name="T6" fmla="*/ 0 w 77"/>
                <a:gd name="T7" fmla="*/ 46 h 68"/>
                <a:gd name="T8" fmla="*/ 11 w 77"/>
                <a:gd name="T9" fmla="*/ 57 h 68"/>
                <a:gd name="T10" fmla="*/ 29 w 77"/>
                <a:gd name="T11" fmla="*/ 57 h 68"/>
                <a:gd name="T12" fmla="*/ 28 w 77"/>
                <a:gd name="T13" fmla="*/ 65 h 68"/>
                <a:gd name="T14" fmla="*/ 26 w 77"/>
                <a:gd name="T15" fmla="*/ 65 h 68"/>
                <a:gd name="T16" fmla="*/ 21 w 77"/>
                <a:gd name="T17" fmla="*/ 65 h 68"/>
                <a:gd name="T18" fmla="*/ 20 w 77"/>
                <a:gd name="T19" fmla="*/ 67 h 68"/>
                <a:gd name="T20" fmla="*/ 21 w 77"/>
                <a:gd name="T21" fmla="*/ 68 h 68"/>
                <a:gd name="T22" fmla="*/ 56 w 77"/>
                <a:gd name="T23" fmla="*/ 68 h 68"/>
                <a:gd name="T24" fmla="*/ 57 w 77"/>
                <a:gd name="T25" fmla="*/ 67 h 68"/>
                <a:gd name="T26" fmla="*/ 56 w 77"/>
                <a:gd name="T27" fmla="*/ 65 h 68"/>
                <a:gd name="T28" fmla="*/ 51 w 77"/>
                <a:gd name="T29" fmla="*/ 65 h 68"/>
                <a:gd name="T30" fmla="*/ 49 w 77"/>
                <a:gd name="T31" fmla="*/ 65 h 68"/>
                <a:gd name="T32" fmla="*/ 48 w 77"/>
                <a:gd name="T33" fmla="*/ 57 h 68"/>
                <a:gd name="T34" fmla="*/ 66 w 77"/>
                <a:gd name="T35" fmla="*/ 57 h 68"/>
                <a:gd name="T36" fmla="*/ 77 w 77"/>
                <a:gd name="T37" fmla="*/ 46 h 68"/>
                <a:gd name="T38" fmla="*/ 77 w 77"/>
                <a:gd name="T39" fmla="*/ 11 h 68"/>
                <a:gd name="T40" fmla="*/ 66 w 77"/>
                <a:gd name="T41" fmla="*/ 0 h 68"/>
                <a:gd name="T42" fmla="*/ 11 w 77"/>
                <a:gd name="T43" fmla="*/ 3 h 68"/>
                <a:gd name="T44" fmla="*/ 66 w 77"/>
                <a:gd name="T45" fmla="*/ 3 h 68"/>
                <a:gd name="T46" fmla="*/ 73 w 77"/>
                <a:gd name="T47" fmla="*/ 11 h 68"/>
                <a:gd name="T48" fmla="*/ 73 w 77"/>
                <a:gd name="T49" fmla="*/ 41 h 68"/>
                <a:gd name="T50" fmla="*/ 3 w 77"/>
                <a:gd name="T51" fmla="*/ 41 h 68"/>
                <a:gd name="T52" fmla="*/ 3 w 77"/>
                <a:gd name="T53" fmla="*/ 11 h 68"/>
                <a:gd name="T54" fmla="*/ 11 w 77"/>
                <a:gd name="T55" fmla="*/ 3 h 68"/>
                <a:gd name="T56" fmla="*/ 46 w 77"/>
                <a:gd name="T57" fmla="*/ 65 h 68"/>
                <a:gd name="T58" fmla="*/ 31 w 77"/>
                <a:gd name="T59" fmla="*/ 65 h 68"/>
                <a:gd name="T60" fmla="*/ 32 w 77"/>
                <a:gd name="T61" fmla="*/ 57 h 68"/>
                <a:gd name="T62" fmla="*/ 45 w 77"/>
                <a:gd name="T63" fmla="*/ 57 h 68"/>
                <a:gd name="T64" fmla="*/ 46 w 77"/>
                <a:gd name="T65" fmla="*/ 65 h 68"/>
                <a:gd name="T66" fmla="*/ 66 w 77"/>
                <a:gd name="T67" fmla="*/ 53 h 68"/>
                <a:gd name="T68" fmla="*/ 11 w 77"/>
                <a:gd name="T69" fmla="*/ 53 h 68"/>
                <a:gd name="T70" fmla="*/ 3 w 77"/>
                <a:gd name="T71" fmla="*/ 46 h 68"/>
                <a:gd name="T72" fmla="*/ 3 w 77"/>
                <a:gd name="T73" fmla="*/ 44 h 68"/>
                <a:gd name="T74" fmla="*/ 73 w 77"/>
                <a:gd name="T75" fmla="*/ 44 h 68"/>
                <a:gd name="T76" fmla="*/ 73 w 77"/>
                <a:gd name="T77" fmla="*/ 46 h 68"/>
                <a:gd name="T78" fmla="*/ 66 w 77"/>
                <a:gd name="T79"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68">
                  <a:moveTo>
                    <a:pt x="66" y="0"/>
                  </a:moveTo>
                  <a:cubicBezTo>
                    <a:pt x="11" y="0"/>
                    <a:pt x="11" y="0"/>
                    <a:pt x="11" y="0"/>
                  </a:cubicBezTo>
                  <a:cubicBezTo>
                    <a:pt x="5" y="0"/>
                    <a:pt x="0" y="5"/>
                    <a:pt x="0" y="11"/>
                  </a:cubicBezTo>
                  <a:cubicBezTo>
                    <a:pt x="0" y="46"/>
                    <a:pt x="0" y="46"/>
                    <a:pt x="0" y="46"/>
                  </a:cubicBezTo>
                  <a:cubicBezTo>
                    <a:pt x="0" y="52"/>
                    <a:pt x="5" y="57"/>
                    <a:pt x="11" y="57"/>
                  </a:cubicBezTo>
                  <a:cubicBezTo>
                    <a:pt x="29" y="57"/>
                    <a:pt x="29" y="57"/>
                    <a:pt x="29" y="57"/>
                  </a:cubicBezTo>
                  <a:cubicBezTo>
                    <a:pt x="29" y="60"/>
                    <a:pt x="29" y="64"/>
                    <a:pt x="28" y="65"/>
                  </a:cubicBezTo>
                  <a:cubicBezTo>
                    <a:pt x="27" y="65"/>
                    <a:pt x="27" y="65"/>
                    <a:pt x="26" y="65"/>
                  </a:cubicBezTo>
                  <a:cubicBezTo>
                    <a:pt x="21" y="65"/>
                    <a:pt x="21" y="65"/>
                    <a:pt x="21" y="65"/>
                  </a:cubicBezTo>
                  <a:cubicBezTo>
                    <a:pt x="20" y="65"/>
                    <a:pt x="20" y="66"/>
                    <a:pt x="20" y="67"/>
                  </a:cubicBezTo>
                  <a:cubicBezTo>
                    <a:pt x="20" y="68"/>
                    <a:pt x="20" y="68"/>
                    <a:pt x="21" y="68"/>
                  </a:cubicBezTo>
                  <a:cubicBezTo>
                    <a:pt x="56" y="68"/>
                    <a:pt x="56" y="68"/>
                    <a:pt x="56" y="68"/>
                  </a:cubicBezTo>
                  <a:cubicBezTo>
                    <a:pt x="57" y="68"/>
                    <a:pt x="57" y="68"/>
                    <a:pt x="57" y="67"/>
                  </a:cubicBezTo>
                  <a:cubicBezTo>
                    <a:pt x="57" y="66"/>
                    <a:pt x="57" y="65"/>
                    <a:pt x="56" y="65"/>
                  </a:cubicBezTo>
                  <a:cubicBezTo>
                    <a:pt x="51" y="65"/>
                    <a:pt x="51" y="65"/>
                    <a:pt x="51" y="65"/>
                  </a:cubicBezTo>
                  <a:cubicBezTo>
                    <a:pt x="50" y="65"/>
                    <a:pt x="50" y="65"/>
                    <a:pt x="49" y="65"/>
                  </a:cubicBezTo>
                  <a:cubicBezTo>
                    <a:pt x="48" y="64"/>
                    <a:pt x="48" y="60"/>
                    <a:pt x="48" y="57"/>
                  </a:cubicBezTo>
                  <a:cubicBezTo>
                    <a:pt x="66" y="57"/>
                    <a:pt x="66" y="57"/>
                    <a:pt x="66" y="57"/>
                  </a:cubicBezTo>
                  <a:cubicBezTo>
                    <a:pt x="72" y="57"/>
                    <a:pt x="77" y="52"/>
                    <a:pt x="77" y="46"/>
                  </a:cubicBezTo>
                  <a:cubicBezTo>
                    <a:pt x="77" y="11"/>
                    <a:pt x="77" y="11"/>
                    <a:pt x="77" y="11"/>
                  </a:cubicBezTo>
                  <a:cubicBezTo>
                    <a:pt x="77" y="5"/>
                    <a:pt x="72" y="0"/>
                    <a:pt x="66" y="0"/>
                  </a:cubicBezTo>
                  <a:close/>
                  <a:moveTo>
                    <a:pt x="11" y="3"/>
                  </a:moveTo>
                  <a:cubicBezTo>
                    <a:pt x="66" y="3"/>
                    <a:pt x="66" y="3"/>
                    <a:pt x="66" y="3"/>
                  </a:cubicBezTo>
                  <a:cubicBezTo>
                    <a:pt x="70" y="3"/>
                    <a:pt x="73" y="7"/>
                    <a:pt x="73" y="11"/>
                  </a:cubicBezTo>
                  <a:cubicBezTo>
                    <a:pt x="73" y="41"/>
                    <a:pt x="73" y="41"/>
                    <a:pt x="73" y="41"/>
                  </a:cubicBezTo>
                  <a:cubicBezTo>
                    <a:pt x="3" y="41"/>
                    <a:pt x="3" y="41"/>
                    <a:pt x="3" y="41"/>
                  </a:cubicBezTo>
                  <a:cubicBezTo>
                    <a:pt x="3" y="11"/>
                    <a:pt x="3" y="11"/>
                    <a:pt x="3" y="11"/>
                  </a:cubicBezTo>
                  <a:cubicBezTo>
                    <a:pt x="3" y="7"/>
                    <a:pt x="7" y="3"/>
                    <a:pt x="11" y="3"/>
                  </a:cubicBezTo>
                  <a:close/>
                  <a:moveTo>
                    <a:pt x="46" y="65"/>
                  </a:moveTo>
                  <a:cubicBezTo>
                    <a:pt x="31" y="65"/>
                    <a:pt x="31" y="65"/>
                    <a:pt x="31" y="65"/>
                  </a:cubicBezTo>
                  <a:cubicBezTo>
                    <a:pt x="32" y="63"/>
                    <a:pt x="32" y="60"/>
                    <a:pt x="32" y="57"/>
                  </a:cubicBezTo>
                  <a:cubicBezTo>
                    <a:pt x="45" y="57"/>
                    <a:pt x="45" y="57"/>
                    <a:pt x="45" y="57"/>
                  </a:cubicBezTo>
                  <a:cubicBezTo>
                    <a:pt x="45" y="60"/>
                    <a:pt x="45" y="63"/>
                    <a:pt x="46" y="65"/>
                  </a:cubicBezTo>
                  <a:close/>
                  <a:moveTo>
                    <a:pt x="66" y="53"/>
                  </a:moveTo>
                  <a:cubicBezTo>
                    <a:pt x="11" y="53"/>
                    <a:pt x="11" y="53"/>
                    <a:pt x="11" y="53"/>
                  </a:cubicBezTo>
                  <a:cubicBezTo>
                    <a:pt x="7" y="53"/>
                    <a:pt x="3" y="50"/>
                    <a:pt x="3" y="46"/>
                  </a:cubicBezTo>
                  <a:cubicBezTo>
                    <a:pt x="3" y="44"/>
                    <a:pt x="3" y="44"/>
                    <a:pt x="3" y="44"/>
                  </a:cubicBezTo>
                  <a:cubicBezTo>
                    <a:pt x="73" y="44"/>
                    <a:pt x="73" y="44"/>
                    <a:pt x="73" y="44"/>
                  </a:cubicBezTo>
                  <a:cubicBezTo>
                    <a:pt x="73" y="46"/>
                    <a:pt x="73" y="46"/>
                    <a:pt x="73" y="46"/>
                  </a:cubicBezTo>
                  <a:cubicBezTo>
                    <a:pt x="73" y="50"/>
                    <a:pt x="70" y="53"/>
                    <a:pt x="6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sp>
          <p:nvSpPr>
            <p:cNvPr id="24" name="Oval 199"/>
            <p:cNvSpPr>
              <a:spLocks noChangeArrowheads="1"/>
            </p:cNvSpPr>
            <p:nvPr/>
          </p:nvSpPr>
          <p:spPr bwMode="auto">
            <a:xfrm>
              <a:off x="8365598" y="10983912"/>
              <a:ext cx="47625" cy="47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grpSp>
      <p:sp>
        <p:nvSpPr>
          <p:cNvPr id="12" name="Shape 1696"/>
          <p:cNvSpPr/>
          <p:nvPr/>
        </p:nvSpPr>
        <p:spPr>
          <a:xfrm>
            <a:off x="485140" y="5883275"/>
            <a:ext cx="445135" cy="445135"/>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58A5BF"/>
          </a:solidFill>
          <a:ln w="3175">
            <a:noFill/>
            <a:miter/>
          </a:ln>
        </p:spPr>
        <p:txBody>
          <a:bodyPr lIns="9525" tIns="9525" rIns="9525" bIns="9525" anchor="ctr"/>
          <a:lstStyle/>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
        <p:nvSpPr>
          <p:cNvPr id="106" name="Shape 1713"/>
          <p:cNvSpPr/>
          <p:nvPr/>
        </p:nvSpPr>
        <p:spPr>
          <a:xfrm>
            <a:off x="485392" y="378279"/>
            <a:ext cx="445111" cy="44540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
        <p:nvSpPr>
          <p:cNvPr id="2" name="Text Box 1"/>
          <p:cNvSpPr txBox="1"/>
          <p:nvPr/>
        </p:nvSpPr>
        <p:spPr>
          <a:xfrm>
            <a:off x="1001395" y="410210"/>
            <a:ext cx="10131425" cy="1322070"/>
          </a:xfrm>
          <a:prstGeom prst="rect">
            <a:avLst/>
          </a:prstGeom>
          <a:noFill/>
        </p:spPr>
        <p:txBody>
          <a:bodyPr wrap="square" rtlCol="0" anchor="t">
            <a:spAutoFit/>
          </a:bodyPr>
          <a:p>
            <a:r>
              <a:rPr lang="en-US" sz="2000">
                <a:latin typeface="Arial" panose="020B0604020202020204" pitchFamily="34" charset="0"/>
                <a:cs typeface="Arial" panose="020B0604020202020204" pitchFamily="34" charset="0"/>
              </a:rPr>
              <a:t>Poziţionarea în semiplanul drept stabileşte p2 ca fiind un punct posibil al înfăşurătoarei convexe. În acest caz, p2 este păstrat în listă, iar tripletul care urmează să fie cercetat devine p2, p3, p4 , ( p4 – elementul următor pentru p3 ). Parcurgerea ia sfârşit când se revine în punctul de unde a început.</a:t>
            </a:r>
            <a:endParaRPr lang="en-US" sz="2000">
              <a:latin typeface="Arial" panose="020B0604020202020204" pitchFamily="34" charset="0"/>
              <a:cs typeface="Arial" panose="020B0604020202020204" pitchFamily="34" charset="0"/>
            </a:endParaRPr>
          </a:p>
        </p:txBody>
      </p:sp>
      <p:sp>
        <p:nvSpPr>
          <p:cNvPr id="3" name="Text Box 2"/>
          <p:cNvSpPr txBox="1"/>
          <p:nvPr/>
        </p:nvSpPr>
        <p:spPr>
          <a:xfrm>
            <a:off x="1001395" y="1745615"/>
            <a:ext cx="5114925" cy="4092575"/>
          </a:xfrm>
          <a:prstGeom prst="rect">
            <a:avLst/>
          </a:prstGeom>
          <a:noFill/>
        </p:spPr>
        <p:txBody>
          <a:bodyPr wrap="square" rtlCol="0">
            <a:spAutoFit/>
          </a:bodyPr>
          <a:p>
            <a:r>
              <a:rPr lang="en-US" sz="2000">
                <a:latin typeface="Arial Black" panose="020B0A04020102020204" charset="0"/>
                <a:cs typeface="Arial Black" panose="020B0A04020102020204" charset="0"/>
              </a:rPr>
              <a:t>Pseudocod</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1</a:t>
            </a:r>
            <a:r>
              <a:rPr lang="en-US" sz="2000">
                <a:latin typeface="Arial" panose="020B0604020202020204" pitchFamily="34" charset="0"/>
                <a:cs typeface="Arial" panose="020B0604020202020204" pitchFamily="34" charset="0"/>
              </a:rPr>
              <a:t> Se determină un punct interior z ,z</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rPr>
              <a:t>S .</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2</a:t>
            </a:r>
            <a:r>
              <a:rPr lang="en-US" sz="2000">
                <a:latin typeface="Arial" panose="020B0604020202020204" pitchFamily="34" charset="0"/>
                <a:cs typeface="Arial" panose="020B0604020202020204" pitchFamily="34" charset="0"/>
              </a:rPr>
              <a:t> Se transferă originea sistemului de coordonate în punctul z.</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3</a:t>
            </a:r>
            <a:r>
              <a:rPr lang="en-US" sz="2000">
                <a:latin typeface="Arial" panose="020B0604020202020204" pitchFamily="34" charset="0"/>
                <a:cs typeface="Arial" panose="020B0604020202020204" pitchFamily="34" charset="0"/>
              </a:rPr>
              <a:t> Se determină coordonatele polare ( ,r φ) ale fiecărui punct p</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rPr>
              <a:t>S </a:t>
            </a:r>
            <a:r>
              <a:rPr lang="en-US" sz="2000">
                <a:latin typeface="Arial" panose="020B0604020202020204" pitchFamily="34" charset="0"/>
                <a:cs typeface="Arial" panose="020B0604020202020204" pitchFamily="34" charset="0"/>
                <a:sym typeface="+mn-ea"/>
              </a:rPr>
              <a:t>, </a:t>
            </a:r>
            <a:r>
              <a:rPr lang="en-US" sz="2000">
                <a:latin typeface="Arial" panose="020B0604020202020204" pitchFamily="34" charset="0"/>
                <a:cs typeface="Arial" panose="020B0604020202020204" pitchFamily="34" charset="0"/>
              </a:rPr>
              <a:t>p</a:t>
            </a:r>
            <a:r>
              <a:rPr lang="en-US" sz="2000">
                <a:latin typeface="Arial" panose="020B0604020202020204" pitchFamily="34" charset="0"/>
                <a:cs typeface="Arial" panose="020B0604020202020204" pitchFamily="34" charset="0"/>
                <a:sym typeface="+mn-ea"/>
              </a:rPr>
              <a:t> ≠</a:t>
            </a:r>
            <a:r>
              <a:rPr lang="en-US" sz="2000">
                <a:latin typeface="Arial" panose="020B0604020202020204" pitchFamily="34" charset="0"/>
                <a:cs typeface="Arial" panose="020B0604020202020204" pitchFamily="34" charset="0"/>
              </a:rPr>
              <a:t>z , apoi se sortează după creşterea φ (pentru punctele cu unghiuri congruente sortarea se efectuează după creşterea r). </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4</a:t>
            </a:r>
            <a:r>
              <a:rPr lang="en-US" sz="2000">
                <a:latin typeface="Arial" panose="020B0604020202020204" pitchFamily="34" charset="0"/>
                <a:cs typeface="Arial" panose="020B0604020202020204" pitchFamily="34" charset="0"/>
              </a:rPr>
              <a:t> Se formează o listă bidirecţională, circulară, ale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cărei elemente sunt punctele sortate (Q).</a:t>
            </a:r>
            <a:endParaRPr lang="en-US" sz="2000">
              <a:latin typeface="Arial" panose="020B0604020202020204" pitchFamily="34" charset="0"/>
              <a:cs typeface="Arial" panose="020B0604020202020204" pitchFamily="34" charset="0"/>
            </a:endParaRPr>
          </a:p>
        </p:txBody>
      </p:sp>
      <p:sp>
        <p:nvSpPr>
          <p:cNvPr id="4" name="Text Box 3"/>
          <p:cNvSpPr txBox="1"/>
          <p:nvPr/>
        </p:nvSpPr>
        <p:spPr>
          <a:xfrm>
            <a:off x="6116320" y="1901825"/>
            <a:ext cx="5446395" cy="4092575"/>
          </a:xfrm>
          <a:prstGeom prst="rect">
            <a:avLst/>
          </a:prstGeom>
          <a:noFill/>
        </p:spPr>
        <p:txBody>
          <a:bodyPr wrap="square" rtlCol="0">
            <a:spAutoFit/>
          </a:bodyPr>
          <a:p>
            <a:r>
              <a:rPr lang="en-US" sz="2000" b="1">
                <a:latin typeface="Arial" panose="020B0604020202020204" pitchFamily="34" charset="0"/>
                <a:cs typeface="Arial" panose="020B0604020202020204" pitchFamily="34" charset="0"/>
              </a:rPr>
              <a:t>Pas 5</a:t>
            </a:r>
            <a:r>
              <a:rPr lang="en-US" sz="2000">
                <a:latin typeface="Arial" panose="020B0604020202020204" pitchFamily="34" charset="0"/>
                <a:cs typeface="Arial" panose="020B0604020202020204" pitchFamily="34" charset="0"/>
              </a:rPr>
              <a:t> Se stabileşte p0 – punctul de abscisă minimă (în sistemul cartezian de coordonate). p </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rPr>
              <a:t>p0 . </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6 </a:t>
            </a:r>
            <a:r>
              <a:rPr lang="en-US" sz="2000">
                <a:latin typeface="Arial" panose="020B0604020202020204" pitchFamily="34" charset="0"/>
                <a:cs typeface="Arial" panose="020B0604020202020204" pitchFamily="34" charset="0"/>
              </a:rPr>
              <a:t>Cât timp la p0 nu se ajunge prin mişcări „înainte”, se repetă:</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a) Se consideră tripletul p1 ←p , p2 ←p[urm],</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p3 ←p2[urm].</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b) Dacă p2 e poziţionat în semiplanul drept faţă de vectorul pkpi, atunci se efectuează mişcarea „înainte”: </a:t>
            </a:r>
            <a:r>
              <a:rPr lang="en-US" sz="2000">
                <a:latin typeface="Arial" panose="020B0604020202020204" pitchFamily="34" charset="0"/>
                <a:cs typeface="Arial" panose="020B0604020202020204" pitchFamily="34" charset="0"/>
                <a:sym typeface="+mn-ea"/>
              </a:rPr>
              <a:t>p←p[urm]</a:t>
            </a:r>
            <a:r>
              <a:rPr lang="en-US" sz="2000">
                <a:latin typeface="Arial" panose="020B0604020202020204" pitchFamily="34" charset="0"/>
                <a:cs typeface="Arial" panose="020B0604020202020204" pitchFamily="34" charset="0"/>
              </a:rPr>
              <a:t>, altfel p2 se exclude din lista Q şi se efectuează mişcarea „înapoi”: </a:t>
            </a:r>
            <a:r>
              <a:rPr lang="en-US" sz="2000">
                <a:latin typeface="Arial" panose="020B0604020202020204" pitchFamily="34" charset="0"/>
                <a:cs typeface="Arial" panose="020B0604020202020204" pitchFamily="34" charset="0"/>
                <a:sym typeface="+mn-ea"/>
              </a:rPr>
              <a:t>p←p[prec].</a:t>
            </a:r>
            <a:endParaRPr lang="en-US" sz="2000">
              <a:latin typeface="Arial" panose="020B0604020202020204" pitchFamily="34" charset="0"/>
              <a:cs typeface="Arial" panose="020B0604020202020204" pitchFamily="34" charset="0"/>
              <a:sym typeface="+mn-ea"/>
            </a:endParaRPr>
          </a:p>
          <a:p>
            <a:r>
              <a:rPr lang="en-US" sz="2000" b="1">
                <a:latin typeface="Arial" panose="020B0604020202020204" pitchFamily="34" charset="0"/>
                <a:cs typeface="Arial" panose="020B0604020202020204" pitchFamily="34" charset="0"/>
              </a:rPr>
              <a:t>Pas 7</a:t>
            </a:r>
            <a:r>
              <a:rPr lang="en-US" sz="2000">
                <a:latin typeface="Arial" panose="020B0604020202020204" pitchFamily="34" charset="0"/>
                <a:cs typeface="Arial" panose="020B0604020202020204" pitchFamily="34" charset="0"/>
              </a:rPr>
              <a:t> Q – înfăşurătoarea convexă.</a:t>
            </a:r>
            <a:endParaRPr lang="en-US" sz="2000">
              <a:latin typeface="Arial" panose="020B0604020202020204" pitchFamily="34" charset="0"/>
              <a:cs typeface="Arial" panose="020B0604020202020204" pitchFamily="34" charset="0"/>
            </a:endParaRPr>
          </a:p>
        </p:txBody>
      </p:sp>
      <p:sp>
        <p:nvSpPr>
          <p:cNvPr id="54" name="Freeform 208"/>
          <p:cNvSpPr>
            <a:spLocks noEditPoints="1"/>
          </p:cNvSpPr>
          <p:nvPr/>
        </p:nvSpPr>
        <p:spPr bwMode="auto">
          <a:xfrm>
            <a:off x="11326495" y="6000674"/>
            <a:ext cx="418830" cy="389493"/>
          </a:xfrm>
          <a:custGeom>
            <a:avLst/>
            <a:gdLst>
              <a:gd name="T0" fmla="*/ 57 w 69"/>
              <a:gd name="T1" fmla="*/ 6 h 64"/>
              <a:gd name="T2" fmla="*/ 56 w 69"/>
              <a:gd name="T3" fmla="*/ 0 h 64"/>
              <a:gd name="T4" fmla="*/ 38 w 69"/>
              <a:gd name="T5" fmla="*/ 0 h 64"/>
              <a:gd name="T6" fmla="*/ 13 w 69"/>
              <a:gd name="T7" fmla="*/ 0 h 64"/>
              <a:gd name="T8" fmla="*/ 12 w 69"/>
              <a:gd name="T9" fmla="*/ 6 h 64"/>
              <a:gd name="T10" fmla="*/ 0 w 69"/>
              <a:gd name="T11" fmla="*/ 9 h 64"/>
              <a:gd name="T12" fmla="*/ 20 w 69"/>
              <a:gd name="T13" fmla="*/ 35 h 64"/>
              <a:gd name="T14" fmla="*/ 21 w 69"/>
              <a:gd name="T15" fmla="*/ 35 h 64"/>
              <a:gd name="T16" fmla="*/ 15 w 69"/>
              <a:gd name="T17" fmla="*/ 57 h 64"/>
              <a:gd name="T18" fmla="*/ 14 w 69"/>
              <a:gd name="T19" fmla="*/ 63 h 64"/>
              <a:gd name="T20" fmla="*/ 37 w 69"/>
              <a:gd name="T21" fmla="*/ 64 h 64"/>
              <a:gd name="T22" fmla="*/ 54 w 69"/>
              <a:gd name="T23" fmla="*/ 64 h 64"/>
              <a:gd name="T24" fmla="*/ 55 w 69"/>
              <a:gd name="T25" fmla="*/ 59 h 64"/>
              <a:gd name="T26" fmla="*/ 45 w 69"/>
              <a:gd name="T27" fmla="*/ 49 h 64"/>
              <a:gd name="T28" fmla="*/ 49 w 69"/>
              <a:gd name="T29" fmla="*/ 35 h 64"/>
              <a:gd name="T30" fmla="*/ 66 w 69"/>
              <a:gd name="T31" fmla="*/ 22 h 64"/>
              <a:gd name="T32" fmla="*/ 65 w 69"/>
              <a:gd name="T33" fmla="*/ 6 h 64"/>
              <a:gd name="T34" fmla="*/ 4 w 69"/>
              <a:gd name="T35" fmla="*/ 9 h 64"/>
              <a:gd name="T36" fmla="*/ 12 w 69"/>
              <a:gd name="T37" fmla="*/ 9 h 64"/>
              <a:gd name="T38" fmla="*/ 14 w 69"/>
              <a:gd name="T39" fmla="*/ 17 h 64"/>
              <a:gd name="T40" fmla="*/ 14 w 69"/>
              <a:gd name="T41" fmla="*/ 18 h 64"/>
              <a:gd name="T42" fmla="*/ 6 w 69"/>
              <a:gd name="T43" fmla="*/ 20 h 64"/>
              <a:gd name="T44" fmla="*/ 42 w 69"/>
              <a:gd name="T45" fmla="*/ 51 h 64"/>
              <a:gd name="T46" fmla="*/ 52 w 69"/>
              <a:gd name="T47" fmla="*/ 61 h 64"/>
              <a:gd name="T48" fmla="*/ 37 w 69"/>
              <a:gd name="T49" fmla="*/ 61 h 64"/>
              <a:gd name="T50" fmla="*/ 17 w 69"/>
              <a:gd name="T51" fmla="*/ 60 h 64"/>
              <a:gd name="T52" fmla="*/ 37 w 69"/>
              <a:gd name="T53" fmla="*/ 51 h 64"/>
              <a:gd name="T54" fmla="*/ 37 w 69"/>
              <a:gd name="T55" fmla="*/ 48 h 64"/>
              <a:gd name="T56" fmla="*/ 24 w 69"/>
              <a:gd name="T57" fmla="*/ 33 h 64"/>
              <a:gd name="T58" fmla="*/ 31 w 69"/>
              <a:gd name="T59" fmla="*/ 26 h 64"/>
              <a:gd name="T60" fmla="*/ 31 w 69"/>
              <a:gd name="T61" fmla="*/ 23 h 64"/>
              <a:gd name="T62" fmla="*/ 18 w 69"/>
              <a:gd name="T63" fmla="*/ 19 h 64"/>
              <a:gd name="T64" fmla="*/ 41 w 69"/>
              <a:gd name="T65" fmla="*/ 17 h 64"/>
              <a:gd name="T66" fmla="*/ 17 w 69"/>
              <a:gd name="T67" fmla="*/ 16 h 64"/>
              <a:gd name="T68" fmla="*/ 48 w 69"/>
              <a:gd name="T69" fmla="*/ 11 h 64"/>
              <a:gd name="T70" fmla="*/ 48 w 69"/>
              <a:gd name="T71" fmla="*/ 8 h 64"/>
              <a:gd name="T72" fmla="*/ 15 w 69"/>
              <a:gd name="T73" fmla="*/ 3 h 64"/>
              <a:gd name="T74" fmla="*/ 38 w 69"/>
              <a:gd name="T75" fmla="*/ 3 h 64"/>
              <a:gd name="T76" fmla="*/ 54 w 69"/>
              <a:gd name="T77" fmla="*/ 3 h 64"/>
              <a:gd name="T78" fmla="*/ 63 w 69"/>
              <a:gd name="T79" fmla="*/ 20 h 64"/>
              <a:gd name="T80" fmla="*/ 57 w 69"/>
              <a:gd name="T81" fmla="*/ 9 h 64"/>
              <a:gd name="T82" fmla="*/ 65 w 69"/>
              <a:gd name="T83"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 h="64">
                <a:moveTo>
                  <a:pt x="65" y="6"/>
                </a:moveTo>
                <a:cubicBezTo>
                  <a:pt x="57" y="6"/>
                  <a:pt x="57" y="6"/>
                  <a:pt x="57" y="6"/>
                </a:cubicBezTo>
                <a:cubicBezTo>
                  <a:pt x="58" y="3"/>
                  <a:pt x="58" y="1"/>
                  <a:pt x="58" y="1"/>
                </a:cubicBezTo>
                <a:cubicBezTo>
                  <a:pt x="58" y="0"/>
                  <a:pt x="57" y="0"/>
                  <a:pt x="56" y="0"/>
                </a:cubicBezTo>
                <a:cubicBezTo>
                  <a:pt x="38" y="0"/>
                  <a:pt x="38" y="0"/>
                  <a:pt x="38" y="0"/>
                </a:cubicBezTo>
                <a:cubicBezTo>
                  <a:pt x="38" y="0"/>
                  <a:pt x="38" y="0"/>
                  <a:pt x="38" y="0"/>
                </a:cubicBezTo>
                <a:cubicBezTo>
                  <a:pt x="38" y="0"/>
                  <a:pt x="37" y="0"/>
                  <a:pt x="37" y="0"/>
                </a:cubicBezTo>
                <a:cubicBezTo>
                  <a:pt x="13" y="0"/>
                  <a:pt x="13" y="0"/>
                  <a:pt x="13" y="0"/>
                </a:cubicBezTo>
                <a:cubicBezTo>
                  <a:pt x="12" y="0"/>
                  <a:pt x="12" y="0"/>
                  <a:pt x="12" y="1"/>
                </a:cubicBezTo>
                <a:cubicBezTo>
                  <a:pt x="12" y="1"/>
                  <a:pt x="12" y="3"/>
                  <a:pt x="12" y="6"/>
                </a:cubicBezTo>
                <a:cubicBezTo>
                  <a:pt x="4" y="6"/>
                  <a:pt x="4" y="6"/>
                  <a:pt x="4" y="6"/>
                </a:cubicBezTo>
                <a:cubicBezTo>
                  <a:pt x="2" y="6"/>
                  <a:pt x="0" y="7"/>
                  <a:pt x="0" y="9"/>
                </a:cubicBezTo>
                <a:cubicBezTo>
                  <a:pt x="0" y="10"/>
                  <a:pt x="0" y="16"/>
                  <a:pt x="3" y="22"/>
                </a:cubicBezTo>
                <a:cubicBezTo>
                  <a:pt x="6" y="30"/>
                  <a:pt x="12" y="34"/>
                  <a:pt x="20" y="35"/>
                </a:cubicBezTo>
                <a:cubicBezTo>
                  <a:pt x="20" y="35"/>
                  <a:pt x="20" y="35"/>
                  <a:pt x="21" y="35"/>
                </a:cubicBezTo>
                <a:cubicBezTo>
                  <a:pt x="21" y="35"/>
                  <a:pt x="21" y="35"/>
                  <a:pt x="21" y="35"/>
                </a:cubicBezTo>
                <a:cubicBezTo>
                  <a:pt x="25" y="41"/>
                  <a:pt x="26" y="46"/>
                  <a:pt x="24" y="49"/>
                </a:cubicBezTo>
                <a:cubicBezTo>
                  <a:pt x="23" y="53"/>
                  <a:pt x="18" y="57"/>
                  <a:pt x="15" y="57"/>
                </a:cubicBezTo>
                <a:cubicBezTo>
                  <a:pt x="14" y="58"/>
                  <a:pt x="14" y="58"/>
                  <a:pt x="14" y="59"/>
                </a:cubicBezTo>
                <a:cubicBezTo>
                  <a:pt x="14" y="63"/>
                  <a:pt x="14" y="63"/>
                  <a:pt x="14" y="63"/>
                </a:cubicBezTo>
                <a:cubicBezTo>
                  <a:pt x="14" y="64"/>
                  <a:pt x="15" y="64"/>
                  <a:pt x="16" y="64"/>
                </a:cubicBezTo>
                <a:cubicBezTo>
                  <a:pt x="37" y="64"/>
                  <a:pt x="37" y="64"/>
                  <a:pt x="37" y="64"/>
                </a:cubicBezTo>
                <a:cubicBezTo>
                  <a:pt x="38" y="64"/>
                  <a:pt x="38" y="64"/>
                  <a:pt x="38" y="64"/>
                </a:cubicBezTo>
                <a:cubicBezTo>
                  <a:pt x="54" y="64"/>
                  <a:pt x="54" y="64"/>
                  <a:pt x="54" y="64"/>
                </a:cubicBezTo>
                <a:cubicBezTo>
                  <a:pt x="55" y="64"/>
                  <a:pt x="55" y="64"/>
                  <a:pt x="55" y="63"/>
                </a:cubicBezTo>
                <a:cubicBezTo>
                  <a:pt x="55" y="59"/>
                  <a:pt x="55" y="59"/>
                  <a:pt x="55" y="59"/>
                </a:cubicBezTo>
                <a:cubicBezTo>
                  <a:pt x="55" y="58"/>
                  <a:pt x="55" y="58"/>
                  <a:pt x="54" y="57"/>
                </a:cubicBezTo>
                <a:cubicBezTo>
                  <a:pt x="51" y="57"/>
                  <a:pt x="47" y="53"/>
                  <a:pt x="45" y="49"/>
                </a:cubicBezTo>
                <a:cubicBezTo>
                  <a:pt x="44" y="46"/>
                  <a:pt x="45" y="41"/>
                  <a:pt x="48" y="35"/>
                </a:cubicBezTo>
                <a:cubicBezTo>
                  <a:pt x="48" y="35"/>
                  <a:pt x="48" y="35"/>
                  <a:pt x="49" y="35"/>
                </a:cubicBezTo>
                <a:cubicBezTo>
                  <a:pt x="49" y="35"/>
                  <a:pt x="49" y="35"/>
                  <a:pt x="49" y="35"/>
                </a:cubicBezTo>
                <a:cubicBezTo>
                  <a:pt x="57" y="34"/>
                  <a:pt x="63" y="30"/>
                  <a:pt x="66" y="22"/>
                </a:cubicBezTo>
                <a:cubicBezTo>
                  <a:pt x="69" y="16"/>
                  <a:pt x="69" y="10"/>
                  <a:pt x="69" y="9"/>
                </a:cubicBezTo>
                <a:cubicBezTo>
                  <a:pt x="69" y="7"/>
                  <a:pt x="67" y="6"/>
                  <a:pt x="65" y="6"/>
                </a:cubicBezTo>
                <a:close/>
                <a:moveTo>
                  <a:pt x="6" y="20"/>
                </a:moveTo>
                <a:cubicBezTo>
                  <a:pt x="4" y="15"/>
                  <a:pt x="4" y="10"/>
                  <a:pt x="4" y="9"/>
                </a:cubicBezTo>
                <a:cubicBezTo>
                  <a:pt x="4" y="9"/>
                  <a:pt x="4" y="9"/>
                  <a:pt x="4" y="9"/>
                </a:cubicBezTo>
                <a:cubicBezTo>
                  <a:pt x="12" y="9"/>
                  <a:pt x="12" y="9"/>
                  <a:pt x="12" y="9"/>
                </a:cubicBezTo>
                <a:cubicBezTo>
                  <a:pt x="12" y="10"/>
                  <a:pt x="12" y="10"/>
                  <a:pt x="13" y="10"/>
                </a:cubicBezTo>
                <a:cubicBezTo>
                  <a:pt x="13" y="12"/>
                  <a:pt x="13" y="14"/>
                  <a:pt x="14" y="17"/>
                </a:cubicBezTo>
                <a:cubicBezTo>
                  <a:pt x="14" y="17"/>
                  <a:pt x="14" y="17"/>
                  <a:pt x="14" y="17"/>
                </a:cubicBezTo>
                <a:cubicBezTo>
                  <a:pt x="14" y="18"/>
                  <a:pt x="14" y="18"/>
                  <a:pt x="14" y="18"/>
                </a:cubicBezTo>
                <a:cubicBezTo>
                  <a:pt x="16" y="22"/>
                  <a:pt x="17" y="27"/>
                  <a:pt x="19" y="31"/>
                </a:cubicBezTo>
                <a:cubicBezTo>
                  <a:pt x="13" y="30"/>
                  <a:pt x="9" y="27"/>
                  <a:pt x="6" y="20"/>
                </a:cubicBezTo>
                <a:close/>
                <a:moveTo>
                  <a:pt x="45" y="33"/>
                </a:moveTo>
                <a:cubicBezTo>
                  <a:pt x="41" y="41"/>
                  <a:pt x="40" y="46"/>
                  <a:pt x="42" y="51"/>
                </a:cubicBezTo>
                <a:cubicBezTo>
                  <a:pt x="44" y="55"/>
                  <a:pt x="48" y="59"/>
                  <a:pt x="52" y="60"/>
                </a:cubicBezTo>
                <a:cubicBezTo>
                  <a:pt x="52" y="61"/>
                  <a:pt x="52" y="61"/>
                  <a:pt x="52" y="61"/>
                </a:cubicBezTo>
                <a:cubicBezTo>
                  <a:pt x="38" y="61"/>
                  <a:pt x="38" y="61"/>
                  <a:pt x="38" y="61"/>
                </a:cubicBezTo>
                <a:cubicBezTo>
                  <a:pt x="37" y="61"/>
                  <a:pt x="37" y="61"/>
                  <a:pt x="37" y="61"/>
                </a:cubicBezTo>
                <a:cubicBezTo>
                  <a:pt x="17" y="61"/>
                  <a:pt x="17" y="61"/>
                  <a:pt x="17" y="61"/>
                </a:cubicBezTo>
                <a:cubicBezTo>
                  <a:pt x="17" y="60"/>
                  <a:pt x="17" y="60"/>
                  <a:pt x="17" y="60"/>
                </a:cubicBezTo>
                <a:cubicBezTo>
                  <a:pt x="21" y="59"/>
                  <a:pt x="25" y="55"/>
                  <a:pt x="27" y="51"/>
                </a:cubicBezTo>
                <a:cubicBezTo>
                  <a:pt x="37" y="51"/>
                  <a:pt x="37" y="51"/>
                  <a:pt x="37" y="51"/>
                </a:cubicBezTo>
                <a:cubicBezTo>
                  <a:pt x="38" y="51"/>
                  <a:pt x="39" y="50"/>
                  <a:pt x="39" y="49"/>
                </a:cubicBezTo>
                <a:cubicBezTo>
                  <a:pt x="39" y="49"/>
                  <a:pt x="38" y="48"/>
                  <a:pt x="37" y="48"/>
                </a:cubicBezTo>
                <a:cubicBezTo>
                  <a:pt x="28" y="48"/>
                  <a:pt x="28" y="48"/>
                  <a:pt x="28" y="48"/>
                </a:cubicBezTo>
                <a:cubicBezTo>
                  <a:pt x="29" y="44"/>
                  <a:pt x="27" y="39"/>
                  <a:pt x="24" y="33"/>
                </a:cubicBezTo>
                <a:cubicBezTo>
                  <a:pt x="23" y="31"/>
                  <a:pt x="22" y="28"/>
                  <a:pt x="21" y="26"/>
                </a:cubicBezTo>
                <a:cubicBezTo>
                  <a:pt x="31" y="26"/>
                  <a:pt x="31" y="26"/>
                  <a:pt x="31" y="26"/>
                </a:cubicBezTo>
                <a:cubicBezTo>
                  <a:pt x="32" y="26"/>
                  <a:pt x="32" y="25"/>
                  <a:pt x="32" y="25"/>
                </a:cubicBezTo>
                <a:cubicBezTo>
                  <a:pt x="32" y="24"/>
                  <a:pt x="32" y="23"/>
                  <a:pt x="31" y="23"/>
                </a:cubicBezTo>
                <a:cubicBezTo>
                  <a:pt x="20" y="23"/>
                  <a:pt x="20" y="23"/>
                  <a:pt x="20" y="23"/>
                </a:cubicBezTo>
                <a:cubicBezTo>
                  <a:pt x="19" y="22"/>
                  <a:pt x="18" y="20"/>
                  <a:pt x="18" y="19"/>
                </a:cubicBezTo>
                <a:cubicBezTo>
                  <a:pt x="39" y="19"/>
                  <a:pt x="39" y="19"/>
                  <a:pt x="39" y="19"/>
                </a:cubicBezTo>
                <a:cubicBezTo>
                  <a:pt x="40" y="19"/>
                  <a:pt x="41" y="18"/>
                  <a:pt x="41" y="17"/>
                </a:cubicBezTo>
                <a:cubicBezTo>
                  <a:pt x="41" y="16"/>
                  <a:pt x="40" y="16"/>
                  <a:pt x="39" y="16"/>
                </a:cubicBezTo>
                <a:cubicBezTo>
                  <a:pt x="17" y="16"/>
                  <a:pt x="17" y="16"/>
                  <a:pt x="17" y="16"/>
                </a:cubicBezTo>
                <a:cubicBezTo>
                  <a:pt x="17" y="14"/>
                  <a:pt x="16" y="12"/>
                  <a:pt x="16" y="11"/>
                </a:cubicBezTo>
                <a:cubicBezTo>
                  <a:pt x="48" y="11"/>
                  <a:pt x="48" y="11"/>
                  <a:pt x="48" y="11"/>
                </a:cubicBezTo>
                <a:cubicBezTo>
                  <a:pt x="49" y="11"/>
                  <a:pt x="49" y="10"/>
                  <a:pt x="49" y="9"/>
                </a:cubicBezTo>
                <a:cubicBezTo>
                  <a:pt x="49" y="8"/>
                  <a:pt x="49" y="8"/>
                  <a:pt x="48" y="8"/>
                </a:cubicBezTo>
                <a:cubicBezTo>
                  <a:pt x="16" y="8"/>
                  <a:pt x="16" y="8"/>
                  <a:pt x="16" y="8"/>
                </a:cubicBezTo>
                <a:cubicBezTo>
                  <a:pt x="15" y="6"/>
                  <a:pt x="15" y="4"/>
                  <a:pt x="15" y="3"/>
                </a:cubicBezTo>
                <a:cubicBezTo>
                  <a:pt x="37" y="3"/>
                  <a:pt x="37" y="3"/>
                  <a:pt x="37" y="3"/>
                </a:cubicBezTo>
                <a:cubicBezTo>
                  <a:pt x="37" y="3"/>
                  <a:pt x="38" y="3"/>
                  <a:pt x="38" y="3"/>
                </a:cubicBezTo>
                <a:cubicBezTo>
                  <a:pt x="38" y="3"/>
                  <a:pt x="38" y="3"/>
                  <a:pt x="38" y="3"/>
                </a:cubicBezTo>
                <a:cubicBezTo>
                  <a:pt x="54" y="3"/>
                  <a:pt x="54" y="3"/>
                  <a:pt x="54" y="3"/>
                </a:cubicBezTo>
                <a:cubicBezTo>
                  <a:pt x="54" y="7"/>
                  <a:pt x="53" y="19"/>
                  <a:pt x="45" y="33"/>
                </a:cubicBezTo>
                <a:close/>
                <a:moveTo>
                  <a:pt x="63" y="20"/>
                </a:moveTo>
                <a:cubicBezTo>
                  <a:pt x="60" y="27"/>
                  <a:pt x="56" y="30"/>
                  <a:pt x="50" y="31"/>
                </a:cubicBezTo>
                <a:cubicBezTo>
                  <a:pt x="54" y="23"/>
                  <a:pt x="56" y="15"/>
                  <a:pt x="57" y="9"/>
                </a:cubicBezTo>
                <a:cubicBezTo>
                  <a:pt x="65" y="9"/>
                  <a:pt x="65" y="9"/>
                  <a:pt x="65" y="9"/>
                </a:cubicBezTo>
                <a:cubicBezTo>
                  <a:pt x="65" y="9"/>
                  <a:pt x="65" y="9"/>
                  <a:pt x="65" y="9"/>
                </a:cubicBezTo>
                <a:cubicBezTo>
                  <a:pt x="65" y="10"/>
                  <a:pt x="65" y="15"/>
                  <a:pt x="63" y="20"/>
                </a:cubicBezTo>
                <a:close/>
              </a:path>
            </a:pathLst>
          </a:custGeom>
          <a:solidFill>
            <a:srgbClr val="2A3E56"/>
          </a:solidFill>
          <a:ln>
            <a:noFill/>
          </a:ln>
        </p:spPr>
        <p:txBody>
          <a:bodyPr vert="horz" wrap="square" lIns="45720" tIns="22860" rIns="45720" bIns="22860" numCol="1" anchor="t" anchorCtr="0" compatLnSpc="1"/>
          <a:p>
            <a:endParaRPr lang="th-TH" sz="9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6930" y="495935"/>
            <a:ext cx="9648825" cy="5939155"/>
          </a:xfrm>
          <a:prstGeom prst="rect">
            <a:avLst/>
          </a:prstGeom>
          <a:noFill/>
        </p:spPr>
        <p:txBody>
          <a:bodyPr wrap="square" rtlCol="0">
            <a:spAutoFit/>
          </a:bodyPr>
          <a:p>
            <a:r>
              <a:rPr lang="en-US" sz="2000">
                <a:latin typeface="Arial" panose="020B0604020202020204" pitchFamily="34" charset="0"/>
                <a:cs typeface="Arial" panose="020B0604020202020204" pitchFamily="34" charset="0"/>
              </a:rPr>
              <a:t>Complexitatea algoritmului este O(N logN )şi e determinată de complexitatea pasului 3 – sortarea punctelor după unghiul φ. Paşii 1, 2, 4, 5 au o complexitate liniară. Aceeaşi complexitate o are şi pasul 6 – la fiecare „moment” fie este eliminat un punct, fie se realizează un pas înainte. Numărul de operaţii pentru verificarea poziţiei punctului p2 este mărginit de o constantă.</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Modificarea Andrew a algoritmului Graham are drept scop omiterea determinării punctului interior z, a deplasării originii sistemului de coordonate şi a calculului coordonatelor polare. La baza variantei Andrew stă următorul principiu: partea superioară (după y) a înfăşurătoarei convexe este bombată (în sus) pentru oricare 3 puncte consecutive ale sale, cea inferioară – bombată.</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z="2400">
                <a:latin typeface="Arial Black" panose="020B0A04020102020204" charset="0"/>
                <a:cs typeface="Arial Black" panose="020B0A04020102020204" charset="0"/>
              </a:rPr>
              <a:t>Pseudocodul algoritmului are următoarea formă:</a:t>
            </a:r>
            <a:endParaRPr lang="en-US">
              <a:latin typeface="Arial Black" panose="020B0A04020102020204" charset="0"/>
              <a:cs typeface="Arial Black" panose="020B0A04020102020204" charset="0"/>
            </a:endParaRPr>
          </a:p>
          <a:p>
            <a:r>
              <a:rPr lang="en-US" sz="2000" b="1">
                <a:latin typeface="Arial" panose="020B0604020202020204" pitchFamily="34" charset="0"/>
                <a:cs typeface="Arial" panose="020B0604020202020204" pitchFamily="34" charset="0"/>
              </a:rPr>
              <a:t>Pas 1</a:t>
            </a:r>
            <a:r>
              <a:rPr lang="en-US" sz="2000">
                <a:latin typeface="Arial" panose="020B0604020202020204" pitchFamily="34" charset="0"/>
                <a:cs typeface="Arial" panose="020B0604020202020204" pitchFamily="34" charset="0"/>
              </a:rPr>
              <a:t> Se determină două puncte extreme pmin, pmax </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rPr>
              <a:t>S , de abscisă minimă (respectiv maximă).</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2</a:t>
            </a:r>
            <a:r>
              <a:rPr lang="en-US" sz="2000">
                <a:latin typeface="Arial" panose="020B0604020202020204" pitchFamily="34" charset="0"/>
                <a:cs typeface="Arial" panose="020B0604020202020204" pitchFamily="34" charset="0"/>
              </a:rPr>
              <a:t> Se separă S în Ssup şi Sinf după poziţia punctelor din mulţimea iniţială faţă de vectorul p min p max.Ssup va fi formată din punctele extreme şi cele din stânga vectorului, Sinf – din punctele extreme şi cele din dreapta vectorului.</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3</a:t>
            </a:r>
            <a:r>
              <a:rPr lang="en-US" sz="2000">
                <a:latin typeface="Arial" panose="020B0604020202020204" pitchFamily="34" charset="0"/>
                <a:cs typeface="Arial" panose="020B0604020202020204" pitchFamily="34" charset="0"/>
              </a:rPr>
              <a:t> Se sortează Ssup, Sinf după creşterea abscisei.</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grpSp>
        <p:nvGrpSpPr>
          <p:cNvPr id="22" name="148"/>
          <p:cNvGrpSpPr/>
          <p:nvPr/>
        </p:nvGrpSpPr>
        <p:grpSpPr>
          <a:xfrm>
            <a:off x="11132963" y="409352"/>
            <a:ext cx="467390" cy="413772"/>
            <a:chOff x="8022698" y="10553700"/>
            <a:chExt cx="733425" cy="649288"/>
          </a:xfrm>
          <a:solidFill>
            <a:srgbClr val="58A5BF"/>
          </a:solidFill>
        </p:grpSpPr>
        <p:sp>
          <p:nvSpPr>
            <p:cNvPr id="23" name="Freeform 198"/>
            <p:cNvSpPr>
              <a:spLocks noEditPoints="1"/>
            </p:cNvSpPr>
            <p:nvPr/>
          </p:nvSpPr>
          <p:spPr bwMode="auto">
            <a:xfrm>
              <a:off x="8022698" y="10553700"/>
              <a:ext cx="733425" cy="649288"/>
            </a:xfrm>
            <a:custGeom>
              <a:avLst/>
              <a:gdLst>
                <a:gd name="T0" fmla="*/ 66 w 77"/>
                <a:gd name="T1" fmla="*/ 0 h 68"/>
                <a:gd name="T2" fmla="*/ 11 w 77"/>
                <a:gd name="T3" fmla="*/ 0 h 68"/>
                <a:gd name="T4" fmla="*/ 0 w 77"/>
                <a:gd name="T5" fmla="*/ 11 h 68"/>
                <a:gd name="T6" fmla="*/ 0 w 77"/>
                <a:gd name="T7" fmla="*/ 46 h 68"/>
                <a:gd name="T8" fmla="*/ 11 w 77"/>
                <a:gd name="T9" fmla="*/ 57 h 68"/>
                <a:gd name="T10" fmla="*/ 29 w 77"/>
                <a:gd name="T11" fmla="*/ 57 h 68"/>
                <a:gd name="T12" fmla="*/ 28 w 77"/>
                <a:gd name="T13" fmla="*/ 65 h 68"/>
                <a:gd name="T14" fmla="*/ 26 w 77"/>
                <a:gd name="T15" fmla="*/ 65 h 68"/>
                <a:gd name="T16" fmla="*/ 21 w 77"/>
                <a:gd name="T17" fmla="*/ 65 h 68"/>
                <a:gd name="T18" fmla="*/ 20 w 77"/>
                <a:gd name="T19" fmla="*/ 67 h 68"/>
                <a:gd name="T20" fmla="*/ 21 w 77"/>
                <a:gd name="T21" fmla="*/ 68 h 68"/>
                <a:gd name="T22" fmla="*/ 56 w 77"/>
                <a:gd name="T23" fmla="*/ 68 h 68"/>
                <a:gd name="T24" fmla="*/ 57 w 77"/>
                <a:gd name="T25" fmla="*/ 67 h 68"/>
                <a:gd name="T26" fmla="*/ 56 w 77"/>
                <a:gd name="T27" fmla="*/ 65 h 68"/>
                <a:gd name="T28" fmla="*/ 51 w 77"/>
                <a:gd name="T29" fmla="*/ 65 h 68"/>
                <a:gd name="T30" fmla="*/ 49 w 77"/>
                <a:gd name="T31" fmla="*/ 65 h 68"/>
                <a:gd name="T32" fmla="*/ 48 w 77"/>
                <a:gd name="T33" fmla="*/ 57 h 68"/>
                <a:gd name="T34" fmla="*/ 66 w 77"/>
                <a:gd name="T35" fmla="*/ 57 h 68"/>
                <a:gd name="T36" fmla="*/ 77 w 77"/>
                <a:gd name="T37" fmla="*/ 46 h 68"/>
                <a:gd name="T38" fmla="*/ 77 w 77"/>
                <a:gd name="T39" fmla="*/ 11 h 68"/>
                <a:gd name="T40" fmla="*/ 66 w 77"/>
                <a:gd name="T41" fmla="*/ 0 h 68"/>
                <a:gd name="T42" fmla="*/ 11 w 77"/>
                <a:gd name="T43" fmla="*/ 3 h 68"/>
                <a:gd name="T44" fmla="*/ 66 w 77"/>
                <a:gd name="T45" fmla="*/ 3 h 68"/>
                <a:gd name="T46" fmla="*/ 73 w 77"/>
                <a:gd name="T47" fmla="*/ 11 h 68"/>
                <a:gd name="T48" fmla="*/ 73 w 77"/>
                <a:gd name="T49" fmla="*/ 41 h 68"/>
                <a:gd name="T50" fmla="*/ 3 w 77"/>
                <a:gd name="T51" fmla="*/ 41 h 68"/>
                <a:gd name="T52" fmla="*/ 3 w 77"/>
                <a:gd name="T53" fmla="*/ 11 h 68"/>
                <a:gd name="T54" fmla="*/ 11 w 77"/>
                <a:gd name="T55" fmla="*/ 3 h 68"/>
                <a:gd name="T56" fmla="*/ 46 w 77"/>
                <a:gd name="T57" fmla="*/ 65 h 68"/>
                <a:gd name="T58" fmla="*/ 31 w 77"/>
                <a:gd name="T59" fmla="*/ 65 h 68"/>
                <a:gd name="T60" fmla="*/ 32 w 77"/>
                <a:gd name="T61" fmla="*/ 57 h 68"/>
                <a:gd name="T62" fmla="*/ 45 w 77"/>
                <a:gd name="T63" fmla="*/ 57 h 68"/>
                <a:gd name="T64" fmla="*/ 46 w 77"/>
                <a:gd name="T65" fmla="*/ 65 h 68"/>
                <a:gd name="T66" fmla="*/ 66 w 77"/>
                <a:gd name="T67" fmla="*/ 53 h 68"/>
                <a:gd name="T68" fmla="*/ 11 w 77"/>
                <a:gd name="T69" fmla="*/ 53 h 68"/>
                <a:gd name="T70" fmla="*/ 3 w 77"/>
                <a:gd name="T71" fmla="*/ 46 h 68"/>
                <a:gd name="T72" fmla="*/ 3 w 77"/>
                <a:gd name="T73" fmla="*/ 44 h 68"/>
                <a:gd name="T74" fmla="*/ 73 w 77"/>
                <a:gd name="T75" fmla="*/ 44 h 68"/>
                <a:gd name="T76" fmla="*/ 73 w 77"/>
                <a:gd name="T77" fmla="*/ 46 h 68"/>
                <a:gd name="T78" fmla="*/ 66 w 77"/>
                <a:gd name="T79"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68">
                  <a:moveTo>
                    <a:pt x="66" y="0"/>
                  </a:moveTo>
                  <a:cubicBezTo>
                    <a:pt x="11" y="0"/>
                    <a:pt x="11" y="0"/>
                    <a:pt x="11" y="0"/>
                  </a:cubicBezTo>
                  <a:cubicBezTo>
                    <a:pt x="5" y="0"/>
                    <a:pt x="0" y="5"/>
                    <a:pt x="0" y="11"/>
                  </a:cubicBezTo>
                  <a:cubicBezTo>
                    <a:pt x="0" y="46"/>
                    <a:pt x="0" y="46"/>
                    <a:pt x="0" y="46"/>
                  </a:cubicBezTo>
                  <a:cubicBezTo>
                    <a:pt x="0" y="52"/>
                    <a:pt x="5" y="57"/>
                    <a:pt x="11" y="57"/>
                  </a:cubicBezTo>
                  <a:cubicBezTo>
                    <a:pt x="29" y="57"/>
                    <a:pt x="29" y="57"/>
                    <a:pt x="29" y="57"/>
                  </a:cubicBezTo>
                  <a:cubicBezTo>
                    <a:pt x="29" y="60"/>
                    <a:pt x="29" y="64"/>
                    <a:pt x="28" y="65"/>
                  </a:cubicBezTo>
                  <a:cubicBezTo>
                    <a:pt x="27" y="65"/>
                    <a:pt x="27" y="65"/>
                    <a:pt x="26" y="65"/>
                  </a:cubicBezTo>
                  <a:cubicBezTo>
                    <a:pt x="21" y="65"/>
                    <a:pt x="21" y="65"/>
                    <a:pt x="21" y="65"/>
                  </a:cubicBezTo>
                  <a:cubicBezTo>
                    <a:pt x="20" y="65"/>
                    <a:pt x="20" y="66"/>
                    <a:pt x="20" y="67"/>
                  </a:cubicBezTo>
                  <a:cubicBezTo>
                    <a:pt x="20" y="68"/>
                    <a:pt x="20" y="68"/>
                    <a:pt x="21" y="68"/>
                  </a:cubicBezTo>
                  <a:cubicBezTo>
                    <a:pt x="56" y="68"/>
                    <a:pt x="56" y="68"/>
                    <a:pt x="56" y="68"/>
                  </a:cubicBezTo>
                  <a:cubicBezTo>
                    <a:pt x="57" y="68"/>
                    <a:pt x="57" y="68"/>
                    <a:pt x="57" y="67"/>
                  </a:cubicBezTo>
                  <a:cubicBezTo>
                    <a:pt x="57" y="66"/>
                    <a:pt x="57" y="65"/>
                    <a:pt x="56" y="65"/>
                  </a:cubicBezTo>
                  <a:cubicBezTo>
                    <a:pt x="51" y="65"/>
                    <a:pt x="51" y="65"/>
                    <a:pt x="51" y="65"/>
                  </a:cubicBezTo>
                  <a:cubicBezTo>
                    <a:pt x="50" y="65"/>
                    <a:pt x="50" y="65"/>
                    <a:pt x="49" y="65"/>
                  </a:cubicBezTo>
                  <a:cubicBezTo>
                    <a:pt x="48" y="64"/>
                    <a:pt x="48" y="60"/>
                    <a:pt x="48" y="57"/>
                  </a:cubicBezTo>
                  <a:cubicBezTo>
                    <a:pt x="66" y="57"/>
                    <a:pt x="66" y="57"/>
                    <a:pt x="66" y="57"/>
                  </a:cubicBezTo>
                  <a:cubicBezTo>
                    <a:pt x="72" y="57"/>
                    <a:pt x="77" y="52"/>
                    <a:pt x="77" y="46"/>
                  </a:cubicBezTo>
                  <a:cubicBezTo>
                    <a:pt x="77" y="11"/>
                    <a:pt x="77" y="11"/>
                    <a:pt x="77" y="11"/>
                  </a:cubicBezTo>
                  <a:cubicBezTo>
                    <a:pt x="77" y="5"/>
                    <a:pt x="72" y="0"/>
                    <a:pt x="66" y="0"/>
                  </a:cubicBezTo>
                  <a:close/>
                  <a:moveTo>
                    <a:pt x="11" y="3"/>
                  </a:moveTo>
                  <a:cubicBezTo>
                    <a:pt x="66" y="3"/>
                    <a:pt x="66" y="3"/>
                    <a:pt x="66" y="3"/>
                  </a:cubicBezTo>
                  <a:cubicBezTo>
                    <a:pt x="70" y="3"/>
                    <a:pt x="73" y="7"/>
                    <a:pt x="73" y="11"/>
                  </a:cubicBezTo>
                  <a:cubicBezTo>
                    <a:pt x="73" y="41"/>
                    <a:pt x="73" y="41"/>
                    <a:pt x="73" y="41"/>
                  </a:cubicBezTo>
                  <a:cubicBezTo>
                    <a:pt x="3" y="41"/>
                    <a:pt x="3" y="41"/>
                    <a:pt x="3" y="41"/>
                  </a:cubicBezTo>
                  <a:cubicBezTo>
                    <a:pt x="3" y="11"/>
                    <a:pt x="3" y="11"/>
                    <a:pt x="3" y="11"/>
                  </a:cubicBezTo>
                  <a:cubicBezTo>
                    <a:pt x="3" y="7"/>
                    <a:pt x="7" y="3"/>
                    <a:pt x="11" y="3"/>
                  </a:cubicBezTo>
                  <a:close/>
                  <a:moveTo>
                    <a:pt x="46" y="65"/>
                  </a:moveTo>
                  <a:cubicBezTo>
                    <a:pt x="31" y="65"/>
                    <a:pt x="31" y="65"/>
                    <a:pt x="31" y="65"/>
                  </a:cubicBezTo>
                  <a:cubicBezTo>
                    <a:pt x="32" y="63"/>
                    <a:pt x="32" y="60"/>
                    <a:pt x="32" y="57"/>
                  </a:cubicBezTo>
                  <a:cubicBezTo>
                    <a:pt x="45" y="57"/>
                    <a:pt x="45" y="57"/>
                    <a:pt x="45" y="57"/>
                  </a:cubicBezTo>
                  <a:cubicBezTo>
                    <a:pt x="45" y="60"/>
                    <a:pt x="45" y="63"/>
                    <a:pt x="46" y="65"/>
                  </a:cubicBezTo>
                  <a:close/>
                  <a:moveTo>
                    <a:pt x="66" y="53"/>
                  </a:moveTo>
                  <a:cubicBezTo>
                    <a:pt x="11" y="53"/>
                    <a:pt x="11" y="53"/>
                    <a:pt x="11" y="53"/>
                  </a:cubicBezTo>
                  <a:cubicBezTo>
                    <a:pt x="7" y="53"/>
                    <a:pt x="3" y="50"/>
                    <a:pt x="3" y="46"/>
                  </a:cubicBezTo>
                  <a:cubicBezTo>
                    <a:pt x="3" y="44"/>
                    <a:pt x="3" y="44"/>
                    <a:pt x="3" y="44"/>
                  </a:cubicBezTo>
                  <a:cubicBezTo>
                    <a:pt x="73" y="44"/>
                    <a:pt x="73" y="44"/>
                    <a:pt x="73" y="44"/>
                  </a:cubicBezTo>
                  <a:cubicBezTo>
                    <a:pt x="73" y="46"/>
                    <a:pt x="73" y="46"/>
                    <a:pt x="73" y="46"/>
                  </a:cubicBezTo>
                  <a:cubicBezTo>
                    <a:pt x="73" y="50"/>
                    <a:pt x="70" y="53"/>
                    <a:pt x="6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sp>
          <p:nvSpPr>
            <p:cNvPr id="24" name="Oval 199"/>
            <p:cNvSpPr>
              <a:spLocks noChangeArrowheads="1"/>
            </p:cNvSpPr>
            <p:nvPr/>
          </p:nvSpPr>
          <p:spPr bwMode="auto">
            <a:xfrm>
              <a:off x="8365598" y="10983912"/>
              <a:ext cx="47625" cy="47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grpSp>
      <p:sp>
        <p:nvSpPr>
          <p:cNvPr id="106" name="Shape 1713"/>
          <p:cNvSpPr/>
          <p:nvPr/>
        </p:nvSpPr>
        <p:spPr>
          <a:xfrm>
            <a:off x="11261977" y="5855154"/>
            <a:ext cx="445111" cy="44540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17245" y="386715"/>
            <a:ext cx="10960735" cy="5631180"/>
          </a:xfrm>
          <a:prstGeom prst="rect">
            <a:avLst/>
          </a:prstGeom>
          <a:noFill/>
        </p:spPr>
        <p:txBody>
          <a:bodyPr wrap="square" rtlCol="0" anchor="t">
            <a:spAutoFit/>
          </a:bodyPr>
          <a:p>
            <a:r>
              <a:rPr lang="en-US" sz="2000" b="1">
                <a:latin typeface="Arial" panose="020B0604020202020204" pitchFamily="34" charset="0"/>
                <a:cs typeface="Arial" panose="020B0604020202020204" pitchFamily="34" charset="0"/>
              </a:rPr>
              <a:t>Pas 4</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a) Se verifică toate tripletele de puncte consecutive</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p i,p i+1,p i+2 </a:t>
            </a:r>
            <a:r>
              <a:rPr lang="en-US" sz="2000">
                <a:latin typeface="Arial" panose="020B0604020202020204" pitchFamily="34" charset="0"/>
                <a:cs typeface="Arial" panose="020B0604020202020204" pitchFamily="34" charset="0"/>
                <a:sym typeface="+mn-ea"/>
              </a:rPr>
              <a:t>∈Ssup</a:t>
            </a:r>
            <a:r>
              <a:rPr lang="en-US" sz="2000">
                <a:latin typeface="Arial" panose="020B0604020202020204" pitchFamily="34" charset="0"/>
                <a:cs typeface="Arial" panose="020B0604020202020204" pitchFamily="34" charset="0"/>
              </a:rPr>
              <a:t>, pornind de la p min.</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Dacă pi+1 este poziţionat în stânga vectorului p i p i+2, atunci se execută mişcarea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sym typeface="+mn-ea"/>
              </a:rPr>
              <a:t>  „înainte”</a:t>
            </a:r>
            <a:r>
              <a:rPr lang="en-US" sz="2000">
                <a:latin typeface="Arial" panose="020B0604020202020204" pitchFamily="34" charset="0"/>
                <a:cs typeface="Arial" panose="020B0604020202020204" pitchFamily="34" charset="0"/>
              </a:rPr>
              <a:t>, altfel – mişcarea „înapoi”. La atingerea p max, punctele rămase în Ssup formează</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a:t>
            </a:r>
            <a:r>
              <a:rPr lang="en-US" sz="2000">
                <a:latin typeface="Arial" panose="020B0604020202020204" pitchFamily="34" charset="0"/>
                <a:cs typeface="Arial" panose="020B0604020202020204" pitchFamily="34" charset="0"/>
              </a:rPr>
              <a:t>partea superioară a înfăşurătoarei convexe.</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b) Se verifică toate tripletele de puncte consecutive</a:t>
            </a:r>
            <a:r>
              <a:rPr lang="en-US" sz="2000">
                <a:latin typeface="Arial" panose="020B0604020202020204" pitchFamily="34" charset="0"/>
                <a:cs typeface="Arial" panose="020B0604020202020204" pitchFamily="34" charset="0"/>
                <a:sym typeface="+mn-ea"/>
              </a:rPr>
              <a:t>p i,p i+1,p i+2 </a:t>
            </a:r>
            <a:r>
              <a:rPr lang="en-US" sz="2000">
                <a:latin typeface="Arial" panose="020B0604020202020204" pitchFamily="34" charset="0"/>
                <a:cs typeface="Arial" panose="020B0604020202020204" pitchFamily="34" charset="0"/>
                <a:sym typeface="+mn-ea"/>
              </a:rPr>
              <a:t>∈Sinf </a:t>
            </a:r>
            <a:r>
              <a:rPr lang="en-US" sz="2000">
                <a:latin typeface="Arial" panose="020B0604020202020204" pitchFamily="34" charset="0"/>
                <a:cs typeface="Arial" panose="020B0604020202020204" pitchFamily="34" charset="0"/>
              </a:rPr>
              <a:t>, pornind de la p min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Dacă pi+1 este poziţionat în dreapta vectorului </a:t>
            </a:r>
            <a:r>
              <a:rPr lang="en-US" sz="2000">
                <a:latin typeface="Arial" panose="020B0604020202020204" pitchFamily="34" charset="0"/>
                <a:cs typeface="Arial" panose="020B0604020202020204" pitchFamily="34" charset="0"/>
                <a:sym typeface="+mn-ea"/>
              </a:rPr>
              <a:t>p i p i+2</a:t>
            </a:r>
            <a:r>
              <a:rPr lang="en-US" sz="2000">
                <a:latin typeface="Arial" panose="020B0604020202020204" pitchFamily="34" charset="0"/>
                <a:cs typeface="Arial" panose="020B0604020202020204" pitchFamily="34" charset="0"/>
              </a:rPr>
              <a:t>, atunci se execută mişcarea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„înainte”, altfel – mişcarea „înapoi”. La atingerea p max, punctele rămase în Sinf formează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partea iferioară a înfăşurătoarei convexe.</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5</a:t>
            </a:r>
            <a:r>
              <a:rPr lang="en-US" sz="2000">
                <a:latin typeface="Arial" panose="020B0604020202020204" pitchFamily="34" charset="0"/>
                <a:cs typeface="Arial" panose="020B0604020202020204" pitchFamily="34" charset="0"/>
              </a:rPr>
              <a:t> Q</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rPr>
              <a:t>Sinf </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rPr>
              <a:t>Ssup.</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În cele ce urmează este propusă o realizare a acestui algoritm. Se presupune că punctele sunt date prin coordonatele lor – numere întregi. Sortarea este realizată de procedura qsort. Poziţia reciprocă a punctelor este determinată de funcţia sarrus, descrisă anterior.</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Structurile de date:</a:t>
            </a:r>
            <a:endParaRPr lang="en-US" sz="2000" b="1">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drag        – mulţimea S</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sus, jos   – mulţimile Ssup, Sinf</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n             – |S|</a:t>
            </a:r>
            <a:endParaRPr lang="en-US" sz="2000">
              <a:latin typeface="Arial" panose="020B0604020202020204" pitchFamily="34" charset="0"/>
              <a:cs typeface="Arial" panose="020B0604020202020204" pitchFamily="34" charset="0"/>
            </a:endParaRPr>
          </a:p>
        </p:txBody>
      </p:sp>
      <p:sp>
        <p:nvSpPr>
          <p:cNvPr id="106" name="Shape 1713"/>
          <p:cNvSpPr/>
          <p:nvPr/>
        </p:nvSpPr>
        <p:spPr>
          <a:xfrm>
            <a:off x="11333097" y="5868489"/>
            <a:ext cx="445111" cy="44540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
        <p:nvSpPr>
          <p:cNvPr id="12" name="Shape 1696"/>
          <p:cNvSpPr/>
          <p:nvPr/>
        </p:nvSpPr>
        <p:spPr>
          <a:xfrm>
            <a:off x="11166475" y="386715"/>
            <a:ext cx="445135" cy="445135"/>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
        <p:nvSpPr>
          <p:cNvPr id="54" name="Freeform 208"/>
          <p:cNvSpPr>
            <a:spLocks noEditPoints="1"/>
          </p:cNvSpPr>
          <p:nvPr/>
        </p:nvSpPr>
        <p:spPr bwMode="auto">
          <a:xfrm>
            <a:off x="398145" y="6017819"/>
            <a:ext cx="418830" cy="389493"/>
          </a:xfrm>
          <a:custGeom>
            <a:avLst/>
            <a:gdLst>
              <a:gd name="T0" fmla="*/ 57 w 69"/>
              <a:gd name="T1" fmla="*/ 6 h 64"/>
              <a:gd name="T2" fmla="*/ 56 w 69"/>
              <a:gd name="T3" fmla="*/ 0 h 64"/>
              <a:gd name="T4" fmla="*/ 38 w 69"/>
              <a:gd name="T5" fmla="*/ 0 h 64"/>
              <a:gd name="T6" fmla="*/ 13 w 69"/>
              <a:gd name="T7" fmla="*/ 0 h 64"/>
              <a:gd name="T8" fmla="*/ 12 w 69"/>
              <a:gd name="T9" fmla="*/ 6 h 64"/>
              <a:gd name="T10" fmla="*/ 0 w 69"/>
              <a:gd name="T11" fmla="*/ 9 h 64"/>
              <a:gd name="T12" fmla="*/ 20 w 69"/>
              <a:gd name="T13" fmla="*/ 35 h 64"/>
              <a:gd name="T14" fmla="*/ 21 w 69"/>
              <a:gd name="T15" fmla="*/ 35 h 64"/>
              <a:gd name="T16" fmla="*/ 15 w 69"/>
              <a:gd name="T17" fmla="*/ 57 h 64"/>
              <a:gd name="T18" fmla="*/ 14 w 69"/>
              <a:gd name="T19" fmla="*/ 63 h 64"/>
              <a:gd name="T20" fmla="*/ 37 w 69"/>
              <a:gd name="T21" fmla="*/ 64 h 64"/>
              <a:gd name="T22" fmla="*/ 54 w 69"/>
              <a:gd name="T23" fmla="*/ 64 h 64"/>
              <a:gd name="T24" fmla="*/ 55 w 69"/>
              <a:gd name="T25" fmla="*/ 59 h 64"/>
              <a:gd name="T26" fmla="*/ 45 w 69"/>
              <a:gd name="T27" fmla="*/ 49 h 64"/>
              <a:gd name="T28" fmla="*/ 49 w 69"/>
              <a:gd name="T29" fmla="*/ 35 h 64"/>
              <a:gd name="T30" fmla="*/ 66 w 69"/>
              <a:gd name="T31" fmla="*/ 22 h 64"/>
              <a:gd name="T32" fmla="*/ 65 w 69"/>
              <a:gd name="T33" fmla="*/ 6 h 64"/>
              <a:gd name="T34" fmla="*/ 4 w 69"/>
              <a:gd name="T35" fmla="*/ 9 h 64"/>
              <a:gd name="T36" fmla="*/ 12 w 69"/>
              <a:gd name="T37" fmla="*/ 9 h 64"/>
              <a:gd name="T38" fmla="*/ 14 w 69"/>
              <a:gd name="T39" fmla="*/ 17 h 64"/>
              <a:gd name="T40" fmla="*/ 14 w 69"/>
              <a:gd name="T41" fmla="*/ 18 h 64"/>
              <a:gd name="T42" fmla="*/ 6 w 69"/>
              <a:gd name="T43" fmla="*/ 20 h 64"/>
              <a:gd name="T44" fmla="*/ 42 w 69"/>
              <a:gd name="T45" fmla="*/ 51 h 64"/>
              <a:gd name="T46" fmla="*/ 52 w 69"/>
              <a:gd name="T47" fmla="*/ 61 h 64"/>
              <a:gd name="T48" fmla="*/ 37 w 69"/>
              <a:gd name="T49" fmla="*/ 61 h 64"/>
              <a:gd name="T50" fmla="*/ 17 w 69"/>
              <a:gd name="T51" fmla="*/ 60 h 64"/>
              <a:gd name="T52" fmla="*/ 37 w 69"/>
              <a:gd name="T53" fmla="*/ 51 h 64"/>
              <a:gd name="T54" fmla="*/ 37 w 69"/>
              <a:gd name="T55" fmla="*/ 48 h 64"/>
              <a:gd name="T56" fmla="*/ 24 w 69"/>
              <a:gd name="T57" fmla="*/ 33 h 64"/>
              <a:gd name="T58" fmla="*/ 31 w 69"/>
              <a:gd name="T59" fmla="*/ 26 h 64"/>
              <a:gd name="T60" fmla="*/ 31 w 69"/>
              <a:gd name="T61" fmla="*/ 23 h 64"/>
              <a:gd name="T62" fmla="*/ 18 w 69"/>
              <a:gd name="T63" fmla="*/ 19 h 64"/>
              <a:gd name="T64" fmla="*/ 41 w 69"/>
              <a:gd name="T65" fmla="*/ 17 h 64"/>
              <a:gd name="T66" fmla="*/ 17 w 69"/>
              <a:gd name="T67" fmla="*/ 16 h 64"/>
              <a:gd name="T68" fmla="*/ 48 w 69"/>
              <a:gd name="T69" fmla="*/ 11 h 64"/>
              <a:gd name="T70" fmla="*/ 48 w 69"/>
              <a:gd name="T71" fmla="*/ 8 h 64"/>
              <a:gd name="T72" fmla="*/ 15 w 69"/>
              <a:gd name="T73" fmla="*/ 3 h 64"/>
              <a:gd name="T74" fmla="*/ 38 w 69"/>
              <a:gd name="T75" fmla="*/ 3 h 64"/>
              <a:gd name="T76" fmla="*/ 54 w 69"/>
              <a:gd name="T77" fmla="*/ 3 h 64"/>
              <a:gd name="T78" fmla="*/ 63 w 69"/>
              <a:gd name="T79" fmla="*/ 20 h 64"/>
              <a:gd name="T80" fmla="*/ 57 w 69"/>
              <a:gd name="T81" fmla="*/ 9 h 64"/>
              <a:gd name="T82" fmla="*/ 65 w 69"/>
              <a:gd name="T83"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 h="64">
                <a:moveTo>
                  <a:pt x="65" y="6"/>
                </a:moveTo>
                <a:cubicBezTo>
                  <a:pt x="57" y="6"/>
                  <a:pt x="57" y="6"/>
                  <a:pt x="57" y="6"/>
                </a:cubicBezTo>
                <a:cubicBezTo>
                  <a:pt x="58" y="3"/>
                  <a:pt x="58" y="1"/>
                  <a:pt x="58" y="1"/>
                </a:cubicBezTo>
                <a:cubicBezTo>
                  <a:pt x="58" y="0"/>
                  <a:pt x="57" y="0"/>
                  <a:pt x="56" y="0"/>
                </a:cubicBezTo>
                <a:cubicBezTo>
                  <a:pt x="38" y="0"/>
                  <a:pt x="38" y="0"/>
                  <a:pt x="38" y="0"/>
                </a:cubicBezTo>
                <a:cubicBezTo>
                  <a:pt x="38" y="0"/>
                  <a:pt x="38" y="0"/>
                  <a:pt x="38" y="0"/>
                </a:cubicBezTo>
                <a:cubicBezTo>
                  <a:pt x="38" y="0"/>
                  <a:pt x="37" y="0"/>
                  <a:pt x="37" y="0"/>
                </a:cubicBezTo>
                <a:cubicBezTo>
                  <a:pt x="13" y="0"/>
                  <a:pt x="13" y="0"/>
                  <a:pt x="13" y="0"/>
                </a:cubicBezTo>
                <a:cubicBezTo>
                  <a:pt x="12" y="0"/>
                  <a:pt x="12" y="0"/>
                  <a:pt x="12" y="1"/>
                </a:cubicBezTo>
                <a:cubicBezTo>
                  <a:pt x="12" y="1"/>
                  <a:pt x="12" y="3"/>
                  <a:pt x="12" y="6"/>
                </a:cubicBezTo>
                <a:cubicBezTo>
                  <a:pt x="4" y="6"/>
                  <a:pt x="4" y="6"/>
                  <a:pt x="4" y="6"/>
                </a:cubicBezTo>
                <a:cubicBezTo>
                  <a:pt x="2" y="6"/>
                  <a:pt x="0" y="7"/>
                  <a:pt x="0" y="9"/>
                </a:cubicBezTo>
                <a:cubicBezTo>
                  <a:pt x="0" y="10"/>
                  <a:pt x="0" y="16"/>
                  <a:pt x="3" y="22"/>
                </a:cubicBezTo>
                <a:cubicBezTo>
                  <a:pt x="6" y="30"/>
                  <a:pt x="12" y="34"/>
                  <a:pt x="20" y="35"/>
                </a:cubicBezTo>
                <a:cubicBezTo>
                  <a:pt x="20" y="35"/>
                  <a:pt x="20" y="35"/>
                  <a:pt x="21" y="35"/>
                </a:cubicBezTo>
                <a:cubicBezTo>
                  <a:pt x="21" y="35"/>
                  <a:pt x="21" y="35"/>
                  <a:pt x="21" y="35"/>
                </a:cubicBezTo>
                <a:cubicBezTo>
                  <a:pt x="25" y="41"/>
                  <a:pt x="26" y="46"/>
                  <a:pt x="24" y="49"/>
                </a:cubicBezTo>
                <a:cubicBezTo>
                  <a:pt x="23" y="53"/>
                  <a:pt x="18" y="57"/>
                  <a:pt x="15" y="57"/>
                </a:cubicBezTo>
                <a:cubicBezTo>
                  <a:pt x="14" y="58"/>
                  <a:pt x="14" y="58"/>
                  <a:pt x="14" y="59"/>
                </a:cubicBezTo>
                <a:cubicBezTo>
                  <a:pt x="14" y="63"/>
                  <a:pt x="14" y="63"/>
                  <a:pt x="14" y="63"/>
                </a:cubicBezTo>
                <a:cubicBezTo>
                  <a:pt x="14" y="64"/>
                  <a:pt x="15" y="64"/>
                  <a:pt x="16" y="64"/>
                </a:cubicBezTo>
                <a:cubicBezTo>
                  <a:pt x="37" y="64"/>
                  <a:pt x="37" y="64"/>
                  <a:pt x="37" y="64"/>
                </a:cubicBezTo>
                <a:cubicBezTo>
                  <a:pt x="38" y="64"/>
                  <a:pt x="38" y="64"/>
                  <a:pt x="38" y="64"/>
                </a:cubicBezTo>
                <a:cubicBezTo>
                  <a:pt x="54" y="64"/>
                  <a:pt x="54" y="64"/>
                  <a:pt x="54" y="64"/>
                </a:cubicBezTo>
                <a:cubicBezTo>
                  <a:pt x="55" y="64"/>
                  <a:pt x="55" y="64"/>
                  <a:pt x="55" y="63"/>
                </a:cubicBezTo>
                <a:cubicBezTo>
                  <a:pt x="55" y="59"/>
                  <a:pt x="55" y="59"/>
                  <a:pt x="55" y="59"/>
                </a:cubicBezTo>
                <a:cubicBezTo>
                  <a:pt x="55" y="58"/>
                  <a:pt x="55" y="58"/>
                  <a:pt x="54" y="57"/>
                </a:cubicBezTo>
                <a:cubicBezTo>
                  <a:pt x="51" y="57"/>
                  <a:pt x="47" y="53"/>
                  <a:pt x="45" y="49"/>
                </a:cubicBezTo>
                <a:cubicBezTo>
                  <a:pt x="44" y="46"/>
                  <a:pt x="45" y="41"/>
                  <a:pt x="48" y="35"/>
                </a:cubicBezTo>
                <a:cubicBezTo>
                  <a:pt x="48" y="35"/>
                  <a:pt x="48" y="35"/>
                  <a:pt x="49" y="35"/>
                </a:cubicBezTo>
                <a:cubicBezTo>
                  <a:pt x="49" y="35"/>
                  <a:pt x="49" y="35"/>
                  <a:pt x="49" y="35"/>
                </a:cubicBezTo>
                <a:cubicBezTo>
                  <a:pt x="57" y="34"/>
                  <a:pt x="63" y="30"/>
                  <a:pt x="66" y="22"/>
                </a:cubicBezTo>
                <a:cubicBezTo>
                  <a:pt x="69" y="16"/>
                  <a:pt x="69" y="10"/>
                  <a:pt x="69" y="9"/>
                </a:cubicBezTo>
                <a:cubicBezTo>
                  <a:pt x="69" y="7"/>
                  <a:pt x="67" y="6"/>
                  <a:pt x="65" y="6"/>
                </a:cubicBezTo>
                <a:close/>
                <a:moveTo>
                  <a:pt x="6" y="20"/>
                </a:moveTo>
                <a:cubicBezTo>
                  <a:pt x="4" y="15"/>
                  <a:pt x="4" y="10"/>
                  <a:pt x="4" y="9"/>
                </a:cubicBezTo>
                <a:cubicBezTo>
                  <a:pt x="4" y="9"/>
                  <a:pt x="4" y="9"/>
                  <a:pt x="4" y="9"/>
                </a:cubicBezTo>
                <a:cubicBezTo>
                  <a:pt x="12" y="9"/>
                  <a:pt x="12" y="9"/>
                  <a:pt x="12" y="9"/>
                </a:cubicBezTo>
                <a:cubicBezTo>
                  <a:pt x="12" y="10"/>
                  <a:pt x="12" y="10"/>
                  <a:pt x="13" y="10"/>
                </a:cubicBezTo>
                <a:cubicBezTo>
                  <a:pt x="13" y="12"/>
                  <a:pt x="13" y="14"/>
                  <a:pt x="14" y="17"/>
                </a:cubicBezTo>
                <a:cubicBezTo>
                  <a:pt x="14" y="17"/>
                  <a:pt x="14" y="17"/>
                  <a:pt x="14" y="17"/>
                </a:cubicBezTo>
                <a:cubicBezTo>
                  <a:pt x="14" y="18"/>
                  <a:pt x="14" y="18"/>
                  <a:pt x="14" y="18"/>
                </a:cubicBezTo>
                <a:cubicBezTo>
                  <a:pt x="16" y="22"/>
                  <a:pt x="17" y="27"/>
                  <a:pt x="19" y="31"/>
                </a:cubicBezTo>
                <a:cubicBezTo>
                  <a:pt x="13" y="30"/>
                  <a:pt x="9" y="27"/>
                  <a:pt x="6" y="20"/>
                </a:cubicBezTo>
                <a:close/>
                <a:moveTo>
                  <a:pt x="45" y="33"/>
                </a:moveTo>
                <a:cubicBezTo>
                  <a:pt x="41" y="41"/>
                  <a:pt x="40" y="46"/>
                  <a:pt x="42" y="51"/>
                </a:cubicBezTo>
                <a:cubicBezTo>
                  <a:pt x="44" y="55"/>
                  <a:pt x="48" y="59"/>
                  <a:pt x="52" y="60"/>
                </a:cubicBezTo>
                <a:cubicBezTo>
                  <a:pt x="52" y="61"/>
                  <a:pt x="52" y="61"/>
                  <a:pt x="52" y="61"/>
                </a:cubicBezTo>
                <a:cubicBezTo>
                  <a:pt x="38" y="61"/>
                  <a:pt x="38" y="61"/>
                  <a:pt x="38" y="61"/>
                </a:cubicBezTo>
                <a:cubicBezTo>
                  <a:pt x="37" y="61"/>
                  <a:pt x="37" y="61"/>
                  <a:pt x="37" y="61"/>
                </a:cubicBezTo>
                <a:cubicBezTo>
                  <a:pt x="17" y="61"/>
                  <a:pt x="17" y="61"/>
                  <a:pt x="17" y="61"/>
                </a:cubicBezTo>
                <a:cubicBezTo>
                  <a:pt x="17" y="60"/>
                  <a:pt x="17" y="60"/>
                  <a:pt x="17" y="60"/>
                </a:cubicBezTo>
                <a:cubicBezTo>
                  <a:pt x="21" y="59"/>
                  <a:pt x="25" y="55"/>
                  <a:pt x="27" y="51"/>
                </a:cubicBezTo>
                <a:cubicBezTo>
                  <a:pt x="37" y="51"/>
                  <a:pt x="37" y="51"/>
                  <a:pt x="37" y="51"/>
                </a:cubicBezTo>
                <a:cubicBezTo>
                  <a:pt x="38" y="51"/>
                  <a:pt x="39" y="50"/>
                  <a:pt x="39" y="49"/>
                </a:cubicBezTo>
                <a:cubicBezTo>
                  <a:pt x="39" y="49"/>
                  <a:pt x="38" y="48"/>
                  <a:pt x="37" y="48"/>
                </a:cubicBezTo>
                <a:cubicBezTo>
                  <a:pt x="28" y="48"/>
                  <a:pt x="28" y="48"/>
                  <a:pt x="28" y="48"/>
                </a:cubicBezTo>
                <a:cubicBezTo>
                  <a:pt x="29" y="44"/>
                  <a:pt x="27" y="39"/>
                  <a:pt x="24" y="33"/>
                </a:cubicBezTo>
                <a:cubicBezTo>
                  <a:pt x="23" y="31"/>
                  <a:pt x="22" y="28"/>
                  <a:pt x="21" y="26"/>
                </a:cubicBezTo>
                <a:cubicBezTo>
                  <a:pt x="31" y="26"/>
                  <a:pt x="31" y="26"/>
                  <a:pt x="31" y="26"/>
                </a:cubicBezTo>
                <a:cubicBezTo>
                  <a:pt x="32" y="26"/>
                  <a:pt x="32" y="25"/>
                  <a:pt x="32" y="25"/>
                </a:cubicBezTo>
                <a:cubicBezTo>
                  <a:pt x="32" y="24"/>
                  <a:pt x="32" y="23"/>
                  <a:pt x="31" y="23"/>
                </a:cubicBezTo>
                <a:cubicBezTo>
                  <a:pt x="20" y="23"/>
                  <a:pt x="20" y="23"/>
                  <a:pt x="20" y="23"/>
                </a:cubicBezTo>
                <a:cubicBezTo>
                  <a:pt x="19" y="22"/>
                  <a:pt x="18" y="20"/>
                  <a:pt x="18" y="19"/>
                </a:cubicBezTo>
                <a:cubicBezTo>
                  <a:pt x="39" y="19"/>
                  <a:pt x="39" y="19"/>
                  <a:pt x="39" y="19"/>
                </a:cubicBezTo>
                <a:cubicBezTo>
                  <a:pt x="40" y="19"/>
                  <a:pt x="41" y="18"/>
                  <a:pt x="41" y="17"/>
                </a:cubicBezTo>
                <a:cubicBezTo>
                  <a:pt x="41" y="16"/>
                  <a:pt x="40" y="16"/>
                  <a:pt x="39" y="16"/>
                </a:cubicBezTo>
                <a:cubicBezTo>
                  <a:pt x="17" y="16"/>
                  <a:pt x="17" y="16"/>
                  <a:pt x="17" y="16"/>
                </a:cubicBezTo>
                <a:cubicBezTo>
                  <a:pt x="17" y="14"/>
                  <a:pt x="16" y="12"/>
                  <a:pt x="16" y="11"/>
                </a:cubicBezTo>
                <a:cubicBezTo>
                  <a:pt x="48" y="11"/>
                  <a:pt x="48" y="11"/>
                  <a:pt x="48" y="11"/>
                </a:cubicBezTo>
                <a:cubicBezTo>
                  <a:pt x="49" y="11"/>
                  <a:pt x="49" y="10"/>
                  <a:pt x="49" y="9"/>
                </a:cubicBezTo>
                <a:cubicBezTo>
                  <a:pt x="49" y="8"/>
                  <a:pt x="49" y="8"/>
                  <a:pt x="48" y="8"/>
                </a:cubicBezTo>
                <a:cubicBezTo>
                  <a:pt x="16" y="8"/>
                  <a:pt x="16" y="8"/>
                  <a:pt x="16" y="8"/>
                </a:cubicBezTo>
                <a:cubicBezTo>
                  <a:pt x="15" y="6"/>
                  <a:pt x="15" y="4"/>
                  <a:pt x="15" y="3"/>
                </a:cubicBezTo>
                <a:cubicBezTo>
                  <a:pt x="37" y="3"/>
                  <a:pt x="37" y="3"/>
                  <a:pt x="37" y="3"/>
                </a:cubicBezTo>
                <a:cubicBezTo>
                  <a:pt x="37" y="3"/>
                  <a:pt x="38" y="3"/>
                  <a:pt x="38" y="3"/>
                </a:cubicBezTo>
                <a:cubicBezTo>
                  <a:pt x="38" y="3"/>
                  <a:pt x="38" y="3"/>
                  <a:pt x="38" y="3"/>
                </a:cubicBezTo>
                <a:cubicBezTo>
                  <a:pt x="54" y="3"/>
                  <a:pt x="54" y="3"/>
                  <a:pt x="54" y="3"/>
                </a:cubicBezTo>
                <a:cubicBezTo>
                  <a:pt x="54" y="7"/>
                  <a:pt x="53" y="19"/>
                  <a:pt x="45" y="33"/>
                </a:cubicBezTo>
                <a:close/>
                <a:moveTo>
                  <a:pt x="63" y="20"/>
                </a:moveTo>
                <a:cubicBezTo>
                  <a:pt x="60" y="27"/>
                  <a:pt x="56" y="30"/>
                  <a:pt x="50" y="31"/>
                </a:cubicBezTo>
                <a:cubicBezTo>
                  <a:pt x="54" y="23"/>
                  <a:pt x="56" y="15"/>
                  <a:pt x="57" y="9"/>
                </a:cubicBezTo>
                <a:cubicBezTo>
                  <a:pt x="65" y="9"/>
                  <a:pt x="65" y="9"/>
                  <a:pt x="65" y="9"/>
                </a:cubicBezTo>
                <a:cubicBezTo>
                  <a:pt x="65" y="9"/>
                  <a:pt x="65" y="9"/>
                  <a:pt x="65" y="9"/>
                </a:cubicBezTo>
                <a:cubicBezTo>
                  <a:pt x="65" y="10"/>
                  <a:pt x="65" y="15"/>
                  <a:pt x="63" y="20"/>
                </a:cubicBezTo>
                <a:close/>
              </a:path>
            </a:pathLst>
          </a:custGeom>
          <a:solidFill>
            <a:srgbClr val="2A3E56"/>
          </a:solidFill>
          <a:ln>
            <a:noFill/>
          </a:ln>
        </p:spPr>
        <p:txBody>
          <a:bodyPr vert="horz" wrap="square" lIns="45720" tIns="22860" rIns="45720" bIns="22860" numCol="1" anchor="t" anchorCtr="0" compatLnSpc="1"/>
          <a:p>
            <a:endParaRPr lang="th-TH" sz="9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290"/>
          <p:cNvSpPr>
            <a:spLocks noChangeAspect="1" noChangeArrowheads="1"/>
          </p:cNvSpPr>
          <p:nvPr/>
        </p:nvSpPr>
        <p:spPr bwMode="auto">
          <a:xfrm>
            <a:off x="11110595" y="487045"/>
            <a:ext cx="572770" cy="443865"/>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tx2"/>
          </a:solidFill>
          <a:ln>
            <a:noFill/>
          </a:ln>
          <a:effectLst/>
        </p:spPr>
        <p:txBody>
          <a:bodyPr wrap="none" lIns="182843" tIns="91422" rIns="182843" bIns="91422"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a:ea typeface="SimSun" panose="02010600030101010101" pitchFamily="2" charset="-122"/>
              <a:cs typeface="+mn-cs"/>
            </a:endParaRPr>
          </a:p>
        </p:txBody>
      </p:sp>
      <p:sp>
        <p:nvSpPr>
          <p:cNvPr id="49" name="Freeform 325"/>
          <p:cNvSpPr>
            <a:spLocks noChangeAspect="1" noChangeArrowheads="1"/>
          </p:cNvSpPr>
          <p:nvPr/>
        </p:nvSpPr>
        <p:spPr bwMode="auto">
          <a:xfrm>
            <a:off x="495300" y="379095"/>
            <a:ext cx="410210" cy="551815"/>
          </a:xfrm>
          <a:custGeom>
            <a:avLst/>
            <a:gdLst>
              <a:gd name="T0" fmla="*/ 694 w 1046"/>
              <a:gd name="T1" fmla="*/ 1053 h 1405"/>
              <a:gd name="T2" fmla="*/ 176 w 1046"/>
              <a:gd name="T3" fmla="*/ 526 h 1405"/>
              <a:gd name="T4" fmla="*/ 870 w 1046"/>
              <a:gd name="T5" fmla="*/ 526 h 1405"/>
              <a:gd name="T6" fmla="*/ 393 w 1046"/>
              <a:gd name="T7" fmla="*/ 1229 h 1405"/>
              <a:gd name="T8" fmla="*/ 393 w 1046"/>
              <a:gd name="T9" fmla="*/ 1321 h 1405"/>
              <a:gd name="T10" fmla="*/ 519 w 1046"/>
              <a:gd name="T11" fmla="*/ 1404 h 1405"/>
              <a:gd name="T12" fmla="*/ 652 w 1046"/>
              <a:gd name="T13" fmla="*/ 1321 h 1405"/>
              <a:gd name="T14" fmla="*/ 652 w 1046"/>
              <a:gd name="T15" fmla="*/ 1229 h 1405"/>
              <a:gd name="T16" fmla="*/ 393 w 1046"/>
              <a:gd name="T17" fmla="*/ 1095 h 1405"/>
              <a:gd name="T18" fmla="*/ 393 w 1046"/>
              <a:gd name="T19" fmla="*/ 1187 h 1405"/>
              <a:gd name="T20" fmla="*/ 694 w 1046"/>
              <a:gd name="T21" fmla="*/ 1145 h 1405"/>
              <a:gd name="T22" fmla="*/ 42 w 1046"/>
              <a:gd name="T23" fmla="*/ 301 h 1405"/>
              <a:gd name="T24" fmla="*/ 168 w 1046"/>
              <a:gd name="T25" fmla="*/ 275 h 1405"/>
              <a:gd name="T26" fmla="*/ 42 w 1046"/>
              <a:gd name="T27" fmla="*/ 301 h 1405"/>
              <a:gd name="T28" fmla="*/ 569 w 1046"/>
              <a:gd name="T29" fmla="*/ 0 h 1405"/>
              <a:gd name="T30" fmla="*/ 477 w 1046"/>
              <a:gd name="T31" fmla="*/ 92 h 1405"/>
              <a:gd name="T32" fmla="*/ 569 w 1046"/>
              <a:gd name="T33" fmla="*/ 92 h 1405"/>
              <a:gd name="T34" fmla="*/ 301 w 1046"/>
              <a:gd name="T35" fmla="*/ 50 h 1405"/>
              <a:gd name="T36" fmla="*/ 268 w 1046"/>
              <a:gd name="T37" fmla="*/ 175 h 1405"/>
              <a:gd name="T38" fmla="*/ 1004 w 1046"/>
              <a:gd name="T39" fmla="*/ 301 h 1405"/>
              <a:gd name="T40" fmla="*/ 878 w 1046"/>
              <a:gd name="T41" fmla="*/ 275 h 1405"/>
              <a:gd name="T42" fmla="*/ 1004 w 1046"/>
              <a:gd name="T43" fmla="*/ 301 h 1405"/>
              <a:gd name="T44" fmla="*/ 744 w 1046"/>
              <a:gd name="T45" fmla="*/ 50 h 1405"/>
              <a:gd name="T46" fmla="*/ 778 w 1046"/>
              <a:gd name="T47" fmla="*/ 175 h 1405"/>
              <a:gd name="T48" fmla="*/ 84 w 1046"/>
              <a:gd name="T49" fmla="*/ 526 h 1405"/>
              <a:gd name="T50" fmla="*/ 0 w 1046"/>
              <a:gd name="T51" fmla="*/ 485 h 1405"/>
              <a:gd name="T52" fmla="*/ 92 w 1046"/>
              <a:gd name="T53" fmla="*/ 568 h 1405"/>
              <a:gd name="T54" fmla="*/ 953 w 1046"/>
              <a:gd name="T55" fmla="*/ 485 h 1405"/>
              <a:gd name="T56" fmla="*/ 953 w 1046"/>
              <a:gd name="T57" fmla="*/ 568 h 1405"/>
              <a:gd name="T58" fmla="*/ 1045 w 1046"/>
              <a:gd name="T59" fmla="*/ 485 h 1405"/>
              <a:gd name="T60" fmla="*/ 886 w 1046"/>
              <a:gd name="T61" fmla="*/ 786 h 1405"/>
              <a:gd name="T62" fmla="*/ 1004 w 1046"/>
              <a:gd name="T63" fmla="*/ 752 h 1405"/>
              <a:gd name="T64" fmla="*/ 886 w 1046"/>
              <a:gd name="T65" fmla="*/ 786 h 1405"/>
              <a:gd name="T66" fmla="*/ 92 w 1046"/>
              <a:gd name="T67" fmla="*/ 827 h 1405"/>
              <a:gd name="T68" fmla="*/ 126 w 1046"/>
              <a:gd name="T69" fmla="*/ 710 h 1405"/>
              <a:gd name="T70" fmla="*/ 42 w 1046"/>
              <a:gd name="T71" fmla="*/ 752 h 1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6" h="1405">
                <a:moveTo>
                  <a:pt x="870" y="526"/>
                </a:moveTo>
                <a:cubicBezTo>
                  <a:pt x="870" y="702"/>
                  <a:pt x="694" y="877"/>
                  <a:pt x="694" y="1053"/>
                </a:cubicBezTo>
                <a:cubicBezTo>
                  <a:pt x="343" y="1053"/>
                  <a:pt x="343" y="1053"/>
                  <a:pt x="343" y="1053"/>
                </a:cubicBezTo>
                <a:cubicBezTo>
                  <a:pt x="343" y="877"/>
                  <a:pt x="176" y="702"/>
                  <a:pt x="176" y="526"/>
                </a:cubicBezTo>
                <a:cubicBezTo>
                  <a:pt x="176" y="334"/>
                  <a:pt x="326" y="175"/>
                  <a:pt x="519" y="175"/>
                </a:cubicBezTo>
                <a:cubicBezTo>
                  <a:pt x="719" y="175"/>
                  <a:pt x="870" y="334"/>
                  <a:pt x="870" y="526"/>
                </a:cubicBezTo>
                <a:close/>
                <a:moveTo>
                  <a:pt x="652" y="1229"/>
                </a:moveTo>
                <a:cubicBezTo>
                  <a:pt x="393" y="1229"/>
                  <a:pt x="393" y="1229"/>
                  <a:pt x="393" y="1229"/>
                </a:cubicBezTo>
                <a:cubicBezTo>
                  <a:pt x="368" y="1229"/>
                  <a:pt x="343" y="1245"/>
                  <a:pt x="343" y="1270"/>
                </a:cubicBezTo>
                <a:cubicBezTo>
                  <a:pt x="343" y="1296"/>
                  <a:pt x="368" y="1321"/>
                  <a:pt x="393" y="1321"/>
                </a:cubicBezTo>
                <a:cubicBezTo>
                  <a:pt x="402" y="1321"/>
                  <a:pt x="402" y="1321"/>
                  <a:pt x="402" y="1321"/>
                </a:cubicBezTo>
                <a:cubicBezTo>
                  <a:pt x="418" y="1371"/>
                  <a:pt x="469" y="1404"/>
                  <a:pt x="519" y="1404"/>
                </a:cubicBezTo>
                <a:cubicBezTo>
                  <a:pt x="577" y="1404"/>
                  <a:pt x="627" y="1371"/>
                  <a:pt x="644" y="1321"/>
                </a:cubicBezTo>
                <a:cubicBezTo>
                  <a:pt x="652" y="1321"/>
                  <a:pt x="652" y="1321"/>
                  <a:pt x="652" y="1321"/>
                </a:cubicBezTo>
                <a:cubicBezTo>
                  <a:pt x="677" y="1321"/>
                  <a:pt x="694" y="1296"/>
                  <a:pt x="694" y="1270"/>
                </a:cubicBezTo>
                <a:cubicBezTo>
                  <a:pt x="694" y="1245"/>
                  <a:pt x="677" y="1229"/>
                  <a:pt x="652" y="1229"/>
                </a:cubicBezTo>
                <a:close/>
                <a:moveTo>
                  <a:pt x="652" y="1095"/>
                </a:moveTo>
                <a:cubicBezTo>
                  <a:pt x="393" y="1095"/>
                  <a:pt x="393" y="1095"/>
                  <a:pt x="393" y="1095"/>
                </a:cubicBezTo>
                <a:cubicBezTo>
                  <a:pt x="368" y="1095"/>
                  <a:pt x="343" y="1120"/>
                  <a:pt x="343" y="1145"/>
                </a:cubicBezTo>
                <a:cubicBezTo>
                  <a:pt x="343" y="1162"/>
                  <a:pt x="368" y="1187"/>
                  <a:pt x="393" y="1187"/>
                </a:cubicBezTo>
                <a:cubicBezTo>
                  <a:pt x="652" y="1187"/>
                  <a:pt x="652" y="1187"/>
                  <a:pt x="652" y="1187"/>
                </a:cubicBezTo>
                <a:cubicBezTo>
                  <a:pt x="677" y="1187"/>
                  <a:pt x="694" y="1162"/>
                  <a:pt x="694" y="1145"/>
                </a:cubicBezTo>
                <a:cubicBezTo>
                  <a:pt x="694" y="1120"/>
                  <a:pt x="677" y="1095"/>
                  <a:pt x="652" y="1095"/>
                </a:cubicBezTo>
                <a:close/>
                <a:moveTo>
                  <a:pt x="42" y="301"/>
                </a:moveTo>
                <a:cubicBezTo>
                  <a:pt x="126" y="351"/>
                  <a:pt x="126" y="351"/>
                  <a:pt x="126" y="351"/>
                </a:cubicBezTo>
                <a:cubicBezTo>
                  <a:pt x="134" y="326"/>
                  <a:pt x="151" y="301"/>
                  <a:pt x="168" y="275"/>
                </a:cubicBezTo>
                <a:cubicBezTo>
                  <a:pt x="92" y="225"/>
                  <a:pt x="92" y="225"/>
                  <a:pt x="92" y="225"/>
                </a:cubicBezTo>
                <a:lnTo>
                  <a:pt x="42" y="301"/>
                </a:lnTo>
                <a:close/>
                <a:moveTo>
                  <a:pt x="569" y="92"/>
                </a:moveTo>
                <a:cubicBezTo>
                  <a:pt x="569" y="0"/>
                  <a:pt x="569" y="0"/>
                  <a:pt x="569" y="0"/>
                </a:cubicBezTo>
                <a:cubicBezTo>
                  <a:pt x="477" y="0"/>
                  <a:pt x="477" y="0"/>
                  <a:pt x="477" y="0"/>
                </a:cubicBezTo>
                <a:cubicBezTo>
                  <a:pt x="477" y="92"/>
                  <a:pt x="477" y="92"/>
                  <a:pt x="477" y="92"/>
                </a:cubicBezTo>
                <a:cubicBezTo>
                  <a:pt x="493" y="92"/>
                  <a:pt x="510" y="92"/>
                  <a:pt x="519" y="92"/>
                </a:cubicBezTo>
                <a:cubicBezTo>
                  <a:pt x="535" y="92"/>
                  <a:pt x="552" y="92"/>
                  <a:pt x="569" y="92"/>
                </a:cubicBezTo>
                <a:close/>
                <a:moveTo>
                  <a:pt x="343" y="133"/>
                </a:moveTo>
                <a:cubicBezTo>
                  <a:pt x="301" y="50"/>
                  <a:pt x="301" y="50"/>
                  <a:pt x="301" y="50"/>
                </a:cubicBezTo>
                <a:cubicBezTo>
                  <a:pt x="218" y="92"/>
                  <a:pt x="218" y="92"/>
                  <a:pt x="218" y="92"/>
                </a:cubicBezTo>
                <a:cubicBezTo>
                  <a:pt x="268" y="175"/>
                  <a:pt x="268" y="175"/>
                  <a:pt x="268" y="175"/>
                </a:cubicBezTo>
                <a:cubicBezTo>
                  <a:pt x="293" y="159"/>
                  <a:pt x="318" y="142"/>
                  <a:pt x="343" y="133"/>
                </a:cubicBezTo>
                <a:close/>
                <a:moveTo>
                  <a:pt x="1004" y="301"/>
                </a:moveTo>
                <a:cubicBezTo>
                  <a:pt x="953" y="225"/>
                  <a:pt x="953" y="225"/>
                  <a:pt x="953" y="225"/>
                </a:cubicBezTo>
                <a:cubicBezTo>
                  <a:pt x="878" y="275"/>
                  <a:pt x="878" y="275"/>
                  <a:pt x="878" y="275"/>
                </a:cubicBezTo>
                <a:cubicBezTo>
                  <a:pt x="895" y="301"/>
                  <a:pt x="912" y="326"/>
                  <a:pt x="920" y="351"/>
                </a:cubicBezTo>
                <a:lnTo>
                  <a:pt x="1004" y="301"/>
                </a:lnTo>
                <a:close/>
                <a:moveTo>
                  <a:pt x="820" y="92"/>
                </a:moveTo>
                <a:cubicBezTo>
                  <a:pt x="744" y="50"/>
                  <a:pt x="744" y="50"/>
                  <a:pt x="744" y="50"/>
                </a:cubicBezTo>
                <a:cubicBezTo>
                  <a:pt x="702" y="133"/>
                  <a:pt x="702" y="133"/>
                  <a:pt x="702" y="133"/>
                </a:cubicBezTo>
                <a:cubicBezTo>
                  <a:pt x="727" y="142"/>
                  <a:pt x="753" y="159"/>
                  <a:pt x="778" y="175"/>
                </a:cubicBezTo>
                <a:lnTo>
                  <a:pt x="820" y="92"/>
                </a:lnTo>
                <a:close/>
                <a:moveTo>
                  <a:pt x="84" y="526"/>
                </a:moveTo>
                <a:cubicBezTo>
                  <a:pt x="84" y="510"/>
                  <a:pt x="84" y="501"/>
                  <a:pt x="92" y="485"/>
                </a:cubicBezTo>
                <a:cubicBezTo>
                  <a:pt x="0" y="485"/>
                  <a:pt x="0" y="485"/>
                  <a:pt x="0" y="485"/>
                </a:cubicBezTo>
                <a:cubicBezTo>
                  <a:pt x="0" y="568"/>
                  <a:pt x="0" y="568"/>
                  <a:pt x="0" y="568"/>
                </a:cubicBezTo>
                <a:cubicBezTo>
                  <a:pt x="92" y="568"/>
                  <a:pt x="92" y="568"/>
                  <a:pt x="92" y="568"/>
                </a:cubicBezTo>
                <a:cubicBezTo>
                  <a:pt x="84" y="560"/>
                  <a:pt x="84" y="543"/>
                  <a:pt x="84" y="526"/>
                </a:cubicBezTo>
                <a:close/>
                <a:moveTo>
                  <a:pt x="953" y="485"/>
                </a:moveTo>
                <a:cubicBezTo>
                  <a:pt x="953" y="501"/>
                  <a:pt x="962" y="510"/>
                  <a:pt x="962" y="526"/>
                </a:cubicBezTo>
                <a:cubicBezTo>
                  <a:pt x="962" y="543"/>
                  <a:pt x="953" y="560"/>
                  <a:pt x="953" y="568"/>
                </a:cubicBezTo>
                <a:cubicBezTo>
                  <a:pt x="1045" y="568"/>
                  <a:pt x="1045" y="568"/>
                  <a:pt x="1045" y="568"/>
                </a:cubicBezTo>
                <a:cubicBezTo>
                  <a:pt x="1045" y="485"/>
                  <a:pt x="1045" y="485"/>
                  <a:pt x="1045" y="485"/>
                </a:cubicBezTo>
                <a:lnTo>
                  <a:pt x="953" y="485"/>
                </a:lnTo>
                <a:close/>
                <a:moveTo>
                  <a:pt x="886" y="786"/>
                </a:moveTo>
                <a:cubicBezTo>
                  <a:pt x="953" y="827"/>
                  <a:pt x="953" y="827"/>
                  <a:pt x="953" y="827"/>
                </a:cubicBezTo>
                <a:cubicBezTo>
                  <a:pt x="1004" y="752"/>
                  <a:pt x="1004" y="752"/>
                  <a:pt x="1004" y="752"/>
                </a:cubicBezTo>
                <a:cubicBezTo>
                  <a:pt x="920" y="710"/>
                  <a:pt x="920" y="710"/>
                  <a:pt x="920" y="710"/>
                </a:cubicBezTo>
                <a:cubicBezTo>
                  <a:pt x="912" y="735"/>
                  <a:pt x="895" y="761"/>
                  <a:pt x="886" y="786"/>
                </a:cubicBezTo>
                <a:close/>
                <a:moveTo>
                  <a:pt x="42" y="752"/>
                </a:moveTo>
                <a:cubicBezTo>
                  <a:pt x="92" y="827"/>
                  <a:pt x="92" y="827"/>
                  <a:pt x="92" y="827"/>
                </a:cubicBezTo>
                <a:cubicBezTo>
                  <a:pt x="159" y="786"/>
                  <a:pt x="159" y="786"/>
                  <a:pt x="159" y="786"/>
                </a:cubicBezTo>
                <a:cubicBezTo>
                  <a:pt x="151" y="761"/>
                  <a:pt x="134" y="735"/>
                  <a:pt x="126" y="710"/>
                </a:cubicBezTo>
                <a:lnTo>
                  <a:pt x="42" y="752"/>
                </a:lnTo>
                <a:close/>
                <a:moveTo>
                  <a:pt x="42" y="752"/>
                </a:moveTo>
                <a:lnTo>
                  <a:pt x="42" y="752"/>
                </a:lnTo>
                <a:close/>
              </a:path>
            </a:pathLst>
          </a:custGeom>
          <a:solidFill>
            <a:schemeClr val="tx2"/>
          </a:solidFill>
          <a:ln>
            <a:noFill/>
          </a:ln>
          <a:effectLst/>
        </p:spPr>
        <p:txBody>
          <a:bodyPr wrap="none" lIns="243785" tIns="121892" rIns="243785" bIns="121892"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a:ea typeface="SimSun" panose="02010600030101010101" pitchFamily="2" charset="-122"/>
              <a:cs typeface="+mn-cs"/>
            </a:endParaRPr>
          </a:p>
        </p:txBody>
      </p:sp>
      <p:sp>
        <p:nvSpPr>
          <p:cNvPr id="5" name="Text Box 4"/>
          <p:cNvSpPr txBox="1"/>
          <p:nvPr/>
        </p:nvSpPr>
        <p:spPr>
          <a:xfrm>
            <a:off x="1026795" y="379730"/>
            <a:ext cx="5321935" cy="6462395"/>
          </a:xfrm>
          <a:prstGeom prst="rect">
            <a:avLst/>
          </a:prstGeom>
          <a:noFill/>
        </p:spPr>
        <p:txBody>
          <a:bodyPr wrap="square" rtlCol="0" anchor="t">
            <a:spAutoFit/>
          </a:bodyPr>
          <a:p>
            <a:r>
              <a:rPr lang="en-US">
                <a:latin typeface="Arial" panose="020B0604020202020204" pitchFamily="34" charset="0"/>
                <a:cs typeface="Arial" panose="020B0604020202020204" pitchFamily="34" charset="0"/>
              </a:rPr>
              <a:t>procedure conv;</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var  minx,maxx:longint;</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j, imin, imax,i, nsus, njos: integer;</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rem: boolean;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p1,p2,p3:nod;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begin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{1. determinarea extremelor dupa x}</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minx:=drag[1].x; maxx:=drag[1].x;imin:=1; imax:=1;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for i:=2 to n do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if drag[i].x&lt; minx then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begin minx:=drag[i].x; imin:=i; end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else if drag[i].x&gt;maxx then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begin maxx:=drag[i].x; imax:=i; end;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{2. separarea in submultimi}</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nsus:=1; njos:=1;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sus[1]:=drag[imin]; jos[1]:=drag[imin];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for i:=1 to n do</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if not (i in [imin, imax])then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if sarrus(drag[imin],drag[imax],drag[i])&lt;0</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then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begin inc(njos); jos[njos]:=drag[i]; end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else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
        <p:nvSpPr>
          <p:cNvPr id="16" name="Text Box 15"/>
          <p:cNvSpPr txBox="1"/>
          <p:nvPr/>
        </p:nvSpPr>
        <p:spPr>
          <a:xfrm>
            <a:off x="6327140" y="379095"/>
            <a:ext cx="4712335" cy="6462395"/>
          </a:xfrm>
          <a:prstGeom prst="rect">
            <a:avLst/>
          </a:prstGeom>
          <a:noFill/>
        </p:spPr>
        <p:txBody>
          <a:bodyPr wrap="square" rtlCol="0">
            <a:spAutoFit/>
          </a:bodyPr>
          <a:p>
            <a:r>
              <a:rPr lang="en-US">
                <a:latin typeface="Arial" panose="020B0604020202020204" pitchFamily="34" charset="0"/>
                <a:cs typeface="Arial" panose="020B0604020202020204" pitchFamily="34" charset="0"/>
                <a:sym typeface="+mn-ea"/>
              </a:rPr>
              <a:t>  begin inc(nsus); sus[nsus]:=drag[i]; end;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inc(nsus);sus[nsus]:=drag[imax];</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inc(njos);jos[njos]:=drag[imax];</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{3. sortarea subseturilor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qsort(sus,2,nsus-1);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qsort(jos,2,njos-1);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{crearea infăşurătoarei convexe}</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{4. sus}</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repeat</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rem:=false; i:=2;</a:t>
            </a:r>
            <a:endParaRPr lang="en-US">
              <a:latin typeface="Arial" panose="020B0604020202020204" pitchFamily="34" charset="0"/>
              <a:cs typeface="Arial" panose="020B0604020202020204" pitchFamily="34" charset="0"/>
              <a:sym typeface="+mn-ea"/>
            </a:endParaRPr>
          </a:p>
          <a:p>
            <a:r>
              <a:rPr lang="en-US">
                <a:latin typeface="Arial" panose="020B0604020202020204" pitchFamily="34" charset="0"/>
                <a:cs typeface="Arial" panose="020B0604020202020204" pitchFamily="34" charset="0"/>
              </a:rPr>
              <a:t>while i&lt;nsus do</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begin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p1:=sus[i-1]; p2:=sus[i]; p3:=sus[i+1];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if sarrus(p1,p3,p2)&gt;0 then i:=i+1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else begin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rem:=true;</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for j:=i to nsus-1 do</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sus[j]:=sus[j+1];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dec(nsus);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end;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end;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until not rem;</a:t>
            </a:r>
            <a:endParaRPr lang="en-US">
              <a:latin typeface="Arial" panose="020B0604020202020204" pitchFamily="34" charset="0"/>
              <a:cs typeface="Arial" panose="020B0604020202020204" pitchFamily="34" charset="0"/>
            </a:endParaRPr>
          </a:p>
          <a:p>
            <a:endParaRPr lang="en-US"/>
          </a:p>
        </p:txBody>
      </p:sp>
      <p:sp>
        <p:nvSpPr>
          <p:cNvPr id="17" name="Shape 1696"/>
          <p:cNvSpPr/>
          <p:nvPr/>
        </p:nvSpPr>
        <p:spPr>
          <a:xfrm>
            <a:off x="11238230" y="5832475"/>
            <a:ext cx="445135" cy="445135"/>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
        <p:nvSpPr>
          <p:cNvPr id="106" name="Shape 1713"/>
          <p:cNvSpPr/>
          <p:nvPr/>
        </p:nvSpPr>
        <p:spPr>
          <a:xfrm>
            <a:off x="460627" y="5832294"/>
            <a:ext cx="445111" cy="44540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696"/>
          <p:cNvSpPr/>
          <p:nvPr/>
        </p:nvSpPr>
        <p:spPr>
          <a:xfrm>
            <a:off x="11166475" y="386715"/>
            <a:ext cx="445135" cy="445135"/>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
        <p:nvSpPr>
          <p:cNvPr id="106" name="Shape 1713"/>
          <p:cNvSpPr/>
          <p:nvPr/>
        </p:nvSpPr>
        <p:spPr>
          <a:xfrm>
            <a:off x="517142" y="5868489"/>
            <a:ext cx="445111" cy="44540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
        <p:nvSpPr>
          <p:cNvPr id="54" name="Freeform 208"/>
          <p:cNvSpPr>
            <a:spLocks noEditPoints="1"/>
          </p:cNvSpPr>
          <p:nvPr/>
        </p:nvSpPr>
        <p:spPr bwMode="auto">
          <a:xfrm>
            <a:off x="11326495" y="6000674"/>
            <a:ext cx="418830" cy="389493"/>
          </a:xfrm>
          <a:custGeom>
            <a:avLst/>
            <a:gdLst>
              <a:gd name="T0" fmla="*/ 57 w 69"/>
              <a:gd name="T1" fmla="*/ 6 h 64"/>
              <a:gd name="T2" fmla="*/ 56 w 69"/>
              <a:gd name="T3" fmla="*/ 0 h 64"/>
              <a:gd name="T4" fmla="*/ 38 w 69"/>
              <a:gd name="T5" fmla="*/ 0 h 64"/>
              <a:gd name="T6" fmla="*/ 13 w 69"/>
              <a:gd name="T7" fmla="*/ 0 h 64"/>
              <a:gd name="T8" fmla="*/ 12 w 69"/>
              <a:gd name="T9" fmla="*/ 6 h 64"/>
              <a:gd name="T10" fmla="*/ 0 w 69"/>
              <a:gd name="T11" fmla="*/ 9 h 64"/>
              <a:gd name="T12" fmla="*/ 20 w 69"/>
              <a:gd name="T13" fmla="*/ 35 h 64"/>
              <a:gd name="T14" fmla="*/ 21 w 69"/>
              <a:gd name="T15" fmla="*/ 35 h 64"/>
              <a:gd name="T16" fmla="*/ 15 w 69"/>
              <a:gd name="T17" fmla="*/ 57 h 64"/>
              <a:gd name="T18" fmla="*/ 14 w 69"/>
              <a:gd name="T19" fmla="*/ 63 h 64"/>
              <a:gd name="T20" fmla="*/ 37 w 69"/>
              <a:gd name="T21" fmla="*/ 64 h 64"/>
              <a:gd name="T22" fmla="*/ 54 w 69"/>
              <a:gd name="T23" fmla="*/ 64 h 64"/>
              <a:gd name="T24" fmla="*/ 55 w 69"/>
              <a:gd name="T25" fmla="*/ 59 h 64"/>
              <a:gd name="T26" fmla="*/ 45 w 69"/>
              <a:gd name="T27" fmla="*/ 49 h 64"/>
              <a:gd name="T28" fmla="*/ 49 w 69"/>
              <a:gd name="T29" fmla="*/ 35 h 64"/>
              <a:gd name="T30" fmla="*/ 66 w 69"/>
              <a:gd name="T31" fmla="*/ 22 h 64"/>
              <a:gd name="T32" fmla="*/ 65 w 69"/>
              <a:gd name="T33" fmla="*/ 6 h 64"/>
              <a:gd name="T34" fmla="*/ 4 w 69"/>
              <a:gd name="T35" fmla="*/ 9 h 64"/>
              <a:gd name="T36" fmla="*/ 12 w 69"/>
              <a:gd name="T37" fmla="*/ 9 h 64"/>
              <a:gd name="T38" fmla="*/ 14 w 69"/>
              <a:gd name="T39" fmla="*/ 17 h 64"/>
              <a:gd name="T40" fmla="*/ 14 w 69"/>
              <a:gd name="T41" fmla="*/ 18 h 64"/>
              <a:gd name="T42" fmla="*/ 6 w 69"/>
              <a:gd name="T43" fmla="*/ 20 h 64"/>
              <a:gd name="T44" fmla="*/ 42 w 69"/>
              <a:gd name="T45" fmla="*/ 51 h 64"/>
              <a:gd name="T46" fmla="*/ 52 w 69"/>
              <a:gd name="T47" fmla="*/ 61 h 64"/>
              <a:gd name="T48" fmla="*/ 37 w 69"/>
              <a:gd name="T49" fmla="*/ 61 h 64"/>
              <a:gd name="T50" fmla="*/ 17 w 69"/>
              <a:gd name="T51" fmla="*/ 60 h 64"/>
              <a:gd name="T52" fmla="*/ 37 w 69"/>
              <a:gd name="T53" fmla="*/ 51 h 64"/>
              <a:gd name="T54" fmla="*/ 37 w 69"/>
              <a:gd name="T55" fmla="*/ 48 h 64"/>
              <a:gd name="T56" fmla="*/ 24 w 69"/>
              <a:gd name="T57" fmla="*/ 33 h 64"/>
              <a:gd name="T58" fmla="*/ 31 w 69"/>
              <a:gd name="T59" fmla="*/ 26 h 64"/>
              <a:gd name="T60" fmla="*/ 31 w 69"/>
              <a:gd name="T61" fmla="*/ 23 h 64"/>
              <a:gd name="T62" fmla="*/ 18 w 69"/>
              <a:gd name="T63" fmla="*/ 19 h 64"/>
              <a:gd name="T64" fmla="*/ 41 w 69"/>
              <a:gd name="T65" fmla="*/ 17 h 64"/>
              <a:gd name="T66" fmla="*/ 17 w 69"/>
              <a:gd name="T67" fmla="*/ 16 h 64"/>
              <a:gd name="T68" fmla="*/ 48 w 69"/>
              <a:gd name="T69" fmla="*/ 11 h 64"/>
              <a:gd name="T70" fmla="*/ 48 w 69"/>
              <a:gd name="T71" fmla="*/ 8 h 64"/>
              <a:gd name="T72" fmla="*/ 15 w 69"/>
              <a:gd name="T73" fmla="*/ 3 h 64"/>
              <a:gd name="T74" fmla="*/ 38 w 69"/>
              <a:gd name="T75" fmla="*/ 3 h 64"/>
              <a:gd name="T76" fmla="*/ 54 w 69"/>
              <a:gd name="T77" fmla="*/ 3 h 64"/>
              <a:gd name="T78" fmla="*/ 63 w 69"/>
              <a:gd name="T79" fmla="*/ 20 h 64"/>
              <a:gd name="T80" fmla="*/ 57 w 69"/>
              <a:gd name="T81" fmla="*/ 9 h 64"/>
              <a:gd name="T82" fmla="*/ 65 w 69"/>
              <a:gd name="T83"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 h="64">
                <a:moveTo>
                  <a:pt x="65" y="6"/>
                </a:moveTo>
                <a:cubicBezTo>
                  <a:pt x="57" y="6"/>
                  <a:pt x="57" y="6"/>
                  <a:pt x="57" y="6"/>
                </a:cubicBezTo>
                <a:cubicBezTo>
                  <a:pt x="58" y="3"/>
                  <a:pt x="58" y="1"/>
                  <a:pt x="58" y="1"/>
                </a:cubicBezTo>
                <a:cubicBezTo>
                  <a:pt x="58" y="0"/>
                  <a:pt x="57" y="0"/>
                  <a:pt x="56" y="0"/>
                </a:cubicBezTo>
                <a:cubicBezTo>
                  <a:pt x="38" y="0"/>
                  <a:pt x="38" y="0"/>
                  <a:pt x="38" y="0"/>
                </a:cubicBezTo>
                <a:cubicBezTo>
                  <a:pt x="38" y="0"/>
                  <a:pt x="38" y="0"/>
                  <a:pt x="38" y="0"/>
                </a:cubicBezTo>
                <a:cubicBezTo>
                  <a:pt x="38" y="0"/>
                  <a:pt x="37" y="0"/>
                  <a:pt x="37" y="0"/>
                </a:cubicBezTo>
                <a:cubicBezTo>
                  <a:pt x="13" y="0"/>
                  <a:pt x="13" y="0"/>
                  <a:pt x="13" y="0"/>
                </a:cubicBezTo>
                <a:cubicBezTo>
                  <a:pt x="12" y="0"/>
                  <a:pt x="12" y="0"/>
                  <a:pt x="12" y="1"/>
                </a:cubicBezTo>
                <a:cubicBezTo>
                  <a:pt x="12" y="1"/>
                  <a:pt x="12" y="3"/>
                  <a:pt x="12" y="6"/>
                </a:cubicBezTo>
                <a:cubicBezTo>
                  <a:pt x="4" y="6"/>
                  <a:pt x="4" y="6"/>
                  <a:pt x="4" y="6"/>
                </a:cubicBezTo>
                <a:cubicBezTo>
                  <a:pt x="2" y="6"/>
                  <a:pt x="0" y="7"/>
                  <a:pt x="0" y="9"/>
                </a:cubicBezTo>
                <a:cubicBezTo>
                  <a:pt x="0" y="10"/>
                  <a:pt x="0" y="16"/>
                  <a:pt x="3" y="22"/>
                </a:cubicBezTo>
                <a:cubicBezTo>
                  <a:pt x="6" y="30"/>
                  <a:pt x="12" y="34"/>
                  <a:pt x="20" y="35"/>
                </a:cubicBezTo>
                <a:cubicBezTo>
                  <a:pt x="20" y="35"/>
                  <a:pt x="20" y="35"/>
                  <a:pt x="21" y="35"/>
                </a:cubicBezTo>
                <a:cubicBezTo>
                  <a:pt x="21" y="35"/>
                  <a:pt x="21" y="35"/>
                  <a:pt x="21" y="35"/>
                </a:cubicBezTo>
                <a:cubicBezTo>
                  <a:pt x="25" y="41"/>
                  <a:pt x="26" y="46"/>
                  <a:pt x="24" y="49"/>
                </a:cubicBezTo>
                <a:cubicBezTo>
                  <a:pt x="23" y="53"/>
                  <a:pt x="18" y="57"/>
                  <a:pt x="15" y="57"/>
                </a:cubicBezTo>
                <a:cubicBezTo>
                  <a:pt x="14" y="58"/>
                  <a:pt x="14" y="58"/>
                  <a:pt x="14" y="59"/>
                </a:cubicBezTo>
                <a:cubicBezTo>
                  <a:pt x="14" y="63"/>
                  <a:pt x="14" y="63"/>
                  <a:pt x="14" y="63"/>
                </a:cubicBezTo>
                <a:cubicBezTo>
                  <a:pt x="14" y="64"/>
                  <a:pt x="15" y="64"/>
                  <a:pt x="16" y="64"/>
                </a:cubicBezTo>
                <a:cubicBezTo>
                  <a:pt x="37" y="64"/>
                  <a:pt x="37" y="64"/>
                  <a:pt x="37" y="64"/>
                </a:cubicBezTo>
                <a:cubicBezTo>
                  <a:pt x="38" y="64"/>
                  <a:pt x="38" y="64"/>
                  <a:pt x="38" y="64"/>
                </a:cubicBezTo>
                <a:cubicBezTo>
                  <a:pt x="54" y="64"/>
                  <a:pt x="54" y="64"/>
                  <a:pt x="54" y="64"/>
                </a:cubicBezTo>
                <a:cubicBezTo>
                  <a:pt x="55" y="64"/>
                  <a:pt x="55" y="64"/>
                  <a:pt x="55" y="63"/>
                </a:cubicBezTo>
                <a:cubicBezTo>
                  <a:pt x="55" y="59"/>
                  <a:pt x="55" y="59"/>
                  <a:pt x="55" y="59"/>
                </a:cubicBezTo>
                <a:cubicBezTo>
                  <a:pt x="55" y="58"/>
                  <a:pt x="55" y="58"/>
                  <a:pt x="54" y="57"/>
                </a:cubicBezTo>
                <a:cubicBezTo>
                  <a:pt x="51" y="57"/>
                  <a:pt x="47" y="53"/>
                  <a:pt x="45" y="49"/>
                </a:cubicBezTo>
                <a:cubicBezTo>
                  <a:pt x="44" y="46"/>
                  <a:pt x="45" y="41"/>
                  <a:pt x="48" y="35"/>
                </a:cubicBezTo>
                <a:cubicBezTo>
                  <a:pt x="48" y="35"/>
                  <a:pt x="48" y="35"/>
                  <a:pt x="49" y="35"/>
                </a:cubicBezTo>
                <a:cubicBezTo>
                  <a:pt x="49" y="35"/>
                  <a:pt x="49" y="35"/>
                  <a:pt x="49" y="35"/>
                </a:cubicBezTo>
                <a:cubicBezTo>
                  <a:pt x="57" y="34"/>
                  <a:pt x="63" y="30"/>
                  <a:pt x="66" y="22"/>
                </a:cubicBezTo>
                <a:cubicBezTo>
                  <a:pt x="69" y="16"/>
                  <a:pt x="69" y="10"/>
                  <a:pt x="69" y="9"/>
                </a:cubicBezTo>
                <a:cubicBezTo>
                  <a:pt x="69" y="7"/>
                  <a:pt x="67" y="6"/>
                  <a:pt x="65" y="6"/>
                </a:cubicBezTo>
                <a:close/>
                <a:moveTo>
                  <a:pt x="6" y="20"/>
                </a:moveTo>
                <a:cubicBezTo>
                  <a:pt x="4" y="15"/>
                  <a:pt x="4" y="10"/>
                  <a:pt x="4" y="9"/>
                </a:cubicBezTo>
                <a:cubicBezTo>
                  <a:pt x="4" y="9"/>
                  <a:pt x="4" y="9"/>
                  <a:pt x="4" y="9"/>
                </a:cubicBezTo>
                <a:cubicBezTo>
                  <a:pt x="12" y="9"/>
                  <a:pt x="12" y="9"/>
                  <a:pt x="12" y="9"/>
                </a:cubicBezTo>
                <a:cubicBezTo>
                  <a:pt x="12" y="10"/>
                  <a:pt x="12" y="10"/>
                  <a:pt x="13" y="10"/>
                </a:cubicBezTo>
                <a:cubicBezTo>
                  <a:pt x="13" y="12"/>
                  <a:pt x="13" y="14"/>
                  <a:pt x="14" y="17"/>
                </a:cubicBezTo>
                <a:cubicBezTo>
                  <a:pt x="14" y="17"/>
                  <a:pt x="14" y="17"/>
                  <a:pt x="14" y="17"/>
                </a:cubicBezTo>
                <a:cubicBezTo>
                  <a:pt x="14" y="18"/>
                  <a:pt x="14" y="18"/>
                  <a:pt x="14" y="18"/>
                </a:cubicBezTo>
                <a:cubicBezTo>
                  <a:pt x="16" y="22"/>
                  <a:pt x="17" y="27"/>
                  <a:pt x="19" y="31"/>
                </a:cubicBezTo>
                <a:cubicBezTo>
                  <a:pt x="13" y="30"/>
                  <a:pt x="9" y="27"/>
                  <a:pt x="6" y="20"/>
                </a:cubicBezTo>
                <a:close/>
                <a:moveTo>
                  <a:pt x="45" y="33"/>
                </a:moveTo>
                <a:cubicBezTo>
                  <a:pt x="41" y="41"/>
                  <a:pt x="40" y="46"/>
                  <a:pt x="42" y="51"/>
                </a:cubicBezTo>
                <a:cubicBezTo>
                  <a:pt x="44" y="55"/>
                  <a:pt x="48" y="59"/>
                  <a:pt x="52" y="60"/>
                </a:cubicBezTo>
                <a:cubicBezTo>
                  <a:pt x="52" y="61"/>
                  <a:pt x="52" y="61"/>
                  <a:pt x="52" y="61"/>
                </a:cubicBezTo>
                <a:cubicBezTo>
                  <a:pt x="38" y="61"/>
                  <a:pt x="38" y="61"/>
                  <a:pt x="38" y="61"/>
                </a:cubicBezTo>
                <a:cubicBezTo>
                  <a:pt x="37" y="61"/>
                  <a:pt x="37" y="61"/>
                  <a:pt x="37" y="61"/>
                </a:cubicBezTo>
                <a:cubicBezTo>
                  <a:pt x="17" y="61"/>
                  <a:pt x="17" y="61"/>
                  <a:pt x="17" y="61"/>
                </a:cubicBezTo>
                <a:cubicBezTo>
                  <a:pt x="17" y="60"/>
                  <a:pt x="17" y="60"/>
                  <a:pt x="17" y="60"/>
                </a:cubicBezTo>
                <a:cubicBezTo>
                  <a:pt x="21" y="59"/>
                  <a:pt x="25" y="55"/>
                  <a:pt x="27" y="51"/>
                </a:cubicBezTo>
                <a:cubicBezTo>
                  <a:pt x="37" y="51"/>
                  <a:pt x="37" y="51"/>
                  <a:pt x="37" y="51"/>
                </a:cubicBezTo>
                <a:cubicBezTo>
                  <a:pt x="38" y="51"/>
                  <a:pt x="39" y="50"/>
                  <a:pt x="39" y="49"/>
                </a:cubicBezTo>
                <a:cubicBezTo>
                  <a:pt x="39" y="49"/>
                  <a:pt x="38" y="48"/>
                  <a:pt x="37" y="48"/>
                </a:cubicBezTo>
                <a:cubicBezTo>
                  <a:pt x="28" y="48"/>
                  <a:pt x="28" y="48"/>
                  <a:pt x="28" y="48"/>
                </a:cubicBezTo>
                <a:cubicBezTo>
                  <a:pt x="29" y="44"/>
                  <a:pt x="27" y="39"/>
                  <a:pt x="24" y="33"/>
                </a:cubicBezTo>
                <a:cubicBezTo>
                  <a:pt x="23" y="31"/>
                  <a:pt x="22" y="28"/>
                  <a:pt x="21" y="26"/>
                </a:cubicBezTo>
                <a:cubicBezTo>
                  <a:pt x="31" y="26"/>
                  <a:pt x="31" y="26"/>
                  <a:pt x="31" y="26"/>
                </a:cubicBezTo>
                <a:cubicBezTo>
                  <a:pt x="32" y="26"/>
                  <a:pt x="32" y="25"/>
                  <a:pt x="32" y="25"/>
                </a:cubicBezTo>
                <a:cubicBezTo>
                  <a:pt x="32" y="24"/>
                  <a:pt x="32" y="23"/>
                  <a:pt x="31" y="23"/>
                </a:cubicBezTo>
                <a:cubicBezTo>
                  <a:pt x="20" y="23"/>
                  <a:pt x="20" y="23"/>
                  <a:pt x="20" y="23"/>
                </a:cubicBezTo>
                <a:cubicBezTo>
                  <a:pt x="19" y="22"/>
                  <a:pt x="18" y="20"/>
                  <a:pt x="18" y="19"/>
                </a:cubicBezTo>
                <a:cubicBezTo>
                  <a:pt x="39" y="19"/>
                  <a:pt x="39" y="19"/>
                  <a:pt x="39" y="19"/>
                </a:cubicBezTo>
                <a:cubicBezTo>
                  <a:pt x="40" y="19"/>
                  <a:pt x="41" y="18"/>
                  <a:pt x="41" y="17"/>
                </a:cubicBezTo>
                <a:cubicBezTo>
                  <a:pt x="41" y="16"/>
                  <a:pt x="40" y="16"/>
                  <a:pt x="39" y="16"/>
                </a:cubicBezTo>
                <a:cubicBezTo>
                  <a:pt x="17" y="16"/>
                  <a:pt x="17" y="16"/>
                  <a:pt x="17" y="16"/>
                </a:cubicBezTo>
                <a:cubicBezTo>
                  <a:pt x="17" y="14"/>
                  <a:pt x="16" y="12"/>
                  <a:pt x="16" y="11"/>
                </a:cubicBezTo>
                <a:cubicBezTo>
                  <a:pt x="48" y="11"/>
                  <a:pt x="48" y="11"/>
                  <a:pt x="48" y="11"/>
                </a:cubicBezTo>
                <a:cubicBezTo>
                  <a:pt x="49" y="11"/>
                  <a:pt x="49" y="10"/>
                  <a:pt x="49" y="9"/>
                </a:cubicBezTo>
                <a:cubicBezTo>
                  <a:pt x="49" y="8"/>
                  <a:pt x="49" y="8"/>
                  <a:pt x="48" y="8"/>
                </a:cubicBezTo>
                <a:cubicBezTo>
                  <a:pt x="16" y="8"/>
                  <a:pt x="16" y="8"/>
                  <a:pt x="16" y="8"/>
                </a:cubicBezTo>
                <a:cubicBezTo>
                  <a:pt x="15" y="6"/>
                  <a:pt x="15" y="4"/>
                  <a:pt x="15" y="3"/>
                </a:cubicBezTo>
                <a:cubicBezTo>
                  <a:pt x="37" y="3"/>
                  <a:pt x="37" y="3"/>
                  <a:pt x="37" y="3"/>
                </a:cubicBezTo>
                <a:cubicBezTo>
                  <a:pt x="37" y="3"/>
                  <a:pt x="38" y="3"/>
                  <a:pt x="38" y="3"/>
                </a:cubicBezTo>
                <a:cubicBezTo>
                  <a:pt x="38" y="3"/>
                  <a:pt x="38" y="3"/>
                  <a:pt x="38" y="3"/>
                </a:cubicBezTo>
                <a:cubicBezTo>
                  <a:pt x="54" y="3"/>
                  <a:pt x="54" y="3"/>
                  <a:pt x="54" y="3"/>
                </a:cubicBezTo>
                <a:cubicBezTo>
                  <a:pt x="54" y="7"/>
                  <a:pt x="53" y="19"/>
                  <a:pt x="45" y="33"/>
                </a:cubicBezTo>
                <a:close/>
                <a:moveTo>
                  <a:pt x="63" y="20"/>
                </a:moveTo>
                <a:cubicBezTo>
                  <a:pt x="60" y="27"/>
                  <a:pt x="56" y="30"/>
                  <a:pt x="50" y="31"/>
                </a:cubicBezTo>
                <a:cubicBezTo>
                  <a:pt x="54" y="23"/>
                  <a:pt x="56" y="15"/>
                  <a:pt x="57" y="9"/>
                </a:cubicBezTo>
                <a:cubicBezTo>
                  <a:pt x="65" y="9"/>
                  <a:pt x="65" y="9"/>
                  <a:pt x="65" y="9"/>
                </a:cubicBezTo>
                <a:cubicBezTo>
                  <a:pt x="65" y="9"/>
                  <a:pt x="65" y="9"/>
                  <a:pt x="65" y="9"/>
                </a:cubicBezTo>
                <a:cubicBezTo>
                  <a:pt x="65" y="10"/>
                  <a:pt x="65" y="15"/>
                  <a:pt x="63" y="20"/>
                </a:cubicBezTo>
                <a:close/>
              </a:path>
            </a:pathLst>
          </a:custGeom>
          <a:solidFill>
            <a:srgbClr val="2A3E56"/>
          </a:solidFill>
          <a:ln>
            <a:noFill/>
          </a:ln>
        </p:spPr>
        <p:txBody>
          <a:bodyPr vert="horz" wrap="square" lIns="45720" tIns="22860" rIns="45720" bIns="22860" numCol="1" anchor="t" anchorCtr="0" compatLnSpc="1"/>
          <a:p>
            <a:endParaRPr lang="th-TH" sz="900"/>
          </a:p>
        </p:txBody>
      </p:sp>
      <p:sp>
        <p:nvSpPr>
          <p:cNvPr id="49" name="Freeform 325"/>
          <p:cNvSpPr>
            <a:spLocks noChangeAspect="1" noChangeArrowheads="1"/>
          </p:cNvSpPr>
          <p:nvPr/>
        </p:nvSpPr>
        <p:spPr bwMode="auto">
          <a:xfrm>
            <a:off x="495300" y="379095"/>
            <a:ext cx="365760" cy="492125"/>
          </a:xfrm>
          <a:custGeom>
            <a:avLst/>
            <a:gdLst>
              <a:gd name="T0" fmla="*/ 694 w 1046"/>
              <a:gd name="T1" fmla="*/ 1053 h 1405"/>
              <a:gd name="T2" fmla="*/ 176 w 1046"/>
              <a:gd name="T3" fmla="*/ 526 h 1405"/>
              <a:gd name="T4" fmla="*/ 870 w 1046"/>
              <a:gd name="T5" fmla="*/ 526 h 1405"/>
              <a:gd name="T6" fmla="*/ 393 w 1046"/>
              <a:gd name="T7" fmla="*/ 1229 h 1405"/>
              <a:gd name="T8" fmla="*/ 393 w 1046"/>
              <a:gd name="T9" fmla="*/ 1321 h 1405"/>
              <a:gd name="T10" fmla="*/ 519 w 1046"/>
              <a:gd name="T11" fmla="*/ 1404 h 1405"/>
              <a:gd name="T12" fmla="*/ 652 w 1046"/>
              <a:gd name="T13" fmla="*/ 1321 h 1405"/>
              <a:gd name="T14" fmla="*/ 652 w 1046"/>
              <a:gd name="T15" fmla="*/ 1229 h 1405"/>
              <a:gd name="T16" fmla="*/ 393 w 1046"/>
              <a:gd name="T17" fmla="*/ 1095 h 1405"/>
              <a:gd name="T18" fmla="*/ 393 w 1046"/>
              <a:gd name="T19" fmla="*/ 1187 h 1405"/>
              <a:gd name="T20" fmla="*/ 694 w 1046"/>
              <a:gd name="T21" fmla="*/ 1145 h 1405"/>
              <a:gd name="T22" fmla="*/ 42 w 1046"/>
              <a:gd name="T23" fmla="*/ 301 h 1405"/>
              <a:gd name="T24" fmla="*/ 168 w 1046"/>
              <a:gd name="T25" fmla="*/ 275 h 1405"/>
              <a:gd name="T26" fmla="*/ 42 w 1046"/>
              <a:gd name="T27" fmla="*/ 301 h 1405"/>
              <a:gd name="T28" fmla="*/ 569 w 1046"/>
              <a:gd name="T29" fmla="*/ 0 h 1405"/>
              <a:gd name="T30" fmla="*/ 477 w 1046"/>
              <a:gd name="T31" fmla="*/ 92 h 1405"/>
              <a:gd name="T32" fmla="*/ 569 w 1046"/>
              <a:gd name="T33" fmla="*/ 92 h 1405"/>
              <a:gd name="T34" fmla="*/ 301 w 1046"/>
              <a:gd name="T35" fmla="*/ 50 h 1405"/>
              <a:gd name="T36" fmla="*/ 268 w 1046"/>
              <a:gd name="T37" fmla="*/ 175 h 1405"/>
              <a:gd name="T38" fmla="*/ 1004 w 1046"/>
              <a:gd name="T39" fmla="*/ 301 h 1405"/>
              <a:gd name="T40" fmla="*/ 878 w 1046"/>
              <a:gd name="T41" fmla="*/ 275 h 1405"/>
              <a:gd name="T42" fmla="*/ 1004 w 1046"/>
              <a:gd name="T43" fmla="*/ 301 h 1405"/>
              <a:gd name="T44" fmla="*/ 744 w 1046"/>
              <a:gd name="T45" fmla="*/ 50 h 1405"/>
              <a:gd name="T46" fmla="*/ 778 w 1046"/>
              <a:gd name="T47" fmla="*/ 175 h 1405"/>
              <a:gd name="T48" fmla="*/ 84 w 1046"/>
              <a:gd name="T49" fmla="*/ 526 h 1405"/>
              <a:gd name="T50" fmla="*/ 0 w 1046"/>
              <a:gd name="T51" fmla="*/ 485 h 1405"/>
              <a:gd name="T52" fmla="*/ 92 w 1046"/>
              <a:gd name="T53" fmla="*/ 568 h 1405"/>
              <a:gd name="T54" fmla="*/ 953 w 1046"/>
              <a:gd name="T55" fmla="*/ 485 h 1405"/>
              <a:gd name="T56" fmla="*/ 953 w 1046"/>
              <a:gd name="T57" fmla="*/ 568 h 1405"/>
              <a:gd name="T58" fmla="*/ 1045 w 1046"/>
              <a:gd name="T59" fmla="*/ 485 h 1405"/>
              <a:gd name="T60" fmla="*/ 886 w 1046"/>
              <a:gd name="T61" fmla="*/ 786 h 1405"/>
              <a:gd name="T62" fmla="*/ 1004 w 1046"/>
              <a:gd name="T63" fmla="*/ 752 h 1405"/>
              <a:gd name="T64" fmla="*/ 886 w 1046"/>
              <a:gd name="T65" fmla="*/ 786 h 1405"/>
              <a:gd name="T66" fmla="*/ 92 w 1046"/>
              <a:gd name="T67" fmla="*/ 827 h 1405"/>
              <a:gd name="T68" fmla="*/ 126 w 1046"/>
              <a:gd name="T69" fmla="*/ 710 h 1405"/>
              <a:gd name="T70" fmla="*/ 42 w 1046"/>
              <a:gd name="T71" fmla="*/ 752 h 1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6" h="1405">
                <a:moveTo>
                  <a:pt x="870" y="526"/>
                </a:moveTo>
                <a:cubicBezTo>
                  <a:pt x="870" y="702"/>
                  <a:pt x="694" y="877"/>
                  <a:pt x="694" y="1053"/>
                </a:cubicBezTo>
                <a:cubicBezTo>
                  <a:pt x="343" y="1053"/>
                  <a:pt x="343" y="1053"/>
                  <a:pt x="343" y="1053"/>
                </a:cubicBezTo>
                <a:cubicBezTo>
                  <a:pt x="343" y="877"/>
                  <a:pt x="176" y="702"/>
                  <a:pt x="176" y="526"/>
                </a:cubicBezTo>
                <a:cubicBezTo>
                  <a:pt x="176" y="334"/>
                  <a:pt x="326" y="175"/>
                  <a:pt x="519" y="175"/>
                </a:cubicBezTo>
                <a:cubicBezTo>
                  <a:pt x="719" y="175"/>
                  <a:pt x="870" y="334"/>
                  <a:pt x="870" y="526"/>
                </a:cubicBezTo>
                <a:close/>
                <a:moveTo>
                  <a:pt x="652" y="1229"/>
                </a:moveTo>
                <a:cubicBezTo>
                  <a:pt x="393" y="1229"/>
                  <a:pt x="393" y="1229"/>
                  <a:pt x="393" y="1229"/>
                </a:cubicBezTo>
                <a:cubicBezTo>
                  <a:pt x="368" y="1229"/>
                  <a:pt x="343" y="1245"/>
                  <a:pt x="343" y="1270"/>
                </a:cubicBezTo>
                <a:cubicBezTo>
                  <a:pt x="343" y="1296"/>
                  <a:pt x="368" y="1321"/>
                  <a:pt x="393" y="1321"/>
                </a:cubicBezTo>
                <a:cubicBezTo>
                  <a:pt x="402" y="1321"/>
                  <a:pt x="402" y="1321"/>
                  <a:pt x="402" y="1321"/>
                </a:cubicBezTo>
                <a:cubicBezTo>
                  <a:pt x="418" y="1371"/>
                  <a:pt x="469" y="1404"/>
                  <a:pt x="519" y="1404"/>
                </a:cubicBezTo>
                <a:cubicBezTo>
                  <a:pt x="577" y="1404"/>
                  <a:pt x="627" y="1371"/>
                  <a:pt x="644" y="1321"/>
                </a:cubicBezTo>
                <a:cubicBezTo>
                  <a:pt x="652" y="1321"/>
                  <a:pt x="652" y="1321"/>
                  <a:pt x="652" y="1321"/>
                </a:cubicBezTo>
                <a:cubicBezTo>
                  <a:pt x="677" y="1321"/>
                  <a:pt x="694" y="1296"/>
                  <a:pt x="694" y="1270"/>
                </a:cubicBezTo>
                <a:cubicBezTo>
                  <a:pt x="694" y="1245"/>
                  <a:pt x="677" y="1229"/>
                  <a:pt x="652" y="1229"/>
                </a:cubicBezTo>
                <a:close/>
                <a:moveTo>
                  <a:pt x="652" y="1095"/>
                </a:moveTo>
                <a:cubicBezTo>
                  <a:pt x="393" y="1095"/>
                  <a:pt x="393" y="1095"/>
                  <a:pt x="393" y="1095"/>
                </a:cubicBezTo>
                <a:cubicBezTo>
                  <a:pt x="368" y="1095"/>
                  <a:pt x="343" y="1120"/>
                  <a:pt x="343" y="1145"/>
                </a:cubicBezTo>
                <a:cubicBezTo>
                  <a:pt x="343" y="1162"/>
                  <a:pt x="368" y="1187"/>
                  <a:pt x="393" y="1187"/>
                </a:cubicBezTo>
                <a:cubicBezTo>
                  <a:pt x="652" y="1187"/>
                  <a:pt x="652" y="1187"/>
                  <a:pt x="652" y="1187"/>
                </a:cubicBezTo>
                <a:cubicBezTo>
                  <a:pt x="677" y="1187"/>
                  <a:pt x="694" y="1162"/>
                  <a:pt x="694" y="1145"/>
                </a:cubicBezTo>
                <a:cubicBezTo>
                  <a:pt x="694" y="1120"/>
                  <a:pt x="677" y="1095"/>
                  <a:pt x="652" y="1095"/>
                </a:cubicBezTo>
                <a:close/>
                <a:moveTo>
                  <a:pt x="42" y="301"/>
                </a:moveTo>
                <a:cubicBezTo>
                  <a:pt x="126" y="351"/>
                  <a:pt x="126" y="351"/>
                  <a:pt x="126" y="351"/>
                </a:cubicBezTo>
                <a:cubicBezTo>
                  <a:pt x="134" y="326"/>
                  <a:pt x="151" y="301"/>
                  <a:pt x="168" y="275"/>
                </a:cubicBezTo>
                <a:cubicBezTo>
                  <a:pt x="92" y="225"/>
                  <a:pt x="92" y="225"/>
                  <a:pt x="92" y="225"/>
                </a:cubicBezTo>
                <a:lnTo>
                  <a:pt x="42" y="301"/>
                </a:lnTo>
                <a:close/>
                <a:moveTo>
                  <a:pt x="569" y="92"/>
                </a:moveTo>
                <a:cubicBezTo>
                  <a:pt x="569" y="0"/>
                  <a:pt x="569" y="0"/>
                  <a:pt x="569" y="0"/>
                </a:cubicBezTo>
                <a:cubicBezTo>
                  <a:pt x="477" y="0"/>
                  <a:pt x="477" y="0"/>
                  <a:pt x="477" y="0"/>
                </a:cubicBezTo>
                <a:cubicBezTo>
                  <a:pt x="477" y="92"/>
                  <a:pt x="477" y="92"/>
                  <a:pt x="477" y="92"/>
                </a:cubicBezTo>
                <a:cubicBezTo>
                  <a:pt x="493" y="92"/>
                  <a:pt x="510" y="92"/>
                  <a:pt x="519" y="92"/>
                </a:cubicBezTo>
                <a:cubicBezTo>
                  <a:pt x="535" y="92"/>
                  <a:pt x="552" y="92"/>
                  <a:pt x="569" y="92"/>
                </a:cubicBezTo>
                <a:close/>
                <a:moveTo>
                  <a:pt x="343" y="133"/>
                </a:moveTo>
                <a:cubicBezTo>
                  <a:pt x="301" y="50"/>
                  <a:pt x="301" y="50"/>
                  <a:pt x="301" y="50"/>
                </a:cubicBezTo>
                <a:cubicBezTo>
                  <a:pt x="218" y="92"/>
                  <a:pt x="218" y="92"/>
                  <a:pt x="218" y="92"/>
                </a:cubicBezTo>
                <a:cubicBezTo>
                  <a:pt x="268" y="175"/>
                  <a:pt x="268" y="175"/>
                  <a:pt x="268" y="175"/>
                </a:cubicBezTo>
                <a:cubicBezTo>
                  <a:pt x="293" y="159"/>
                  <a:pt x="318" y="142"/>
                  <a:pt x="343" y="133"/>
                </a:cubicBezTo>
                <a:close/>
                <a:moveTo>
                  <a:pt x="1004" y="301"/>
                </a:moveTo>
                <a:cubicBezTo>
                  <a:pt x="953" y="225"/>
                  <a:pt x="953" y="225"/>
                  <a:pt x="953" y="225"/>
                </a:cubicBezTo>
                <a:cubicBezTo>
                  <a:pt x="878" y="275"/>
                  <a:pt x="878" y="275"/>
                  <a:pt x="878" y="275"/>
                </a:cubicBezTo>
                <a:cubicBezTo>
                  <a:pt x="895" y="301"/>
                  <a:pt x="912" y="326"/>
                  <a:pt x="920" y="351"/>
                </a:cubicBezTo>
                <a:lnTo>
                  <a:pt x="1004" y="301"/>
                </a:lnTo>
                <a:close/>
                <a:moveTo>
                  <a:pt x="820" y="92"/>
                </a:moveTo>
                <a:cubicBezTo>
                  <a:pt x="744" y="50"/>
                  <a:pt x="744" y="50"/>
                  <a:pt x="744" y="50"/>
                </a:cubicBezTo>
                <a:cubicBezTo>
                  <a:pt x="702" y="133"/>
                  <a:pt x="702" y="133"/>
                  <a:pt x="702" y="133"/>
                </a:cubicBezTo>
                <a:cubicBezTo>
                  <a:pt x="727" y="142"/>
                  <a:pt x="753" y="159"/>
                  <a:pt x="778" y="175"/>
                </a:cubicBezTo>
                <a:lnTo>
                  <a:pt x="820" y="92"/>
                </a:lnTo>
                <a:close/>
                <a:moveTo>
                  <a:pt x="84" y="526"/>
                </a:moveTo>
                <a:cubicBezTo>
                  <a:pt x="84" y="510"/>
                  <a:pt x="84" y="501"/>
                  <a:pt x="92" y="485"/>
                </a:cubicBezTo>
                <a:cubicBezTo>
                  <a:pt x="0" y="485"/>
                  <a:pt x="0" y="485"/>
                  <a:pt x="0" y="485"/>
                </a:cubicBezTo>
                <a:cubicBezTo>
                  <a:pt x="0" y="568"/>
                  <a:pt x="0" y="568"/>
                  <a:pt x="0" y="568"/>
                </a:cubicBezTo>
                <a:cubicBezTo>
                  <a:pt x="92" y="568"/>
                  <a:pt x="92" y="568"/>
                  <a:pt x="92" y="568"/>
                </a:cubicBezTo>
                <a:cubicBezTo>
                  <a:pt x="84" y="560"/>
                  <a:pt x="84" y="543"/>
                  <a:pt x="84" y="526"/>
                </a:cubicBezTo>
                <a:close/>
                <a:moveTo>
                  <a:pt x="953" y="485"/>
                </a:moveTo>
                <a:cubicBezTo>
                  <a:pt x="953" y="501"/>
                  <a:pt x="962" y="510"/>
                  <a:pt x="962" y="526"/>
                </a:cubicBezTo>
                <a:cubicBezTo>
                  <a:pt x="962" y="543"/>
                  <a:pt x="953" y="560"/>
                  <a:pt x="953" y="568"/>
                </a:cubicBezTo>
                <a:cubicBezTo>
                  <a:pt x="1045" y="568"/>
                  <a:pt x="1045" y="568"/>
                  <a:pt x="1045" y="568"/>
                </a:cubicBezTo>
                <a:cubicBezTo>
                  <a:pt x="1045" y="485"/>
                  <a:pt x="1045" y="485"/>
                  <a:pt x="1045" y="485"/>
                </a:cubicBezTo>
                <a:lnTo>
                  <a:pt x="953" y="485"/>
                </a:lnTo>
                <a:close/>
                <a:moveTo>
                  <a:pt x="886" y="786"/>
                </a:moveTo>
                <a:cubicBezTo>
                  <a:pt x="953" y="827"/>
                  <a:pt x="953" y="827"/>
                  <a:pt x="953" y="827"/>
                </a:cubicBezTo>
                <a:cubicBezTo>
                  <a:pt x="1004" y="752"/>
                  <a:pt x="1004" y="752"/>
                  <a:pt x="1004" y="752"/>
                </a:cubicBezTo>
                <a:cubicBezTo>
                  <a:pt x="920" y="710"/>
                  <a:pt x="920" y="710"/>
                  <a:pt x="920" y="710"/>
                </a:cubicBezTo>
                <a:cubicBezTo>
                  <a:pt x="912" y="735"/>
                  <a:pt x="895" y="761"/>
                  <a:pt x="886" y="786"/>
                </a:cubicBezTo>
                <a:close/>
                <a:moveTo>
                  <a:pt x="42" y="752"/>
                </a:moveTo>
                <a:cubicBezTo>
                  <a:pt x="92" y="827"/>
                  <a:pt x="92" y="827"/>
                  <a:pt x="92" y="827"/>
                </a:cubicBezTo>
                <a:cubicBezTo>
                  <a:pt x="159" y="786"/>
                  <a:pt x="159" y="786"/>
                  <a:pt x="159" y="786"/>
                </a:cubicBezTo>
                <a:cubicBezTo>
                  <a:pt x="151" y="761"/>
                  <a:pt x="134" y="735"/>
                  <a:pt x="126" y="710"/>
                </a:cubicBezTo>
                <a:lnTo>
                  <a:pt x="42" y="752"/>
                </a:lnTo>
                <a:close/>
                <a:moveTo>
                  <a:pt x="42" y="752"/>
                </a:moveTo>
                <a:lnTo>
                  <a:pt x="42" y="752"/>
                </a:lnTo>
                <a:close/>
              </a:path>
            </a:pathLst>
          </a:custGeom>
          <a:solidFill>
            <a:schemeClr val="bg1"/>
          </a:solidFill>
          <a:ln w="12700" cmpd="sng">
            <a:solidFill>
              <a:schemeClr val="accent1">
                <a:shade val="50000"/>
              </a:schemeClr>
            </a:solidFill>
            <a:prstDash val="solid"/>
          </a:ln>
          <a:effectLst/>
        </p:spPr>
        <p:txBody>
          <a:bodyPr wrap="none" lIns="243785" tIns="121892" rIns="243785" bIns="121892"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a:ea typeface="SimSun" panose="02010600030101010101" pitchFamily="2" charset="-122"/>
              <a:cs typeface="+mn-cs"/>
            </a:endParaRPr>
          </a:p>
        </p:txBody>
      </p:sp>
      <p:sp>
        <p:nvSpPr>
          <p:cNvPr id="24" name="Text Box 23"/>
          <p:cNvSpPr txBox="1"/>
          <p:nvPr/>
        </p:nvSpPr>
        <p:spPr>
          <a:xfrm>
            <a:off x="861060" y="502920"/>
            <a:ext cx="5965190" cy="4399915"/>
          </a:xfrm>
          <a:prstGeom prst="rect">
            <a:avLst/>
          </a:prstGeom>
          <a:noFill/>
        </p:spPr>
        <p:txBody>
          <a:bodyPr wrap="square" rtlCol="0" anchor="t">
            <a:spAutoFit/>
          </a:bodyPr>
          <a:p>
            <a:r>
              <a:rPr lang="en-US" sz="2000">
                <a:latin typeface="Arial" panose="020B0604020202020204" pitchFamily="34" charset="0"/>
                <a:cs typeface="Arial" panose="020B0604020202020204" pitchFamily="34" charset="0"/>
              </a:rPr>
              <a:t>{si jos}</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repeat</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rem:=false; i:=2;</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while i&lt;njos do</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begin</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p1:=jos[i-1]; p2:=jos[i]; p3:=jos[i+1];</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if sarrus(p1,p3,p2)&lt;0 then i:=i+1</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else begin</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rem:=true;</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for j:=i to njos-1 do</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jos[j]:=jos[j+1];</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dec(njos); </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a:t>
            </a:r>
            <a:endParaRPr lang="en-US" sz="2000">
              <a:latin typeface="Arial" panose="020B0604020202020204" pitchFamily="34" charset="0"/>
              <a:cs typeface="Arial" panose="020B0604020202020204" pitchFamily="34" charset="0"/>
            </a:endParaRPr>
          </a:p>
        </p:txBody>
      </p:sp>
      <p:sp>
        <p:nvSpPr>
          <p:cNvPr id="25" name="Text Box 24"/>
          <p:cNvSpPr txBox="1"/>
          <p:nvPr/>
        </p:nvSpPr>
        <p:spPr>
          <a:xfrm>
            <a:off x="6440805" y="502920"/>
            <a:ext cx="5170805" cy="3476625"/>
          </a:xfrm>
          <a:prstGeom prst="rect">
            <a:avLst/>
          </a:prstGeom>
          <a:noFill/>
        </p:spPr>
        <p:txBody>
          <a:bodyPr wrap="square" rtlCol="0" anchor="t">
            <a:spAutoFit/>
          </a:bodyPr>
          <a:p>
            <a:r>
              <a:rPr lang="en-US" sz="2000">
                <a:latin typeface="Arial" panose="020B0604020202020204" pitchFamily="34" charset="0"/>
                <a:cs typeface="Arial" panose="020B0604020202020204" pitchFamily="34" charset="0"/>
                <a:sym typeface="+mn-ea"/>
              </a:rPr>
              <a:t>end;</a:t>
            </a:r>
            <a:endParaRPr lang="en-US" sz="2000">
              <a:latin typeface="Arial" panose="020B0604020202020204" pitchFamily="34" charset="0"/>
              <a:cs typeface="Arial" panose="020B0604020202020204" pitchFamily="34" charset="0"/>
              <a:sym typeface="+mn-ea"/>
            </a:endParaRPr>
          </a:p>
          <a:p>
            <a:r>
              <a:rPr lang="en-US" sz="2000">
                <a:latin typeface="Arial" panose="020B0604020202020204" pitchFamily="34" charset="0"/>
                <a:cs typeface="Arial" panose="020B0604020202020204" pitchFamily="34" charset="0"/>
                <a:sym typeface="+mn-ea"/>
              </a:rPr>
              <a:t>end;</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until not rem;</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{5. asamblarea}</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for i:= nsus-1 downto 2 do</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begin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inc(njos);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jos[njos]:=sus[i];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end;</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drag:=jos; n:=njos;</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end;{conv}</a:t>
            </a:r>
            <a:endParaRPr lang="en-US" sz="2000">
              <a:latin typeface="Arial" panose="020B0604020202020204" pitchFamily="34" charset="0"/>
              <a:cs typeface="Arial" panose="020B0604020202020204" pitchFamily="34" charset="0"/>
              <a:sym typeface="+mn-ea"/>
            </a:endParaRPr>
          </a:p>
        </p:txBody>
      </p:sp>
      <p:sp>
        <p:nvSpPr>
          <p:cNvPr id="26" name="Text Box 25"/>
          <p:cNvSpPr txBox="1"/>
          <p:nvPr/>
        </p:nvSpPr>
        <p:spPr>
          <a:xfrm>
            <a:off x="962025" y="5175250"/>
            <a:ext cx="9749790" cy="706755"/>
          </a:xfrm>
          <a:prstGeom prst="rect">
            <a:avLst/>
          </a:prstGeom>
          <a:noFill/>
        </p:spPr>
        <p:txBody>
          <a:bodyPr wrap="square" rtlCol="0" anchor="t">
            <a:spAutoFit/>
          </a:bodyPr>
          <a:p>
            <a:r>
              <a:rPr lang="en-US" sz="2000">
                <a:latin typeface="Arial" panose="020B0604020202020204" pitchFamily="34" charset="0"/>
                <a:cs typeface="Arial" panose="020B0604020202020204" pitchFamily="34" charset="0"/>
                <a:sym typeface="+mn-ea"/>
              </a:rPr>
              <a:t> La finalul execuţiei procedurii punctele care formează înfăşurătoarea convexă vor fi stocate în structura de date jos.</a:t>
            </a:r>
            <a:endParaRPr lang="en-US" sz="200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圆角 21"/>
          <p:cNvSpPr/>
          <p:nvPr/>
        </p:nvSpPr>
        <p:spPr>
          <a:xfrm>
            <a:off x="777432" y="803010"/>
            <a:ext cx="10637135" cy="5251980"/>
          </a:xfrm>
          <a:prstGeom prst="roundRect">
            <a:avLst>
              <a:gd name="adj" fmla="val 6396"/>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426775" y="1153384"/>
            <a:ext cx="4740275" cy="922020"/>
          </a:xfrm>
          <a:prstGeom prst="rect">
            <a:avLst/>
          </a:prstGeom>
          <a:noFill/>
        </p:spPr>
        <p:txBody>
          <a:bodyPr wrap="none" rtlCol="0">
            <a:spAutoFit/>
          </a:bodyPr>
          <a:lstStyle/>
          <a:p>
            <a:pPr algn="ctr"/>
            <a:r>
              <a:rPr lang="en-US" altLang="zh-CN" sz="5400" dirty="0">
                <a:solidFill>
                  <a:schemeClr val="tx1">
                    <a:lumMod val="75000"/>
                    <a:lumOff val="25000"/>
                  </a:schemeClr>
                </a:solidFill>
                <a:latin typeface="+mn-ea"/>
              </a:rPr>
              <a:t>BIBLIOGRAFIE</a:t>
            </a:r>
            <a:endParaRPr lang="en-US" altLang="zh-CN" sz="5400" dirty="0">
              <a:solidFill>
                <a:schemeClr val="tx1">
                  <a:lumMod val="75000"/>
                  <a:lumOff val="25000"/>
                </a:schemeClr>
              </a:solidFill>
              <a:latin typeface="+mn-ea"/>
            </a:endParaRPr>
          </a:p>
        </p:txBody>
      </p:sp>
      <p:sp>
        <p:nvSpPr>
          <p:cNvPr id="24" name="矩形 23"/>
          <p:cNvSpPr/>
          <p:nvPr/>
        </p:nvSpPr>
        <p:spPr>
          <a:xfrm>
            <a:off x="1108037" y="2075240"/>
            <a:ext cx="9975922" cy="1198880"/>
          </a:xfrm>
          <a:prstGeom prst="rect">
            <a:avLst/>
          </a:prstGeom>
        </p:spPr>
        <p:txBody>
          <a:bodyPr wrap="square">
            <a:spAutoFit/>
          </a:bodyPr>
          <a:lstStyle/>
          <a:p>
            <a:pPr indent="360045">
              <a:lnSpc>
                <a:spcPct val="200000"/>
              </a:lnSpc>
            </a:pPr>
            <a:r>
              <a:rPr sz="1200" dirty="0">
                <a:solidFill>
                  <a:srgbClr val="666666"/>
                </a:solidFill>
                <a:latin typeface="Microsoft YaHei" panose="020B0503020204020204" pitchFamily="34" charset="-122"/>
                <a:ea typeface="Microsoft YaHei" panose="020B0503020204020204" pitchFamily="34" charset="-122"/>
              </a:rPr>
              <a:t>http://slidegur.com/doc/158815/acoperiri-convexe-in-plan</a:t>
            </a:r>
            <a:endParaRPr sz="1200" dirty="0">
              <a:solidFill>
                <a:srgbClr val="666666"/>
              </a:solidFill>
              <a:latin typeface="Microsoft YaHei" panose="020B0503020204020204" pitchFamily="34" charset="-122"/>
              <a:ea typeface="Microsoft YaHei" panose="020B0503020204020204" pitchFamily="34" charset="-122"/>
            </a:endParaRPr>
          </a:p>
          <a:p>
            <a:pPr indent="360045">
              <a:lnSpc>
                <a:spcPct val="200000"/>
              </a:lnSpc>
            </a:pPr>
            <a:r>
              <a:rPr sz="1200" dirty="0">
                <a:solidFill>
                  <a:srgbClr val="666666"/>
                </a:solidFill>
                <a:latin typeface="Microsoft YaHei" panose="020B0503020204020204" pitchFamily="34" charset="-122"/>
                <a:ea typeface="Microsoft YaHei" panose="020B0503020204020204" pitchFamily="34" charset="-122"/>
              </a:rPr>
              <a:t>http://campion.edu.ro/arhiva/www/arhiva_2009/papers/paper41.pdf</a:t>
            </a:r>
            <a:endParaRPr sz="1200" dirty="0">
              <a:solidFill>
                <a:srgbClr val="666666"/>
              </a:solidFill>
              <a:latin typeface="Microsoft YaHei" panose="020B0503020204020204" pitchFamily="34" charset="-122"/>
              <a:ea typeface="Microsoft YaHei" panose="020B0503020204020204" pitchFamily="34" charset="-122"/>
            </a:endParaRPr>
          </a:p>
          <a:p>
            <a:pPr indent="360045">
              <a:lnSpc>
                <a:spcPct val="200000"/>
              </a:lnSpc>
            </a:pPr>
            <a:r>
              <a:rPr lang="en-US" sz="1200" dirty="0">
                <a:solidFill>
                  <a:srgbClr val="666666"/>
                </a:solidFill>
                <a:latin typeface="Microsoft YaHei" panose="020B0503020204020204" pitchFamily="34" charset="-122"/>
                <a:ea typeface="Microsoft YaHei" panose="020B0503020204020204" pitchFamily="34" charset="-122"/>
              </a:rPr>
              <a:t>Carte pdf Sergiu Corlat-Algoritmi şi probleme de geometrie computaţională  (MATERIAL DOCUMENTARE CURS-SEMINAR 5)</a:t>
            </a:r>
            <a:endParaRPr lang="en-US" sz="1200" dirty="0">
              <a:solidFill>
                <a:srgbClr val="666666"/>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圆角 21"/>
          <p:cNvSpPr/>
          <p:nvPr/>
        </p:nvSpPr>
        <p:spPr>
          <a:xfrm>
            <a:off x="800927" y="1091300"/>
            <a:ext cx="10637135" cy="5251980"/>
          </a:xfrm>
          <a:prstGeom prst="roundRect">
            <a:avLst>
              <a:gd name="adj" fmla="val 6396"/>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p:cNvSpPr>
            <a:spLocks noChangeArrowheads="1"/>
          </p:cNvSpPr>
          <p:nvPr/>
        </p:nvSpPr>
        <p:spPr bwMode="auto">
          <a:xfrm>
            <a:off x="7367016" y="4712637"/>
            <a:ext cx="1042554" cy="1038589"/>
          </a:xfrm>
          <a:prstGeom prst="ellipse">
            <a:avLst/>
          </a:prstGeom>
          <a:solidFill>
            <a:srgbClr val="2A3E56"/>
          </a:solidFill>
          <a:ln>
            <a:noFill/>
          </a:ln>
          <a:effectLst>
            <a:outerShdw dist="35921" dir="81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zh-CN" altLang="en-US" sz="2000">
              <a:solidFill>
                <a:schemeClr val="tx1">
                  <a:lumMod val="75000"/>
                  <a:lumOff val="25000"/>
                </a:schemeClr>
              </a:solidFill>
            </a:endParaRPr>
          </a:p>
        </p:txBody>
      </p:sp>
      <p:sp>
        <p:nvSpPr>
          <p:cNvPr id="5" name="Oval 4"/>
          <p:cNvSpPr>
            <a:spLocks noChangeArrowheads="1"/>
          </p:cNvSpPr>
          <p:nvPr/>
        </p:nvSpPr>
        <p:spPr bwMode="auto">
          <a:xfrm>
            <a:off x="10209675" y="4712637"/>
            <a:ext cx="1042554" cy="1038589"/>
          </a:xfrm>
          <a:prstGeom prst="ellipse">
            <a:avLst/>
          </a:prstGeom>
          <a:solidFill>
            <a:srgbClr val="768391"/>
          </a:solidFill>
          <a:ln>
            <a:noFill/>
          </a:ln>
          <a:effectLst>
            <a:outerShdw dist="35921" dir="81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zh-CN" altLang="en-US" sz="2000">
              <a:solidFill>
                <a:schemeClr val="tx1">
                  <a:lumMod val="75000"/>
                  <a:lumOff val="25000"/>
                </a:schemeClr>
              </a:solidFill>
            </a:endParaRPr>
          </a:p>
        </p:txBody>
      </p:sp>
      <p:sp>
        <p:nvSpPr>
          <p:cNvPr id="6" name="Oval 5"/>
          <p:cNvSpPr>
            <a:spLocks noChangeArrowheads="1"/>
          </p:cNvSpPr>
          <p:nvPr/>
        </p:nvSpPr>
        <p:spPr bwMode="auto">
          <a:xfrm>
            <a:off x="4184650" y="4712335"/>
            <a:ext cx="1042670" cy="956310"/>
          </a:xfrm>
          <a:prstGeom prst="ellipse">
            <a:avLst/>
          </a:prstGeom>
          <a:solidFill>
            <a:srgbClr val="768391"/>
          </a:solidFill>
          <a:ln>
            <a:noFill/>
          </a:ln>
          <a:effectLst>
            <a:outerShdw dist="35921" dir="81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zh-CN" altLang="en-US" sz="2000">
              <a:solidFill>
                <a:schemeClr val="tx1">
                  <a:lumMod val="75000"/>
                  <a:lumOff val="25000"/>
                </a:schemeClr>
              </a:solidFill>
            </a:endParaRPr>
          </a:p>
        </p:txBody>
      </p:sp>
      <p:sp>
        <p:nvSpPr>
          <p:cNvPr id="8" name="Oval 8"/>
          <p:cNvSpPr>
            <a:spLocks noChangeArrowheads="1"/>
          </p:cNvSpPr>
          <p:nvPr/>
        </p:nvSpPr>
        <p:spPr bwMode="auto">
          <a:xfrm>
            <a:off x="893782" y="4671285"/>
            <a:ext cx="1042554" cy="1038589"/>
          </a:xfrm>
          <a:prstGeom prst="ellipse">
            <a:avLst/>
          </a:prstGeom>
          <a:solidFill>
            <a:srgbClr val="2A3E56"/>
          </a:solidFill>
          <a:ln>
            <a:noFill/>
          </a:ln>
          <a:effectLst>
            <a:outerShdw dist="35921" dir="81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zh-CN" altLang="en-US" sz="2000">
              <a:solidFill>
                <a:schemeClr val="tx1">
                  <a:lumMod val="75000"/>
                  <a:lumOff val="25000"/>
                </a:schemeClr>
              </a:solidFill>
            </a:endParaRPr>
          </a:p>
        </p:txBody>
      </p:sp>
      <p:sp>
        <p:nvSpPr>
          <p:cNvPr id="9" name="Rectangle 9"/>
          <p:cNvSpPr>
            <a:spLocks noChangeArrowheads="1"/>
          </p:cNvSpPr>
          <p:nvPr/>
        </p:nvSpPr>
        <p:spPr bwMode="auto">
          <a:xfrm>
            <a:off x="2238164" y="1709371"/>
            <a:ext cx="1619327" cy="264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r>
              <a:rPr lang="zh-CN" altLang="en-US" sz="4800" dirty="0">
                <a:solidFill>
                  <a:schemeClr val="tx1">
                    <a:lumMod val="75000"/>
                    <a:lumOff val="25000"/>
                  </a:schemeClr>
                </a:solidFill>
                <a:latin typeface="+mn-lt"/>
              </a:rPr>
              <a:t>01</a:t>
            </a:r>
            <a:r>
              <a:rPr lang="zh-CN" altLang="en-US" sz="1200" b="1" dirty="0">
                <a:solidFill>
                  <a:schemeClr val="tx1">
                    <a:lumMod val="75000"/>
                    <a:lumOff val="25000"/>
                  </a:schemeClr>
                </a:solidFill>
                <a:latin typeface="+mn-lt"/>
              </a:rPr>
              <a:t> </a:t>
            </a:r>
            <a:endParaRPr lang="zh-CN" altLang="en-US" sz="1200" b="1" dirty="0">
              <a:solidFill>
                <a:schemeClr val="tx1">
                  <a:lumMod val="75000"/>
                  <a:lumOff val="25000"/>
                </a:schemeClr>
              </a:solidFill>
              <a:latin typeface="+mn-lt"/>
            </a:endParaRPr>
          </a:p>
          <a:p>
            <a:pPr algn="ctr" eaLnBrk="1" hangingPunct="1">
              <a:spcBef>
                <a:spcPct val="0"/>
              </a:spcBef>
              <a:buFontTx/>
              <a:buNone/>
            </a:pPr>
            <a:endParaRPr lang="zh-CN" altLang="en-US" sz="1200" b="1" dirty="0">
              <a:solidFill>
                <a:schemeClr val="tx1">
                  <a:lumMod val="75000"/>
                  <a:lumOff val="25000"/>
                </a:schemeClr>
              </a:solidFill>
            </a:endParaRPr>
          </a:p>
          <a:p>
            <a:pPr algn="ctr">
              <a:lnSpc>
                <a:spcPct val="150000"/>
              </a:lnSpc>
              <a:buNone/>
            </a:pPr>
            <a:r>
              <a:rPr lang="en-GB" altLang="zh-CN" sz="1800" dirty="0">
                <a:solidFill>
                  <a:schemeClr val="tx1">
                    <a:lumMod val="75000"/>
                    <a:lumOff val="25000"/>
                  </a:schemeClr>
                </a:solidFill>
                <a:cs typeface="+mn-ea"/>
                <a:sym typeface="+mn-lt"/>
              </a:rPr>
              <a:t>Învelitoarea convexă a unei familii finite de puncte</a:t>
            </a:r>
            <a:endParaRPr lang="en-GB" altLang="zh-CN" sz="1800" dirty="0">
              <a:solidFill>
                <a:schemeClr val="tx1">
                  <a:lumMod val="75000"/>
                  <a:lumOff val="25000"/>
                </a:schemeClr>
              </a:solidFill>
              <a:cs typeface="+mn-ea"/>
              <a:sym typeface="+mn-lt"/>
            </a:endParaRPr>
          </a:p>
        </p:txBody>
      </p:sp>
      <p:sp>
        <p:nvSpPr>
          <p:cNvPr id="10" name="Rectangle 10"/>
          <p:cNvSpPr>
            <a:spLocks noChangeArrowheads="1"/>
          </p:cNvSpPr>
          <p:nvPr/>
        </p:nvSpPr>
        <p:spPr bwMode="auto">
          <a:xfrm>
            <a:off x="5286403" y="1736676"/>
            <a:ext cx="1619327" cy="2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r>
              <a:rPr lang="zh-CN" altLang="en-US" sz="4800" dirty="0">
                <a:solidFill>
                  <a:schemeClr val="tx1">
                    <a:lumMod val="75000"/>
                    <a:lumOff val="25000"/>
                  </a:schemeClr>
                </a:solidFill>
                <a:latin typeface="+mn-lt"/>
              </a:rPr>
              <a:t>02</a:t>
            </a:r>
            <a:r>
              <a:rPr lang="zh-CN" altLang="en-US" sz="1200" b="1" dirty="0">
                <a:solidFill>
                  <a:schemeClr val="tx1">
                    <a:lumMod val="75000"/>
                    <a:lumOff val="25000"/>
                  </a:schemeClr>
                </a:solidFill>
                <a:latin typeface="+mn-lt"/>
              </a:rPr>
              <a:t> </a:t>
            </a:r>
            <a:endParaRPr lang="zh-CN" altLang="en-US" sz="1200" b="1" dirty="0">
              <a:solidFill>
                <a:schemeClr val="tx1">
                  <a:lumMod val="75000"/>
                  <a:lumOff val="25000"/>
                </a:schemeClr>
              </a:solidFill>
              <a:latin typeface="+mn-lt"/>
            </a:endParaRPr>
          </a:p>
          <a:p>
            <a:pPr algn="ctr" eaLnBrk="1" hangingPunct="1">
              <a:spcBef>
                <a:spcPct val="0"/>
              </a:spcBef>
              <a:buFontTx/>
              <a:buNone/>
            </a:pPr>
            <a:endParaRPr lang="zh-CN" altLang="en-US" sz="1200" b="1" dirty="0">
              <a:solidFill>
                <a:schemeClr val="tx1">
                  <a:lumMod val="75000"/>
                  <a:lumOff val="25000"/>
                </a:schemeClr>
              </a:solidFill>
              <a:cs typeface="Arial" panose="020B0604020202020204" pitchFamily="34" charset="0"/>
            </a:endParaRPr>
          </a:p>
          <a:p>
            <a:pPr algn="ctr" eaLnBrk="1" hangingPunct="1">
              <a:spcBef>
                <a:spcPct val="0"/>
              </a:spcBef>
              <a:buFontTx/>
              <a:buNone/>
            </a:pPr>
            <a:endParaRPr lang="en-US" altLang="zh-CN" sz="1800" dirty="0">
              <a:solidFill>
                <a:schemeClr val="tx1">
                  <a:lumMod val="75000"/>
                  <a:lumOff val="25000"/>
                </a:schemeClr>
              </a:solidFill>
              <a:cs typeface="Arial" panose="020B0604020202020204" pitchFamily="34" charset="0"/>
            </a:endParaRPr>
          </a:p>
          <a:p>
            <a:pPr algn="ctr" eaLnBrk="1" hangingPunct="1">
              <a:spcBef>
                <a:spcPct val="0"/>
              </a:spcBef>
              <a:buFontTx/>
              <a:buNone/>
            </a:pPr>
            <a:r>
              <a:rPr lang="en-US" altLang="zh-CN" sz="1800" dirty="0">
                <a:solidFill>
                  <a:schemeClr val="tx1">
                    <a:lumMod val="75000"/>
                    <a:lumOff val="25000"/>
                  </a:schemeClr>
                </a:solidFill>
                <a:cs typeface="Arial" panose="020B0604020202020204" pitchFamily="34" charset="0"/>
              </a:rPr>
              <a:t>Algoritmul slab de determinare a invelitorii convexe</a:t>
            </a:r>
            <a:endParaRPr lang="zh-CN" altLang="en-US" sz="1800" b="1" dirty="0">
              <a:solidFill>
                <a:schemeClr val="tx1">
                  <a:lumMod val="75000"/>
                  <a:lumOff val="25000"/>
                </a:schemeClr>
              </a:solidFill>
              <a:cs typeface="Arial" panose="020B0604020202020204" pitchFamily="34" charset="0"/>
            </a:endParaRPr>
          </a:p>
          <a:p>
            <a:pPr algn="ctr" eaLnBrk="1" hangingPunct="1">
              <a:spcBef>
                <a:spcPct val="0"/>
              </a:spcBef>
              <a:buFontTx/>
              <a:buNone/>
            </a:pPr>
            <a:endParaRPr lang="en-GB" altLang="zh-CN" sz="1800" dirty="0">
              <a:solidFill>
                <a:schemeClr val="tx1">
                  <a:lumMod val="75000"/>
                  <a:lumOff val="25000"/>
                </a:schemeClr>
              </a:solidFill>
              <a:cs typeface="Arial" panose="020B0604020202020204" pitchFamily="34" charset="0"/>
              <a:sym typeface="+mn-lt"/>
            </a:endParaRPr>
          </a:p>
        </p:txBody>
      </p:sp>
      <p:sp>
        <p:nvSpPr>
          <p:cNvPr id="11" name="Rectangle 11"/>
          <p:cNvSpPr>
            <a:spLocks noChangeArrowheads="1"/>
          </p:cNvSpPr>
          <p:nvPr/>
        </p:nvSpPr>
        <p:spPr bwMode="auto">
          <a:xfrm>
            <a:off x="8590015" y="1736676"/>
            <a:ext cx="1619327" cy="323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r>
              <a:rPr lang="zh-CN" altLang="en-US" sz="4800" dirty="0">
                <a:solidFill>
                  <a:schemeClr val="tx1">
                    <a:lumMod val="75000"/>
                    <a:lumOff val="25000"/>
                  </a:schemeClr>
                </a:solidFill>
                <a:latin typeface="+mn-lt"/>
              </a:rPr>
              <a:t>03</a:t>
            </a:r>
            <a:endParaRPr lang="zh-CN" altLang="en-US" sz="1200" b="1" dirty="0">
              <a:solidFill>
                <a:schemeClr val="tx1">
                  <a:lumMod val="75000"/>
                  <a:lumOff val="25000"/>
                </a:schemeClr>
              </a:solidFill>
              <a:latin typeface="+mn-lt"/>
            </a:endParaRPr>
          </a:p>
          <a:p>
            <a:pPr algn="ctr" eaLnBrk="1" hangingPunct="1">
              <a:spcBef>
                <a:spcPct val="0"/>
              </a:spcBef>
              <a:buFontTx/>
              <a:buNone/>
            </a:pPr>
            <a:endParaRPr lang="zh-CN" altLang="en-US" sz="1800" b="1" dirty="0">
              <a:solidFill>
                <a:schemeClr val="tx1">
                  <a:lumMod val="75000"/>
                  <a:lumOff val="25000"/>
                </a:schemeClr>
              </a:solidFill>
              <a:cs typeface="Arial" panose="020B0604020202020204" pitchFamily="34" charset="0"/>
            </a:endParaRPr>
          </a:p>
          <a:p>
            <a:pPr algn="ctr" eaLnBrk="1" hangingPunct="1">
              <a:spcBef>
                <a:spcPct val="0"/>
              </a:spcBef>
              <a:buFontTx/>
              <a:buNone/>
            </a:pPr>
            <a:r>
              <a:rPr lang="en-US" altLang="zh-CN" sz="1800" dirty="0" err="1">
                <a:solidFill>
                  <a:schemeClr val="tx1">
                    <a:lumMod val="75000"/>
                    <a:lumOff val="25000"/>
                  </a:schemeClr>
                </a:solidFill>
                <a:cs typeface="Arial" panose="020B0604020202020204" pitchFamily="34" charset="0"/>
                <a:sym typeface="+mn-lt"/>
              </a:rPr>
              <a:t>Algoritmul de determinare a invelitorii convexe cu ajutorul invelitorii superioare si a celei inferioare</a:t>
            </a:r>
            <a:endParaRPr lang="en-GB" altLang="zh-CN" sz="1800" dirty="0">
              <a:solidFill>
                <a:schemeClr val="tx1">
                  <a:lumMod val="75000"/>
                  <a:lumOff val="25000"/>
                </a:schemeClr>
              </a:solidFill>
              <a:cs typeface="Arial" panose="020B0604020202020204" pitchFamily="34" charset="0"/>
              <a:sym typeface="+mn-lt"/>
            </a:endParaRPr>
          </a:p>
        </p:txBody>
      </p:sp>
      <p:sp>
        <p:nvSpPr>
          <p:cNvPr id="13" name="Line 13"/>
          <p:cNvSpPr>
            <a:spLocks noChangeShapeType="1"/>
          </p:cNvSpPr>
          <p:nvPr/>
        </p:nvSpPr>
        <p:spPr bwMode="auto">
          <a:xfrm>
            <a:off x="2740749" y="2546060"/>
            <a:ext cx="899847" cy="0"/>
          </a:xfrm>
          <a:prstGeom prst="line">
            <a:avLst/>
          </a:prstGeom>
          <a:noFill/>
          <a:ln w="6350">
            <a:solidFill>
              <a:srgbClr val="0045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75000"/>
                  <a:lumOff val="25000"/>
                </a:schemeClr>
              </a:solidFill>
            </a:endParaRPr>
          </a:p>
        </p:txBody>
      </p:sp>
      <p:sp>
        <p:nvSpPr>
          <p:cNvPr id="14" name="Line 14"/>
          <p:cNvSpPr>
            <a:spLocks noChangeShapeType="1"/>
          </p:cNvSpPr>
          <p:nvPr/>
        </p:nvSpPr>
        <p:spPr bwMode="auto">
          <a:xfrm>
            <a:off x="5668474" y="2546060"/>
            <a:ext cx="899847" cy="0"/>
          </a:xfrm>
          <a:prstGeom prst="line">
            <a:avLst/>
          </a:prstGeom>
          <a:noFill/>
          <a:ln w="6350">
            <a:solidFill>
              <a:srgbClr val="0045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75000"/>
                  <a:lumOff val="25000"/>
                </a:schemeClr>
              </a:solidFill>
            </a:endParaRPr>
          </a:p>
        </p:txBody>
      </p:sp>
      <p:sp>
        <p:nvSpPr>
          <p:cNvPr id="15" name="Line 15"/>
          <p:cNvSpPr>
            <a:spLocks noChangeShapeType="1"/>
          </p:cNvSpPr>
          <p:nvPr/>
        </p:nvSpPr>
        <p:spPr bwMode="auto">
          <a:xfrm>
            <a:off x="8949477" y="2546060"/>
            <a:ext cx="899847" cy="0"/>
          </a:xfrm>
          <a:prstGeom prst="line">
            <a:avLst/>
          </a:prstGeom>
          <a:noFill/>
          <a:ln w="6350">
            <a:solidFill>
              <a:srgbClr val="0045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75000"/>
                  <a:lumOff val="25000"/>
                </a:schemeClr>
              </a:solidFill>
            </a:endParaRPr>
          </a:p>
        </p:txBody>
      </p:sp>
      <p:sp>
        <p:nvSpPr>
          <p:cNvPr id="17" name="矩形 16"/>
          <p:cNvSpPr/>
          <p:nvPr/>
        </p:nvSpPr>
        <p:spPr>
          <a:xfrm>
            <a:off x="5227252" y="1091699"/>
            <a:ext cx="1783080" cy="645160"/>
          </a:xfrm>
          <a:prstGeom prst="rect">
            <a:avLst/>
          </a:prstGeom>
        </p:spPr>
        <p:txBody>
          <a:bodyPr wrap="none">
            <a:spAutoFit/>
          </a:bodyPr>
          <a:lstStyle/>
          <a:p>
            <a:pPr algn="ctr">
              <a:spcBef>
                <a:spcPct val="0"/>
              </a:spcBef>
            </a:pPr>
            <a:r>
              <a:rPr lang="en-US" altLang="zh-CN" sz="3600" dirty="0">
                <a:solidFill>
                  <a:schemeClr val="tx1">
                    <a:lumMod val="75000"/>
                    <a:lumOff val="25000"/>
                  </a:schemeClr>
                </a:solidFill>
                <a:latin typeface="思源黑体 Medium" panose="020B0600000000000000" pitchFamily="34" charset="-122"/>
                <a:ea typeface="思源黑体 Medium" panose="020B0600000000000000" pitchFamily="34" charset="-122"/>
              </a:rPr>
              <a:t>Cuprins</a:t>
            </a:r>
            <a:endParaRPr lang="en-US" altLang="zh-CN" sz="3600" dirty="0">
              <a:solidFill>
                <a:schemeClr val="tx1">
                  <a:lumMod val="75000"/>
                  <a:lumOff val="25000"/>
                </a:schemeClr>
              </a:solidFill>
              <a:latin typeface="思源黑体 Medium" panose="020B0600000000000000" pitchFamily="34" charset="-122"/>
              <a:ea typeface="思源黑体 Medium" panose="020B0600000000000000" pitchFamily="34" charset="-122"/>
            </a:endParaRPr>
          </a:p>
        </p:txBody>
      </p:sp>
      <p:sp>
        <p:nvSpPr>
          <p:cNvPr id="18" name="stats-on-laptop-screen_51875"/>
          <p:cNvSpPr>
            <a:spLocks noChangeAspect="1"/>
          </p:cNvSpPr>
          <p:nvPr/>
        </p:nvSpPr>
        <p:spPr bwMode="auto">
          <a:xfrm>
            <a:off x="1188604" y="4988204"/>
            <a:ext cx="452908" cy="368074"/>
          </a:xfrm>
          <a:custGeom>
            <a:avLst/>
            <a:gdLst>
              <a:gd name="connsiteX0" fmla="*/ 0 w 601409"/>
              <a:gd name="connsiteY0" fmla="*/ 418641 h 488759"/>
              <a:gd name="connsiteX1" fmla="*/ 229655 w 601409"/>
              <a:gd name="connsiteY1" fmla="*/ 418641 h 488759"/>
              <a:gd name="connsiteX2" fmla="*/ 229655 w 601409"/>
              <a:gd name="connsiteY2" fmla="*/ 454415 h 488759"/>
              <a:gd name="connsiteX3" fmla="*/ 371754 w 601409"/>
              <a:gd name="connsiteY3" fmla="*/ 454415 h 488759"/>
              <a:gd name="connsiteX4" fmla="*/ 371754 w 601409"/>
              <a:gd name="connsiteY4" fmla="*/ 418641 h 488759"/>
              <a:gd name="connsiteX5" fmla="*/ 601409 w 601409"/>
              <a:gd name="connsiteY5" fmla="*/ 418641 h 488759"/>
              <a:gd name="connsiteX6" fmla="*/ 601409 w 601409"/>
              <a:gd name="connsiteY6" fmla="*/ 488759 h 488759"/>
              <a:gd name="connsiteX7" fmla="*/ 0 w 601409"/>
              <a:gd name="connsiteY7" fmla="*/ 488759 h 488759"/>
              <a:gd name="connsiteX8" fmla="*/ 439198 w 601409"/>
              <a:gd name="connsiteY8" fmla="*/ 97476 h 488759"/>
              <a:gd name="connsiteX9" fmla="*/ 472207 w 601409"/>
              <a:gd name="connsiteY9" fmla="*/ 130443 h 488759"/>
              <a:gd name="connsiteX10" fmla="*/ 439198 w 601409"/>
              <a:gd name="connsiteY10" fmla="*/ 163411 h 488759"/>
              <a:gd name="connsiteX11" fmla="*/ 436328 w 601409"/>
              <a:gd name="connsiteY11" fmla="*/ 163411 h 488759"/>
              <a:gd name="connsiteX12" fmla="*/ 366005 w 601409"/>
              <a:gd name="connsiteY12" fmla="*/ 246546 h 488759"/>
              <a:gd name="connsiteX13" fmla="*/ 366005 w 601409"/>
              <a:gd name="connsiteY13" fmla="*/ 253713 h 488759"/>
              <a:gd name="connsiteX14" fmla="*/ 332996 w 601409"/>
              <a:gd name="connsiteY14" fmla="*/ 286680 h 488759"/>
              <a:gd name="connsiteX15" fmla="*/ 299987 w 601409"/>
              <a:gd name="connsiteY15" fmla="*/ 253713 h 488759"/>
              <a:gd name="connsiteX16" fmla="*/ 299987 w 601409"/>
              <a:gd name="connsiteY16" fmla="*/ 250846 h 488759"/>
              <a:gd name="connsiteX17" fmla="*/ 248321 w 601409"/>
              <a:gd name="connsiteY17" fmla="*/ 210712 h 488759"/>
              <a:gd name="connsiteX18" fmla="*/ 235404 w 601409"/>
              <a:gd name="connsiteY18" fmla="*/ 213578 h 488759"/>
              <a:gd name="connsiteX19" fmla="*/ 226793 w 601409"/>
              <a:gd name="connsiteY19" fmla="*/ 212145 h 488759"/>
              <a:gd name="connsiteX20" fmla="*/ 195220 w 601409"/>
              <a:gd name="connsiteY20" fmla="*/ 240812 h 488759"/>
              <a:gd name="connsiteX21" fmla="*/ 195220 w 601409"/>
              <a:gd name="connsiteY21" fmla="*/ 246546 h 488759"/>
              <a:gd name="connsiteX22" fmla="*/ 162211 w 601409"/>
              <a:gd name="connsiteY22" fmla="*/ 279513 h 488759"/>
              <a:gd name="connsiteX23" fmla="*/ 129202 w 601409"/>
              <a:gd name="connsiteY23" fmla="*/ 246546 h 488759"/>
              <a:gd name="connsiteX24" fmla="*/ 162211 w 601409"/>
              <a:gd name="connsiteY24" fmla="*/ 213578 h 488759"/>
              <a:gd name="connsiteX25" fmla="*/ 167952 w 601409"/>
              <a:gd name="connsiteY25" fmla="*/ 213578 h 488759"/>
              <a:gd name="connsiteX26" fmla="*/ 202396 w 601409"/>
              <a:gd name="connsiteY26" fmla="*/ 180611 h 488759"/>
              <a:gd name="connsiteX27" fmla="*/ 202396 w 601409"/>
              <a:gd name="connsiteY27" fmla="*/ 179178 h 488759"/>
              <a:gd name="connsiteX28" fmla="*/ 235404 w 601409"/>
              <a:gd name="connsiteY28" fmla="*/ 146210 h 488759"/>
              <a:gd name="connsiteX29" fmla="*/ 268413 w 601409"/>
              <a:gd name="connsiteY29" fmla="*/ 176311 h 488759"/>
              <a:gd name="connsiteX30" fmla="*/ 324385 w 601409"/>
              <a:gd name="connsiteY30" fmla="*/ 222179 h 488759"/>
              <a:gd name="connsiteX31" fmla="*/ 332996 w 601409"/>
              <a:gd name="connsiteY31" fmla="*/ 220745 h 488759"/>
              <a:gd name="connsiteX32" fmla="*/ 335866 w 601409"/>
              <a:gd name="connsiteY32" fmla="*/ 220745 h 488759"/>
              <a:gd name="connsiteX33" fmla="*/ 407624 w 601409"/>
              <a:gd name="connsiteY33" fmla="*/ 137610 h 488759"/>
              <a:gd name="connsiteX34" fmla="*/ 406189 w 601409"/>
              <a:gd name="connsiteY34" fmla="*/ 130443 h 488759"/>
              <a:gd name="connsiteX35" fmla="*/ 439198 w 601409"/>
              <a:gd name="connsiteY35" fmla="*/ 97476 h 488759"/>
              <a:gd name="connsiteX36" fmla="*/ 100420 w 601409"/>
              <a:gd name="connsiteY36" fmla="*/ 57337 h 488759"/>
              <a:gd name="connsiteX37" fmla="*/ 100420 w 601409"/>
              <a:gd name="connsiteY37" fmla="*/ 326819 h 488759"/>
              <a:gd name="connsiteX38" fmla="*/ 500990 w 601409"/>
              <a:gd name="connsiteY38" fmla="*/ 326819 h 488759"/>
              <a:gd name="connsiteX39" fmla="*/ 500990 w 601409"/>
              <a:gd name="connsiteY39" fmla="*/ 57337 h 488759"/>
              <a:gd name="connsiteX40" fmla="*/ 42991 w 601409"/>
              <a:gd name="connsiteY40" fmla="*/ 0 h 488759"/>
              <a:gd name="connsiteX41" fmla="*/ 558419 w 601409"/>
              <a:gd name="connsiteY41" fmla="*/ 0 h 488759"/>
              <a:gd name="connsiteX42" fmla="*/ 558419 w 601409"/>
              <a:gd name="connsiteY42" fmla="*/ 384156 h 488759"/>
              <a:gd name="connsiteX43" fmla="*/ 42991 w 601409"/>
              <a:gd name="connsiteY43" fmla="*/ 384156 h 4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1409" h="488759">
                <a:moveTo>
                  <a:pt x="0" y="418641"/>
                </a:moveTo>
                <a:lnTo>
                  <a:pt x="229655" y="418641"/>
                </a:lnTo>
                <a:lnTo>
                  <a:pt x="229655" y="454415"/>
                </a:lnTo>
                <a:lnTo>
                  <a:pt x="371754" y="454415"/>
                </a:lnTo>
                <a:lnTo>
                  <a:pt x="371754" y="418641"/>
                </a:lnTo>
                <a:lnTo>
                  <a:pt x="601409" y="418641"/>
                </a:lnTo>
                <a:lnTo>
                  <a:pt x="601409" y="488759"/>
                </a:lnTo>
                <a:lnTo>
                  <a:pt x="0" y="488759"/>
                </a:lnTo>
                <a:close/>
                <a:moveTo>
                  <a:pt x="439198" y="97476"/>
                </a:moveTo>
                <a:cubicBezTo>
                  <a:pt x="457855" y="97476"/>
                  <a:pt x="472207" y="111810"/>
                  <a:pt x="472207" y="130443"/>
                </a:cubicBezTo>
                <a:cubicBezTo>
                  <a:pt x="472207" y="149077"/>
                  <a:pt x="457855" y="163411"/>
                  <a:pt x="439198" y="163411"/>
                </a:cubicBezTo>
                <a:cubicBezTo>
                  <a:pt x="437763" y="163411"/>
                  <a:pt x="436328" y="163411"/>
                  <a:pt x="436328" y="163411"/>
                </a:cubicBezTo>
                <a:lnTo>
                  <a:pt x="366005" y="246546"/>
                </a:lnTo>
                <a:cubicBezTo>
                  <a:pt x="366005" y="249413"/>
                  <a:pt x="366005" y="250846"/>
                  <a:pt x="366005" y="253713"/>
                </a:cubicBezTo>
                <a:cubicBezTo>
                  <a:pt x="366005" y="272346"/>
                  <a:pt x="351653" y="286680"/>
                  <a:pt x="332996" y="286680"/>
                </a:cubicBezTo>
                <a:cubicBezTo>
                  <a:pt x="314339" y="286680"/>
                  <a:pt x="299987" y="272346"/>
                  <a:pt x="299987" y="253713"/>
                </a:cubicBezTo>
                <a:cubicBezTo>
                  <a:pt x="299987" y="253713"/>
                  <a:pt x="299987" y="252279"/>
                  <a:pt x="299987" y="250846"/>
                </a:cubicBezTo>
                <a:lnTo>
                  <a:pt x="248321" y="210712"/>
                </a:lnTo>
                <a:cubicBezTo>
                  <a:pt x="244015" y="212145"/>
                  <a:pt x="239710" y="213578"/>
                  <a:pt x="235404" y="213578"/>
                </a:cubicBezTo>
                <a:cubicBezTo>
                  <a:pt x="232534" y="213578"/>
                  <a:pt x="229664" y="212145"/>
                  <a:pt x="226793" y="212145"/>
                </a:cubicBezTo>
                <a:lnTo>
                  <a:pt x="195220" y="240812"/>
                </a:lnTo>
                <a:cubicBezTo>
                  <a:pt x="195220" y="243679"/>
                  <a:pt x="195220" y="245112"/>
                  <a:pt x="195220" y="246546"/>
                </a:cubicBezTo>
                <a:cubicBezTo>
                  <a:pt x="195220" y="265180"/>
                  <a:pt x="180868" y="279513"/>
                  <a:pt x="162211" y="279513"/>
                </a:cubicBezTo>
                <a:cubicBezTo>
                  <a:pt x="143554" y="279513"/>
                  <a:pt x="129202" y="265180"/>
                  <a:pt x="129202" y="246546"/>
                </a:cubicBezTo>
                <a:cubicBezTo>
                  <a:pt x="129202" y="227912"/>
                  <a:pt x="143554" y="213578"/>
                  <a:pt x="162211" y="213578"/>
                </a:cubicBezTo>
                <a:cubicBezTo>
                  <a:pt x="163646" y="213578"/>
                  <a:pt x="166516" y="213578"/>
                  <a:pt x="167952" y="213578"/>
                </a:cubicBezTo>
                <a:lnTo>
                  <a:pt x="202396" y="180611"/>
                </a:lnTo>
                <a:cubicBezTo>
                  <a:pt x="202396" y="180611"/>
                  <a:pt x="202396" y="180611"/>
                  <a:pt x="202396" y="179178"/>
                </a:cubicBezTo>
                <a:cubicBezTo>
                  <a:pt x="202396" y="161977"/>
                  <a:pt x="216747" y="146210"/>
                  <a:pt x="235404" y="146210"/>
                </a:cubicBezTo>
                <a:cubicBezTo>
                  <a:pt x="252626" y="146210"/>
                  <a:pt x="266978" y="159111"/>
                  <a:pt x="268413" y="176311"/>
                </a:cubicBezTo>
                <a:lnTo>
                  <a:pt x="324385" y="222179"/>
                </a:lnTo>
                <a:cubicBezTo>
                  <a:pt x="327255" y="220745"/>
                  <a:pt x="330125" y="220745"/>
                  <a:pt x="332996" y="220745"/>
                </a:cubicBezTo>
                <a:cubicBezTo>
                  <a:pt x="334431" y="220745"/>
                  <a:pt x="335866" y="220745"/>
                  <a:pt x="335866" y="220745"/>
                </a:cubicBezTo>
                <a:lnTo>
                  <a:pt x="407624" y="137610"/>
                </a:lnTo>
                <a:cubicBezTo>
                  <a:pt x="406189" y="134743"/>
                  <a:pt x="406189" y="131877"/>
                  <a:pt x="406189" y="130443"/>
                </a:cubicBezTo>
                <a:cubicBezTo>
                  <a:pt x="406189" y="111810"/>
                  <a:pt x="421976" y="97476"/>
                  <a:pt x="439198" y="97476"/>
                </a:cubicBezTo>
                <a:close/>
                <a:moveTo>
                  <a:pt x="100420" y="57337"/>
                </a:moveTo>
                <a:lnTo>
                  <a:pt x="100420" y="326819"/>
                </a:lnTo>
                <a:lnTo>
                  <a:pt x="500990" y="326819"/>
                </a:lnTo>
                <a:lnTo>
                  <a:pt x="500990" y="57337"/>
                </a:lnTo>
                <a:close/>
                <a:moveTo>
                  <a:pt x="42991" y="0"/>
                </a:moveTo>
                <a:lnTo>
                  <a:pt x="558419" y="0"/>
                </a:lnTo>
                <a:lnTo>
                  <a:pt x="558419" y="384156"/>
                </a:lnTo>
                <a:lnTo>
                  <a:pt x="42991" y="384156"/>
                </a:lnTo>
                <a:close/>
              </a:path>
            </a:pathLst>
          </a:custGeom>
          <a:solidFill>
            <a:schemeClr val="bg1"/>
          </a:solidFill>
          <a:ln>
            <a:noFill/>
          </a:ln>
        </p:spPr>
      </p:sp>
      <p:sp>
        <p:nvSpPr>
          <p:cNvPr id="19" name="stats-on-laptop-screen_51875"/>
          <p:cNvSpPr>
            <a:spLocks noChangeAspect="1"/>
          </p:cNvSpPr>
          <p:nvPr/>
        </p:nvSpPr>
        <p:spPr bwMode="auto">
          <a:xfrm>
            <a:off x="4500876" y="4942484"/>
            <a:ext cx="409452" cy="399098"/>
          </a:xfrm>
          <a:custGeom>
            <a:avLst/>
            <a:gdLst>
              <a:gd name="T0" fmla="*/ 246 w 418"/>
              <a:gd name="T1" fmla="*/ 242 h 408"/>
              <a:gd name="T2" fmla="*/ 362 w 418"/>
              <a:gd name="T3" fmla="*/ 125 h 408"/>
              <a:gd name="T4" fmla="*/ 418 w 418"/>
              <a:gd name="T5" fmla="*/ 181 h 408"/>
              <a:gd name="T6" fmla="*/ 302 w 418"/>
              <a:gd name="T7" fmla="*/ 298 h 408"/>
              <a:gd name="T8" fmla="*/ 246 w 418"/>
              <a:gd name="T9" fmla="*/ 242 h 408"/>
              <a:gd name="T10" fmla="*/ 227 w 418"/>
              <a:gd name="T11" fmla="*/ 317 h 408"/>
              <a:gd name="T12" fmla="*/ 261 w 418"/>
              <a:gd name="T13" fmla="*/ 308 h 408"/>
              <a:gd name="T14" fmla="*/ 235 w 418"/>
              <a:gd name="T15" fmla="*/ 282 h 408"/>
              <a:gd name="T16" fmla="*/ 227 w 418"/>
              <a:gd name="T17" fmla="*/ 317 h 408"/>
              <a:gd name="T18" fmla="*/ 273 w 418"/>
              <a:gd name="T19" fmla="*/ 319 h 408"/>
              <a:gd name="T20" fmla="*/ 273 w 418"/>
              <a:gd name="T21" fmla="*/ 337 h 408"/>
              <a:gd name="T22" fmla="*/ 56 w 418"/>
              <a:gd name="T23" fmla="*/ 337 h 408"/>
              <a:gd name="T24" fmla="*/ 56 w 418"/>
              <a:gd name="T25" fmla="*/ 310 h 408"/>
              <a:gd name="T26" fmla="*/ 214 w 418"/>
              <a:gd name="T27" fmla="*/ 310 h 408"/>
              <a:gd name="T28" fmla="*/ 222 w 418"/>
              <a:gd name="T29" fmla="*/ 279 h 408"/>
              <a:gd name="T30" fmla="*/ 56 w 418"/>
              <a:gd name="T31" fmla="*/ 279 h 408"/>
              <a:gd name="T32" fmla="*/ 56 w 418"/>
              <a:gd name="T33" fmla="*/ 252 h 408"/>
              <a:gd name="T34" fmla="*/ 225 w 418"/>
              <a:gd name="T35" fmla="*/ 252 h 408"/>
              <a:gd name="T36" fmla="*/ 228 w 418"/>
              <a:gd name="T37" fmla="*/ 240 h 408"/>
              <a:gd name="T38" fmla="*/ 247 w 418"/>
              <a:gd name="T39" fmla="*/ 221 h 408"/>
              <a:gd name="T40" fmla="*/ 56 w 418"/>
              <a:gd name="T41" fmla="*/ 221 h 408"/>
              <a:gd name="T42" fmla="*/ 56 w 418"/>
              <a:gd name="T43" fmla="*/ 194 h 408"/>
              <a:gd name="T44" fmla="*/ 273 w 418"/>
              <a:gd name="T45" fmla="*/ 194 h 408"/>
              <a:gd name="T46" fmla="*/ 330 w 418"/>
              <a:gd name="T47" fmla="*/ 139 h 408"/>
              <a:gd name="T48" fmla="*/ 330 w 418"/>
              <a:gd name="T49" fmla="*/ 0 h 408"/>
              <a:gd name="T50" fmla="*/ 118 w 418"/>
              <a:gd name="T51" fmla="*/ 0 h 408"/>
              <a:gd name="T52" fmla="*/ 118 w 418"/>
              <a:gd name="T53" fmla="*/ 124 h 408"/>
              <a:gd name="T54" fmla="*/ 0 w 418"/>
              <a:gd name="T55" fmla="*/ 124 h 408"/>
              <a:gd name="T56" fmla="*/ 0 w 418"/>
              <a:gd name="T57" fmla="*/ 408 h 408"/>
              <a:gd name="T58" fmla="*/ 330 w 418"/>
              <a:gd name="T59" fmla="*/ 408 h 408"/>
              <a:gd name="T60" fmla="*/ 330 w 418"/>
              <a:gd name="T61" fmla="*/ 289 h 408"/>
              <a:gd name="T62" fmla="*/ 302 w 418"/>
              <a:gd name="T63" fmla="*/ 317 h 408"/>
              <a:gd name="T64" fmla="*/ 273 w 418"/>
              <a:gd name="T65" fmla="*/ 319 h 408"/>
              <a:gd name="T66" fmla="*/ 93 w 418"/>
              <a:gd name="T67" fmla="*/ 14 h 408"/>
              <a:gd name="T68" fmla="*/ 12 w 418"/>
              <a:gd name="T69" fmla="*/ 99 h 408"/>
              <a:gd name="T70" fmla="*/ 93 w 418"/>
              <a:gd name="T71" fmla="*/ 99 h 408"/>
              <a:gd name="T72" fmla="*/ 93 w 418"/>
              <a:gd name="T73" fmla="*/ 1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8" h="408">
                <a:moveTo>
                  <a:pt x="246" y="242"/>
                </a:moveTo>
                <a:lnTo>
                  <a:pt x="362" y="125"/>
                </a:lnTo>
                <a:lnTo>
                  <a:pt x="418" y="181"/>
                </a:lnTo>
                <a:lnTo>
                  <a:pt x="302" y="298"/>
                </a:lnTo>
                <a:lnTo>
                  <a:pt x="246" y="242"/>
                </a:lnTo>
                <a:close/>
                <a:moveTo>
                  <a:pt x="227" y="317"/>
                </a:moveTo>
                <a:lnTo>
                  <a:pt x="261" y="308"/>
                </a:lnTo>
                <a:lnTo>
                  <a:pt x="235" y="282"/>
                </a:lnTo>
                <a:lnTo>
                  <a:pt x="227" y="317"/>
                </a:lnTo>
                <a:close/>
                <a:moveTo>
                  <a:pt x="273" y="319"/>
                </a:moveTo>
                <a:lnTo>
                  <a:pt x="273" y="337"/>
                </a:lnTo>
                <a:lnTo>
                  <a:pt x="56" y="337"/>
                </a:lnTo>
                <a:lnTo>
                  <a:pt x="56" y="310"/>
                </a:lnTo>
                <a:lnTo>
                  <a:pt x="214" y="310"/>
                </a:lnTo>
                <a:lnTo>
                  <a:pt x="222" y="279"/>
                </a:lnTo>
                <a:lnTo>
                  <a:pt x="56" y="279"/>
                </a:lnTo>
                <a:lnTo>
                  <a:pt x="56" y="252"/>
                </a:lnTo>
                <a:lnTo>
                  <a:pt x="225" y="252"/>
                </a:lnTo>
                <a:lnTo>
                  <a:pt x="228" y="240"/>
                </a:lnTo>
                <a:lnTo>
                  <a:pt x="247" y="221"/>
                </a:lnTo>
                <a:lnTo>
                  <a:pt x="56" y="221"/>
                </a:lnTo>
                <a:lnTo>
                  <a:pt x="56" y="194"/>
                </a:lnTo>
                <a:lnTo>
                  <a:pt x="273" y="194"/>
                </a:lnTo>
                <a:lnTo>
                  <a:pt x="330" y="139"/>
                </a:lnTo>
                <a:lnTo>
                  <a:pt x="330" y="0"/>
                </a:lnTo>
                <a:lnTo>
                  <a:pt x="118" y="0"/>
                </a:lnTo>
                <a:lnTo>
                  <a:pt x="118" y="124"/>
                </a:lnTo>
                <a:lnTo>
                  <a:pt x="0" y="124"/>
                </a:lnTo>
                <a:lnTo>
                  <a:pt x="0" y="408"/>
                </a:lnTo>
                <a:lnTo>
                  <a:pt x="330" y="408"/>
                </a:lnTo>
                <a:lnTo>
                  <a:pt x="330" y="289"/>
                </a:lnTo>
                <a:lnTo>
                  <a:pt x="302" y="317"/>
                </a:lnTo>
                <a:lnTo>
                  <a:pt x="273" y="319"/>
                </a:lnTo>
                <a:close/>
                <a:moveTo>
                  <a:pt x="93" y="14"/>
                </a:moveTo>
                <a:lnTo>
                  <a:pt x="12" y="99"/>
                </a:lnTo>
                <a:lnTo>
                  <a:pt x="93" y="99"/>
                </a:lnTo>
                <a:lnTo>
                  <a:pt x="93" y="14"/>
                </a:lnTo>
                <a:close/>
              </a:path>
            </a:pathLst>
          </a:custGeom>
          <a:solidFill>
            <a:schemeClr val="bg1"/>
          </a:solidFill>
          <a:ln>
            <a:noFill/>
          </a:ln>
        </p:spPr>
        <p:txBody>
          <a:bodyPr/>
          <a:lstStyle/>
          <a:p>
            <a:endParaRPr lang="zh-CN" altLang="en-US" sz="1600">
              <a:solidFill>
                <a:schemeClr val="tx1">
                  <a:lumMod val="75000"/>
                  <a:lumOff val="25000"/>
                </a:schemeClr>
              </a:solidFill>
            </a:endParaRPr>
          </a:p>
        </p:txBody>
      </p:sp>
      <p:sp>
        <p:nvSpPr>
          <p:cNvPr id="20" name="stats-on-laptop-screen_51875"/>
          <p:cNvSpPr>
            <a:spLocks noChangeAspect="1"/>
          </p:cNvSpPr>
          <p:nvPr/>
        </p:nvSpPr>
        <p:spPr bwMode="auto">
          <a:xfrm>
            <a:off x="7680882" y="4965344"/>
            <a:ext cx="416091" cy="414174"/>
          </a:xfrm>
          <a:custGeom>
            <a:avLst/>
            <a:gdLst>
              <a:gd name="T0" fmla="*/ 6215 w 6887"/>
              <a:gd name="T1" fmla="*/ 4656 h 6866"/>
              <a:gd name="T2" fmla="*/ 6161 w 6887"/>
              <a:gd name="T3" fmla="*/ 4568 h 6866"/>
              <a:gd name="T4" fmla="*/ 5045 w 6887"/>
              <a:gd name="T5" fmla="*/ 3452 h 6866"/>
              <a:gd name="T6" fmla="*/ 6799 w 6887"/>
              <a:gd name="T7" fmla="*/ 1699 h 6866"/>
              <a:gd name="T8" fmla="*/ 6799 w 6887"/>
              <a:gd name="T9" fmla="*/ 1380 h 6866"/>
              <a:gd name="T10" fmla="*/ 5523 w 6887"/>
              <a:gd name="T11" fmla="*/ 105 h 6866"/>
              <a:gd name="T12" fmla="*/ 5364 w 6887"/>
              <a:gd name="T13" fmla="*/ 39 h 6866"/>
              <a:gd name="T14" fmla="*/ 5205 w 6887"/>
              <a:gd name="T15" fmla="*/ 105 h 6866"/>
              <a:gd name="T16" fmla="*/ 4726 w 6887"/>
              <a:gd name="T17" fmla="*/ 583 h 6866"/>
              <a:gd name="T18" fmla="*/ 5364 w 6887"/>
              <a:gd name="T19" fmla="*/ 1221 h 6866"/>
              <a:gd name="T20" fmla="*/ 5364 w 6887"/>
              <a:gd name="T21" fmla="*/ 1540 h 6866"/>
              <a:gd name="T22" fmla="*/ 5205 w 6887"/>
              <a:gd name="T23" fmla="*/ 1606 h 6866"/>
              <a:gd name="T24" fmla="*/ 5045 w 6887"/>
              <a:gd name="T25" fmla="*/ 1540 h 6866"/>
              <a:gd name="T26" fmla="*/ 4408 w 6887"/>
              <a:gd name="T27" fmla="*/ 902 h 6866"/>
              <a:gd name="T28" fmla="*/ 4089 w 6887"/>
              <a:gd name="T29" fmla="*/ 1221 h 6866"/>
              <a:gd name="T30" fmla="*/ 4726 w 6887"/>
              <a:gd name="T31" fmla="*/ 1858 h 6866"/>
              <a:gd name="T32" fmla="*/ 4726 w 6887"/>
              <a:gd name="T33" fmla="*/ 2177 h 6866"/>
              <a:gd name="T34" fmla="*/ 4567 w 6887"/>
              <a:gd name="T35" fmla="*/ 2243 h 6866"/>
              <a:gd name="T36" fmla="*/ 4408 w 6887"/>
              <a:gd name="T37" fmla="*/ 2177 h 6866"/>
              <a:gd name="T38" fmla="*/ 3770 w 6887"/>
              <a:gd name="T39" fmla="*/ 1540 h 6866"/>
              <a:gd name="T40" fmla="*/ 3451 w 6887"/>
              <a:gd name="T41" fmla="*/ 1858 h 6866"/>
              <a:gd name="T42" fmla="*/ 1857 w 6887"/>
              <a:gd name="T43" fmla="*/ 265 h 6866"/>
              <a:gd name="T44" fmla="*/ 901 w 6887"/>
              <a:gd name="T45" fmla="*/ 265 h 6866"/>
              <a:gd name="T46" fmla="*/ 263 w 6887"/>
              <a:gd name="T47" fmla="*/ 902 h 6866"/>
              <a:gd name="T48" fmla="*/ 263 w 6887"/>
              <a:gd name="T49" fmla="*/ 1858 h 6866"/>
              <a:gd name="T50" fmla="*/ 1857 w 6887"/>
              <a:gd name="T51" fmla="*/ 3452 h 6866"/>
              <a:gd name="T52" fmla="*/ 1539 w 6887"/>
              <a:gd name="T53" fmla="*/ 3771 h 6866"/>
              <a:gd name="T54" fmla="*/ 2176 w 6887"/>
              <a:gd name="T55" fmla="*/ 4409 h 6866"/>
              <a:gd name="T56" fmla="*/ 2176 w 6887"/>
              <a:gd name="T57" fmla="*/ 4727 h 6866"/>
              <a:gd name="T58" fmla="*/ 2017 w 6887"/>
              <a:gd name="T59" fmla="*/ 4794 h 6866"/>
              <a:gd name="T60" fmla="*/ 1857 w 6887"/>
              <a:gd name="T61" fmla="*/ 4727 h 6866"/>
              <a:gd name="T62" fmla="*/ 1220 w 6887"/>
              <a:gd name="T63" fmla="*/ 4090 h 6866"/>
              <a:gd name="T64" fmla="*/ 901 w 6887"/>
              <a:gd name="T65" fmla="*/ 4409 h 6866"/>
              <a:gd name="T66" fmla="*/ 1539 w 6887"/>
              <a:gd name="T67" fmla="*/ 5046 h 6866"/>
              <a:gd name="T68" fmla="*/ 1539 w 6887"/>
              <a:gd name="T69" fmla="*/ 5365 h 6866"/>
              <a:gd name="T70" fmla="*/ 1379 w 6887"/>
              <a:gd name="T71" fmla="*/ 5431 h 6866"/>
              <a:gd name="T72" fmla="*/ 1220 w 6887"/>
              <a:gd name="T73" fmla="*/ 5365 h 6866"/>
              <a:gd name="T74" fmla="*/ 582 w 6887"/>
              <a:gd name="T75" fmla="*/ 4728 h 6866"/>
              <a:gd name="T76" fmla="*/ 104 w 6887"/>
              <a:gd name="T77" fmla="*/ 5206 h 6866"/>
              <a:gd name="T78" fmla="*/ 104 w 6887"/>
              <a:gd name="T79" fmla="*/ 5525 h 6866"/>
              <a:gd name="T80" fmla="*/ 1379 w 6887"/>
              <a:gd name="T81" fmla="*/ 6800 h 6866"/>
              <a:gd name="T82" fmla="*/ 1539 w 6887"/>
              <a:gd name="T83" fmla="*/ 6866 h 6866"/>
              <a:gd name="T84" fmla="*/ 1698 w 6887"/>
              <a:gd name="T85" fmla="*/ 6800 h 6866"/>
              <a:gd name="T86" fmla="*/ 3451 w 6887"/>
              <a:gd name="T87" fmla="*/ 5046 h 6866"/>
              <a:gd name="T88" fmla="*/ 4567 w 6887"/>
              <a:gd name="T89" fmla="*/ 6162 h 6866"/>
              <a:gd name="T90" fmla="*/ 4655 w 6887"/>
              <a:gd name="T91" fmla="*/ 6217 h 6866"/>
              <a:gd name="T92" fmla="*/ 6568 w 6887"/>
              <a:gd name="T93" fmla="*/ 6854 h 6866"/>
              <a:gd name="T94" fmla="*/ 6639 w 6887"/>
              <a:gd name="T95" fmla="*/ 6866 h 6866"/>
              <a:gd name="T96" fmla="*/ 6799 w 6887"/>
              <a:gd name="T97" fmla="*/ 6800 h 6866"/>
              <a:gd name="T98" fmla="*/ 6853 w 6887"/>
              <a:gd name="T99" fmla="*/ 6569 h 6866"/>
              <a:gd name="T100" fmla="*/ 6215 w 6887"/>
              <a:gd name="T101" fmla="*/ 4656 h 6866"/>
              <a:gd name="T102" fmla="*/ 4726 w 6887"/>
              <a:gd name="T103" fmla="*/ 5684 h 6866"/>
              <a:gd name="T104" fmla="*/ 1379 w 6887"/>
              <a:gd name="T105" fmla="*/ 2337 h 6866"/>
              <a:gd name="T106" fmla="*/ 1698 w 6887"/>
              <a:gd name="T107" fmla="*/ 2018 h 6866"/>
              <a:gd name="T108" fmla="*/ 5045 w 6887"/>
              <a:gd name="T109" fmla="*/ 5365 h 6866"/>
              <a:gd name="T110" fmla="*/ 4726 w 6887"/>
              <a:gd name="T111" fmla="*/ 5684 h 6866"/>
              <a:gd name="T112" fmla="*/ 5364 w 6887"/>
              <a:gd name="T113" fmla="*/ 5046 h 6866"/>
              <a:gd name="T114" fmla="*/ 2017 w 6887"/>
              <a:gd name="T115" fmla="*/ 1699 h 6866"/>
              <a:gd name="T116" fmla="*/ 2336 w 6887"/>
              <a:gd name="T117" fmla="*/ 1380 h 6866"/>
              <a:gd name="T118" fmla="*/ 5683 w 6887"/>
              <a:gd name="T119" fmla="*/ 4728 h 6866"/>
              <a:gd name="T120" fmla="*/ 5364 w 6887"/>
              <a:gd name="T121" fmla="*/ 5046 h 6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87" h="6866">
                <a:moveTo>
                  <a:pt x="6215" y="4656"/>
                </a:moveTo>
                <a:cubicBezTo>
                  <a:pt x="6205" y="4626"/>
                  <a:pt x="6186" y="4593"/>
                  <a:pt x="6161" y="4568"/>
                </a:cubicBezTo>
                <a:lnTo>
                  <a:pt x="5045" y="3452"/>
                </a:lnTo>
                <a:lnTo>
                  <a:pt x="6799" y="1699"/>
                </a:lnTo>
                <a:cubicBezTo>
                  <a:pt x="6887" y="1611"/>
                  <a:pt x="6887" y="1468"/>
                  <a:pt x="6799" y="1380"/>
                </a:cubicBezTo>
                <a:lnTo>
                  <a:pt x="5523" y="105"/>
                </a:lnTo>
                <a:cubicBezTo>
                  <a:pt x="5481" y="63"/>
                  <a:pt x="5424" y="39"/>
                  <a:pt x="5364" y="39"/>
                </a:cubicBezTo>
                <a:cubicBezTo>
                  <a:pt x="5304" y="39"/>
                  <a:pt x="5247" y="63"/>
                  <a:pt x="5205" y="105"/>
                </a:cubicBezTo>
                <a:lnTo>
                  <a:pt x="4726" y="583"/>
                </a:lnTo>
                <a:lnTo>
                  <a:pt x="5364" y="1221"/>
                </a:lnTo>
                <a:cubicBezTo>
                  <a:pt x="5452" y="1309"/>
                  <a:pt x="5452" y="1452"/>
                  <a:pt x="5364" y="1540"/>
                </a:cubicBezTo>
                <a:cubicBezTo>
                  <a:pt x="5320" y="1584"/>
                  <a:pt x="5262" y="1606"/>
                  <a:pt x="5205" y="1606"/>
                </a:cubicBezTo>
                <a:cubicBezTo>
                  <a:pt x="5147" y="1606"/>
                  <a:pt x="5089" y="1584"/>
                  <a:pt x="5045" y="1540"/>
                </a:cubicBezTo>
                <a:lnTo>
                  <a:pt x="4408" y="902"/>
                </a:lnTo>
                <a:lnTo>
                  <a:pt x="4089" y="1221"/>
                </a:lnTo>
                <a:lnTo>
                  <a:pt x="4726" y="1858"/>
                </a:lnTo>
                <a:cubicBezTo>
                  <a:pt x="4815" y="1946"/>
                  <a:pt x="4815" y="2089"/>
                  <a:pt x="4726" y="2177"/>
                </a:cubicBezTo>
                <a:cubicBezTo>
                  <a:pt x="4682" y="2221"/>
                  <a:pt x="4625" y="2243"/>
                  <a:pt x="4567" y="2243"/>
                </a:cubicBezTo>
                <a:cubicBezTo>
                  <a:pt x="4509" y="2243"/>
                  <a:pt x="4452" y="2221"/>
                  <a:pt x="4408" y="2177"/>
                </a:cubicBezTo>
                <a:lnTo>
                  <a:pt x="3770" y="1540"/>
                </a:lnTo>
                <a:lnTo>
                  <a:pt x="3451" y="1858"/>
                </a:lnTo>
                <a:cubicBezTo>
                  <a:pt x="2668" y="1075"/>
                  <a:pt x="1987" y="394"/>
                  <a:pt x="1857" y="265"/>
                </a:cubicBezTo>
                <a:cubicBezTo>
                  <a:pt x="1593" y="0"/>
                  <a:pt x="1165" y="0"/>
                  <a:pt x="901" y="265"/>
                </a:cubicBezTo>
                <a:lnTo>
                  <a:pt x="263" y="902"/>
                </a:lnTo>
                <a:cubicBezTo>
                  <a:pt x="0" y="1166"/>
                  <a:pt x="0" y="1595"/>
                  <a:pt x="263" y="1858"/>
                </a:cubicBezTo>
                <a:lnTo>
                  <a:pt x="1857" y="3452"/>
                </a:lnTo>
                <a:lnTo>
                  <a:pt x="1539" y="3771"/>
                </a:lnTo>
                <a:lnTo>
                  <a:pt x="2176" y="4409"/>
                </a:lnTo>
                <a:cubicBezTo>
                  <a:pt x="2264" y="4497"/>
                  <a:pt x="2264" y="4639"/>
                  <a:pt x="2176" y="4727"/>
                </a:cubicBezTo>
                <a:cubicBezTo>
                  <a:pt x="2132" y="4772"/>
                  <a:pt x="2074" y="4794"/>
                  <a:pt x="2017" y="4794"/>
                </a:cubicBezTo>
                <a:cubicBezTo>
                  <a:pt x="1959" y="4794"/>
                  <a:pt x="1901" y="4772"/>
                  <a:pt x="1857" y="4727"/>
                </a:cubicBezTo>
                <a:lnTo>
                  <a:pt x="1220" y="4090"/>
                </a:lnTo>
                <a:lnTo>
                  <a:pt x="901" y="4409"/>
                </a:lnTo>
                <a:lnTo>
                  <a:pt x="1539" y="5046"/>
                </a:lnTo>
                <a:cubicBezTo>
                  <a:pt x="1627" y="5134"/>
                  <a:pt x="1627" y="5277"/>
                  <a:pt x="1539" y="5365"/>
                </a:cubicBezTo>
                <a:cubicBezTo>
                  <a:pt x="1495" y="5409"/>
                  <a:pt x="1437" y="5431"/>
                  <a:pt x="1379" y="5431"/>
                </a:cubicBezTo>
                <a:cubicBezTo>
                  <a:pt x="1322" y="5431"/>
                  <a:pt x="1264" y="5409"/>
                  <a:pt x="1220" y="5365"/>
                </a:cubicBezTo>
                <a:lnTo>
                  <a:pt x="582" y="4728"/>
                </a:lnTo>
                <a:lnTo>
                  <a:pt x="104" y="5206"/>
                </a:lnTo>
                <a:cubicBezTo>
                  <a:pt x="16" y="5294"/>
                  <a:pt x="16" y="5436"/>
                  <a:pt x="104" y="5525"/>
                </a:cubicBezTo>
                <a:lnTo>
                  <a:pt x="1379" y="6800"/>
                </a:lnTo>
                <a:cubicBezTo>
                  <a:pt x="1421" y="6842"/>
                  <a:pt x="1479" y="6866"/>
                  <a:pt x="1539" y="6866"/>
                </a:cubicBezTo>
                <a:cubicBezTo>
                  <a:pt x="1598" y="6866"/>
                  <a:pt x="1656" y="6842"/>
                  <a:pt x="1698" y="6800"/>
                </a:cubicBezTo>
                <a:lnTo>
                  <a:pt x="3451" y="5046"/>
                </a:lnTo>
                <a:lnTo>
                  <a:pt x="4567" y="6162"/>
                </a:lnTo>
                <a:cubicBezTo>
                  <a:pt x="4592" y="6187"/>
                  <a:pt x="4624" y="6206"/>
                  <a:pt x="4655" y="6217"/>
                </a:cubicBezTo>
                <a:lnTo>
                  <a:pt x="6568" y="6854"/>
                </a:lnTo>
                <a:cubicBezTo>
                  <a:pt x="6591" y="6862"/>
                  <a:pt x="6615" y="6866"/>
                  <a:pt x="6639" y="6866"/>
                </a:cubicBezTo>
                <a:cubicBezTo>
                  <a:pt x="6698" y="6866"/>
                  <a:pt x="6756" y="6843"/>
                  <a:pt x="6799" y="6800"/>
                </a:cubicBezTo>
                <a:cubicBezTo>
                  <a:pt x="6859" y="6739"/>
                  <a:pt x="6880" y="6650"/>
                  <a:pt x="6853" y="6569"/>
                </a:cubicBezTo>
                <a:lnTo>
                  <a:pt x="6215" y="4656"/>
                </a:lnTo>
                <a:close/>
                <a:moveTo>
                  <a:pt x="4726" y="5684"/>
                </a:moveTo>
                <a:lnTo>
                  <a:pt x="1379" y="2337"/>
                </a:lnTo>
                <a:lnTo>
                  <a:pt x="1698" y="2018"/>
                </a:lnTo>
                <a:lnTo>
                  <a:pt x="5045" y="5365"/>
                </a:lnTo>
                <a:lnTo>
                  <a:pt x="4726" y="5684"/>
                </a:lnTo>
                <a:close/>
                <a:moveTo>
                  <a:pt x="5364" y="5046"/>
                </a:moveTo>
                <a:lnTo>
                  <a:pt x="2017" y="1699"/>
                </a:lnTo>
                <a:lnTo>
                  <a:pt x="2336" y="1380"/>
                </a:lnTo>
                <a:lnTo>
                  <a:pt x="5683" y="4728"/>
                </a:lnTo>
                <a:lnTo>
                  <a:pt x="5364" y="5046"/>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dirty="0">
              <a:solidFill>
                <a:schemeClr val="tx1">
                  <a:lumMod val="75000"/>
                  <a:lumOff val="25000"/>
                </a:schemeClr>
              </a:solidFill>
            </a:endParaRPr>
          </a:p>
        </p:txBody>
      </p:sp>
      <p:sp>
        <p:nvSpPr>
          <p:cNvPr id="21" name="stats-on-laptop-screen_51875"/>
          <p:cNvSpPr>
            <a:spLocks noChangeAspect="1"/>
          </p:cNvSpPr>
          <p:nvPr/>
        </p:nvSpPr>
        <p:spPr bwMode="auto">
          <a:xfrm>
            <a:off x="10504497" y="4989752"/>
            <a:ext cx="452908" cy="36622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5451" h="489568">
                <a:moveTo>
                  <a:pt x="479900" y="284819"/>
                </a:moveTo>
                <a:cubicBezTo>
                  <a:pt x="465151" y="284819"/>
                  <a:pt x="453167" y="296695"/>
                  <a:pt x="453167" y="311424"/>
                </a:cubicBezTo>
                <a:cubicBezTo>
                  <a:pt x="453167" y="326245"/>
                  <a:pt x="465151" y="338120"/>
                  <a:pt x="479900" y="338120"/>
                </a:cubicBezTo>
                <a:cubicBezTo>
                  <a:pt x="494649" y="338120"/>
                  <a:pt x="506633" y="326245"/>
                  <a:pt x="506633" y="311424"/>
                </a:cubicBezTo>
                <a:cubicBezTo>
                  <a:pt x="506633" y="296695"/>
                  <a:pt x="494649" y="284819"/>
                  <a:pt x="479900" y="284819"/>
                </a:cubicBezTo>
                <a:close/>
                <a:moveTo>
                  <a:pt x="402929" y="284819"/>
                </a:moveTo>
                <a:cubicBezTo>
                  <a:pt x="388180" y="284819"/>
                  <a:pt x="376196" y="296695"/>
                  <a:pt x="376196" y="311424"/>
                </a:cubicBezTo>
                <a:cubicBezTo>
                  <a:pt x="376196" y="326245"/>
                  <a:pt x="388180" y="338120"/>
                  <a:pt x="402929" y="338120"/>
                </a:cubicBezTo>
                <a:cubicBezTo>
                  <a:pt x="417678" y="338120"/>
                  <a:pt x="429569" y="326245"/>
                  <a:pt x="429569" y="311424"/>
                </a:cubicBezTo>
                <a:cubicBezTo>
                  <a:pt x="429569" y="296695"/>
                  <a:pt x="417678" y="284819"/>
                  <a:pt x="402929" y="284819"/>
                </a:cubicBezTo>
                <a:close/>
                <a:moveTo>
                  <a:pt x="429477" y="174720"/>
                </a:moveTo>
                <a:cubicBezTo>
                  <a:pt x="528756" y="183649"/>
                  <a:pt x="605451" y="241369"/>
                  <a:pt x="605451" y="311516"/>
                </a:cubicBezTo>
                <a:cubicBezTo>
                  <a:pt x="605451" y="387738"/>
                  <a:pt x="514745" y="449508"/>
                  <a:pt x="402929" y="449508"/>
                </a:cubicBezTo>
                <a:cubicBezTo>
                  <a:pt x="382003" y="449508"/>
                  <a:pt x="361724" y="447299"/>
                  <a:pt x="342734" y="443340"/>
                </a:cubicBezTo>
                <a:lnTo>
                  <a:pt x="298579" y="486423"/>
                </a:lnTo>
                <a:cubicBezTo>
                  <a:pt x="295722" y="489368"/>
                  <a:pt x="291297" y="490289"/>
                  <a:pt x="287425" y="489000"/>
                </a:cubicBezTo>
                <a:cubicBezTo>
                  <a:pt x="283554" y="487527"/>
                  <a:pt x="280788" y="484121"/>
                  <a:pt x="280235" y="480071"/>
                </a:cubicBezTo>
                <a:lnTo>
                  <a:pt x="272123" y="416828"/>
                </a:lnTo>
                <a:cubicBezTo>
                  <a:pt x="228337" y="391513"/>
                  <a:pt x="200406" y="353677"/>
                  <a:pt x="200406" y="311516"/>
                </a:cubicBezTo>
                <a:cubicBezTo>
                  <a:pt x="200406" y="309675"/>
                  <a:pt x="200683" y="307833"/>
                  <a:pt x="200867" y="305992"/>
                </a:cubicBezTo>
                <a:cubicBezTo>
                  <a:pt x="201420" y="305992"/>
                  <a:pt x="201881" y="306084"/>
                  <a:pt x="202526" y="306084"/>
                </a:cubicBezTo>
                <a:cubicBezTo>
                  <a:pt x="219488" y="306084"/>
                  <a:pt x="236357" y="304796"/>
                  <a:pt x="252765" y="302218"/>
                </a:cubicBezTo>
                <a:lnTo>
                  <a:pt x="285766" y="334438"/>
                </a:lnTo>
                <a:cubicBezTo>
                  <a:pt x="293417" y="341894"/>
                  <a:pt x="303557" y="346129"/>
                  <a:pt x="314435" y="346129"/>
                </a:cubicBezTo>
                <a:cubicBezTo>
                  <a:pt x="318951" y="346129"/>
                  <a:pt x="323468" y="345392"/>
                  <a:pt x="327709" y="343919"/>
                </a:cubicBezTo>
                <a:cubicBezTo>
                  <a:pt x="342642" y="338580"/>
                  <a:pt x="353059" y="325784"/>
                  <a:pt x="354994" y="310411"/>
                </a:cubicBezTo>
                <a:lnTo>
                  <a:pt x="361263" y="261253"/>
                </a:lnTo>
                <a:cubicBezTo>
                  <a:pt x="395923" y="238055"/>
                  <a:pt x="419429" y="207952"/>
                  <a:pt x="429477" y="174720"/>
                </a:cubicBezTo>
                <a:close/>
                <a:moveTo>
                  <a:pt x="279509" y="111300"/>
                </a:moveTo>
                <a:cubicBezTo>
                  <a:pt x="264667" y="111300"/>
                  <a:pt x="252775" y="123268"/>
                  <a:pt x="252775" y="137997"/>
                </a:cubicBezTo>
                <a:cubicBezTo>
                  <a:pt x="252775" y="152727"/>
                  <a:pt x="264667" y="164695"/>
                  <a:pt x="279509" y="164695"/>
                </a:cubicBezTo>
                <a:cubicBezTo>
                  <a:pt x="294259" y="164695"/>
                  <a:pt x="306243" y="152727"/>
                  <a:pt x="306243" y="137997"/>
                </a:cubicBezTo>
                <a:cubicBezTo>
                  <a:pt x="306243" y="123268"/>
                  <a:pt x="294259" y="111300"/>
                  <a:pt x="279509" y="111300"/>
                </a:cubicBezTo>
                <a:close/>
                <a:moveTo>
                  <a:pt x="202534" y="111300"/>
                </a:moveTo>
                <a:cubicBezTo>
                  <a:pt x="187784" y="111300"/>
                  <a:pt x="175800" y="123268"/>
                  <a:pt x="175800" y="137997"/>
                </a:cubicBezTo>
                <a:cubicBezTo>
                  <a:pt x="175800" y="152727"/>
                  <a:pt x="187784" y="164695"/>
                  <a:pt x="202534" y="164695"/>
                </a:cubicBezTo>
                <a:cubicBezTo>
                  <a:pt x="217284" y="164695"/>
                  <a:pt x="229268" y="152727"/>
                  <a:pt x="229268" y="137997"/>
                </a:cubicBezTo>
                <a:cubicBezTo>
                  <a:pt x="229268" y="123268"/>
                  <a:pt x="217284" y="111300"/>
                  <a:pt x="202534" y="111300"/>
                </a:cubicBezTo>
                <a:close/>
                <a:moveTo>
                  <a:pt x="125558" y="111300"/>
                </a:moveTo>
                <a:cubicBezTo>
                  <a:pt x="110808" y="111300"/>
                  <a:pt x="98824" y="123268"/>
                  <a:pt x="98824" y="137997"/>
                </a:cubicBezTo>
                <a:cubicBezTo>
                  <a:pt x="98824" y="152727"/>
                  <a:pt x="110808" y="164695"/>
                  <a:pt x="125558" y="164695"/>
                </a:cubicBezTo>
                <a:cubicBezTo>
                  <a:pt x="140308" y="164695"/>
                  <a:pt x="152292" y="152727"/>
                  <a:pt x="152292" y="137997"/>
                </a:cubicBezTo>
                <a:cubicBezTo>
                  <a:pt x="152292" y="123268"/>
                  <a:pt x="140308" y="111300"/>
                  <a:pt x="125558" y="111300"/>
                </a:cubicBezTo>
                <a:close/>
                <a:moveTo>
                  <a:pt x="202534" y="0"/>
                </a:moveTo>
                <a:cubicBezTo>
                  <a:pt x="314356" y="0"/>
                  <a:pt x="404975" y="61772"/>
                  <a:pt x="404975" y="137997"/>
                </a:cubicBezTo>
                <a:cubicBezTo>
                  <a:pt x="404975" y="180253"/>
                  <a:pt x="377135" y="217997"/>
                  <a:pt x="333254" y="243314"/>
                </a:cubicBezTo>
                <a:lnTo>
                  <a:pt x="325234" y="306559"/>
                </a:lnTo>
                <a:cubicBezTo>
                  <a:pt x="324681" y="310701"/>
                  <a:pt x="321915" y="314108"/>
                  <a:pt x="317951" y="315489"/>
                </a:cubicBezTo>
                <a:cubicBezTo>
                  <a:pt x="316845" y="315857"/>
                  <a:pt x="315646" y="316133"/>
                  <a:pt x="314448" y="316133"/>
                </a:cubicBezTo>
                <a:cubicBezTo>
                  <a:pt x="311590" y="316133"/>
                  <a:pt x="308825" y="315028"/>
                  <a:pt x="306797" y="313003"/>
                </a:cubicBezTo>
                <a:lnTo>
                  <a:pt x="262731" y="269919"/>
                </a:lnTo>
                <a:cubicBezTo>
                  <a:pt x="243649" y="273878"/>
                  <a:pt x="223460" y="276087"/>
                  <a:pt x="202534" y="276087"/>
                </a:cubicBezTo>
                <a:cubicBezTo>
                  <a:pt x="90712" y="276087"/>
                  <a:pt x="0" y="214223"/>
                  <a:pt x="0" y="137997"/>
                </a:cubicBezTo>
                <a:cubicBezTo>
                  <a:pt x="0" y="61772"/>
                  <a:pt x="90712" y="0"/>
                  <a:pt x="202534" y="0"/>
                </a:cubicBezTo>
                <a:close/>
              </a:path>
            </a:pathLst>
          </a:custGeom>
          <a:solidFill>
            <a:schemeClr val="bg1"/>
          </a:solidFill>
          <a:ln>
            <a:noFill/>
          </a:ln>
        </p:spPr>
        <p:txBody>
          <a:bodyPr/>
          <a:lstStyle/>
          <a:p>
            <a:endParaRPr lang="zh-CN" altLang="en-US" sz="160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373532" y="706532"/>
            <a:ext cx="5444936" cy="5444936"/>
          </a:xfrm>
          <a:prstGeom prst="ellipse">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3373755" y="3074670"/>
            <a:ext cx="5445760" cy="1198880"/>
          </a:xfrm>
          <a:prstGeom prst="rect">
            <a:avLst/>
          </a:prstGeom>
          <a:noFill/>
        </p:spPr>
        <p:txBody>
          <a:bodyPr wrap="square" rtlCol="0">
            <a:spAutoFit/>
          </a:bodyPr>
          <a:lstStyle/>
          <a:p>
            <a:pPr algn="ctr"/>
            <a:r>
              <a:rPr lang="en-GB" altLang="zh-CN" sz="2400" dirty="0">
                <a:solidFill>
                  <a:schemeClr val="tx1">
                    <a:lumMod val="75000"/>
                    <a:lumOff val="25000"/>
                  </a:schemeClr>
                </a:solidFill>
                <a:latin typeface="Arial Black" panose="020B0A04020102020204" charset="0"/>
                <a:cs typeface="Arial Black" panose="020B0A04020102020204" charset="0"/>
                <a:sym typeface="+mn-lt"/>
              </a:rPr>
              <a:t>Învelitoarea convexă </a:t>
            </a:r>
            <a:endParaRPr lang="en-GB" altLang="zh-CN" sz="2400" dirty="0">
              <a:solidFill>
                <a:schemeClr val="tx1">
                  <a:lumMod val="75000"/>
                  <a:lumOff val="25000"/>
                </a:schemeClr>
              </a:solidFill>
              <a:latin typeface="Arial Black" panose="020B0A04020102020204" charset="0"/>
              <a:cs typeface="Arial Black" panose="020B0A04020102020204" charset="0"/>
              <a:sym typeface="+mn-lt"/>
            </a:endParaRPr>
          </a:p>
          <a:p>
            <a:pPr algn="ctr"/>
            <a:r>
              <a:rPr lang="en-GB" altLang="zh-CN" sz="2400" dirty="0">
                <a:solidFill>
                  <a:schemeClr val="tx1">
                    <a:lumMod val="75000"/>
                    <a:lumOff val="25000"/>
                  </a:schemeClr>
                </a:solidFill>
                <a:latin typeface="Arial Black" panose="020B0A04020102020204" charset="0"/>
                <a:cs typeface="Arial Black" panose="020B0A04020102020204" charset="0"/>
                <a:sym typeface="+mn-lt"/>
              </a:rPr>
              <a:t>a unei familii finite de puncte</a:t>
            </a:r>
            <a:endParaRPr lang="en-GB" altLang="zh-CN" sz="2400" dirty="0">
              <a:solidFill>
                <a:schemeClr val="tx1">
                  <a:lumMod val="75000"/>
                  <a:lumOff val="25000"/>
                </a:schemeClr>
              </a:solidFill>
              <a:latin typeface="Arial Black" panose="020B0A04020102020204" charset="0"/>
              <a:cs typeface="Arial Black" panose="020B0A04020102020204" charset="0"/>
              <a:sym typeface="+mn-lt"/>
            </a:endParaRPr>
          </a:p>
          <a:p>
            <a:pPr algn="ctr"/>
            <a:endParaRPr lang="zh-CN" altLang="en-US" sz="2400" dirty="0">
              <a:solidFill>
                <a:srgbClr val="768391"/>
              </a:solidFill>
              <a:latin typeface="Arial Black" panose="020B0A04020102020204" charset="0"/>
              <a:ea typeface="思源黑体 Medium" panose="020B0600000000000000" pitchFamily="34" charset="-122"/>
              <a:cs typeface="Arial Black" panose="020B0A04020102020204" charset="0"/>
            </a:endParaRPr>
          </a:p>
        </p:txBody>
      </p:sp>
      <p:sp>
        <p:nvSpPr>
          <p:cNvPr id="12" name="矩形 11"/>
          <p:cNvSpPr/>
          <p:nvPr/>
        </p:nvSpPr>
        <p:spPr>
          <a:xfrm>
            <a:off x="4991100" y="1714500"/>
            <a:ext cx="2210435" cy="521970"/>
          </a:xfrm>
          <a:prstGeom prst="rect">
            <a:avLst/>
          </a:prstGeom>
        </p:spPr>
        <p:txBody>
          <a:bodyPr wrap="square">
            <a:spAutoFit/>
          </a:bodyPr>
          <a:lstStyle/>
          <a:p>
            <a:pPr algn="ctr"/>
            <a:r>
              <a:rPr lang="en-US" sz="2800" b="1" dirty="0">
                <a:solidFill>
                  <a:schemeClr val="tx1">
                    <a:lumMod val="75000"/>
                    <a:lumOff val="25000"/>
                  </a:schemeClr>
                </a:solidFill>
                <a:latin typeface="Arial Black" panose="020B0A04020102020204" charset="0"/>
                <a:cs typeface="Arial Black" panose="020B0A04020102020204" charset="0"/>
              </a:rPr>
              <a:t>PARTEA 1</a:t>
            </a:r>
            <a:endParaRPr lang="en-US" sz="2800" b="1" dirty="0">
              <a:solidFill>
                <a:schemeClr val="tx1">
                  <a:lumMod val="75000"/>
                  <a:lumOff val="25000"/>
                </a:schemeClr>
              </a:solidFill>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63650" y="753110"/>
            <a:ext cx="9797415" cy="521970"/>
          </a:xfrm>
          <a:prstGeom prst="rect">
            <a:avLst/>
          </a:prstGeom>
        </p:spPr>
        <p:txBody>
          <a:bodyPr wrap="square">
            <a:spAutoFit/>
          </a:bodyPr>
          <a:lstStyle/>
          <a:p>
            <a:pPr algn="ctr"/>
            <a:r>
              <a:rPr lang="en-US" altLang="zh-CN" sz="2800" b="1" dirty="0">
                <a:solidFill>
                  <a:schemeClr val="tx1">
                    <a:lumMod val="85000"/>
                    <a:lumOff val="15000"/>
                  </a:schemeClr>
                </a:solidFill>
                <a:latin typeface="Arial Black" panose="020B0A04020102020204" charset="0"/>
                <a:cs typeface="Arial Black" panose="020B0A04020102020204" charset="0"/>
              </a:rPr>
              <a:t>Infasuratoarea Convexa</a:t>
            </a:r>
            <a:endParaRPr lang="en-US" altLang="zh-CN" sz="2800" b="1" dirty="0">
              <a:solidFill>
                <a:schemeClr val="tx1">
                  <a:lumMod val="85000"/>
                  <a:lumOff val="15000"/>
                </a:schemeClr>
              </a:solidFill>
              <a:latin typeface="Arial Black" panose="020B0A04020102020204" charset="0"/>
              <a:cs typeface="Arial Black" panose="020B0A04020102020204" charset="0"/>
            </a:endParaRPr>
          </a:p>
        </p:txBody>
      </p:sp>
      <p:sp>
        <p:nvSpPr>
          <p:cNvPr id="8" name="TextBox 30"/>
          <p:cNvSpPr txBox="1">
            <a:spLocks noChangeArrowheads="1"/>
          </p:cNvSpPr>
          <p:nvPr/>
        </p:nvSpPr>
        <p:spPr bwMode="auto">
          <a:xfrm>
            <a:off x="1149985" y="1282700"/>
            <a:ext cx="4367530" cy="4739005"/>
          </a:xfrm>
          <a:prstGeom prst="rect">
            <a:avLst/>
          </a:prstGeom>
          <a:noFill/>
        </p:spPr>
        <p:txBody>
          <a:bodyPr wrap="square" rtlCol="0">
            <a:spAutoFit/>
          </a:bodyPr>
          <a:lstStyle>
            <a:defPPr>
              <a:defRPr lang="zh-CN"/>
            </a:defPPr>
            <a:lvl1pPr>
              <a:lnSpc>
                <a:spcPct val="150000"/>
              </a:lnSpc>
              <a:defRPr sz="800">
                <a:solidFill>
                  <a:schemeClr val="tx1">
                    <a:lumMod val="50000"/>
                    <a:lumOff val="50000"/>
                  </a:schemeClr>
                </a:solidFill>
                <a:cs typeface="+mn-ea"/>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charset="-128"/>
              </a:defRPr>
            </a:lvl9pPr>
          </a:lstStyle>
          <a:p>
            <a:pPr algn="l">
              <a:lnSpc>
                <a:spcPct val="140000"/>
              </a:lnSpc>
            </a:pPr>
            <a:r>
              <a:rPr lang="pt-BR" sz="1800" b="1" dirty="0">
                <a:solidFill>
                  <a:srgbClr val="2A3E56"/>
                </a:solidFill>
                <a:latin typeface="Arial" panose="020B0604020202020204" pitchFamily="34" charset="0"/>
                <a:cs typeface="Arial" panose="020B0604020202020204" pitchFamily="34" charset="0"/>
              </a:rPr>
              <a:t>Fie o multimeS= {p1, p2, ..., pN}. Infasuratoarea convexa CH(S) este:</a:t>
            </a:r>
            <a:endParaRPr lang="pt-BR" sz="1800" b="1" dirty="0">
              <a:solidFill>
                <a:srgbClr val="2A3E56"/>
              </a:solidFill>
              <a:latin typeface="Arial" panose="020B0604020202020204" pitchFamily="34" charset="0"/>
              <a:cs typeface="Arial" panose="020B0604020202020204" pitchFamily="34" charset="0"/>
            </a:endParaRPr>
          </a:p>
          <a:p>
            <a:pPr algn="l">
              <a:lnSpc>
                <a:spcPct val="140000"/>
              </a:lnSpc>
            </a:pPr>
            <a:r>
              <a:rPr lang="pt-BR" sz="1800" b="1" dirty="0">
                <a:solidFill>
                  <a:srgbClr val="2A3E56"/>
                </a:solidFill>
                <a:latin typeface="Arial" panose="020B0604020202020204" pitchFamily="34" charset="0"/>
                <a:cs typeface="Arial" panose="020B0604020202020204" pitchFamily="34" charset="0"/>
              </a:rPr>
              <a:t>•Cel mai mic poligon convex care contine toate punctele din S</a:t>
            </a:r>
            <a:endParaRPr lang="pt-BR" sz="1800" b="1" dirty="0">
              <a:solidFill>
                <a:srgbClr val="2A3E56"/>
              </a:solidFill>
              <a:latin typeface="Arial" panose="020B0604020202020204" pitchFamily="34" charset="0"/>
              <a:cs typeface="Arial" panose="020B0604020202020204" pitchFamily="34" charset="0"/>
            </a:endParaRPr>
          </a:p>
          <a:p>
            <a:pPr algn="l">
              <a:lnSpc>
                <a:spcPct val="140000"/>
              </a:lnSpc>
            </a:pPr>
            <a:r>
              <a:rPr lang="pt-BR" sz="1800" b="1" dirty="0">
                <a:solidFill>
                  <a:srgbClr val="2A3E56"/>
                </a:solidFill>
                <a:latin typeface="Arial" panose="020B0604020202020204" pitchFamily="34" charset="0"/>
                <a:cs typeface="Arial" panose="020B0604020202020204" pitchFamily="34" charset="0"/>
              </a:rPr>
              <a:t>•Intersectia tuturor multimilor convexe ce contin S</a:t>
            </a:r>
            <a:endParaRPr lang="pt-BR" sz="1800" b="1" dirty="0">
              <a:solidFill>
                <a:srgbClr val="2A3E56"/>
              </a:solidFill>
              <a:latin typeface="Arial" panose="020B0604020202020204" pitchFamily="34" charset="0"/>
              <a:cs typeface="Arial" panose="020B0604020202020204" pitchFamily="34" charset="0"/>
            </a:endParaRPr>
          </a:p>
          <a:p>
            <a:pPr algn="l">
              <a:lnSpc>
                <a:spcPct val="140000"/>
              </a:lnSpc>
            </a:pPr>
            <a:r>
              <a:rPr lang="pt-BR" sz="1800" b="1" dirty="0">
                <a:solidFill>
                  <a:srgbClr val="2A3E56"/>
                </a:solidFill>
                <a:latin typeface="Arial" panose="020B0604020202020204" pitchFamily="34" charset="0"/>
                <a:cs typeface="Arial" panose="020B0604020202020204" pitchFamily="34" charset="0"/>
              </a:rPr>
              <a:t>•Intersectia tuturor semispatiilor ce contin S</a:t>
            </a:r>
            <a:endParaRPr lang="pt-BR" sz="1800" b="1" dirty="0">
              <a:solidFill>
                <a:srgbClr val="2A3E56"/>
              </a:solidFill>
              <a:latin typeface="Arial" panose="020B0604020202020204" pitchFamily="34" charset="0"/>
              <a:cs typeface="Arial" panose="020B0604020202020204" pitchFamily="34" charset="0"/>
            </a:endParaRPr>
          </a:p>
          <a:p>
            <a:pPr algn="l">
              <a:lnSpc>
                <a:spcPct val="140000"/>
              </a:lnSpc>
            </a:pPr>
            <a:r>
              <a:rPr lang="pt-BR" sz="1800" b="1" dirty="0">
                <a:solidFill>
                  <a:srgbClr val="2A3E56"/>
                </a:solidFill>
                <a:latin typeface="Arial" panose="020B0604020202020204" pitchFamily="34" charset="0"/>
                <a:cs typeface="Arial" panose="020B0604020202020204" pitchFamily="34" charset="0"/>
              </a:rPr>
              <a:t>•Reuniunea tuturor triunghiurilor determinate de puncte in S</a:t>
            </a:r>
            <a:endParaRPr lang="pt-BR" sz="1800" b="1" dirty="0">
              <a:solidFill>
                <a:srgbClr val="2A3E56"/>
              </a:solidFill>
              <a:latin typeface="Arial" panose="020B0604020202020204" pitchFamily="34" charset="0"/>
              <a:cs typeface="Arial" panose="020B0604020202020204" pitchFamily="34" charset="0"/>
            </a:endParaRPr>
          </a:p>
          <a:p>
            <a:pPr algn="l">
              <a:lnSpc>
                <a:spcPct val="140000"/>
              </a:lnSpc>
            </a:pPr>
            <a:r>
              <a:rPr lang="pt-BR" sz="1800" b="1" dirty="0">
                <a:solidFill>
                  <a:srgbClr val="2A3E56"/>
                </a:solidFill>
                <a:latin typeface="Arial" panose="020B0604020202020204" pitchFamily="34" charset="0"/>
                <a:cs typeface="Arial" panose="020B0604020202020204" pitchFamily="34" charset="0"/>
              </a:rPr>
              <a:t>•Multimea tuturor combinatiil</a:t>
            </a:r>
            <a:r>
              <a:rPr lang="en-US" altLang="pt-BR" sz="1800" b="1" dirty="0">
                <a:solidFill>
                  <a:srgbClr val="2A3E56"/>
                </a:solidFill>
                <a:latin typeface="Arial" panose="020B0604020202020204" pitchFamily="34" charset="0"/>
                <a:cs typeface="Arial" panose="020B0604020202020204" pitchFamily="34" charset="0"/>
              </a:rPr>
              <a:t>or</a:t>
            </a:r>
            <a:r>
              <a:rPr lang="pt-BR" sz="1800" b="1" dirty="0">
                <a:solidFill>
                  <a:srgbClr val="2A3E56"/>
                </a:solidFill>
                <a:latin typeface="Arial" panose="020B0604020202020204" pitchFamily="34" charset="0"/>
                <a:cs typeface="Arial" panose="020B0604020202020204" pitchFamily="34" charset="0"/>
              </a:rPr>
              <a:t> convexe de puncte din S </a:t>
            </a:r>
            <a:endParaRPr lang="pt-BR" sz="1800" b="1" dirty="0">
              <a:solidFill>
                <a:srgbClr val="2A3E56"/>
              </a:solidFill>
              <a:latin typeface="Arial" panose="020B0604020202020204" pitchFamily="34" charset="0"/>
              <a:cs typeface="Arial" panose="020B0604020202020204" pitchFamily="34" charset="0"/>
            </a:endParaRPr>
          </a:p>
        </p:txBody>
      </p:sp>
      <p:sp>
        <p:nvSpPr>
          <p:cNvPr id="12" name="Shape 1696"/>
          <p:cNvSpPr/>
          <p:nvPr/>
        </p:nvSpPr>
        <p:spPr>
          <a:xfrm>
            <a:off x="589915" y="1425575"/>
            <a:ext cx="445135" cy="445135"/>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58A5BF"/>
          </a:solidFill>
          <a:ln w="3175">
            <a:noFill/>
            <a:miter/>
          </a:ln>
        </p:spPr>
        <p:txBody>
          <a:bodyPr lIns="9525" tIns="9525" rIns="9525" bIns="9525" anchor="ctr"/>
          <a:lstStyle/>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
        <p:nvSpPr>
          <p:cNvPr id="13" name="Shape 1713"/>
          <p:cNvSpPr/>
          <p:nvPr/>
        </p:nvSpPr>
        <p:spPr>
          <a:xfrm>
            <a:off x="590167" y="3874589"/>
            <a:ext cx="445111" cy="44540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8A5BF"/>
          </a:solidFill>
          <a:ln w="3175">
            <a:noFill/>
            <a:miter/>
          </a:ln>
        </p:spPr>
        <p:txBody>
          <a:bodyPr lIns="9525" tIns="9525" rIns="9525" bIns="9525" anchor="ctr"/>
          <a:lstStyle/>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pic>
        <p:nvPicPr>
          <p:cNvPr id="14" name="Picture 13"/>
          <p:cNvPicPr>
            <a:picLocks noChangeAspect="1"/>
          </p:cNvPicPr>
          <p:nvPr/>
        </p:nvPicPr>
        <p:blipFill>
          <a:blip r:embed="rId1"/>
          <a:srcRect l="11875" t="12026" r="6381" b="12026"/>
          <a:stretch>
            <a:fillRect/>
          </a:stretch>
        </p:blipFill>
        <p:spPr>
          <a:xfrm>
            <a:off x="5517515" y="1527810"/>
            <a:ext cx="6294120" cy="37033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372897" y="706532"/>
            <a:ext cx="5444936" cy="5444936"/>
          </a:xfrm>
          <a:prstGeom prst="ellipse">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3464560" y="2618105"/>
            <a:ext cx="5315585" cy="1568450"/>
          </a:xfrm>
          <a:prstGeom prst="rect">
            <a:avLst/>
          </a:prstGeom>
          <a:noFill/>
        </p:spPr>
        <p:txBody>
          <a:bodyPr wrap="square" rtlCol="0">
            <a:spAutoFit/>
          </a:bodyPr>
          <a:lstStyle/>
          <a:p>
            <a:pPr algn="ctr"/>
            <a:r>
              <a:rPr lang="en-US" sz="2400" dirty="0">
                <a:solidFill>
                  <a:schemeClr val="tx1"/>
                </a:solidFill>
                <a:latin typeface="Arial Black" panose="020B0A04020102020204" charset="0"/>
                <a:ea typeface="思源黑体 Medium" panose="020B0600000000000000" pitchFamily="34" charset="-122"/>
                <a:cs typeface="Arial Black" panose="020B0A04020102020204" charset="0"/>
              </a:rPr>
              <a:t>Algoritmul slab de determinare</a:t>
            </a:r>
            <a:endParaRPr lang="en-US" sz="2400" dirty="0">
              <a:solidFill>
                <a:schemeClr val="tx1"/>
              </a:solidFill>
              <a:latin typeface="Arial Black" panose="020B0A04020102020204" charset="0"/>
              <a:ea typeface="思源黑体 Medium" panose="020B0600000000000000" pitchFamily="34" charset="-122"/>
              <a:cs typeface="Arial Black" panose="020B0A04020102020204" charset="0"/>
            </a:endParaRPr>
          </a:p>
          <a:p>
            <a:pPr algn="ctr"/>
            <a:r>
              <a:rPr lang="en-US" sz="2400" dirty="0">
                <a:solidFill>
                  <a:schemeClr val="tx1"/>
                </a:solidFill>
                <a:latin typeface="Arial Black" panose="020B0A04020102020204" charset="0"/>
                <a:ea typeface="思源黑体 Medium" panose="020B0600000000000000" pitchFamily="34" charset="-122"/>
                <a:cs typeface="Arial Black" panose="020B0A04020102020204" charset="0"/>
              </a:rPr>
              <a:t> a învelitorii convexe</a:t>
            </a:r>
            <a:endParaRPr lang="en-US" sz="2400" dirty="0">
              <a:solidFill>
                <a:schemeClr val="tx1"/>
              </a:solidFill>
              <a:latin typeface="Arial Black" panose="020B0A04020102020204" charset="0"/>
              <a:ea typeface="思源黑体 Medium" panose="020B0600000000000000" pitchFamily="34" charset="-122"/>
              <a:cs typeface="Arial Black" panose="020B0A04020102020204" charset="0"/>
            </a:endParaRPr>
          </a:p>
          <a:p>
            <a:pPr algn="ctr"/>
            <a:r>
              <a:rPr lang="en-US" sz="2400" dirty="0">
                <a:solidFill>
                  <a:schemeClr val="tx1"/>
                </a:solidFill>
                <a:latin typeface="Arial Black" panose="020B0A04020102020204" charset="0"/>
                <a:ea typeface="思源黑体 Medium" panose="020B0600000000000000" pitchFamily="34" charset="-122"/>
                <a:cs typeface="Arial Black" panose="020B0A04020102020204" charset="0"/>
              </a:rPr>
              <a:t>(Algoritmul elementar/Naiv) </a:t>
            </a:r>
            <a:endParaRPr lang="en-US" sz="2400" dirty="0">
              <a:solidFill>
                <a:schemeClr val="tx1"/>
              </a:solidFill>
              <a:latin typeface="Arial Black" panose="020B0A04020102020204" charset="0"/>
              <a:ea typeface="思源黑体 Medium" panose="020B0600000000000000" pitchFamily="34" charset="-122"/>
              <a:cs typeface="Arial Black" panose="020B0A04020102020204" charset="0"/>
            </a:endParaRPr>
          </a:p>
        </p:txBody>
      </p:sp>
      <p:sp>
        <p:nvSpPr>
          <p:cNvPr id="12" name="矩形 11"/>
          <p:cNvSpPr/>
          <p:nvPr/>
        </p:nvSpPr>
        <p:spPr>
          <a:xfrm>
            <a:off x="4262755" y="1656715"/>
            <a:ext cx="3667760" cy="521970"/>
          </a:xfrm>
          <a:prstGeom prst="rect">
            <a:avLst/>
          </a:prstGeom>
        </p:spPr>
        <p:txBody>
          <a:bodyPr wrap="square">
            <a:spAutoFit/>
          </a:bodyPr>
          <a:lstStyle/>
          <a:p>
            <a:pPr algn="ctr"/>
            <a:r>
              <a:rPr lang="en-US" sz="2800" b="1" dirty="0">
                <a:solidFill>
                  <a:schemeClr val="tx1">
                    <a:lumMod val="75000"/>
                    <a:lumOff val="25000"/>
                  </a:schemeClr>
                </a:solidFill>
                <a:latin typeface="Arial Black" panose="020B0A04020102020204" charset="0"/>
                <a:ea typeface="Microsoft YaHei Light" panose="020B0502040204020203" pitchFamily="34" charset="-122"/>
                <a:cs typeface="Arial Black" panose="020B0A04020102020204" charset="0"/>
              </a:rPr>
              <a:t>PARTEA 2</a:t>
            </a:r>
            <a:endParaRPr lang="en-US" sz="2800" b="1" dirty="0">
              <a:solidFill>
                <a:schemeClr val="tx1">
                  <a:lumMod val="75000"/>
                  <a:lumOff val="25000"/>
                </a:schemeClr>
              </a:solidFill>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19530" y="753110"/>
            <a:ext cx="4264660" cy="398780"/>
          </a:xfrm>
          <a:prstGeom prst="rect">
            <a:avLst/>
          </a:prstGeom>
        </p:spPr>
        <p:txBody>
          <a:bodyPr wrap="square">
            <a:spAutoFit/>
          </a:bodyPr>
          <a:lstStyle/>
          <a:p>
            <a:r>
              <a:rPr lang="en-US" altLang="zh-CN" sz="2000" i="1" dirty="0">
                <a:solidFill>
                  <a:schemeClr val="tx1">
                    <a:lumMod val="85000"/>
                    <a:lumOff val="15000"/>
                  </a:schemeClr>
                </a:solidFill>
              </a:rPr>
              <a:t> </a:t>
            </a:r>
            <a:endParaRPr lang="en-US" altLang="zh-CN" sz="2000" i="1" dirty="0">
              <a:solidFill>
                <a:schemeClr val="tx1">
                  <a:lumMod val="85000"/>
                  <a:lumOff val="15000"/>
                </a:schemeClr>
              </a:solidFill>
            </a:endParaRPr>
          </a:p>
        </p:txBody>
      </p:sp>
      <p:sp>
        <p:nvSpPr>
          <p:cNvPr id="12" name="Oval 17"/>
          <p:cNvSpPr>
            <a:spLocks noChangeArrowheads="1"/>
          </p:cNvSpPr>
          <p:nvPr/>
        </p:nvSpPr>
        <p:spPr bwMode="auto">
          <a:xfrm>
            <a:off x="527050" y="394335"/>
            <a:ext cx="628650" cy="608330"/>
          </a:xfrm>
          <a:prstGeom prst="ellipse">
            <a:avLst/>
          </a:prstGeom>
          <a:solidFill>
            <a:schemeClr val="bg1">
              <a:lumMod val="85000"/>
            </a:schemeClr>
          </a:solidFill>
          <a:ln>
            <a:noFill/>
          </a:ln>
        </p:spPr>
        <p:txBody>
          <a:bodyPr vert="horz" wrap="square" lIns="45720" tIns="22860" rIns="45720" bIns="22860" numCol="1" anchor="t" anchorCtr="0" compatLnSpc="1"/>
          <a:lstStyle/>
          <a:p>
            <a:endParaRPr lang="th-TH" sz="900"/>
          </a:p>
        </p:txBody>
      </p:sp>
      <p:grpSp>
        <p:nvGrpSpPr>
          <p:cNvPr id="14" name="128"/>
          <p:cNvGrpSpPr/>
          <p:nvPr/>
        </p:nvGrpSpPr>
        <p:grpSpPr>
          <a:xfrm>
            <a:off x="742205" y="549689"/>
            <a:ext cx="198809" cy="296804"/>
            <a:chOff x="9260948" y="10553700"/>
            <a:chExt cx="447675" cy="668338"/>
          </a:xfrm>
          <a:solidFill>
            <a:srgbClr val="768391"/>
          </a:solidFill>
        </p:grpSpPr>
        <p:sp>
          <p:nvSpPr>
            <p:cNvPr id="15"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sp>
          <p:nvSpPr>
            <p:cNvPr id="16"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sp>
          <p:nvSpPr>
            <p:cNvPr id="17"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sp>
          <p:nvSpPr>
            <p:cNvPr id="18"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grpSp>
      <p:sp>
        <p:nvSpPr>
          <p:cNvPr id="21" name="141"/>
          <p:cNvSpPr/>
          <p:nvPr/>
        </p:nvSpPr>
        <p:spPr>
          <a:xfrm>
            <a:off x="11057255" y="361315"/>
            <a:ext cx="629285" cy="606425"/>
          </a:xfrm>
          <a:prstGeom prst="ellipse">
            <a:avLst/>
          </a:prstGeom>
          <a:solidFill>
            <a:srgbClr val="58A5BF"/>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22" name="Freeform 134"/>
          <p:cNvSpPr>
            <a:spLocks noEditPoints="1"/>
          </p:cNvSpPr>
          <p:nvPr/>
        </p:nvSpPr>
        <p:spPr bwMode="auto">
          <a:xfrm>
            <a:off x="11208178" y="501091"/>
            <a:ext cx="326834" cy="326834"/>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45720" tIns="22860" rIns="45720" bIns="22860" numCol="1" anchor="t" anchorCtr="0" compatLnSpc="1"/>
          <a:lstStyle/>
          <a:p>
            <a:endParaRPr lang="th-TH" sz="900" dirty="0"/>
          </a:p>
        </p:txBody>
      </p:sp>
      <p:sp>
        <p:nvSpPr>
          <p:cNvPr id="55" name="Text Box 54"/>
          <p:cNvSpPr txBox="1"/>
          <p:nvPr/>
        </p:nvSpPr>
        <p:spPr>
          <a:xfrm>
            <a:off x="527685" y="1167130"/>
            <a:ext cx="11158220" cy="3169285"/>
          </a:xfrm>
          <a:prstGeom prst="rect">
            <a:avLst/>
          </a:prstGeom>
          <a:noFill/>
        </p:spPr>
        <p:txBody>
          <a:bodyPr wrap="square" rtlCol="0" anchor="t">
            <a:spAutoFit/>
          </a:bodyPr>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Fie mulţimea de puncte din plan S= {p1,p2,....,pn} . Fiecare element pi al mulţimii este descris prin coordonatele sale carteziene (  xi, yi ). O metodă intuitivă de determinare a înfăşurătoarei convexe presupune eliminarea din mulţimea iniţială a tuturor punctelor ei interioare.</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Algoritmul elementar se bazează pe două afirmaţii simple: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a) înfăşurătoarea convexă a unei mulţimi de puncte S este formată din punctele extreme ale mulţimii S;</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b) un punct p </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rPr>
              <a:t>S  nu este un punct extrem dacă şi numai dacă există cel puţin un triunghi,  determinat  de punctele pi, pj pk </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rPr>
              <a:t>S, astfel încât p să-i aparţina.</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pic>
        <p:nvPicPr>
          <p:cNvPr id="56" name="Picture 55"/>
          <p:cNvPicPr>
            <a:picLocks noChangeAspect="1"/>
          </p:cNvPicPr>
          <p:nvPr/>
        </p:nvPicPr>
        <p:blipFill>
          <a:blip r:embed="rId1"/>
          <a:srcRect l="53226" t="39714" r="26725" b="24453"/>
          <a:stretch>
            <a:fillRect/>
          </a:stretch>
        </p:blipFill>
        <p:spPr>
          <a:xfrm>
            <a:off x="8834755" y="3663950"/>
            <a:ext cx="2608580" cy="2621280"/>
          </a:xfrm>
          <a:prstGeom prst="rect">
            <a:avLst/>
          </a:prstGeom>
        </p:spPr>
      </p:pic>
      <p:sp>
        <p:nvSpPr>
          <p:cNvPr id="57" name="Text Box 56"/>
          <p:cNvSpPr txBox="1"/>
          <p:nvPr/>
        </p:nvSpPr>
        <p:spPr>
          <a:xfrm>
            <a:off x="527685" y="4072255"/>
            <a:ext cx="8012430" cy="1322070"/>
          </a:xfrm>
          <a:prstGeom prst="rect">
            <a:avLst/>
          </a:prstGeom>
          <a:noFill/>
        </p:spPr>
        <p:txBody>
          <a:bodyPr wrap="square" rtlCol="0">
            <a:spAutoFit/>
          </a:bodyPr>
          <a:p>
            <a:r>
              <a:rPr lang="en-US" sz="2000">
                <a:latin typeface="Arial" panose="020B0604020202020204" pitchFamily="34" charset="0"/>
                <a:cs typeface="Arial" panose="020B0604020202020204" pitchFamily="34" charset="0"/>
              </a:rPr>
              <a:t>În baza acestor afirmaţii, punctele interioare ale mulţimii se exclud prin cercetarea apartenenţei fiecărui punct la fiecare triunghi generat de punctele mulţimii. Atât pseudocodul, cât şi implementarea algoritmului sunt extrem de simple:</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56836" y="713810"/>
            <a:ext cx="2878030" cy="583565"/>
          </a:xfrm>
          <a:prstGeom prst="rect">
            <a:avLst/>
          </a:prstGeom>
        </p:spPr>
        <p:txBody>
          <a:bodyPr wrap="square">
            <a:spAutoFit/>
          </a:bodyPr>
          <a:lstStyle/>
          <a:p>
            <a:pPr algn="ctr"/>
            <a:r>
              <a:rPr lang="en-US" altLang="zh-CN" sz="3200" b="1" dirty="0">
                <a:solidFill>
                  <a:schemeClr val="tx1">
                    <a:lumMod val="85000"/>
                    <a:lumOff val="15000"/>
                  </a:schemeClr>
                </a:solidFill>
                <a:latin typeface="Arial Black" panose="020B0A04020102020204" charset="0"/>
                <a:cs typeface="Arial Black" panose="020B0A04020102020204" charset="0"/>
              </a:rPr>
              <a:t>Pseudocod: </a:t>
            </a:r>
            <a:endParaRPr lang="en-US" altLang="zh-CN" sz="3200" b="1" dirty="0">
              <a:solidFill>
                <a:schemeClr val="tx1">
                  <a:lumMod val="85000"/>
                  <a:lumOff val="15000"/>
                </a:schemeClr>
              </a:solidFill>
              <a:latin typeface="Arial Black" panose="020B0A04020102020204" charset="0"/>
              <a:cs typeface="Arial Black" panose="020B0A04020102020204" charset="0"/>
            </a:endParaRPr>
          </a:p>
        </p:txBody>
      </p:sp>
      <p:sp>
        <p:nvSpPr>
          <p:cNvPr id="10" name="TextBox 95"/>
          <p:cNvSpPr txBox="1"/>
          <p:nvPr/>
        </p:nvSpPr>
        <p:spPr>
          <a:xfrm>
            <a:off x="6653900" y="2110517"/>
            <a:ext cx="471052" cy="338554"/>
          </a:xfrm>
          <a:prstGeom prst="rect">
            <a:avLst/>
          </a:prstGeom>
          <a:noFill/>
        </p:spPr>
        <p:txBody>
          <a:bodyPr wrap="square" rtlCol="0" anchor="ctr" anchorCtr="0">
            <a:spAutoFit/>
          </a:bodyPr>
          <a:lstStyle/>
          <a:p>
            <a:pPr algn="ctr"/>
            <a:r>
              <a:rPr lang="en-US" sz="1600" b="1" dirty="0">
                <a:solidFill>
                  <a:schemeClr val="bg1"/>
                </a:solidFill>
                <a:latin typeface="Lato Black" charset="0"/>
                <a:ea typeface="Lato Black" charset="0"/>
                <a:cs typeface="Lato Black" charset="0"/>
              </a:rPr>
              <a:t>A</a:t>
            </a:r>
            <a:endParaRPr lang="en-US" sz="1200" b="1" dirty="0">
              <a:solidFill>
                <a:schemeClr val="bg1"/>
              </a:solidFill>
              <a:latin typeface="Lato Black" charset="0"/>
              <a:ea typeface="Lato Black" charset="0"/>
              <a:cs typeface="Lato Black" charset="0"/>
            </a:endParaRPr>
          </a:p>
        </p:txBody>
      </p:sp>
      <p:sp>
        <p:nvSpPr>
          <p:cNvPr id="14" name="TextBox 113"/>
          <p:cNvSpPr txBox="1"/>
          <p:nvPr/>
        </p:nvSpPr>
        <p:spPr>
          <a:xfrm>
            <a:off x="5903230" y="3581589"/>
            <a:ext cx="471052" cy="338554"/>
          </a:xfrm>
          <a:prstGeom prst="rect">
            <a:avLst/>
          </a:prstGeom>
          <a:noFill/>
        </p:spPr>
        <p:txBody>
          <a:bodyPr wrap="square" rtlCol="0" anchor="ctr" anchorCtr="0">
            <a:spAutoFit/>
          </a:bodyPr>
          <a:lstStyle/>
          <a:p>
            <a:pPr algn="ctr"/>
            <a:r>
              <a:rPr lang="en-US" sz="1600" b="1" dirty="0">
                <a:solidFill>
                  <a:schemeClr val="bg1"/>
                </a:solidFill>
                <a:latin typeface="Lato Black" charset="0"/>
                <a:ea typeface="Lato Black" charset="0"/>
                <a:cs typeface="Lato Black" charset="0"/>
              </a:rPr>
              <a:t>B</a:t>
            </a:r>
            <a:endParaRPr lang="en-US" sz="1200" b="1" dirty="0">
              <a:solidFill>
                <a:schemeClr val="bg1"/>
              </a:solidFill>
              <a:latin typeface="Lato Black" charset="0"/>
              <a:ea typeface="Lato Black" charset="0"/>
              <a:cs typeface="Lato Black" charset="0"/>
            </a:endParaRPr>
          </a:p>
        </p:txBody>
      </p:sp>
      <p:sp>
        <p:nvSpPr>
          <p:cNvPr id="18" name="TextBox 119"/>
          <p:cNvSpPr txBox="1"/>
          <p:nvPr/>
        </p:nvSpPr>
        <p:spPr>
          <a:xfrm>
            <a:off x="6653900" y="5019467"/>
            <a:ext cx="471052" cy="338554"/>
          </a:xfrm>
          <a:prstGeom prst="rect">
            <a:avLst/>
          </a:prstGeom>
          <a:noFill/>
        </p:spPr>
        <p:txBody>
          <a:bodyPr wrap="square" rtlCol="0" anchor="ctr" anchorCtr="0">
            <a:spAutoFit/>
          </a:bodyPr>
          <a:lstStyle/>
          <a:p>
            <a:pPr algn="ctr"/>
            <a:r>
              <a:rPr lang="en-US" sz="1600" b="1" dirty="0">
                <a:solidFill>
                  <a:schemeClr val="bg1"/>
                </a:solidFill>
                <a:latin typeface="Lato Black" charset="0"/>
                <a:ea typeface="Lato Black" charset="0"/>
                <a:cs typeface="Lato Black" charset="0"/>
              </a:rPr>
              <a:t>C</a:t>
            </a:r>
            <a:endParaRPr lang="en-US" sz="1200" b="1" dirty="0">
              <a:solidFill>
                <a:schemeClr val="bg1"/>
              </a:solidFill>
              <a:latin typeface="Lato Black" charset="0"/>
              <a:ea typeface="Lato Black" charset="0"/>
              <a:cs typeface="Lato Black" charset="0"/>
            </a:endParaRPr>
          </a:p>
        </p:txBody>
      </p:sp>
      <p:sp>
        <p:nvSpPr>
          <p:cNvPr id="20" name="Freeform 208"/>
          <p:cNvSpPr>
            <a:spLocks noEditPoints="1"/>
          </p:cNvSpPr>
          <p:nvPr/>
        </p:nvSpPr>
        <p:spPr bwMode="auto">
          <a:xfrm>
            <a:off x="596900" y="434264"/>
            <a:ext cx="418830" cy="389493"/>
          </a:xfrm>
          <a:custGeom>
            <a:avLst/>
            <a:gdLst>
              <a:gd name="T0" fmla="*/ 57 w 69"/>
              <a:gd name="T1" fmla="*/ 6 h 64"/>
              <a:gd name="T2" fmla="*/ 56 w 69"/>
              <a:gd name="T3" fmla="*/ 0 h 64"/>
              <a:gd name="T4" fmla="*/ 38 w 69"/>
              <a:gd name="T5" fmla="*/ 0 h 64"/>
              <a:gd name="T6" fmla="*/ 13 w 69"/>
              <a:gd name="T7" fmla="*/ 0 h 64"/>
              <a:gd name="T8" fmla="*/ 12 w 69"/>
              <a:gd name="T9" fmla="*/ 6 h 64"/>
              <a:gd name="T10" fmla="*/ 0 w 69"/>
              <a:gd name="T11" fmla="*/ 9 h 64"/>
              <a:gd name="T12" fmla="*/ 20 w 69"/>
              <a:gd name="T13" fmla="*/ 35 h 64"/>
              <a:gd name="T14" fmla="*/ 21 w 69"/>
              <a:gd name="T15" fmla="*/ 35 h 64"/>
              <a:gd name="T16" fmla="*/ 15 w 69"/>
              <a:gd name="T17" fmla="*/ 57 h 64"/>
              <a:gd name="T18" fmla="*/ 14 w 69"/>
              <a:gd name="T19" fmla="*/ 63 h 64"/>
              <a:gd name="T20" fmla="*/ 37 w 69"/>
              <a:gd name="T21" fmla="*/ 64 h 64"/>
              <a:gd name="T22" fmla="*/ 54 w 69"/>
              <a:gd name="T23" fmla="*/ 64 h 64"/>
              <a:gd name="T24" fmla="*/ 55 w 69"/>
              <a:gd name="T25" fmla="*/ 59 h 64"/>
              <a:gd name="T26" fmla="*/ 45 w 69"/>
              <a:gd name="T27" fmla="*/ 49 h 64"/>
              <a:gd name="T28" fmla="*/ 49 w 69"/>
              <a:gd name="T29" fmla="*/ 35 h 64"/>
              <a:gd name="T30" fmla="*/ 66 w 69"/>
              <a:gd name="T31" fmla="*/ 22 h 64"/>
              <a:gd name="T32" fmla="*/ 65 w 69"/>
              <a:gd name="T33" fmla="*/ 6 h 64"/>
              <a:gd name="T34" fmla="*/ 4 w 69"/>
              <a:gd name="T35" fmla="*/ 9 h 64"/>
              <a:gd name="T36" fmla="*/ 12 w 69"/>
              <a:gd name="T37" fmla="*/ 9 h 64"/>
              <a:gd name="T38" fmla="*/ 14 w 69"/>
              <a:gd name="T39" fmla="*/ 17 h 64"/>
              <a:gd name="T40" fmla="*/ 14 w 69"/>
              <a:gd name="T41" fmla="*/ 18 h 64"/>
              <a:gd name="T42" fmla="*/ 6 w 69"/>
              <a:gd name="T43" fmla="*/ 20 h 64"/>
              <a:gd name="T44" fmla="*/ 42 w 69"/>
              <a:gd name="T45" fmla="*/ 51 h 64"/>
              <a:gd name="T46" fmla="*/ 52 w 69"/>
              <a:gd name="T47" fmla="*/ 61 h 64"/>
              <a:gd name="T48" fmla="*/ 37 w 69"/>
              <a:gd name="T49" fmla="*/ 61 h 64"/>
              <a:gd name="T50" fmla="*/ 17 w 69"/>
              <a:gd name="T51" fmla="*/ 60 h 64"/>
              <a:gd name="T52" fmla="*/ 37 w 69"/>
              <a:gd name="T53" fmla="*/ 51 h 64"/>
              <a:gd name="T54" fmla="*/ 37 w 69"/>
              <a:gd name="T55" fmla="*/ 48 h 64"/>
              <a:gd name="T56" fmla="*/ 24 w 69"/>
              <a:gd name="T57" fmla="*/ 33 h 64"/>
              <a:gd name="T58" fmla="*/ 31 w 69"/>
              <a:gd name="T59" fmla="*/ 26 h 64"/>
              <a:gd name="T60" fmla="*/ 31 w 69"/>
              <a:gd name="T61" fmla="*/ 23 h 64"/>
              <a:gd name="T62" fmla="*/ 18 w 69"/>
              <a:gd name="T63" fmla="*/ 19 h 64"/>
              <a:gd name="T64" fmla="*/ 41 w 69"/>
              <a:gd name="T65" fmla="*/ 17 h 64"/>
              <a:gd name="T66" fmla="*/ 17 w 69"/>
              <a:gd name="T67" fmla="*/ 16 h 64"/>
              <a:gd name="T68" fmla="*/ 48 w 69"/>
              <a:gd name="T69" fmla="*/ 11 h 64"/>
              <a:gd name="T70" fmla="*/ 48 w 69"/>
              <a:gd name="T71" fmla="*/ 8 h 64"/>
              <a:gd name="T72" fmla="*/ 15 w 69"/>
              <a:gd name="T73" fmla="*/ 3 h 64"/>
              <a:gd name="T74" fmla="*/ 38 w 69"/>
              <a:gd name="T75" fmla="*/ 3 h 64"/>
              <a:gd name="T76" fmla="*/ 54 w 69"/>
              <a:gd name="T77" fmla="*/ 3 h 64"/>
              <a:gd name="T78" fmla="*/ 63 w 69"/>
              <a:gd name="T79" fmla="*/ 20 h 64"/>
              <a:gd name="T80" fmla="*/ 57 w 69"/>
              <a:gd name="T81" fmla="*/ 9 h 64"/>
              <a:gd name="T82" fmla="*/ 65 w 69"/>
              <a:gd name="T83"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 h="64">
                <a:moveTo>
                  <a:pt x="65" y="6"/>
                </a:moveTo>
                <a:cubicBezTo>
                  <a:pt x="57" y="6"/>
                  <a:pt x="57" y="6"/>
                  <a:pt x="57" y="6"/>
                </a:cubicBezTo>
                <a:cubicBezTo>
                  <a:pt x="58" y="3"/>
                  <a:pt x="58" y="1"/>
                  <a:pt x="58" y="1"/>
                </a:cubicBezTo>
                <a:cubicBezTo>
                  <a:pt x="58" y="0"/>
                  <a:pt x="57" y="0"/>
                  <a:pt x="56" y="0"/>
                </a:cubicBezTo>
                <a:cubicBezTo>
                  <a:pt x="38" y="0"/>
                  <a:pt x="38" y="0"/>
                  <a:pt x="38" y="0"/>
                </a:cubicBezTo>
                <a:cubicBezTo>
                  <a:pt x="38" y="0"/>
                  <a:pt x="38" y="0"/>
                  <a:pt x="38" y="0"/>
                </a:cubicBezTo>
                <a:cubicBezTo>
                  <a:pt x="38" y="0"/>
                  <a:pt x="37" y="0"/>
                  <a:pt x="37" y="0"/>
                </a:cubicBezTo>
                <a:cubicBezTo>
                  <a:pt x="13" y="0"/>
                  <a:pt x="13" y="0"/>
                  <a:pt x="13" y="0"/>
                </a:cubicBezTo>
                <a:cubicBezTo>
                  <a:pt x="12" y="0"/>
                  <a:pt x="12" y="0"/>
                  <a:pt x="12" y="1"/>
                </a:cubicBezTo>
                <a:cubicBezTo>
                  <a:pt x="12" y="1"/>
                  <a:pt x="12" y="3"/>
                  <a:pt x="12" y="6"/>
                </a:cubicBezTo>
                <a:cubicBezTo>
                  <a:pt x="4" y="6"/>
                  <a:pt x="4" y="6"/>
                  <a:pt x="4" y="6"/>
                </a:cubicBezTo>
                <a:cubicBezTo>
                  <a:pt x="2" y="6"/>
                  <a:pt x="0" y="7"/>
                  <a:pt x="0" y="9"/>
                </a:cubicBezTo>
                <a:cubicBezTo>
                  <a:pt x="0" y="10"/>
                  <a:pt x="0" y="16"/>
                  <a:pt x="3" y="22"/>
                </a:cubicBezTo>
                <a:cubicBezTo>
                  <a:pt x="6" y="30"/>
                  <a:pt x="12" y="34"/>
                  <a:pt x="20" y="35"/>
                </a:cubicBezTo>
                <a:cubicBezTo>
                  <a:pt x="20" y="35"/>
                  <a:pt x="20" y="35"/>
                  <a:pt x="21" y="35"/>
                </a:cubicBezTo>
                <a:cubicBezTo>
                  <a:pt x="21" y="35"/>
                  <a:pt x="21" y="35"/>
                  <a:pt x="21" y="35"/>
                </a:cubicBezTo>
                <a:cubicBezTo>
                  <a:pt x="25" y="41"/>
                  <a:pt x="26" y="46"/>
                  <a:pt x="24" y="49"/>
                </a:cubicBezTo>
                <a:cubicBezTo>
                  <a:pt x="23" y="53"/>
                  <a:pt x="18" y="57"/>
                  <a:pt x="15" y="57"/>
                </a:cubicBezTo>
                <a:cubicBezTo>
                  <a:pt x="14" y="58"/>
                  <a:pt x="14" y="58"/>
                  <a:pt x="14" y="59"/>
                </a:cubicBezTo>
                <a:cubicBezTo>
                  <a:pt x="14" y="63"/>
                  <a:pt x="14" y="63"/>
                  <a:pt x="14" y="63"/>
                </a:cubicBezTo>
                <a:cubicBezTo>
                  <a:pt x="14" y="64"/>
                  <a:pt x="15" y="64"/>
                  <a:pt x="16" y="64"/>
                </a:cubicBezTo>
                <a:cubicBezTo>
                  <a:pt x="37" y="64"/>
                  <a:pt x="37" y="64"/>
                  <a:pt x="37" y="64"/>
                </a:cubicBezTo>
                <a:cubicBezTo>
                  <a:pt x="38" y="64"/>
                  <a:pt x="38" y="64"/>
                  <a:pt x="38" y="64"/>
                </a:cubicBezTo>
                <a:cubicBezTo>
                  <a:pt x="54" y="64"/>
                  <a:pt x="54" y="64"/>
                  <a:pt x="54" y="64"/>
                </a:cubicBezTo>
                <a:cubicBezTo>
                  <a:pt x="55" y="64"/>
                  <a:pt x="55" y="64"/>
                  <a:pt x="55" y="63"/>
                </a:cubicBezTo>
                <a:cubicBezTo>
                  <a:pt x="55" y="59"/>
                  <a:pt x="55" y="59"/>
                  <a:pt x="55" y="59"/>
                </a:cubicBezTo>
                <a:cubicBezTo>
                  <a:pt x="55" y="58"/>
                  <a:pt x="55" y="58"/>
                  <a:pt x="54" y="57"/>
                </a:cubicBezTo>
                <a:cubicBezTo>
                  <a:pt x="51" y="57"/>
                  <a:pt x="47" y="53"/>
                  <a:pt x="45" y="49"/>
                </a:cubicBezTo>
                <a:cubicBezTo>
                  <a:pt x="44" y="46"/>
                  <a:pt x="45" y="41"/>
                  <a:pt x="48" y="35"/>
                </a:cubicBezTo>
                <a:cubicBezTo>
                  <a:pt x="48" y="35"/>
                  <a:pt x="48" y="35"/>
                  <a:pt x="49" y="35"/>
                </a:cubicBezTo>
                <a:cubicBezTo>
                  <a:pt x="49" y="35"/>
                  <a:pt x="49" y="35"/>
                  <a:pt x="49" y="35"/>
                </a:cubicBezTo>
                <a:cubicBezTo>
                  <a:pt x="57" y="34"/>
                  <a:pt x="63" y="30"/>
                  <a:pt x="66" y="22"/>
                </a:cubicBezTo>
                <a:cubicBezTo>
                  <a:pt x="69" y="16"/>
                  <a:pt x="69" y="10"/>
                  <a:pt x="69" y="9"/>
                </a:cubicBezTo>
                <a:cubicBezTo>
                  <a:pt x="69" y="7"/>
                  <a:pt x="67" y="6"/>
                  <a:pt x="65" y="6"/>
                </a:cubicBezTo>
                <a:close/>
                <a:moveTo>
                  <a:pt x="6" y="20"/>
                </a:moveTo>
                <a:cubicBezTo>
                  <a:pt x="4" y="15"/>
                  <a:pt x="4" y="10"/>
                  <a:pt x="4" y="9"/>
                </a:cubicBezTo>
                <a:cubicBezTo>
                  <a:pt x="4" y="9"/>
                  <a:pt x="4" y="9"/>
                  <a:pt x="4" y="9"/>
                </a:cubicBezTo>
                <a:cubicBezTo>
                  <a:pt x="12" y="9"/>
                  <a:pt x="12" y="9"/>
                  <a:pt x="12" y="9"/>
                </a:cubicBezTo>
                <a:cubicBezTo>
                  <a:pt x="12" y="10"/>
                  <a:pt x="12" y="10"/>
                  <a:pt x="13" y="10"/>
                </a:cubicBezTo>
                <a:cubicBezTo>
                  <a:pt x="13" y="12"/>
                  <a:pt x="13" y="14"/>
                  <a:pt x="14" y="17"/>
                </a:cubicBezTo>
                <a:cubicBezTo>
                  <a:pt x="14" y="17"/>
                  <a:pt x="14" y="17"/>
                  <a:pt x="14" y="17"/>
                </a:cubicBezTo>
                <a:cubicBezTo>
                  <a:pt x="14" y="18"/>
                  <a:pt x="14" y="18"/>
                  <a:pt x="14" y="18"/>
                </a:cubicBezTo>
                <a:cubicBezTo>
                  <a:pt x="16" y="22"/>
                  <a:pt x="17" y="27"/>
                  <a:pt x="19" y="31"/>
                </a:cubicBezTo>
                <a:cubicBezTo>
                  <a:pt x="13" y="30"/>
                  <a:pt x="9" y="27"/>
                  <a:pt x="6" y="20"/>
                </a:cubicBezTo>
                <a:close/>
                <a:moveTo>
                  <a:pt x="45" y="33"/>
                </a:moveTo>
                <a:cubicBezTo>
                  <a:pt x="41" y="41"/>
                  <a:pt x="40" y="46"/>
                  <a:pt x="42" y="51"/>
                </a:cubicBezTo>
                <a:cubicBezTo>
                  <a:pt x="44" y="55"/>
                  <a:pt x="48" y="59"/>
                  <a:pt x="52" y="60"/>
                </a:cubicBezTo>
                <a:cubicBezTo>
                  <a:pt x="52" y="61"/>
                  <a:pt x="52" y="61"/>
                  <a:pt x="52" y="61"/>
                </a:cubicBezTo>
                <a:cubicBezTo>
                  <a:pt x="38" y="61"/>
                  <a:pt x="38" y="61"/>
                  <a:pt x="38" y="61"/>
                </a:cubicBezTo>
                <a:cubicBezTo>
                  <a:pt x="37" y="61"/>
                  <a:pt x="37" y="61"/>
                  <a:pt x="37" y="61"/>
                </a:cubicBezTo>
                <a:cubicBezTo>
                  <a:pt x="17" y="61"/>
                  <a:pt x="17" y="61"/>
                  <a:pt x="17" y="61"/>
                </a:cubicBezTo>
                <a:cubicBezTo>
                  <a:pt x="17" y="60"/>
                  <a:pt x="17" y="60"/>
                  <a:pt x="17" y="60"/>
                </a:cubicBezTo>
                <a:cubicBezTo>
                  <a:pt x="21" y="59"/>
                  <a:pt x="25" y="55"/>
                  <a:pt x="27" y="51"/>
                </a:cubicBezTo>
                <a:cubicBezTo>
                  <a:pt x="37" y="51"/>
                  <a:pt x="37" y="51"/>
                  <a:pt x="37" y="51"/>
                </a:cubicBezTo>
                <a:cubicBezTo>
                  <a:pt x="38" y="51"/>
                  <a:pt x="39" y="50"/>
                  <a:pt x="39" y="49"/>
                </a:cubicBezTo>
                <a:cubicBezTo>
                  <a:pt x="39" y="49"/>
                  <a:pt x="38" y="48"/>
                  <a:pt x="37" y="48"/>
                </a:cubicBezTo>
                <a:cubicBezTo>
                  <a:pt x="28" y="48"/>
                  <a:pt x="28" y="48"/>
                  <a:pt x="28" y="48"/>
                </a:cubicBezTo>
                <a:cubicBezTo>
                  <a:pt x="29" y="44"/>
                  <a:pt x="27" y="39"/>
                  <a:pt x="24" y="33"/>
                </a:cubicBezTo>
                <a:cubicBezTo>
                  <a:pt x="23" y="31"/>
                  <a:pt x="22" y="28"/>
                  <a:pt x="21" y="26"/>
                </a:cubicBezTo>
                <a:cubicBezTo>
                  <a:pt x="31" y="26"/>
                  <a:pt x="31" y="26"/>
                  <a:pt x="31" y="26"/>
                </a:cubicBezTo>
                <a:cubicBezTo>
                  <a:pt x="32" y="26"/>
                  <a:pt x="32" y="25"/>
                  <a:pt x="32" y="25"/>
                </a:cubicBezTo>
                <a:cubicBezTo>
                  <a:pt x="32" y="24"/>
                  <a:pt x="32" y="23"/>
                  <a:pt x="31" y="23"/>
                </a:cubicBezTo>
                <a:cubicBezTo>
                  <a:pt x="20" y="23"/>
                  <a:pt x="20" y="23"/>
                  <a:pt x="20" y="23"/>
                </a:cubicBezTo>
                <a:cubicBezTo>
                  <a:pt x="19" y="22"/>
                  <a:pt x="18" y="20"/>
                  <a:pt x="18" y="19"/>
                </a:cubicBezTo>
                <a:cubicBezTo>
                  <a:pt x="39" y="19"/>
                  <a:pt x="39" y="19"/>
                  <a:pt x="39" y="19"/>
                </a:cubicBezTo>
                <a:cubicBezTo>
                  <a:pt x="40" y="19"/>
                  <a:pt x="41" y="18"/>
                  <a:pt x="41" y="17"/>
                </a:cubicBezTo>
                <a:cubicBezTo>
                  <a:pt x="41" y="16"/>
                  <a:pt x="40" y="16"/>
                  <a:pt x="39" y="16"/>
                </a:cubicBezTo>
                <a:cubicBezTo>
                  <a:pt x="17" y="16"/>
                  <a:pt x="17" y="16"/>
                  <a:pt x="17" y="16"/>
                </a:cubicBezTo>
                <a:cubicBezTo>
                  <a:pt x="17" y="14"/>
                  <a:pt x="16" y="12"/>
                  <a:pt x="16" y="11"/>
                </a:cubicBezTo>
                <a:cubicBezTo>
                  <a:pt x="48" y="11"/>
                  <a:pt x="48" y="11"/>
                  <a:pt x="48" y="11"/>
                </a:cubicBezTo>
                <a:cubicBezTo>
                  <a:pt x="49" y="11"/>
                  <a:pt x="49" y="10"/>
                  <a:pt x="49" y="9"/>
                </a:cubicBezTo>
                <a:cubicBezTo>
                  <a:pt x="49" y="8"/>
                  <a:pt x="49" y="8"/>
                  <a:pt x="48" y="8"/>
                </a:cubicBezTo>
                <a:cubicBezTo>
                  <a:pt x="16" y="8"/>
                  <a:pt x="16" y="8"/>
                  <a:pt x="16" y="8"/>
                </a:cubicBezTo>
                <a:cubicBezTo>
                  <a:pt x="15" y="6"/>
                  <a:pt x="15" y="4"/>
                  <a:pt x="15" y="3"/>
                </a:cubicBezTo>
                <a:cubicBezTo>
                  <a:pt x="37" y="3"/>
                  <a:pt x="37" y="3"/>
                  <a:pt x="37" y="3"/>
                </a:cubicBezTo>
                <a:cubicBezTo>
                  <a:pt x="37" y="3"/>
                  <a:pt x="38" y="3"/>
                  <a:pt x="38" y="3"/>
                </a:cubicBezTo>
                <a:cubicBezTo>
                  <a:pt x="38" y="3"/>
                  <a:pt x="38" y="3"/>
                  <a:pt x="38" y="3"/>
                </a:cubicBezTo>
                <a:cubicBezTo>
                  <a:pt x="54" y="3"/>
                  <a:pt x="54" y="3"/>
                  <a:pt x="54" y="3"/>
                </a:cubicBezTo>
                <a:cubicBezTo>
                  <a:pt x="54" y="7"/>
                  <a:pt x="53" y="19"/>
                  <a:pt x="45" y="33"/>
                </a:cubicBezTo>
                <a:close/>
                <a:moveTo>
                  <a:pt x="63" y="20"/>
                </a:moveTo>
                <a:cubicBezTo>
                  <a:pt x="60" y="27"/>
                  <a:pt x="56" y="30"/>
                  <a:pt x="50" y="31"/>
                </a:cubicBezTo>
                <a:cubicBezTo>
                  <a:pt x="54" y="23"/>
                  <a:pt x="56" y="15"/>
                  <a:pt x="57" y="9"/>
                </a:cubicBezTo>
                <a:cubicBezTo>
                  <a:pt x="65" y="9"/>
                  <a:pt x="65" y="9"/>
                  <a:pt x="65" y="9"/>
                </a:cubicBezTo>
                <a:cubicBezTo>
                  <a:pt x="65" y="9"/>
                  <a:pt x="65" y="9"/>
                  <a:pt x="65" y="9"/>
                </a:cubicBezTo>
                <a:cubicBezTo>
                  <a:pt x="65" y="10"/>
                  <a:pt x="65" y="15"/>
                  <a:pt x="63" y="20"/>
                </a:cubicBezTo>
                <a:close/>
              </a:path>
            </a:pathLst>
          </a:custGeom>
          <a:solidFill>
            <a:srgbClr val="2A3E56"/>
          </a:solidFill>
          <a:ln>
            <a:noFill/>
          </a:ln>
        </p:spPr>
        <p:txBody>
          <a:bodyPr vert="horz" wrap="square" lIns="45720" tIns="22860" rIns="45720" bIns="22860" numCol="1" anchor="t" anchorCtr="0" compatLnSpc="1"/>
          <a:lstStyle/>
          <a:p>
            <a:endParaRPr lang="th-TH" sz="900"/>
          </a:p>
        </p:txBody>
      </p:sp>
      <p:grpSp>
        <p:nvGrpSpPr>
          <p:cNvPr id="22" name="148"/>
          <p:cNvGrpSpPr/>
          <p:nvPr/>
        </p:nvGrpSpPr>
        <p:grpSpPr>
          <a:xfrm>
            <a:off x="11132963" y="409352"/>
            <a:ext cx="467390" cy="413772"/>
            <a:chOff x="8022698" y="10553700"/>
            <a:chExt cx="733425" cy="649288"/>
          </a:xfrm>
          <a:solidFill>
            <a:srgbClr val="58A5BF"/>
          </a:solidFill>
        </p:grpSpPr>
        <p:sp>
          <p:nvSpPr>
            <p:cNvPr id="23" name="Freeform 198"/>
            <p:cNvSpPr>
              <a:spLocks noEditPoints="1"/>
            </p:cNvSpPr>
            <p:nvPr/>
          </p:nvSpPr>
          <p:spPr bwMode="auto">
            <a:xfrm>
              <a:off x="8022698" y="10553700"/>
              <a:ext cx="733425" cy="649288"/>
            </a:xfrm>
            <a:custGeom>
              <a:avLst/>
              <a:gdLst>
                <a:gd name="T0" fmla="*/ 66 w 77"/>
                <a:gd name="T1" fmla="*/ 0 h 68"/>
                <a:gd name="T2" fmla="*/ 11 w 77"/>
                <a:gd name="T3" fmla="*/ 0 h 68"/>
                <a:gd name="T4" fmla="*/ 0 w 77"/>
                <a:gd name="T5" fmla="*/ 11 h 68"/>
                <a:gd name="T6" fmla="*/ 0 w 77"/>
                <a:gd name="T7" fmla="*/ 46 h 68"/>
                <a:gd name="T8" fmla="*/ 11 w 77"/>
                <a:gd name="T9" fmla="*/ 57 h 68"/>
                <a:gd name="T10" fmla="*/ 29 w 77"/>
                <a:gd name="T11" fmla="*/ 57 h 68"/>
                <a:gd name="T12" fmla="*/ 28 w 77"/>
                <a:gd name="T13" fmla="*/ 65 h 68"/>
                <a:gd name="T14" fmla="*/ 26 w 77"/>
                <a:gd name="T15" fmla="*/ 65 h 68"/>
                <a:gd name="T16" fmla="*/ 21 w 77"/>
                <a:gd name="T17" fmla="*/ 65 h 68"/>
                <a:gd name="T18" fmla="*/ 20 w 77"/>
                <a:gd name="T19" fmla="*/ 67 h 68"/>
                <a:gd name="T20" fmla="*/ 21 w 77"/>
                <a:gd name="T21" fmla="*/ 68 h 68"/>
                <a:gd name="T22" fmla="*/ 56 w 77"/>
                <a:gd name="T23" fmla="*/ 68 h 68"/>
                <a:gd name="T24" fmla="*/ 57 w 77"/>
                <a:gd name="T25" fmla="*/ 67 h 68"/>
                <a:gd name="T26" fmla="*/ 56 w 77"/>
                <a:gd name="T27" fmla="*/ 65 h 68"/>
                <a:gd name="T28" fmla="*/ 51 w 77"/>
                <a:gd name="T29" fmla="*/ 65 h 68"/>
                <a:gd name="T30" fmla="*/ 49 w 77"/>
                <a:gd name="T31" fmla="*/ 65 h 68"/>
                <a:gd name="T32" fmla="*/ 48 w 77"/>
                <a:gd name="T33" fmla="*/ 57 h 68"/>
                <a:gd name="T34" fmla="*/ 66 w 77"/>
                <a:gd name="T35" fmla="*/ 57 h 68"/>
                <a:gd name="T36" fmla="*/ 77 w 77"/>
                <a:gd name="T37" fmla="*/ 46 h 68"/>
                <a:gd name="T38" fmla="*/ 77 w 77"/>
                <a:gd name="T39" fmla="*/ 11 h 68"/>
                <a:gd name="T40" fmla="*/ 66 w 77"/>
                <a:gd name="T41" fmla="*/ 0 h 68"/>
                <a:gd name="T42" fmla="*/ 11 w 77"/>
                <a:gd name="T43" fmla="*/ 3 h 68"/>
                <a:gd name="T44" fmla="*/ 66 w 77"/>
                <a:gd name="T45" fmla="*/ 3 h 68"/>
                <a:gd name="T46" fmla="*/ 73 w 77"/>
                <a:gd name="T47" fmla="*/ 11 h 68"/>
                <a:gd name="T48" fmla="*/ 73 w 77"/>
                <a:gd name="T49" fmla="*/ 41 h 68"/>
                <a:gd name="T50" fmla="*/ 3 w 77"/>
                <a:gd name="T51" fmla="*/ 41 h 68"/>
                <a:gd name="T52" fmla="*/ 3 w 77"/>
                <a:gd name="T53" fmla="*/ 11 h 68"/>
                <a:gd name="T54" fmla="*/ 11 w 77"/>
                <a:gd name="T55" fmla="*/ 3 h 68"/>
                <a:gd name="T56" fmla="*/ 46 w 77"/>
                <a:gd name="T57" fmla="*/ 65 h 68"/>
                <a:gd name="T58" fmla="*/ 31 w 77"/>
                <a:gd name="T59" fmla="*/ 65 h 68"/>
                <a:gd name="T60" fmla="*/ 32 w 77"/>
                <a:gd name="T61" fmla="*/ 57 h 68"/>
                <a:gd name="T62" fmla="*/ 45 w 77"/>
                <a:gd name="T63" fmla="*/ 57 h 68"/>
                <a:gd name="T64" fmla="*/ 46 w 77"/>
                <a:gd name="T65" fmla="*/ 65 h 68"/>
                <a:gd name="T66" fmla="*/ 66 w 77"/>
                <a:gd name="T67" fmla="*/ 53 h 68"/>
                <a:gd name="T68" fmla="*/ 11 w 77"/>
                <a:gd name="T69" fmla="*/ 53 h 68"/>
                <a:gd name="T70" fmla="*/ 3 w 77"/>
                <a:gd name="T71" fmla="*/ 46 h 68"/>
                <a:gd name="T72" fmla="*/ 3 w 77"/>
                <a:gd name="T73" fmla="*/ 44 h 68"/>
                <a:gd name="T74" fmla="*/ 73 w 77"/>
                <a:gd name="T75" fmla="*/ 44 h 68"/>
                <a:gd name="T76" fmla="*/ 73 w 77"/>
                <a:gd name="T77" fmla="*/ 46 h 68"/>
                <a:gd name="T78" fmla="*/ 66 w 77"/>
                <a:gd name="T79"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68">
                  <a:moveTo>
                    <a:pt x="66" y="0"/>
                  </a:moveTo>
                  <a:cubicBezTo>
                    <a:pt x="11" y="0"/>
                    <a:pt x="11" y="0"/>
                    <a:pt x="11" y="0"/>
                  </a:cubicBezTo>
                  <a:cubicBezTo>
                    <a:pt x="5" y="0"/>
                    <a:pt x="0" y="5"/>
                    <a:pt x="0" y="11"/>
                  </a:cubicBezTo>
                  <a:cubicBezTo>
                    <a:pt x="0" y="46"/>
                    <a:pt x="0" y="46"/>
                    <a:pt x="0" y="46"/>
                  </a:cubicBezTo>
                  <a:cubicBezTo>
                    <a:pt x="0" y="52"/>
                    <a:pt x="5" y="57"/>
                    <a:pt x="11" y="57"/>
                  </a:cubicBezTo>
                  <a:cubicBezTo>
                    <a:pt x="29" y="57"/>
                    <a:pt x="29" y="57"/>
                    <a:pt x="29" y="57"/>
                  </a:cubicBezTo>
                  <a:cubicBezTo>
                    <a:pt x="29" y="60"/>
                    <a:pt x="29" y="64"/>
                    <a:pt x="28" y="65"/>
                  </a:cubicBezTo>
                  <a:cubicBezTo>
                    <a:pt x="27" y="65"/>
                    <a:pt x="27" y="65"/>
                    <a:pt x="26" y="65"/>
                  </a:cubicBezTo>
                  <a:cubicBezTo>
                    <a:pt x="21" y="65"/>
                    <a:pt x="21" y="65"/>
                    <a:pt x="21" y="65"/>
                  </a:cubicBezTo>
                  <a:cubicBezTo>
                    <a:pt x="20" y="65"/>
                    <a:pt x="20" y="66"/>
                    <a:pt x="20" y="67"/>
                  </a:cubicBezTo>
                  <a:cubicBezTo>
                    <a:pt x="20" y="68"/>
                    <a:pt x="20" y="68"/>
                    <a:pt x="21" y="68"/>
                  </a:cubicBezTo>
                  <a:cubicBezTo>
                    <a:pt x="56" y="68"/>
                    <a:pt x="56" y="68"/>
                    <a:pt x="56" y="68"/>
                  </a:cubicBezTo>
                  <a:cubicBezTo>
                    <a:pt x="57" y="68"/>
                    <a:pt x="57" y="68"/>
                    <a:pt x="57" y="67"/>
                  </a:cubicBezTo>
                  <a:cubicBezTo>
                    <a:pt x="57" y="66"/>
                    <a:pt x="57" y="65"/>
                    <a:pt x="56" y="65"/>
                  </a:cubicBezTo>
                  <a:cubicBezTo>
                    <a:pt x="51" y="65"/>
                    <a:pt x="51" y="65"/>
                    <a:pt x="51" y="65"/>
                  </a:cubicBezTo>
                  <a:cubicBezTo>
                    <a:pt x="50" y="65"/>
                    <a:pt x="50" y="65"/>
                    <a:pt x="49" y="65"/>
                  </a:cubicBezTo>
                  <a:cubicBezTo>
                    <a:pt x="48" y="64"/>
                    <a:pt x="48" y="60"/>
                    <a:pt x="48" y="57"/>
                  </a:cubicBezTo>
                  <a:cubicBezTo>
                    <a:pt x="66" y="57"/>
                    <a:pt x="66" y="57"/>
                    <a:pt x="66" y="57"/>
                  </a:cubicBezTo>
                  <a:cubicBezTo>
                    <a:pt x="72" y="57"/>
                    <a:pt x="77" y="52"/>
                    <a:pt x="77" y="46"/>
                  </a:cubicBezTo>
                  <a:cubicBezTo>
                    <a:pt x="77" y="11"/>
                    <a:pt x="77" y="11"/>
                    <a:pt x="77" y="11"/>
                  </a:cubicBezTo>
                  <a:cubicBezTo>
                    <a:pt x="77" y="5"/>
                    <a:pt x="72" y="0"/>
                    <a:pt x="66" y="0"/>
                  </a:cubicBezTo>
                  <a:close/>
                  <a:moveTo>
                    <a:pt x="11" y="3"/>
                  </a:moveTo>
                  <a:cubicBezTo>
                    <a:pt x="66" y="3"/>
                    <a:pt x="66" y="3"/>
                    <a:pt x="66" y="3"/>
                  </a:cubicBezTo>
                  <a:cubicBezTo>
                    <a:pt x="70" y="3"/>
                    <a:pt x="73" y="7"/>
                    <a:pt x="73" y="11"/>
                  </a:cubicBezTo>
                  <a:cubicBezTo>
                    <a:pt x="73" y="41"/>
                    <a:pt x="73" y="41"/>
                    <a:pt x="73" y="41"/>
                  </a:cubicBezTo>
                  <a:cubicBezTo>
                    <a:pt x="3" y="41"/>
                    <a:pt x="3" y="41"/>
                    <a:pt x="3" y="41"/>
                  </a:cubicBezTo>
                  <a:cubicBezTo>
                    <a:pt x="3" y="11"/>
                    <a:pt x="3" y="11"/>
                    <a:pt x="3" y="11"/>
                  </a:cubicBezTo>
                  <a:cubicBezTo>
                    <a:pt x="3" y="7"/>
                    <a:pt x="7" y="3"/>
                    <a:pt x="11" y="3"/>
                  </a:cubicBezTo>
                  <a:close/>
                  <a:moveTo>
                    <a:pt x="46" y="65"/>
                  </a:moveTo>
                  <a:cubicBezTo>
                    <a:pt x="31" y="65"/>
                    <a:pt x="31" y="65"/>
                    <a:pt x="31" y="65"/>
                  </a:cubicBezTo>
                  <a:cubicBezTo>
                    <a:pt x="32" y="63"/>
                    <a:pt x="32" y="60"/>
                    <a:pt x="32" y="57"/>
                  </a:cubicBezTo>
                  <a:cubicBezTo>
                    <a:pt x="45" y="57"/>
                    <a:pt x="45" y="57"/>
                    <a:pt x="45" y="57"/>
                  </a:cubicBezTo>
                  <a:cubicBezTo>
                    <a:pt x="45" y="60"/>
                    <a:pt x="45" y="63"/>
                    <a:pt x="46" y="65"/>
                  </a:cubicBezTo>
                  <a:close/>
                  <a:moveTo>
                    <a:pt x="66" y="53"/>
                  </a:moveTo>
                  <a:cubicBezTo>
                    <a:pt x="11" y="53"/>
                    <a:pt x="11" y="53"/>
                    <a:pt x="11" y="53"/>
                  </a:cubicBezTo>
                  <a:cubicBezTo>
                    <a:pt x="7" y="53"/>
                    <a:pt x="3" y="50"/>
                    <a:pt x="3" y="46"/>
                  </a:cubicBezTo>
                  <a:cubicBezTo>
                    <a:pt x="3" y="44"/>
                    <a:pt x="3" y="44"/>
                    <a:pt x="3" y="44"/>
                  </a:cubicBezTo>
                  <a:cubicBezTo>
                    <a:pt x="73" y="44"/>
                    <a:pt x="73" y="44"/>
                    <a:pt x="73" y="44"/>
                  </a:cubicBezTo>
                  <a:cubicBezTo>
                    <a:pt x="73" y="46"/>
                    <a:pt x="73" y="46"/>
                    <a:pt x="73" y="46"/>
                  </a:cubicBezTo>
                  <a:cubicBezTo>
                    <a:pt x="73" y="50"/>
                    <a:pt x="70" y="53"/>
                    <a:pt x="6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sp>
          <p:nvSpPr>
            <p:cNvPr id="24" name="Oval 199"/>
            <p:cNvSpPr>
              <a:spLocks noChangeArrowheads="1"/>
            </p:cNvSpPr>
            <p:nvPr/>
          </p:nvSpPr>
          <p:spPr bwMode="auto">
            <a:xfrm>
              <a:off x="8365598" y="10983912"/>
              <a:ext cx="47625" cy="47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grpSp>
      <p:sp>
        <p:nvSpPr>
          <p:cNvPr id="31" name="文本框 30"/>
          <p:cNvSpPr txBox="1"/>
          <p:nvPr/>
        </p:nvSpPr>
        <p:spPr>
          <a:xfrm>
            <a:off x="584200" y="1604645"/>
            <a:ext cx="10640060" cy="3415030"/>
          </a:xfrm>
          <a:prstGeom prst="rect">
            <a:avLst/>
          </a:prstGeom>
          <a:noFill/>
        </p:spPr>
        <p:txBody>
          <a:bodyPr wrap="square" rtlCol="0">
            <a:spAutoFit/>
          </a:bodyPr>
          <a:lstStyle/>
          <a:p>
            <a:pPr>
              <a:lnSpc>
                <a:spcPct val="150000"/>
              </a:lnSpc>
            </a:pPr>
            <a:r>
              <a:rPr lang="en-US" altLang="zh-CN" sz="2400">
                <a:solidFill>
                  <a:schemeClr val="tx1">
                    <a:lumMod val="85000"/>
                    <a:lumOff val="15000"/>
                  </a:schemeClr>
                </a:solidFill>
                <a:latin typeface="Arial Black" panose="020B0A04020102020204" charset="0"/>
                <a:cs typeface="Arial Black" panose="020B0A04020102020204" charset="0"/>
              </a:rPr>
              <a:t>Pas 1</a:t>
            </a:r>
            <a:r>
              <a:rPr lang="en-US" altLang="zh-CN" sz="2400">
                <a:solidFill>
                  <a:schemeClr val="tx1">
                    <a:lumMod val="85000"/>
                    <a:lumOff val="15000"/>
                  </a:schemeClr>
                </a:solidFill>
                <a:latin typeface="Arial" panose="020B0604020202020204" pitchFamily="34" charset="0"/>
                <a:cs typeface="Arial" panose="020B0604020202020204" pitchFamily="34" charset="0"/>
              </a:rPr>
              <a:t> C</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S </a:t>
            </a:r>
            <a:endParaRPr lang="en-US" altLang="zh-CN" sz="2400">
              <a:solidFill>
                <a:schemeClr val="tx1">
                  <a:lumMod val="85000"/>
                  <a:lumOff val="15000"/>
                </a:schemeClr>
              </a:solidFill>
              <a:latin typeface="Arial" panose="020B0604020202020204" pitchFamily="34" charset="0"/>
              <a:cs typeface="Arial" panose="020B0604020202020204" pitchFamily="34" charset="0"/>
            </a:endParaRPr>
          </a:p>
          <a:p>
            <a:pPr>
              <a:lnSpc>
                <a:spcPct val="150000"/>
              </a:lnSpc>
            </a:pPr>
            <a:r>
              <a:rPr lang="en-US" altLang="zh-CN" sz="2400">
                <a:solidFill>
                  <a:schemeClr val="tx1">
                    <a:lumMod val="85000"/>
                    <a:lumOff val="15000"/>
                  </a:schemeClr>
                </a:solidFill>
                <a:latin typeface="Arial Black" panose="020B0A04020102020204" charset="0"/>
                <a:cs typeface="Arial Black" panose="020B0A04020102020204" charset="0"/>
              </a:rPr>
              <a:t>Pas 2</a:t>
            </a:r>
            <a:r>
              <a:rPr lang="en-US" altLang="zh-CN" sz="2400">
                <a:solidFill>
                  <a:schemeClr val="tx1">
                    <a:lumMod val="85000"/>
                    <a:lumOff val="15000"/>
                  </a:schemeClr>
                </a:solidFill>
                <a:latin typeface="Arial" panose="020B0604020202020204" pitchFamily="34" charset="0"/>
                <a:cs typeface="Arial" panose="020B0604020202020204" pitchFamily="34" charset="0"/>
              </a:rPr>
              <a:t> Pentru toate punctele pi </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S </a:t>
            </a:r>
            <a:endParaRPr lang="en-US" altLang="zh-CN" sz="2400">
              <a:solidFill>
                <a:schemeClr val="tx1">
                  <a:lumMod val="85000"/>
                  <a:lumOff val="15000"/>
                </a:schemeClr>
              </a:solidFill>
              <a:latin typeface="Arial" panose="020B0604020202020204" pitchFamily="34" charset="0"/>
              <a:cs typeface="Arial" panose="020B0604020202020204" pitchFamily="34" charset="0"/>
            </a:endParaRPr>
          </a:p>
          <a:p>
            <a:pPr>
              <a:lnSpc>
                <a:spcPct val="150000"/>
              </a:lnSpc>
            </a:pPr>
            <a:r>
              <a:rPr lang="en-US" altLang="zh-CN" sz="2400">
                <a:solidFill>
                  <a:schemeClr val="tx1">
                    <a:lumMod val="85000"/>
                    <a:lumOff val="15000"/>
                  </a:schemeClr>
                </a:solidFill>
                <a:latin typeface="Arial" panose="020B0604020202020204" pitchFamily="34" charset="0"/>
                <a:cs typeface="Arial" panose="020B0604020202020204" pitchFamily="34" charset="0"/>
              </a:rPr>
              <a:t> 		Pentru toate punctele , pj </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 S,pj</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 ≠</a:t>
            </a:r>
            <a:r>
              <a:rPr lang="en-US" altLang="zh-CN" sz="2400">
                <a:solidFill>
                  <a:schemeClr val="tx1">
                    <a:lumMod val="85000"/>
                    <a:lumOff val="15000"/>
                  </a:schemeClr>
                </a:solidFill>
                <a:latin typeface="Arial" panose="020B0604020202020204" pitchFamily="34" charset="0"/>
                <a:cs typeface="Arial" panose="020B0604020202020204" pitchFamily="34" charset="0"/>
              </a:rPr>
              <a:t> pi </a:t>
            </a:r>
            <a:endParaRPr lang="en-US" altLang="zh-CN" sz="2400">
              <a:solidFill>
                <a:schemeClr val="tx1">
                  <a:lumMod val="85000"/>
                  <a:lumOff val="15000"/>
                </a:schemeClr>
              </a:solidFill>
              <a:latin typeface="Arial" panose="020B0604020202020204" pitchFamily="34" charset="0"/>
              <a:cs typeface="Arial" panose="020B0604020202020204" pitchFamily="34" charset="0"/>
            </a:endParaRPr>
          </a:p>
          <a:p>
            <a:pPr>
              <a:lnSpc>
                <a:spcPct val="150000"/>
              </a:lnSpc>
            </a:pPr>
            <a:r>
              <a:rPr lang="en-US" altLang="zh-CN" sz="2400">
                <a:solidFill>
                  <a:schemeClr val="tx1">
                    <a:lumMod val="85000"/>
                    <a:lumOff val="15000"/>
                  </a:schemeClr>
                </a:solidFill>
                <a:latin typeface="Arial" panose="020B0604020202020204" pitchFamily="34" charset="0"/>
                <a:cs typeface="Arial" panose="020B0604020202020204" pitchFamily="34" charset="0"/>
              </a:rPr>
              <a:t>			Pentru toate punctele pk </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 S,pk </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pi, pk</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 pj </a:t>
            </a:r>
            <a:endParaRPr lang="en-US" altLang="zh-CN" sz="2400">
              <a:solidFill>
                <a:schemeClr val="tx1">
                  <a:lumMod val="85000"/>
                  <a:lumOff val="15000"/>
                </a:schemeClr>
              </a:solidFill>
              <a:latin typeface="Arial" panose="020B0604020202020204" pitchFamily="34" charset="0"/>
              <a:cs typeface="Arial" panose="020B0604020202020204" pitchFamily="34" charset="0"/>
            </a:endParaRPr>
          </a:p>
          <a:p>
            <a:pPr>
              <a:lnSpc>
                <a:spcPct val="150000"/>
              </a:lnSpc>
            </a:pPr>
            <a:r>
              <a:rPr lang="en-US" altLang="zh-CN" sz="2400">
                <a:solidFill>
                  <a:schemeClr val="tx1">
                    <a:lumMod val="85000"/>
                    <a:lumOff val="15000"/>
                  </a:schemeClr>
                </a:solidFill>
                <a:latin typeface="Arial" panose="020B0604020202020204" pitchFamily="34" charset="0"/>
                <a:cs typeface="Arial" panose="020B0604020202020204" pitchFamily="34" charset="0"/>
              </a:rPr>
              <a:t>				Pentru toate punctele  p</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S,p</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 pi, p</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 pj, p</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 pk </a:t>
            </a:r>
            <a:endParaRPr lang="en-US" altLang="zh-CN" sz="2400">
              <a:solidFill>
                <a:schemeClr val="tx1">
                  <a:lumMod val="85000"/>
                  <a:lumOff val="15000"/>
                </a:schemeClr>
              </a:solidFill>
              <a:latin typeface="Arial" panose="020B0604020202020204" pitchFamily="34" charset="0"/>
              <a:cs typeface="Arial" panose="020B0604020202020204" pitchFamily="34" charset="0"/>
            </a:endParaRPr>
          </a:p>
          <a:p>
            <a:pPr>
              <a:lnSpc>
                <a:spcPct val="150000"/>
              </a:lnSpc>
            </a:pPr>
            <a:r>
              <a:rPr lang="en-US" altLang="zh-CN" sz="2400">
                <a:solidFill>
                  <a:schemeClr val="tx1">
                    <a:lumMod val="85000"/>
                    <a:lumOff val="15000"/>
                  </a:schemeClr>
                </a:solidFill>
                <a:latin typeface="Arial" panose="020B0604020202020204" pitchFamily="34" charset="0"/>
                <a:cs typeface="Arial" panose="020B0604020202020204" pitchFamily="34" charset="0"/>
              </a:rPr>
              <a:t>				</a:t>
            </a:r>
            <a:r>
              <a:rPr lang="en-US" altLang="zh-CN" sz="2400">
                <a:solidFill>
                  <a:schemeClr val="tx1">
                    <a:lumMod val="85000"/>
                    <a:lumOff val="15000"/>
                  </a:schemeClr>
                </a:solidFill>
                <a:latin typeface="Arial Black" panose="020B0A04020102020204" charset="0"/>
                <a:cs typeface="Arial Black" panose="020B0A04020102020204" charset="0"/>
              </a:rPr>
              <a:t>if </a:t>
            </a:r>
            <a:r>
              <a:rPr lang="en-US" altLang="zh-CN" sz="2400">
                <a:solidFill>
                  <a:schemeClr val="tx1">
                    <a:lumMod val="85000"/>
                    <a:lumOff val="15000"/>
                  </a:schemeClr>
                </a:solidFill>
                <a:latin typeface="Arial" panose="020B0604020202020204" pitchFamily="34" charset="0"/>
                <a:cs typeface="Arial" panose="020B0604020202020204" pitchFamily="34" charset="0"/>
              </a:rPr>
              <a:t>p </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pi pj pk  </a:t>
            </a:r>
            <a:r>
              <a:rPr lang="en-US" altLang="zh-CN" sz="2400">
                <a:solidFill>
                  <a:schemeClr val="tx1">
                    <a:lumMod val="85000"/>
                    <a:lumOff val="15000"/>
                  </a:schemeClr>
                </a:solidFill>
                <a:latin typeface="Arial Black" panose="020B0A04020102020204" charset="0"/>
                <a:cs typeface="Arial Black" panose="020B0A04020102020204" charset="0"/>
              </a:rPr>
              <a:t> then</a:t>
            </a:r>
            <a:r>
              <a:rPr lang="en-US" altLang="zh-CN" sz="2400">
                <a:solidFill>
                  <a:schemeClr val="tx1">
                    <a:lumMod val="85000"/>
                    <a:lumOff val="15000"/>
                  </a:schemeClr>
                </a:solidFill>
                <a:latin typeface="Arial" panose="020B0604020202020204" pitchFamily="34" charset="0"/>
                <a:cs typeface="Arial" panose="020B0604020202020204" pitchFamily="34" charset="0"/>
              </a:rPr>
              <a:t> C </a:t>
            </a:r>
            <a:r>
              <a:rPr lang="en-US" altLang="zh-CN" sz="24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400">
                <a:solidFill>
                  <a:schemeClr val="tx1">
                    <a:lumMod val="85000"/>
                    <a:lumOff val="15000"/>
                  </a:schemeClr>
                </a:solidFill>
                <a:latin typeface="Arial" panose="020B0604020202020204" pitchFamily="34" charset="0"/>
                <a:cs typeface="Arial" panose="020B0604020202020204" pitchFamily="34" charset="0"/>
              </a:rPr>
              <a:t>C/{p}  </a:t>
            </a:r>
            <a:endParaRPr lang="en-US" altLang="zh-CN" sz="2400">
              <a:solidFill>
                <a:schemeClr val="tx1">
                  <a:lumMod val="85000"/>
                  <a:lumOff val="15000"/>
                </a:schemeClr>
              </a:solidFill>
              <a:latin typeface="Arial" panose="020B0604020202020204" pitchFamily="34" charset="0"/>
              <a:cs typeface="Arial" panose="020B0604020202020204" pitchFamily="34" charset="0"/>
            </a:endParaRPr>
          </a:p>
        </p:txBody>
      </p:sp>
      <p:sp>
        <p:nvSpPr>
          <p:cNvPr id="34" name="矩形 33"/>
          <p:cNvSpPr/>
          <p:nvPr/>
        </p:nvSpPr>
        <p:spPr>
          <a:xfrm>
            <a:off x="4915689" y="5019467"/>
            <a:ext cx="1061720" cy="337185"/>
          </a:xfrm>
          <a:prstGeom prst="rect">
            <a:avLst/>
          </a:prstGeom>
        </p:spPr>
        <p:txBody>
          <a:bodyPr wrap="none">
            <a:spAutoFit/>
          </a:bodyPr>
          <a:lstStyle/>
          <a:p>
            <a:pPr algn="ctr"/>
            <a:r>
              <a:rPr lang="en-US" altLang="zh-CN" sz="1600" dirty="0">
                <a:solidFill>
                  <a:schemeClr val="bg1"/>
                </a:solidFill>
                <a:latin typeface="+mn-ea"/>
              </a:rPr>
              <a:t>Add T</a:t>
            </a:r>
            <a:r>
              <a:rPr lang="en-US" altLang="zh-CN" sz="1600" dirty="0">
                <a:solidFill>
                  <a:schemeClr val="bg1"/>
                </a:solidFill>
                <a:latin typeface="+mn-ea"/>
              </a:rPr>
              <a:t>itle</a:t>
            </a:r>
            <a:endParaRPr lang="en-US" altLang="zh-CN" sz="1600" dirty="0">
              <a:solidFill>
                <a:schemeClr val="bg1"/>
              </a:solidFill>
              <a:latin typeface="+mn-ea"/>
            </a:endParaRPr>
          </a:p>
        </p:txBody>
      </p:sp>
      <p:grpSp>
        <p:nvGrpSpPr>
          <p:cNvPr id="58" name="154"/>
          <p:cNvGrpSpPr/>
          <p:nvPr/>
        </p:nvGrpSpPr>
        <p:grpSpPr>
          <a:xfrm>
            <a:off x="11224108" y="5965835"/>
            <a:ext cx="285290" cy="425912"/>
            <a:chOff x="9260948" y="10553700"/>
            <a:chExt cx="447675" cy="668338"/>
          </a:xfrm>
          <a:solidFill>
            <a:srgbClr val="768391"/>
          </a:solidFill>
        </p:grpSpPr>
        <p:sp>
          <p:nvSpPr>
            <p:cNvPr id="59"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sp>
          <p:nvSpPr>
            <p:cNvPr id="60"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sp>
          <p:nvSpPr>
            <p:cNvPr id="61"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sp>
          <p:nvSpPr>
            <p:cNvPr id="62"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grpSp>
      <p:sp>
        <p:nvSpPr>
          <p:cNvPr id="106" name="Shape 1713"/>
          <p:cNvSpPr/>
          <p:nvPr/>
        </p:nvSpPr>
        <p:spPr>
          <a:xfrm>
            <a:off x="584452" y="5874839"/>
            <a:ext cx="445111" cy="44540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63245" y="697230"/>
            <a:ext cx="10497185" cy="5692775"/>
          </a:xfrm>
          <a:prstGeom prst="rect">
            <a:avLst/>
          </a:prstGeom>
          <a:noFill/>
        </p:spPr>
        <p:txBody>
          <a:bodyPr wrap="square" rtlCol="0" anchor="t">
            <a:spAutoFit/>
          </a:bodyPr>
          <a:p>
            <a:pPr algn="ctr"/>
            <a:r>
              <a:rPr lang="en-US" sz="3600">
                <a:latin typeface="Arial Black" panose="020B0A04020102020204" charset="0"/>
                <a:cs typeface="Arial Black" panose="020B0A04020102020204" charset="0"/>
              </a:rPr>
              <a:t>Apartenenţa punctului la un triunghi</a:t>
            </a:r>
            <a:endParaRPr lang="en-US" sz="2000">
              <a:latin typeface="Arial" panose="020B0604020202020204" pitchFamily="34" charset="0"/>
              <a:cs typeface="Arial" panose="020B0604020202020204" pitchFamily="34" charset="0"/>
            </a:endParaRPr>
          </a:p>
          <a:p>
            <a:pPr algn="ctr"/>
            <a:endParaRPr lang="en-US" sz="2000">
              <a:latin typeface="Arial" panose="020B0604020202020204" pitchFamily="34" charset="0"/>
              <a:cs typeface="Arial" panose="020B0604020202020204" pitchFamily="34" charset="0"/>
            </a:endParaRPr>
          </a:p>
          <a:p>
            <a:pPr algn="ct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Condiţia </a:t>
            </a:r>
            <a:r>
              <a:rPr lang="en-US" altLang="zh-CN" sz="2000">
                <a:solidFill>
                  <a:schemeClr val="tx1">
                    <a:lumMod val="85000"/>
                    <a:lumOff val="15000"/>
                  </a:schemeClr>
                </a:solidFill>
                <a:latin typeface="Arial" panose="020B0604020202020204" pitchFamily="34" charset="0"/>
                <a:cs typeface="Arial" panose="020B0604020202020204" pitchFamily="34" charset="0"/>
                <a:sym typeface="+mn-ea"/>
              </a:rPr>
              <a:t>p </a:t>
            </a:r>
            <a:r>
              <a:rPr lang="en-US" altLang="zh-CN" sz="2000">
                <a:solidFill>
                  <a:schemeClr val="tx1">
                    <a:lumMod val="85000"/>
                    <a:lumOff val="15000"/>
                  </a:schemeClr>
                </a:solidFill>
                <a:latin typeface="Arial" panose="020B0604020202020204" pitchFamily="34" charset="0"/>
                <a:cs typeface="Arial" panose="020B0604020202020204" pitchFamily="34" charset="0"/>
                <a:sym typeface="+mn-ea"/>
              </a:rPr>
              <a:t>∈∆</a:t>
            </a:r>
            <a:r>
              <a:rPr lang="en-US" altLang="zh-CN" sz="2000">
                <a:solidFill>
                  <a:schemeClr val="tx1">
                    <a:lumMod val="85000"/>
                    <a:lumOff val="15000"/>
                  </a:schemeClr>
                </a:solidFill>
                <a:latin typeface="Arial" panose="020B0604020202020204" pitchFamily="34" charset="0"/>
                <a:cs typeface="Arial" panose="020B0604020202020204" pitchFamily="34" charset="0"/>
                <a:sym typeface="+mn-ea"/>
              </a:rPr>
              <a:t>pi pj pk </a:t>
            </a:r>
            <a:r>
              <a:rPr lang="en-US" sz="2000">
                <a:latin typeface="Arial" panose="020B0604020202020204" pitchFamily="34" charset="0"/>
                <a:cs typeface="Arial" panose="020B0604020202020204" pitchFamily="34" charset="0"/>
              </a:rPr>
              <a:t>poate fi verificată prin determinarea poziţiei punctului p faţă de fiecare din vectorii pipj,pjpk,pkpi.  Dacă semnul valorilor returnate la apelurile funcţiei sarrus(pi,pj,p), sarrus(pj,pk,p), sarrus(pk,pi,p)</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este acelaşi, atunci </a:t>
            </a:r>
            <a:r>
              <a:rPr lang="en-US" altLang="zh-CN" sz="2000">
                <a:solidFill>
                  <a:schemeClr val="tx1">
                    <a:lumMod val="85000"/>
                    <a:lumOff val="15000"/>
                  </a:schemeClr>
                </a:solidFill>
                <a:latin typeface="Arial" panose="020B0604020202020204" pitchFamily="34" charset="0"/>
                <a:cs typeface="Arial" panose="020B0604020202020204" pitchFamily="34" charset="0"/>
                <a:sym typeface="+mn-ea"/>
              </a:rPr>
              <a:t>p ∈∆pi pj pk </a:t>
            </a:r>
            <a:r>
              <a:rPr lang="en-US" sz="2000">
                <a:latin typeface="Arial" panose="020B0604020202020204" pitchFamily="34" charset="0"/>
                <a:cs typeface="Arial" panose="020B0604020202020204" pitchFamily="34" charset="0"/>
              </a:rPr>
              <a:t>. Prin urmare, verificarea apartenenţei punctului la un triunghi poate fi realizată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într-un număr de operaţii mărginit de o constantă. Instrucţiunile ciclice din pasul 2 al algoritmului generează un număr de operaţii proporţional cu N^4 , ceea ce determină şi complexitatea finală a algoritmului –O(N^4).</a:t>
            </a:r>
            <a:endParaRPr lang="en-US" sz="2000">
              <a:latin typeface="Arial" panose="020B0604020202020204" pitchFamily="34" charset="0"/>
              <a:cs typeface="Arial" panose="020B0604020202020204" pitchFamily="34" charset="0"/>
            </a:endParaRPr>
          </a:p>
          <a:p>
            <a:r>
              <a:rPr lang="en-US" sz="2800">
                <a:latin typeface="Arial Black" panose="020B0A04020102020204" charset="0"/>
                <a:cs typeface="Arial Black" panose="020B0A04020102020204" charset="0"/>
              </a:rPr>
              <a:t>Implementare</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Structura de date utilizată pentru determinarea înfăşu_x0002_rătoarei convexe este un tablou de elemente, fiecare din_x0002_tre ele fiind un articol cu trei componente: coordonatele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punctului şi marcajul (0 – punct extrem, 1 – punct interi_x0002_or), care specifică apartenenţa la înfăşurătoarea convexă:</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sp>
        <p:nvSpPr>
          <p:cNvPr id="51" name="Freeform 208"/>
          <p:cNvSpPr>
            <a:spLocks noEditPoints="1"/>
          </p:cNvSpPr>
          <p:nvPr/>
        </p:nvSpPr>
        <p:spPr bwMode="auto">
          <a:xfrm>
            <a:off x="563245" y="493954"/>
            <a:ext cx="418830" cy="389493"/>
          </a:xfrm>
          <a:custGeom>
            <a:avLst/>
            <a:gdLst>
              <a:gd name="T0" fmla="*/ 57 w 69"/>
              <a:gd name="T1" fmla="*/ 6 h 64"/>
              <a:gd name="T2" fmla="*/ 56 w 69"/>
              <a:gd name="T3" fmla="*/ 0 h 64"/>
              <a:gd name="T4" fmla="*/ 38 w 69"/>
              <a:gd name="T5" fmla="*/ 0 h 64"/>
              <a:gd name="T6" fmla="*/ 13 w 69"/>
              <a:gd name="T7" fmla="*/ 0 h 64"/>
              <a:gd name="T8" fmla="*/ 12 w 69"/>
              <a:gd name="T9" fmla="*/ 6 h 64"/>
              <a:gd name="T10" fmla="*/ 0 w 69"/>
              <a:gd name="T11" fmla="*/ 9 h 64"/>
              <a:gd name="T12" fmla="*/ 20 w 69"/>
              <a:gd name="T13" fmla="*/ 35 h 64"/>
              <a:gd name="T14" fmla="*/ 21 w 69"/>
              <a:gd name="T15" fmla="*/ 35 h 64"/>
              <a:gd name="T16" fmla="*/ 15 w 69"/>
              <a:gd name="T17" fmla="*/ 57 h 64"/>
              <a:gd name="T18" fmla="*/ 14 w 69"/>
              <a:gd name="T19" fmla="*/ 63 h 64"/>
              <a:gd name="T20" fmla="*/ 37 w 69"/>
              <a:gd name="T21" fmla="*/ 64 h 64"/>
              <a:gd name="T22" fmla="*/ 54 w 69"/>
              <a:gd name="T23" fmla="*/ 64 h 64"/>
              <a:gd name="T24" fmla="*/ 55 w 69"/>
              <a:gd name="T25" fmla="*/ 59 h 64"/>
              <a:gd name="T26" fmla="*/ 45 w 69"/>
              <a:gd name="T27" fmla="*/ 49 h 64"/>
              <a:gd name="T28" fmla="*/ 49 w 69"/>
              <a:gd name="T29" fmla="*/ 35 h 64"/>
              <a:gd name="T30" fmla="*/ 66 w 69"/>
              <a:gd name="T31" fmla="*/ 22 h 64"/>
              <a:gd name="T32" fmla="*/ 65 w 69"/>
              <a:gd name="T33" fmla="*/ 6 h 64"/>
              <a:gd name="T34" fmla="*/ 4 w 69"/>
              <a:gd name="T35" fmla="*/ 9 h 64"/>
              <a:gd name="T36" fmla="*/ 12 w 69"/>
              <a:gd name="T37" fmla="*/ 9 h 64"/>
              <a:gd name="T38" fmla="*/ 14 w 69"/>
              <a:gd name="T39" fmla="*/ 17 h 64"/>
              <a:gd name="T40" fmla="*/ 14 w 69"/>
              <a:gd name="T41" fmla="*/ 18 h 64"/>
              <a:gd name="T42" fmla="*/ 6 w 69"/>
              <a:gd name="T43" fmla="*/ 20 h 64"/>
              <a:gd name="T44" fmla="*/ 42 w 69"/>
              <a:gd name="T45" fmla="*/ 51 h 64"/>
              <a:gd name="T46" fmla="*/ 52 w 69"/>
              <a:gd name="T47" fmla="*/ 61 h 64"/>
              <a:gd name="T48" fmla="*/ 37 w 69"/>
              <a:gd name="T49" fmla="*/ 61 h 64"/>
              <a:gd name="T50" fmla="*/ 17 w 69"/>
              <a:gd name="T51" fmla="*/ 60 h 64"/>
              <a:gd name="T52" fmla="*/ 37 w 69"/>
              <a:gd name="T53" fmla="*/ 51 h 64"/>
              <a:gd name="T54" fmla="*/ 37 w 69"/>
              <a:gd name="T55" fmla="*/ 48 h 64"/>
              <a:gd name="T56" fmla="*/ 24 w 69"/>
              <a:gd name="T57" fmla="*/ 33 h 64"/>
              <a:gd name="T58" fmla="*/ 31 w 69"/>
              <a:gd name="T59" fmla="*/ 26 h 64"/>
              <a:gd name="T60" fmla="*/ 31 w 69"/>
              <a:gd name="T61" fmla="*/ 23 h 64"/>
              <a:gd name="T62" fmla="*/ 18 w 69"/>
              <a:gd name="T63" fmla="*/ 19 h 64"/>
              <a:gd name="T64" fmla="*/ 41 w 69"/>
              <a:gd name="T65" fmla="*/ 17 h 64"/>
              <a:gd name="T66" fmla="*/ 17 w 69"/>
              <a:gd name="T67" fmla="*/ 16 h 64"/>
              <a:gd name="T68" fmla="*/ 48 w 69"/>
              <a:gd name="T69" fmla="*/ 11 h 64"/>
              <a:gd name="T70" fmla="*/ 48 w 69"/>
              <a:gd name="T71" fmla="*/ 8 h 64"/>
              <a:gd name="T72" fmla="*/ 15 w 69"/>
              <a:gd name="T73" fmla="*/ 3 h 64"/>
              <a:gd name="T74" fmla="*/ 38 w 69"/>
              <a:gd name="T75" fmla="*/ 3 h 64"/>
              <a:gd name="T76" fmla="*/ 54 w 69"/>
              <a:gd name="T77" fmla="*/ 3 h 64"/>
              <a:gd name="T78" fmla="*/ 63 w 69"/>
              <a:gd name="T79" fmla="*/ 20 h 64"/>
              <a:gd name="T80" fmla="*/ 57 w 69"/>
              <a:gd name="T81" fmla="*/ 9 h 64"/>
              <a:gd name="T82" fmla="*/ 65 w 69"/>
              <a:gd name="T83"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 h="64">
                <a:moveTo>
                  <a:pt x="65" y="6"/>
                </a:moveTo>
                <a:cubicBezTo>
                  <a:pt x="57" y="6"/>
                  <a:pt x="57" y="6"/>
                  <a:pt x="57" y="6"/>
                </a:cubicBezTo>
                <a:cubicBezTo>
                  <a:pt x="58" y="3"/>
                  <a:pt x="58" y="1"/>
                  <a:pt x="58" y="1"/>
                </a:cubicBezTo>
                <a:cubicBezTo>
                  <a:pt x="58" y="0"/>
                  <a:pt x="57" y="0"/>
                  <a:pt x="56" y="0"/>
                </a:cubicBezTo>
                <a:cubicBezTo>
                  <a:pt x="38" y="0"/>
                  <a:pt x="38" y="0"/>
                  <a:pt x="38" y="0"/>
                </a:cubicBezTo>
                <a:cubicBezTo>
                  <a:pt x="38" y="0"/>
                  <a:pt x="38" y="0"/>
                  <a:pt x="38" y="0"/>
                </a:cubicBezTo>
                <a:cubicBezTo>
                  <a:pt x="38" y="0"/>
                  <a:pt x="37" y="0"/>
                  <a:pt x="37" y="0"/>
                </a:cubicBezTo>
                <a:cubicBezTo>
                  <a:pt x="13" y="0"/>
                  <a:pt x="13" y="0"/>
                  <a:pt x="13" y="0"/>
                </a:cubicBezTo>
                <a:cubicBezTo>
                  <a:pt x="12" y="0"/>
                  <a:pt x="12" y="0"/>
                  <a:pt x="12" y="1"/>
                </a:cubicBezTo>
                <a:cubicBezTo>
                  <a:pt x="12" y="1"/>
                  <a:pt x="12" y="3"/>
                  <a:pt x="12" y="6"/>
                </a:cubicBezTo>
                <a:cubicBezTo>
                  <a:pt x="4" y="6"/>
                  <a:pt x="4" y="6"/>
                  <a:pt x="4" y="6"/>
                </a:cubicBezTo>
                <a:cubicBezTo>
                  <a:pt x="2" y="6"/>
                  <a:pt x="0" y="7"/>
                  <a:pt x="0" y="9"/>
                </a:cubicBezTo>
                <a:cubicBezTo>
                  <a:pt x="0" y="10"/>
                  <a:pt x="0" y="16"/>
                  <a:pt x="3" y="22"/>
                </a:cubicBezTo>
                <a:cubicBezTo>
                  <a:pt x="6" y="30"/>
                  <a:pt x="12" y="34"/>
                  <a:pt x="20" y="35"/>
                </a:cubicBezTo>
                <a:cubicBezTo>
                  <a:pt x="20" y="35"/>
                  <a:pt x="20" y="35"/>
                  <a:pt x="21" y="35"/>
                </a:cubicBezTo>
                <a:cubicBezTo>
                  <a:pt x="21" y="35"/>
                  <a:pt x="21" y="35"/>
                  <a:pt x="21" y="35"/>
                </a:cubicBezTo>
                <a:cubicBezTo>
                  <a:pt x="25" y="41"/>
                  <a:pt x="26" y="46"/>
                  <a:pt x="24" y="49"/>
                </a:cubicBezTo>
                <a:cubicBezTo>
                  <a:pt x="23" y="53"/>
                  <a:pt x="18" y="57"/>
                  <a:pt x="15" y="57"/>
                </a:cubicBezTo>
                <a:cubicBezTo>
                  <a:pt x="14" y="58"/>
                  <a:pt x="14" y="58"/>
                  <a:pt x="14" y="59"/>
                </a:cubicBezTo>
                <a:cubicBezTo>
                  <a:pt x="14" y="63"/>
                  <a:pt x="14" y="63"/>
                  <a:pt x="14" y="63"/>
                </a:cubicBezTo>
                <a:cubicBezTo>
                  <a:pt x="14" y="64"/>
                  <a:pt x="15" y="64"/>
                  <a:pt x="16" y="64"/>
                </a:cubicBezTo>
                <a:cubicBezTo>
                  <a:pt x="37" y="64"/>
                  <a:pt x="37" y="64"/>
                  <a:pt x="37" y="64"/>
                </a:cubicBezTo>
                <a:cubicBezTo>
                  <a:pt x="38" y="64"/>
                  <a:pt x="38" y="64"/>
                  <a:pt x="38" y="64"/>
                </a:cubicBezTo>
                <a:cubicBezTo>
                  <a:pt x="54" y="64"/>
                  <a:pt x="54" y="64"/>
                  <a:pt x="54" y="64"/>
                </a:cubicBezTo>
                <a:cubicBezTo>
                  <a:pt x="55" y="64"/>
                  <a:pt x="55" y="64"/>
                  <a:pt x="55" y="63"/>
                </a:cubicBezTo>
                <a:cubicBezTo>
                  <a:pt x="55" y="59"/>
                  <a:pt x="55" y="59"/>
                  <a:pt x="55" y="59"/>
                </a:cubicBezTo>
                <a:cubicBezTo>
                  <a:pt x="55" y="58"/>
                  <a:pt x="55" y="58"/>
                  <a:pt x="54" y="57"/>
                </a:cubicBezTo>
                <a:cubicBezTo>
                  <a:pt x="51" y="57"/>
                  <a:pt x="47" y="53"/>
                  <a:pt x="45" y="49"/>
                </a:cubicBezTo>
                <a:cubicBezTo>
                  <a:pt x="44" y="46"/>
                  <a:pt x="45" y="41"/>
                  <a:pt x="48" y="35"/>
                </a:cubicBezTo>
                <a:cubicBezTo>
                  <a:pt x="48" y="35"/>
                  <a:pt x="48" y="35"/>
                  <a:pt x="49" y="35"/>
                </a:cubicBezTo>
                <a:cubicBezTo>
                  <a:pt x="49" y="35"/>
                  <a:pt x="49" y="35"/>
                  <a:pt x="49" y="35"/>
                </a:cubicBezTo>
                <a:cubicBezTo>
                  <a:pt x="57" y="34"/>
                  <a:pt x="63" y="30"/>
                  <a:pt x="66" y="22"/>
                </a:cubicBezTo>
                <a:cubicBezTo>
                  <a:pt x="69" y="16"/>
                  <a:pt x="69" y="10"/>
                  <a:pt x="69" y="9"/>
                </a:cubicBezTo>
                <a:cubicBezTo>
                  <a:pt x="69" y="7"/>
                  <a:pt x="67" y="6"/>
                  <a:pt x="65" y="6"/>
                </a:cubicBezTo>
                <a:close/>
                <a:moveTo>
                  <a:pt x="6" y="20"/>
                </a:moveTo>
                <a:cubicBezTo>
                  <a:pt x="4" y="15"/>
                  <a:pt x="4" y="10"/>
                  <a:pt x="4" y="9"/>
                </a:cubicBezTo>
                <a:cubicBezTo>
                  <a:pt x="4" y="9"/>
                  <a:pt x="4" y="9"/>
                  <a:pt x="4" y="9"/>
                </a:cubicBezTo>
                <a:cubicBezTo>
                  <a:pt x="12" y="9"/>
                  <a:pt x="12" y="9"/>
                  <a:pt x="12" y="9"/>
                </a:cubicBezTo>
                <a:cubicBezTo>
                  <a:pt x="12" y="10"/>
                  <a:pt x="12" y="10"/>
                  <a:pt x="13" y="10"/>
                </a:cubicBezTo>
                <a:cubicBezTo>
                  <a:pt x="13" y="12"/>
                  <a:pt x="13" y="14"/>
                  <a:pt x="14" y="17"/>
                </a:cubicBezTo>
                <a:cubicBezTo>
                  <a:pt x="14" y="17"/>
                  <a:pt x="14" y="17"/>
                  <a:pt x="14" y="17"/>
                </a:cubicBezTo>
                <a:cubicBezTo>
                  <a:pt x="14" y="18"/>
                  <a:pt x="14" y="18"/>
                  <a:pt x="14" y="18"/>
                </a:cubicBezTo>
                <a:cubicBezTo>
                  <a:pt x="16" y="22"/>
                  <a:pt x="17" y="27"/>
                  <a:pt x="19" y="31"/>
                </a:cubicBezTo>
                <a:cubicBezTo>
                  <a:pt x="13" y="30"/>
                  <a:pt x="9" y="27"/>
                  <a:pt x="6" y="20"/>
                </a:cubicBezTo>
                <a:close/>
                <a:moveTo>
                  <a:pt x="45" y="33"/>
                </a:moveTo>
                <a:cubicBezTo>
                  <a:pt x="41" y="41"/>
                  <a:pt x="40" y="46"/>
                  <a:pt x="42" y="51"/>
                </a:cubicBezTo>
                <a:cubicBezTo>
                  <a:pt x="44" y="55"/>
                  <a:pt x="48" y="59"/>
                  <a:pt x="52" y="60"/>
                </a:cubicBezTo>
                <a:cubicBezTo>
                  <a:pt x="52" y="61"/>
                  <a:pt x="52" y="61"/>
                  <a:pt x="52" y="61"/>
                </a:cubicBezTo>
                <a:cubicBezTo>
                  <a:pt x="38" y="61"/>
                  <a:pt x="38" y="61"/>
                  <a:pt x="38" y="61"/>
                </a:cubicBezTo>
                <a:cubicBezTo>
                  <a:pt x="37" y="61"/>
                  <a:pt x="37" y="61"/>
                  <a:pt x="37" y="61"/>
                </a:cubicBezTo>
                <a:cubicBezTo>
                  <a:pt x="17" y="61"/>
                  <a:pt x="17" y="61"/>
                  <a:pt x="17" y="61"/>
                </a:cubicBezTo>
                <a:cubicBezTo>
                  <a:pt x="17" y="60"/>
                  <a:pt x="17" y="60"/>
                  <a:pt x="17" y="60"/>
                </a:cubicBezTo>
                <a:cubicBezTo>
                  <a:pt x="21" y="59"/>
                  <a:pt x="25" y="55"/>
                  <a:pt x="27" y="51"/>
                </a:cubicBezTo>
                <a:cubicBezTo>
                  <a:pt x="37" y="51"/>
                  <a:pt x="37" y="51"/>
                  <a:pt x="37" y="51"/>
                </a:cubicBezTo>
                <a:cubicBezTo>
                  <a:pt x="38" y="51"/>
                  <a:pt x="39" y="50"/>
                  <a:pt x="39" y="49"/>
                </a:cubicBezTo>
                <a:cubicBezTo>
                  <a:pt x="39" y="49"/>
                  <a:pt x="38" y="48"/>
                  <a:pt x="37" y="48"/>
                </a:cubicBezTo>
                <a:cubicBezTo>
                  <a:pt x="28" y="48"/>
                  <a:pt x="28" y="48"/>
                  <a:pt x="28" y="48"/>
                </a:cubicBezTo>
                <a:cubicBezTo>
                  <a:pt x="29" y="44"/>
                  <a:pt x="27" y="39"/>
                  <a:pt x="24" y="33"/>
                </a:cubicBezTo>
                <a:cubicBezTo>
                  <a:pt x="23" y="31"/>
                  <a:pt x="22" y="28"/>
                  <a:pt x="21" y="26"/>
                </a:cubicBezTo>
                <a:cubicBezTo>
                  <a:pt x="31" y="26"/>
                  <a:pt x="31" y="26"/>
                  <a:pt x="31" y="26"/>
                </a:cubicBezTo>
                <a:cubicBezTo>
                  <a:pt x="32" y="26"/>
                  <a:pt x="32" y="25"/>
                  <a:pt x="32" y="25"/>
                </a:cubicBezTo>
                <a:cubicBezTo>
                  <a:pt x="32" y="24"/>
                  <a:pt x="32" y="23"/>
                  <a:pt x="31" y="23"/>
                </a:cubicBezTo>
                <a:cubicBezTo>
                  <a:pt x="20" y="23"/>
                  <a:pt x="20" y="23"/>
                  <a:pt x="20" y="23"/>
                </a:cubicBezTo>
                <a:cubicBezTo>
                  <a:pt x="19" y="22"/>
                  <a:pt x="18" y="20"/>
                  <a:pt x="18" y="19"/>
                </a:cubicBezTo>
                <a:cubicBezTo>
                  <a:pt x="39" y="19"/>
                  <a:pt x="39" y="19"/>
                  <a:pt x="39" y="19"/>
                </a:cubicBezTo>
                <a:cubicBezTo>
                  <a:pt x="40" y="19"/>
                  <a:pt x="41" y="18"/>
                  <a:pt x="41" y="17"/>
                </a:cubicBezTo>
                <a:cubicBezTo>
                  <a:pt x="41" y="16"/>
                  <a:pt x="40" y="16"/>
                  <a:pt x="39" y="16"/>
                </a:cubicBezTo>
                <a:cubicBezTo>
                  <a:pt x="17" y="16"/>
                  <a:pt x="17" y="16"/>
                  <a:pt x="17" y="16"/>
                </a:cubicBezTo>
                <a:cubicBezTo>
                  <a:pt x="17" y="14"/>
                  <a:pt x="16" y="12"/>
                  <a:pt x="16" y="11"/>
                </a:cubicBezTo>
                <a:cubicBezTo>
                  <a:pt x="48" y="11"/>
                  <a:pt x="48" y="11"/>
                  <a:pt x="48" y="11"/>
                </a:cubicBezTo>
                <a:cubicBezTo>
                  <a:pt x="49" y="11"/>
                  <a:pt x="49" y="10"/>
                  <a:pt x="49" y="9"/>
                </a:cubicBezTo>
                <a:cubicBezTo>
                  <a:pt x="49" y="8"/>
                  <a:pt x="49" y="8"/>
                  <a:pt x="48" y="8"/>
                </a:cubicBezTo>
                <a:cubicBezTo>
                  <a:pt x="16" y="8"/>
                  <a:pt x="16" y="8"/>
                  <a:pt x="16" y="8"/>
                </a:cubicBezTo>
                <a:cubicBezTo>
                  <a:pt x="15" y="6"/>
                  <a:pt x="15" y="4"/>
                  <a:pt x="15" y="3"/>
                </a:cubicBezTo>
                <a:cubicBezTo>
                  <a:pt x="37" y="3"/>
                  <a:pt x="37" y="3"/>
                  <a:pt x="37" y="3"/>
                </a:cubicBezTo>
                <a:cubicBezTo>
                  <a:pt x="37" y="3"/>
                  <a:pt x="38" y="3"/>
                  <a:pt x="38" y="3"/>
                </a:cubicBezTo>
                <a:cubicBezTo>
                  <a:pt x="38" y="3"/>
                  <a:pt x="38" y="3"/>
                  <a:pt x="38" y="3"/>
                </a:cubicBezTo>
                <a:cubicBezTo>
                  <a:pt x="54" y="3"/>
                  <a:pt x="54" y="3"/>
                  <a:pt x="54" y="3"/>
                </a:cubicBezTo>
                <a:cubicBezTo>
                  <a:pt x="54" y="7"/>
                  <a:pt x="53" y="19"/>
                  <a:pt x="45" y="33"/>
                </a:cubicBezTo>
                <a:close/>
                <a:moveTo>
                  <a:pt x="63" y="20"/>
                </a:moveTo>
                <a:cubicBezTo>
                  <a:pt x="60" y="27"/>
                  <a:pt x="56" y="30"/>
                  <a:pt x="50" y="31"/>
                </a:cubicBezTo>
                <a:cubicBezTo>
                  <a:pt x="54" y="23"/>
                  <a:pt x="56" y="15"/>
                  <a:pt x="57" y="9"/>
                </a:cubicBezTo>
                <a:cubicBezTo>
                  <a:pt x="65" y="9"/>
                  <a:pt x="65" y="9"/>
                  <a:pt x="65" y="9"/>
                </a:cubicBezTo>
                <a:cubicBezTo>
                  <a:pt x="65" y="9"/>
                  <a:pt x="65" y="9"/>
                  <a:pt x="65" y="9"/>
                </a:cubicBezTo>
                <a:cubicBezTo>
                  <a:pt x="65" y="10"/>
                  <a:pt x="65" y="15"/>
                  <a:pt x="63" y="20"/>
                </a:cubicBezTo>
                <a:close/>
              </a:path>
            </a:pathLst>
          </a:custGeom>
          <a:solidFill>
            <a:srgbClr val="2A3E56"/>
          </a:solidFill>
          <a:ln>
            <a:noFill/>
          </a:ln>
        </p:spPr>
        <p:txBody>
          <a:bodyPr vert="horz" wrap="square" lIns="45720" tIns="22860" rIns="45720" bIns="22860" numCol="1" anchor="t" anchorCtr="0" compatLnSpc="1"/>
          <a:p>
            <a:endParaRPr lang="th-TH" sz="900"/>
          </a:p>
        </p:txBody>
      </p:sp>
      <p:sp>
        <p:nvSpPr>
          <p:cNvPr id="53" name="Shape 1696"/>
          <p:cNvSpPr/>
          <p:nvPr/>
        </p:nvSpPr>
        <p:spPr>
          <a:xfrm>
            <a:off x="11210925" y="438150"/>
            <a:ext cx="445135" cy="445135"/>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
        <p:nvSpPr>
          <p:cNvPr id="54" name="Freeform 208"/>
          <p:cNvSpPr>
            <a:spLocks noEditPoints="1"/>
          </p:cNvSpPr>
          <p:nvPr/>
        </p:nvSpPr>
        <p:spPr bwMode="auto">
          <a:xfrm>
            <a:off x="11326495" y="6000674"/>
            <a:ext cx="418830" cy="389493"/>
          </a:xfrm>
          <a:custGeom>
            <a:avLst/>
            <a:gdLst>
              <a:gd name="T0" fmla="*/ 57 w 69"/>
              <a:gd name="T1" fmla="*/ 6 h 64"/>
              <a:gd name="T2" fmla="*/ 56 w 69"/>
              <a:gd name="T3" fmla="*/ 0 h 64"/>
              <a:gd name="T4" fmla="*/ 38 w 69"/>
              <a:gd name="T5" fmla="*/ 0 h 64"/>
              <a:gd name="T6" fmla="*/ 13 w 69"/>
              <a:gd name="T7" fmla="*/ 0 h 64"/>
              <a:gd name="T8" fmla="*/ 12 w 69"/>
              <a:gd name="T9" fmla="*/ 6 h 64"/>
              <a:gd name="T10" fmla="*/ 0 w 69"/>
              <a:gd name="T11" fmla="*/ 9 h 64"/>
              <a:gd name="T12" fmla="*/ 20 w 69"/>
              <a:gd name="T13" fmla="*/ 35 h 64"/>
              <a:gd name="T14" fmla="*/ 21 w 69"/>
              <a:gd name="T15" fmla="*/ 35 h 64"/>
              <a:gd name="T16" fmla="*/ 15 w 69"/>
              <a:gd name="T17" fmla="*/ 57 h 64"/>
              <a:gd name="T18" fmla="*/ 14 w 69"/>
              <a:gd name="T19" fmla="*/ 63 h 64"/>
              <a:gd name="T20" fmla="*/ 37 w 69"/>
              <a:gd name="T21" fmla="*/ 64 h 64"/>
              <a:gd name="T22" fmla="*/ 54 w 69"/>
              <a:gd name="T23" fmla="*/ 64 h 64"/>
              <a:gd name="T24" fmla="*/ 55 w 69"/>
              <a:gd name="T25" fmla="*/ 59 h 64"/>
              <a:gd name="T26" fmla="*/ 45 w 69"/>
              <a:gd name="T27" fmla="*/ 49 h 64"/>
              <a:gd name="T28" fmla="*/ 49 w 69"/>
              <a:gd name="T29" fmla="*/ 35 h 64"/>
              <a:gd name="T30" fmla="*/ 66 w 69"/>
              <a:gd name="T31" fmla="*/ 22 h 64"/>
              <a:gd name="T32" fmla="*/ 65 w 69"/>
              <a:gd name="T33" fmla="*/ 6 h 64"/>
              <a:gd name="T34" fmla="*/ 4 w 69"/>
              <a:gd name="T35" fmla="*/ 9 h 64"/>
              <a:gd name="T36" fmla="*/ 12 w 69"/>
              <a:gd name="T37" fmla="*/ 9 h 64"/>
              <a:gd name="T38" fmla="*/ 14 w 69"/>
              <a:gd name="T39" fmla="*/ 17 h 64"/>
              <a:gd name="T40" fmla="*/ 14 w 69"/>
              <a:gd name="T41" fmla="*/ 18 h 64"/>
              <a:gd name="T42" fmla="*/ 6 w 69"/>
              <a:gd name="T43" fmla="*/ 20 h 64"/>
              <a:gd name="T44" fmla="*/ 42 w 69"/>
              <a:gd name="T45" fmla="*/ 51 h 64"/>
              <a:gd name="T46" fmla="*/ 52 w 69"/>
              <a:gd name="T47" fmla="*/ 61 h 64"/>
              <a:gd name="T48" fmla="*/ 37 w 69"/>
              <a:gd name="T49" fmla="*/ 61 h 64"/>
              <a:gd name="T50" fmla="*/ 17 w 69"/>
              <a:gd name="T51" fmla="*/ 60 h 64"/>
              <a:gd name="T52" fmla="*/ 37 w 69"/>
              <a:gd name="T53" fmla="*/ 51 h 64"/>
              <a:gd name="T54" fmla="*/ 37 w 69"/>
              <a:gd name="T55" fmla="*/ 48 h 64"/>
              <a:gd name="T56" fmla="*/ 24 w 69"/>
              <a:gd name="T57" fmla="*/ 33 h 64"/>
              <a:gd name="T58" fmla="*/ 31 w 69"/>
              <a:gd name="T59" fmla="*/ 26 h 64"/>
              <a:gd name="T60" fmla="*/ 31 w 69"/>
              <a:gd name="T61" fmla="*/ 23 h 64"/>
              <a:gd name="T62" fmla="*/ 18 w 69"/>
              <a:gd name="T63" fmla="*/ 19 h 64"/>
              <a:gd name="T64" fmla="*/ 41 w 69"/>
              <a:gd name="T65" fmla="*/ 17 h 64"/>
              <a:gd name="T66" fmla="*/ 17 w 69"/>
              <a:gd name="T67" fmla="*/ 16 h 64"/>
              <a:gd name="T68" fmla="*/ 48 w 69"/>
              <a:gd name="T69" fmla="*/ 11 h 64"/>
              <a:gd name="T70" fmla="*/ 48 w 69"/>
              <a:gd name="T71" fmla="*/ 8 h 64"/>
              <a:gd name="T72" fmla="*/ 15 w 69"/>
              <a:gd name="T73" fmla="*/ 3 h 64"/>
              <a:gd name="T74" fmla="*/ 38 w 69"/>
              <a:gd name="T75" fmla="*/ 3 h 64"/>
              <a:gd name="T76" fmla="*/ 54 w 69"/>
              <a:gd name="T77" fmla="*/ 3 h 64"/>
              <a:gd name="T78" fmla="*/ 63 w 69"/>
              <a:gd name="T79" fmla="*/ 20 h 64"/>
              <a:gd name="T80" fmla="*/ 57 w 69"/>
              <a:gd name="T81" fmla="*/ 9 h 64"/>
              <a:gd name="T82" fmla="*/ 65 w 69"/>
              <a:gd name="T83"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 h="64">
                <a:moveTo>
                  <a:pt x="65" y="6"/>
                </a:moveTo>
                <a:cubicBezTo>
                  <a:pt x="57" y="6"/>
                  <a:pt x="57" y="6"/>
                  <a:pt x="57" y="6"/>
                </a:cubicBezTo>
                <a:cubicBezTo>
                  <a:pt x="58" y="3"/>
                  <a:pt x="58" y="1"/>
                  <a:pt x="58" y="1"/>
                </a:cubicBezTo>
                <a:cubicBezTo>
                  <a:pt x="58" y="0"/>
                  <a:pt x="57" y="0"/>
                  <a:pt x="56" y="0"/>
                </a:cubicBezTo>
                <a:cubicBezTo>
                  <a:pt x="38" y="0"/>
                  <a:pt x="38" y="0"/>
                  <a:pt x="38" y="0"/>
                </a:cubicBezTo>
                <a:cubicBezTo>
                  <a:pt x="38" y="0"/>
                  <a:pt x="38" y="0"/>
                  <a:pt x="38" y="0"/>
                </a:cubicBezTo>
                <a:cubicBezTo>
                  <a:pt x="38" y="0"/>
                  <a:pt x="37" y="0"/>
                  <a:pt x="37" y="0"/>
                </a:cubicBezTo>
                <a:cubicBezTo>
                  <a:pt x="13" y="0"/>
                  <a:pt x="13" y="0"/>
                  <a:pt x="13" y="0"/>
                </a:cubicBezTo>
                <a:cubicBezTo>
                  <a:pt x="12" y="0"/>
                  <a:pt x="12" y="0"/>
                  <a:pt x="12" y="1"/>
                </a:cubicBezTo>
                <a:cubicBezTo>
                  <a:pt x="12" y="1"/>
                  <a:pt x="12" y="3"/>
                  <a:pt x="12" y="6"/>
                </a:cubicBezTo>
                <a:cubicBezTo>
                  <a:pt x="4" y="6"/>
                  <a:pt x="4" y="6"/>
                  <a:pt x="4" y="6"/>
                </a:cubicBezTo>
                <a:cubicBezTo>
                  <a:pt x="2" y="6"/>
                  <a:pt x="0" y="7"/>
                  <a:pt x="0" y="9"/>
                </a:cubicBezTo>
                <a:cubicBezTo>
                  <a:pt x="0" y="10"/>
                  <a:pt x="0" y="16"/>
                  <a:pt x="3" y="22"/>
                </a:cubicBezTo>
                <a:cubicBezTo>
                  <a:pt x="6" y="30"/>
                  <a:pt x="12" y="34"/>
                  <a:pt x="20" y="35"/>
                </a:cubicBezTo>
                <a:cubicBezTo>
                  <a:pt x="20" y="35"/>
                  <a:pt x="20" y="35"/>
                  <a:pt x="21" y="35"/>
                </a:cubicBezTo>
                <a:cubicBezTo>
                  <a:pt x="21" y="35"/>
                  <a:pt x="21" y="35"/>
                  <a:pt x="21" y="35"/>
                </a:cubicBezTo>
                <a:cubicBezTo>
                  <a:pt x="25" y="41"/>
                  <a:pt x="26" y="46"/>
                  <a:pt x="24" y="49"/>
                </a:cubicBezTo>
                <a:cubicBezTo>
                  <a:pt x="23" y="53"/>
                  <a:pt x="18" y="57"/>
                  <a:pt x="15" y="57"/>
                </a:cubicBezTo>
                <a:cubicBezTo>
                  <a:pt x="14" y="58"/>
                  <a:pt x="14" y="58"/>
                  <a:pt x="14" y="59"/>
                </a:cubicBezTo>
                <a:cubicBezTo>
                  <a:pt x="14" y="63"/>
                  <a:pt x="14" y="63"/>
                  <a:pt x="14" y="63"/>
                </a:cubicBezTo>
                <a:cubicBezTo>
                  <a:pt x="14" y="64"/>
                  <a:pt x="15" y="64"/>
                  <a:pt x="16" y="64"/>
                </a:cubicBezTo>
                <a:cubicBezTo>
                  <a:pt x="37" y="64"/>
                  <a:pt x="37" y="64"/>
                  <a:pt x="37" y="64"/>
                </a:cubicBezTo>
                <a:cubicBezTo>
                  <a:pt x="38" y="64"/>
                  <a:pt x="38" y="64"/>
                  <a:pt x="38" y="64"/>
                </a:cubicBezTo>
                <a:cubicBezTo>
                  <a:pt x="54" y="64"/>
                  <a:pt x="54" y="64"/>
                  <a:pt x="54" y="64"/>
                </a:cubicBezTo>
                <a:cubicBezTo>
                  <a:pt x="55" y="64"/>
                  <a:pt x="55" y="64"/>
                  <a:pt x="55" y="63"/>
                </a:cubicBezTo>
                <a:cubicBezTo>
                  <a:pt x="55" y="59"/>
                  <a:pt x="55" y="59"/>
                  <a:pt x="55" y="59"/>
                </a:cubicBezTo>
                <a:cubicBezTo>
                  <a:pt x="55" y="58"/>
                  <a:pt x="55" y="58"/>
                  <a:pt x="54" y="57"/>
                </a:cubicBezTo>
                <a:cubicBezTo>
                  <a:pt x="51" y="57"/>
                  <a:pt x="47" y="53"/>
                  <a:pt x="45" y="49"/>
                </a:cubicBezTo>
                <a:cubicBezTo>
                  <a:pt x="44" y="46"/>
                  <a:pt x="45" y="41"/>
                  <a:pt x="48" y="35"/>
                </a:cubicBezTo>
                <a:cubicBezTo>
                  <a:pt x="48" y="35"/>
                  <a:pt x="48" y="35"/>
                  <a:pt x="49" y="35"/>
                </a:cubicBezTo>
                <a:cubicBezTo>
                  <a:pt x="49" y="35"/>
                  <a:pt x="49" y="35"/>
                  <a:pt x="49" y="35"/>
                </a:cubicBezTo>
                <a:cubicBezTo>
                  <a:pt x="57" y="34"/>
                  <a:pt x="63" y="30"/>
                  <a:pt x="66" y="22"/>
                </a:cubicBezTo>
                <a:cubicBezTo>
                  <a:pt x="69" y="16"/>
                  <a:pt x="69" y="10"/>
                  <a:pt x="69" y="9"/>
                </a:cubicBezTo>
                <a:cubicBezTo>
                  <a:pt x="69" y="7"/>
                  <a:pt x="67" y="6"/>
                  <a:pt x="65" y="6"/>
                </a:cubicBezTo>
                <a:close/>
                <a:moveTo>
                  <a:pt x="6" y="20"/>
                </a:moveTo>
                <a:cubicBezTo>
                  <a:pt x="4" y="15"/>
                  <a:pt x="4" y="10"/>
                  <a:pt x="4" y="9"/>
                </a:cubicBezTo>
                <a:cubicBezTo>
                  <a:pt x="4" y="9"/>
                  <a:pt x="4" y="9"/>
                  <a:pt x="4" y="9"/>
                </a:cubicBezTo>
                <a:cubicBezTo>
                  <a:pt x="12" y="9"/>
                  <a:pt x="12" y="9"/>
                  <a:pt x="12" y="9"/>
                </a:cubicBezTo>
                <a:cubicBezTo>
                  <a:pt x="12" y="10"/>
                  <a:pt x="12" y="10"/>
                  <a:pt x="13" y="10"/>
                </a:cubicBezTo>
                <a:cubicBezTo>
                  <a:pt x="13" y="12"/>
                  <a:pt x="13" y="14"/>
                  <a:pt x="14" y="17"/>
                </a:cubicBezTo>
                <a:cubicBezTo>
                  <a:pt x="14" y="17"/>
                  <a:pt x="14" y="17"/>
                  <a:pt x="14" y="17"/>
                </a:cubicBezTo>
                <a:cubicBezTo>
                  <a:pt x="14" y="18"/>
                  <a:pt x="14" y="18"/>
                  <a:pt x="14" y="18"/>
                </a:cubicBezTo>
                <a:cubicBezTo>
                  <a:pt x="16" y="22"/>
                  <a:pt x="17" y="27"/>
                  <a:pt x="19" y="31"/>
                </a:cubicBezTo>
                <a:cubicBezTo>
                  <a:pt x="13" y="30"/>
                  <a:pt x="9" y="27"/>
                  <a:pt x="6" y="20"/>
                </a:cubicBezTo>
                <a:close/>
                <a:moveTo>
                  <a:pt x="45" y="33"/>
                </a:moveTo>
                <a:cubicBezTo>
                  <a:pt x="41" y="41"/>
                  <a:pt x="40" y="46"/>
                  <a:pt x="42" y="51"/>
                </a:cubicBezTo>
                <a:cubicBezTo>
                  <a:pt x="44" y="55"/>
                  <a:pt x="48" y="59"/>
                  <a:pt x="52" y="60"/>
                </a:cubicBezTo>
                <a:cubicBezTo>
                  <a:pt x="52" y="61"/>
                  <a:pt x="52" y="61"/>
                  <a:pt x="52" y="61"/>
                </a:cubicBezTo>
                <a:cubicBezTo>
                  <a:pt x="38" y="61"/>
                  <a:pt x="38" y="61"/>
                  <a:pt x="38" y="61"/>
                </a:cubicBezTo>
                <a:cubicBezTo>
                  <a:pt x="37" y="61"/>
                  <a:pt x="37" y="61"/>
                  <a:pt x="37" y="61"/>
                </a:cubicBezTo>
                <a:cubicBezTo>
                  <a:pt x="17" y="61"/>
                  <a:pt x="17" y="61"/>
                  <a:pt x="17" y="61"/>
                </a:cubicBezTo>
                <a:cubicBezTo>
                  <a:pt x="17" y="60"/>
                  <a:pt x="17" y="60"/>
                  <a:pt x="17" y="60"/>
                </a:cubicBezTo>
                <a:cubicBezTo>
                  <a:pt x="21" y="59"/>
                  <a:pt x="25" y="55"/>
                  <a:pt x="27" y="51"/>
                </a:cubicBezTo>
                <a:cubicBezTo>
                  <a:pt x="37" y="51"/>
                  <a:pt x="37" y="51"/>
                  <a:pt x="37" y="51"/>
                </a:cubicBezTo>
                <a:cubicBezTo>
                  <a:pt x="38" y="51"/>
                  <a:pt x="39" y="50"/>
                  <a:pt x="39" y="49"/>
                </a:cubicBezTo>
                <a:cubicBezTo>
                  <a:pt x="39" y="49"/>
                  <a:pt x="38" y="48"/>
                  <a:pt x="37" y="48"/>
                </a:cubicBezTo>
                <a:cubicBezTo>
                  <a:pt x="28" y="48"/>
                  <a:pt x="28" y="48"/>
                  <a:pt x="28" y="48"/>
                </a:cubicBezTo>
                <a:cubicBezTo>
                  <a:pt x="29" y="44"/>
                  <a:pt x="27" y="39"/>
                  <a:pt x="24" y="33"/>
                </a:cubicBezTo>
                <a:cubicBezTo>
                  <a:pt x="23" y="31"/>
                  <a:pt x="22" y="28"/>
                  <a:pt x="21" y="26"/>
                </a:cubicBezTo>
                <a:cubicBezTo>
                  <a:pt x="31" y="26"/>
                  <a:pt x="31" y="26"/>
                  <a:pt x="31" y="26"/>
                </a:cubicBezTo>
                <a:cubicBezTo>
                  <a:pt x="32" y="26"/>
                  <a:pt x="32" y="25"/>
                  <a:pt x="32" y="25"/>
                </a:cubicBezTo>
                <a:cubicBezTo>
                  <a:pt x="32" y="24"/>
                  <a:pt x="32" y="23"/>
                  <a:pt x="31" y="23"/>
                </a:cubicBezTo>
                <a:cubicBezTo>
                  <a:pt x="20" y="23"/>
                  <a:pt x="20" y="23"/>
                  <a:pt x="20" y="23"/>
                </a:cubicBezTo>
                <a:cubicBezTo>
                  <a:pt x="19" y="22"/>
                  <a:pt x="18" y="20"/>
                  <a:pt x="18" y="19"/>
                </a:cubicBezTo>
                <a:cubicBezTo>
                  <a:pt x="39" y="19"/>
                  <a:pt x="39" y="19"/>
                  <a:pt x="39" y="19"/>
                </a:cubicBezTo>
                <a:cubicBezTo>
                  <a:pt x="40" y="19"/>
                  <a:pt x="41" y="18"/>
                  <a:pt x="41" y="17"/>
                </a:cubicBezTo>
                <a:cubicBezTo>
                  <a:pt x="41" y="16"/>
                  <a:pt x="40" y="16"/>
                  <a:pt x="39" y="16"/>
                </a:cubicBezTo>
                <a:cubicBezTo>
                  <a:pt x="17" y="16"/>
                  <a:pt x="17" y="16"/>
                  <a:pt x="17" y="16"/>
                </a:cubicBezTo>
                <a:cubicBezTo>
                  <a:pt x="17" y="14"/>
                  <a:pt x="16" y="12"/>
                  <a:pt x="16" y="11"/>
                </a:cubicBezTo>
                <a:cubicBezTo>
                  <a:pt x="48" y="11"/>
                  <a:pt x="48" y="11"/>
                  <a:pt x="48" y="11"/>
                </a:cubicBezTo>
                <a:cubicBezTo>
                  <a:pt x="49" y="11"/>
                  <a:pt x="49" y="10"/>
                  <a:pt x="49" y="9"/>
                </a:cubicBezTo>
                <a:cubicBezTo>
                  <a:pt x="49" y="8"/>
                  <a:pt x="49" y="8"/>
                  <a:pt x="48" y="8"/>
                </a:cubicBezTo>
                <a:cubicBezTo>
                  <a:pt x="16" y="8"/>
                  <a:pt x="16" y="8"/>
                  <a:pt x="16" y="8"/>
                </a:cubicBezTo>
                <a:cubicBezTo>
                  <a:pt x="15" y="6"/>
                  <a:pt x="15" y="4"/>
                  <a:pt x="15" y="3"/>
                </a:cubicBezTo>
                <a:cubicBezTo>
                  <a:pt x="37" y="3"/>
                  <a:pt x="37" y="3"/>
                  <a:pt x="37" y="3"/>
                </a:cubicBezTo>
                <a:cubicBezTo>
                  <a:pt x="37" y="3"/>
                  <a:pt x="38" y="3"/>
                  <a:pt x="38" y="3"/>
                </a:cubicBezTo>
                <a:cubicBezTo>
                  <a:pt x="38" y="3"/>
                  <a:pt x="38" y="3"/>
                  <a:pt x="38" y="3"/>
                </a:cubicBezTo>
                <a:cubicBezTo>
                  <a:pt x="54" y="3"/>
                  <a:pt x="54" y="3"/>
                  <a:pt x="54" y="3"/>
                </a:cubicBezTo>
                <a:cubicBezTo>
                  <a:pt x="54" y="7"/>
                  <a:pt x="53" y="19"/>
                  <a:pt x="45" y="33"/>
                </a:cubicBezTo>
                <a:close/>
                <a:moveTo>
                  <a:pt x="63" y="20"/>
                </a:moveTo>
                <a:cubicBezTo>
                  <a:pt x="60" y="27"/>
                  <a:pt x="56" y="30"/>
                  <a:pt x="50" y="31"/>
                </a:cubicBezTo>
                <a:cubicBezTo>
                  <a:pt x="54" y="23"/>
                  <a:pt x="56" y="15"/>
                  <a:pt x="57" y="9"/>
                </a:cubicBezTo>
                <a:cubicBezTo>
                  <a:pt x="65" y="9"/>
                  <a:pt x="65" y="9"/>
                  <a:pt x="65" y="9"/>
                </a:cubicBezTo>
                <a:cubicBezTo>
                  <a:pt x="65" y="9"/>
                  <a:pt x="65" y="9"/>
                  <a:pt x="65" y="9"/>
                </a:cubicBezTo>
                <a:cubicBezTo>
                  <a:pt x="65" y="10"/>
                  <a:pt x="65" y="15"/>
                  <a:pt x="63" y="20"/>
                </a:cubicBezTo>
                <a:close/>
              </a:path>
            </a:pathLst>
          </a:custGeom>
          <a:solidFill>
            <a:srgbClr val="2A3E56"/>
          </a:solidFill>
          <a:ln>
            <a:noFill/>
          </a:ln>
        </p:spPr>
        <p:txBody>
          <a:bodyPr vert="horz" wrap="square" lIns="45720" tIns="22860" rIns="45720" bIns="22860" numCol="1" anchor="t" anchorCtr="0" compatLnSpc="1"/>
          <a:p>
            <a:endParaRPr lang="th-TH" sz="9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41020" y="461645"/>
            <a:ext cx="10923905" cy="5262245"/>
          </a:xfrm>
          <a:prstGeom prst="rect">
            <a:avLst/>
          </a:prstGeom>
          <a:noFill/>
        </p:spPr>
        <p:txBody>
          <a:bodyPr wrap="square" rtlCol="0" anchor="t">
            <a:spAutoFit/>
          </a:bodyPr>
          <a:p>
            <a:pPr algn="l"/>
            <a:r>
              <a:rPr lang="en-US" sz="2400" b="1">
                <a:latin typeface="Arial" panose="020B0604020202020204" pitchFamily="34" charset="0"/>
                <a:cs typeface="Arial" panose="020B0604020202020204" pitchFamily="34" charset="0"/>
              </a:rPr>
              <a:t>type point=record</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rPr>
              <a:t>   x,y,int: integer;</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rPr>
              <a:t>       end;</a:t>
            </a:r>
            <a:endParaRPr lang="en-US" sz="2400" b="1">
              <a:latin typeface="Arial" panose="020B0604020202020204" pitchFamily="34" charset="0"/>
              <a:cs typeface="Arial" panose="020B0604020202020204" pitchFamily="34" charset="0"/>
            </a:endParaRPr>
          </a:p>
          <a:p>
            <a:pPr algn="l"/>
            <a:r>
              <a:rPr lang="en-US" sz="2400">
                <a:latin typeface="Arial" panose="020B0604020202020204" pitchFamily="34" charset="0"/>
                <a:cs typeface="Arial" panose="020B0604020202020204" pitchFamily="34" charset="0"/>
              </a:rPr>
              <a:t>Verificarea dacă punctul aparţine la un triunghi este realizată de funcţia apart: </a:t>
            </a:r>
            <a:endParaRPr lang="en-US" sz="2400">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rPr>
              <a:t>function apart(l,i,j,k:integer) : boolean;</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rPr>
              <a:t>   var k1,k2,k3: real;</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rPr>
              <a:t>   begin apart:=true;</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rPr>
              <a:t>        k1:=sarrus(a[i],a[j],a[l]);</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rPr>
              <a:t>        k2:=sarrus(a[j],a[k],a[l]);</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rPr>
              <a:t>        k3:=sarrus(a[k],a[i],a[l]);</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rPr>
              <a:t>        if (k1*k2 &lt;0 ) or (k1*k3&lt;0) or (k2*k3&lt;0) </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rPr>
              <a:t>             then apart:=false;</a:t>
            </a:r>
            <a:endParaRPr lang="en-US" sz="2400" b="1">
              <a:latin typeface="Arial" panose="020B0604020202020204" pitchFamily="34" charset="0"/>
              <a:cs typeface="Arial" panose="020B0604020202020204" pitchFamily="34" charset="0"/>
            </a:endParaRPr>
          </a:p>
          <a:p>
            <a:pPr algn="l"/>
            <a:r>
              <a:rPr lang="en-US" sz="2400" b="1">
                <a:latin typeface="Arial" panose="020B0604020202020204" pitchFamily="34" charset="0"/>
                <a:cs typeface="Arial" panose="020B0604020202020204" pitchFamily="34" charset="0"/>
              </a:rPr>
              <a:t>                                              end;</a:t>
            </a:r>
            <a:endParaRPr lang="en-US" sz="2400">
              <a:latin typeface="Arial" panose="020B0604020202020204" pitchFamily="34" charset="0"/>
              <a:cs typeface="Arial" panose="020B0604020202020204" pitchFamily="34" charset="0"/>
            </a:endParaRPr>
          </a:p>
          <a:p>
            <a:pPr algn="l"/>
            <a:endParaRPr lang="en-US" sz="2400">
              <a:latin typeface="Arial" panose="020B0604020202020204" pitchFamily="34" charset="0"/>
              <a:cs typeface="Arial" panose="020B0604020202020204" pitchFamily="34" charset="0"/>
            </a:endParaRPr>
          </a:p>
        </p:txBody>
      </p:sp>
      <p:grpSp>
        <p:nvGrpSpPr>
          <p:cNvPr id="22" name="148"/>
          <p:cNvGrpSpPr/>
          <p:nvPr/>
        </p:nvGrpSpPr>
        <p:grpSpPr>
          <a:xfrm>
            <a:off x="11132963" y="409352"/>
            <a:ext cx="467390" cy="413772"/>
            <a:chOff x="8022698" y="10553700"/>
            <a:chExt cx="733425" cy="649288"/>
          </a:xfrm>
          <a:solidFill>
            <a:srgbClr val="58A5BF"/>
          </a:solidFill>
        </p:grpSpPr>
        <p:sp>
          <p:nvSpPr>
            <p:cNvPr id="23" name="Freeform 198"/>
            <p:cNvSpPr>
              <a:spLocks noEditPoints="1"/>
            </p:cNvSpPr>
            <p:nvPr/>
          </p:nvSpPr>
          <p:spPr bwMode="auto">
            <a:xfrm>
              <a:off x="8022698" y="10553700"/>
              <a:ext cx="733425" cy="649288"/>
            </a:xfrm>
            <a:custGeom>
              <a:avLst/>
              <a:gdLst>
                <a:gd name="T0" fmla="*/ 66 w 77"/>
                <a:gd name="T1" fmla="*/ 0 h 68"/>
                <a:gd name="T2" fmla="*/ 11 w 77"/>
                <a:gd name="T3" fmla="*/ 0 h 68"/>
                <a:gd name="T4" fmla="*/ 0 w 77"/>
                <a:gd name="T5" fmla="*/ 11 h 68"/>
                <a:gd name="T6" fmla="*/ 0 w 77"/>
                <a:gd name="T7" fmla="*/ 46 h 68"/>
                <a:gd name="T8" fmla="*/ 11 w 77"/>
                <a:gd name="T9" fmla="*/ 57 h 68"/>
                <a:gd name="T10" fmla="*/ 29 w 77"/>
                <a:gd name="T11" fmla="*/ 57 h 68"/>
                <a:gd name="T12" fmla="*/ 28 w 77"/>
                <a:gd name="T13" fmla="*/ 65 h 68"/>
                <a:gd name="T14" fmla="*/ 26 w 77"/>
                <a:gd name="T15" fmla="*/ 65 h 68"/>
                <a:gd name="T16" fmla="*/ 21 w 77"/>
                <a:gd name="T17" fmla="*/ 65 h 68"/>
                <a:gd name="T18" fmla="*/ 20 w 77"/>
                <a:gd name="T19" fmla="*/ 67 h 68"/>
                <a:gd name="T20" fmla="*/ 21 w 77"/>
                <a:gd name="T21" fmla="*/ 68 h 68"/>
                <a:gd name="T22" fmla="*/ 56 w 77"/>
                <a:gd name="T23" fmla="*/ 68 h 68"/>
                <a:gd name="T24" fmla="*/ 57 w 77"/>
                <a:gd name="T25" fmla="*/ 67 h 68"/>
                <a:gd name="T26" fmla="*/ 56 w 77"/>
                <a:gd name="T27" fmla="*/ 65 h 68"/>
                <a:gd name="T28" fmla="*/ 51 w 77"/>
                <a:gd name="T29" fmla="*/ 65 h 68"/>
                <a:gd name="T30" fmla="*/ 49 w 77"/>
                <a:gd name="T31" fmla="*/ 65 h 68"/>
                <a:gd name="T32" fmla="*/ 48 w 77"/>
                <a:gd name="T33" fmla="*/ 57 h 68"/>
                <a:gd name="T34" fmla="*/ 66 w 77"/>
                <a:gd name="T35" fmla="*/ 57 h 68"/>
                <a:gd name="T36" fmla="*/ 77 w 77"/>
                <a:gd name="T37" fmla="*/ 46 h 68"/>
                <a:gd name="T38" fmla="*/ 77 w 77"/>
                <a:gd name="T39" fmla="*/ 11 h 68"/>
                <a:gd name="T40" fmla="*/ 66 w 77"/>
                <a:gd name="T41" fmla="*/ 0 h 68"/>
                <a:gd name="T42" fmla="*/ 11 w 77"/>
                <a:gd name="T43" fmla="*/ 3 h 68"/>
                <a:gd name="T44" fmla="*/ 66 w 77"/>
                <a:gd name="T45" fmla="*/ 3 h 68"/>
                <a:gd name="T46" fmla="*/ 73 w 77"/>
                <a:gd name="T47" fmla="*/ 11 h 68"/>
                <a:gd name="T48" fmla="*/ 73 w 77"/>
                <a:gd name="T49" fmla="*/ 41 h 68"/>
                <a:gd name="T50" fmla="*/ 3 w 77"/>
                <a:gd name="T51" fmla="*/ 41 h 68"/>
                <a:gd name="T52" fmla="*/ 3 w 77"/>
                <a:gd name="T53" fmla="*/ 11 h 68"/>
                <a:gd name="T54" fmla="*/ 11 w 77"/>
                <a:gd name="T55" fmla="*/ 3 h 68"/>
                <a:gd name="T56" fmla="*/ 46 w 77"/>
                <a:gd name="T57" fmla="*/ 65 h 68"/>
                <a:gd name="T58" fmla="*/ 31 w 77"/>
                <a:gd name="T59" fmla="*/ 65 h 68"/>
                <a:gd name="T60" fmla="*/ 32 w 77"/>
                <a:gd name="T61" fmla="*/ 57 h 68"/>
                <a:gd name="T62" fmla="*/ 45 w 77"/>
                <a:gd name="T63" fmla="*/ 57 h 68"/>
                <a:gd name="T64" fmla="*/ 46 w 77"/>
                <a:gd name="T65" fmla="*/ 65 h 68"/>
                <a:gd name="T66" fmla="*/ 66 w 77"/>
                <a:gd name="T67" fmla="*/ 53 h 68"/>
                <a:gd name="T68" fmla="*/ 11 w 77"/>
                <a:gd name="T69" fmla="*/ 53 h 68"/>
                <a:gd name="T70" fmla="*/ 3 w 77"/>
                <a:gd name="T71" fmla="*/ 46 h 68"/>
                <a:gd name="T72" fmla="*/ 3 w 77"/>
                <a:gd name="T73" fmla="*/ 44 h 68"/>
                <a:gd name="T74" fmla="*/ 73 w 77"/>
                <a:gd name="T75" fmla="*/ 44 h 68"/>
                <a:gd name="T76" fmla="*/ 73 w 77"/>
                <a:gd name="T77" fmla="*/ 46 h 68"/>
                <a:gd name="T78" fmla="*/ 66 w 77"/>
                <a:gd name="T79"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68">
                  <a:moveTo>
                    <a:pt x="66" y="0"/>
                  </a:moveTo>
                  <a:cubicBezTo>
                    <a:pt x="11" y="0"/>
                    <a:pt x="11" y="0"/>
                    <a:pt x="11" y="0"/>
                  </a:cubicBezTo>
                  <a:cubicBezTo>
                    <a:pt x="5" y="0"/>
                    <a:pt x="0" y="5"/>
                    <a:pt x="0" y="11"/>
                  </a:cubicBezTo>
                  <a:cubicBezTo>
                    <a:pt x="0" y="46"/>
                    <a:pt x="0" y="46"/>
                    <a:pt x="0" y="46"/>
                  </a:cubicBezTo>
                  <a:cubicBezTo>
                    <a:pt x="0" y="52"/>
                    <a:pt x="5" y="57"/>
                    <a:pt x="11" y="57"/>
                  </a:cubicBezTo>
                  <a:cubicBezTo>
                    <a:pt x="29" y="57"/>
                    <a:pt x="29" y="57"/>
                    <a:pt x="29" y="57"/>
                  </a:cubicBezTo>
                  <a:cubicBezTo>
                    <a:pt x="29" y="60"/>
                    <a:pt x="29" y="64"/>
                    <a:pt x="28" y="65"/>
                  </a:cubicBezTo>
                  <a:cubicBezTo>
                    <a:pt x="27" y="65"/>
                    <a:pt x="27" y="65"/>
                    <a:pt x="26" y="65"/>
                  </a:cubicBezTo>
                  <a:cubicBezTo>
                    <a:pt x="21" y="65"/>
                    <a:pt x="21" y="65"/>
                    <a:pt x="21" y="65"/>
                  </a:cubicBezTo>
                  <a:cubicBezTo>
                    <a:pt x="20" y="65"/>
                    <a:pt x="20" y="66"/>
                    <a:pt x="20" y="67"/>
                  </a:cubicBezTo>
                  <a:cubicBezTo>
                    <a:pt x="20" y="68"/>
                    <a:pt x="20" y="68"/>
                    <a:pt x="21" y="68"/>
                  </a:cubicBezTo>
                  <a:cubicBezTo>
                    <a:pt x="56" y="68"/>
                    <a:pt x="56" y="68"/>
                    <a:pt x="56" y="68"/>
                  </a:cubicBezTo>
                  <a:cubicBezTo>
                    <a:pt x="57" y="68"/>
                    <a:pt x="57" y="68"/>
                    <a:pt x="57" y="67"/>
                  </a:cubicBezTo>
                  <a:cubicBezTo>
                    <a:pt x="57" y="66"/>
                    <a:pt x="57" y="65"/>
                    <a:pt x="56" y="65"/>
                  </a:cubicBezTo>
                  <a:cubicBezTo>
                    <a:pt x="51" y="65"/>
                    <a:pt x="51" y="65"/>
                    <a:pt x="51" y="65"/>
                  </a:cubicBezTo>
                  <a:cubicBezTo>
                    <a:pt x="50" y="65"/>
                    <a:pt x="50" y="65"/>
                    <a:pt x="49" y="65"/>
                  </a:cubicBezTo>
                  <a:cubicBezTo>
                    <a:pt x="48" y="64"/>
                    <a:pt x="48" y="60"/>
                    <a:pt x="48" y="57"/>
                  </a:cubicBezTo>
                  <a:cubicBezTo>
                    <a:pt x="66" y="57"/>
                    <a:pt x="66" y="57"/>
                    <a:pt x="66" y="57"/>
                  </a:cubicBezTo>
                  <a:cubicBezTo>
                    <a:pt x="72" y="57"/>
                    <a:pt x="77" y="52"/>
                    <a:pt x="77" y="46"/>
                  </a:cubicBezTo>
                  <a:cubicBezTo>
                    <a:pt x="77" y="11"/>
                    <a:pt x="77" y="11"/>
                    <a:pt x="77" y="11"/>
                  </a:cubicBezTo>
                  <a:cubicBezTo>
                    <a:pt x="77" y="5"/>
                    <a:pt x="72" y="0"/>
                    <a:pt x="66" y="0"/>
                  </a:cubicBezTo>
                  <a:close/>
                  <a:moveTo>
                    <a:pt x="11" y="3"/>
                  </a:moveTo>
                  <a:cubicBezTo>
                    <a:pt x="66" y="3"/>
                    <a:pt x="66" y="3"/>
                    <a:pt x="66" y="3"/>
                  </a:cubicBezTo>
                  <a:cubicBezTo>
                    <a:pt x="70" y="3"/>
                    <a:pt x="73" y="7"/>
                    <a:pt x="73" y="11"/>
                  </a:cubicBezTo>
                  <a:cubicBezTo>
                    <a:pt x="73" y="41"/>
                    <a:pt x="73" y="41"/>
                    <a:pt x="73" y="41"/>
                  </a:cubicBezTo>
                  <a:cubicBezTo>
                    <a:pt x="3" y="41"/>
                    <a:pt x="3" y="41"/>
                    <a:pt x="3" y="41"/>
                  </a:cubicBezTo>
                  <a:cubicBezTo>
                    <a:pt x="3" y="11"/>
                    <a:pt x="3" y="11"/>
                    <a:pt x="3" y="11"/>
                  </a:cubicBezTo>
                  <a:cubicBezTo>
                    <a:pt x="3" y="7"/>
                    <a:pt x="7" y="3"/>
                    <a:pt x="11" y="3"/>
                  </a:cubicBezTo>
                  <a:close/>
                  <a:moveTo>
                    <a:pt x="46" y="65"/>
                  </a:moveTo>
                  <a:cubicBezTo>
                    <a:pt x="31" y="65"/>
                    <a:pt x="31" y="65"/>
                    <a:pt x="31" y="65"/>
                  </a:cubicBezTo>
                  <a:cubicBezTo>
                    <a:pt x="32" y="63"/>
                    <a:pt x="32" y="60"/>
                    <a:pt x="32" y="57"/>
                  </a:cubicBezTo>
                  <a:cubicBezTo>
                    <a:pt x="45" y="57"/>
                    <a:pt x="45" y="57"/>
                    <a:pt x="45" y="57"/>
                  </a:cubicBezTo>
                  <a:cubicBezTo>
                    <a:pt x="45" y="60"/>
                    <a:pt x="45" y="63"/>
                    <a:pt x="46" y="65"/>
                  </a:cubicBezTo>
                  <a:close/>
                  <a:moveTo>
                    <a:pt x="66" y="53"/>
                  </a:moveTo>
                  <a:cubicBezTo>
                    <a:pt x="11" y="53"/>
                    <a:pt x="11" y="53"/>
                    <a:pt x="11" y="53"/>
                  </a:cubicBezTo>
                  <a:cubicBezTo>
                    <a:pt x="7" y="53"/>
                    <a:pt x="3" y="50"/>
                    <a:pt x="3" y="46"/>
                  </a:cubicBezTo>
                  <a:cubicBezTo>
                    <a:pt x="3" y="44"/>
                    <a:pt x="3" y="44"/>
                    <a:pt x="3" y="44"/>
                  </a:cubicBezTo>
                  <a:cubicBezTo>
                    <a:pt x="73" y="44"/>
                    <a:pt x="73" y="44"/>
                    <a:pt x="73" y="44"/>
                  </a:cubicBezTo>
                  <a:cubicBezTo>
                    <a:pt x="73" y="46"/>
                    <a:pt x="73" y="46"/>
                    <a:pt x="73" y="46"/>
                  </a:cubicBezTo>
                  <a:cubicBezTo>
                    <a:pt x="73" y="50"/>
                    <a:pt x="70" y="53"/>
                    <a:pt x="6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sp>
          <p:nvSpPr>
            <p:cNvPr id="24" name="Oval 199"/>
            <p:cNvSpPr>
              <a:spLocks noChangeArrowheads="1"/>
            </p:cNvSpPr>
            <p:nvPr/>
          </p:nvSpPr>
          <p:spPr bwMode="auto">
            <a:xfrm>
              <a:off x="8365598" y="10983912"/>
              <a:ext cx="47625" cy="47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th-TH" sz="900"/>
            </a:p>
          </p:txBody>
        </p:sp>
      </p:grpSp>
      <p:sp>
        <p:nvSpPr>
          <p:cNvPr id="106" name="Shape 1713"/>
          <p:cNvSpPr/>
          <p:nvPr/>
        </p:nvSpPr>
        <p:spPr>
          <a:xfrm>
            <a:off x="584452" y="5874839"/>
            <a:ext cx="445111" cy="44540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8A5BF"/>
          </a:solidFill>
          <a:ln w="3175">
            <a:noFill/>
            <a:miter/>
          </a:ln>
        </p:spPr>
        <p:txBody>
          <a:bodyPr lIns="9525" tIns="9525" rIns="9525" bIns="9525" anchor="ctr"/>
          <a:p>
            <a:pPr defTabSz="1143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p>
        </p:txBody>
      </p:sp>
      <p:sp>
        <p:nvSpPr>
          <p:cNvPr id="52" name="Freeform 208"/>
          <p:cNvSpPr>
            <a:spLocks noEditPoints="1"/>
          </p:cNvSpPr>
          <p:nvPr/>
        </p:nvSpPr>
        <p:spPr bwMode="auto">
          <a:xfrm>
            <a:off x="11351260" y="5930824"/>
            <a:ext cx="418830" cy="389493"/>
          </a:xfrm>
          <a:custGeom>
            <a:avLst/>
            <a:gdLst>
              <a:gd name="T0" fmla="*/ 57 w 69"/>
              <a:gd name="T1" fmla="*/ 6 h 64"/>
              <a:gd name="T2" fmla="*/ 56 w 69"/>
              <a:gd name="T3" fmla="*/ 0 h 64"/>
              <a:gd name="T4" fmla="*/ 38 w 69"/>
              <a:gd name="T5" fmla="*/ 0 h 64"/>
              <a:gd name="T6" fmla="*/ 13 w 69"/>
              <a:gd name="T7" fmla="*/ 0 h 64"/>
              <a:gd name="T8" fmla="*/ 12 w 69"/>
              <a:gd name="T9" fmla="*/ 6 h 64"/>
              <a:gd name="T10" fmla="*/ 0 w 69"/>
              <a:gd name="T11" fmla="*/ 9 h 64"/>
              <a:gd name="T12" fmla="*/ 20 w 69"/>
              <a:gd name="T13" fmla="*/ 35 h 64"/>
              <a:gd name="T14" fmla="*/ 21 w 69"/>
              <a:gd name="T15" fmla="*/ 35 h 64"/>
              <a:gd name="T16" fmla="*/ 15 w 69"/>
              <a:gd name="T17" fmla="*/ 57 h 64"/>
              <a:gd name="T18" fmla="*/ 14 w 69"/>
              <a:gd name="T19" fmla="*/ 63 h 64"/>
              <a:gd name="T20" fmla="*/ 37 w 69"/>
              <a:gd name="T21" fmla="*/ 64 h 64"/>
              <a:gd name="T22" fmla="*/ 54 w 69"/>
              <a:gd name="T23" fmla="*/ 64 h 64"/>
              <a:gd name="T24" fmla="*/ 55 w 69"/>
              <a:gd name="T25" fmla="*/ 59 h 64"/>
              <a:gd name="T26" fmla="*/ 45 w 69"/>
              <a:gd name="T27" fmla="*/ 49 h 64"/>
              <a:gd name="T28" fmla="*/ 49 w 69"/>
              <a:gd name="T29" fmla="*/ 35 h 64"/>
              <a:gd name="T30" fmla="*/ 66 w 69"/>
              <a:gd name="T31" fmla="*/ 22 h 64"/>
              <a:gd name="T32" fmla="*/ 65 w 69"/>
              <a:gd name="T33" fmla="*/ 6 h 64"/>
              <a:gd name="T34" fmla="*/ 4 w 69"/>
              <a:gd name="T35" fmla="*/ 9 h 64"/>
              <a:gd name="T36" fmla="*/ 12 w 69"/>
              <a:gd name="T37" fmla="*/ 9 h 64"/>
              <a:gd name="T38" fmla="*/ 14 w 69"/>
              <a:gd name="T39" fmla="*/ 17 h 64"/>
              <a:gd name="T40" fmla="*/ 14 w 69"/>
              <a:gd name="T41" fmla="*/ 18 h 64"/>
              <a:gd name="T42" fmla="*/ 6 w 69"/>
              <a:gd name="T43" fmla="*/ 20 h 64"/>
              <a:gd name="T44" fmla="*/ 42 w 69"/>
              <a:gd name="T45" fmla="*/ 51 h 64"/>
              <a:gd name="T46" fmla="*/ 52 w 69"/>
              <a:gd name="T47" fmla="*/ 61 h 64"/>
              <a:gd name="T48" fmla="*/ 37 w 69"/>
              <a:gd name="T49" fmla="*/ 61 h 64"/>
              <a:gd name="T50" fmla="*/ 17 w 69"/>
              <a:gd name="T51" fmla="*/ 60 h 64"/>
              <a:gd name="T52" fmla="*/ 37 w 69"/>
              <a:gd name="T53" fmla="*/ 51 h 64"/>
              <a:gd name="T54" fmla="*/ 37 w 69"/>
              <a:gd name="T55" fmla="*/ 48 h 64"/>
              <a:gd name="T56" fmla="*/ 24 w 69"/>
              <a:gd name="T57" fmla="*/ 33 h 64"/>
              <a:gd name="T58" fmla="*/ 31 w 69"/>
              <a:gd name="T59" fmla="*/ 26 h 64"/>
              <a:gd name="T60" fmla="*/ 31 w 69"/>
              <a:gd name="T61" fmla="*/ 23 h 64"/>
              <a:gd name="T62" fmla="*/ 18 w 69"/>
              <a:gd name="T63" fmla="*/ 19 h 64"/>
              <a:gd name="T64" fmla="*/ 41 w 69"/>
              <a:gd name="T65" fmla="*/ 17 h 64"/>
              <a:gd name="T66" fmla="*/ 17 w 69"/>
              <a:gd name="T67" fmla="*/ 16 h 64"/>
              <a:gd name="T68" fmla="*/ 48 w 69"/>
              <a:gd name="T69" fmla="*/ 11 h 64"/>
              <a:gd name="T70" fmla="*/ 48 w 69"/>
              <a:gd name="T71" fmla="*/ 8 h 64"/>
              <a:gd name="T72" fmla="*/ 15 w 69"/>
              <a:gd name="T73" fmla="*/ 3 h 64"/>
              <a:gd name="T74" fmla="*/ 38 w 69"/>
              <a:gd name="T75" fmla="*/ 3 h 64"/>
              <a:gd name="T76" fmla="*/ 54 w 69"/>
              <a:gd name="T77" fmla="*/ 3 h 64"/>
              <a:gd name="T78" fmla="*/ 63 w 69"/>
              <a:gd name="T79" fmla="*/ 20 h 64"/>
              <a:gd name="T80" fmla="*/ 57 w 69"/>
              <a:gd name="T81" fmla="*/ 9 h 64"/>
              <a:gd name="T82" fmla="*/ 65 w 69"/>
              <a:gd name="T83"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 h="64">
                <a:moveTo>
                  <a:pt x="65" y="6"/>
                </a:moveTo>
                <a:cubicBezTo>
                  <a:pt x="57" y="6"/>
                  <a:pt x="57" y="6"/>
                  <a:pt x="57" y="6"/>
                </a:cubicBezTo>
                <a:cubicBezTo>
                  <a:pt x="58" y="3"/>
                  <a:pt x="58" y="1"/>
                  <a:pt x="58" y="1"/>
                </a:cubicBezTo>
                <a:cubicBezTo>
                  <a:pt x="58" y="0"/>
                  <a:pt x="57" y="0"/>
                  <a:pt x="56" y="0"/>
                </a:cubicBezTo>
                <a:cubicBezTo>
                  <a:pt x="38" y="0"/>
                  <a:pt x="38" y="0"/>
                  <a:pt x="38" y="0"/>
                </a:cubicBezTo>
                <a:cubicBezTo>
                  <a:pt x="38" y="0"/>
                  <a:pt x="38" y="0"/>
                  <a:pt x="38" y="0"/>
                </a:cubicBezTo>
                <a:cubicBezTo>
                  <a:pt x="38" y="0"/>
                  <a:pt x="37" y="0"/>
                  <a:pt x="37" y="0"/>
                </a:cubicBezTo>
                <a:cubicBezTo>
                  <a:pt x="13" y="0"/>
                  <a:pt x="13" y="0"/>
                  <a:pt x="13" y="0"/>
                </a:cubicBezTo>
                <a:cubicBezTo>
                  <a:pt x="12" y="0"/>
                  <a:pt x="12" y="0"/>
                  <a:pt x="12" y="1"/>
                </a:cubicBezTo>
                <a:cubicBezTo>
                  <a:pt x="12" y="1"/>
                  <a:pt x="12" y="3"/>
                  <a:pt x="12" y="6"/>
                </a:cubicBezTo>
                <a:cubicBezTo>
                  <a:pt x="4" y="6"/>
                  <a:pt x="4" y="6"/>
                  <a:pt x="4" y="6"/>
                </a:cubicBezTo>
                <a:cubicBezTo>
                  <a:pt x="2" y="6"/>
                  <a:pt x="0" y="7"/>
                  <a:pt x="0" y="9"/>
                </a:cubicBezTo>
                <a:cubicBezTo>
                  <a:pt x="0" y="10"/>
                  <a:pt x="0" y="16"/>
                  <a:pt x="3" y="22"/>
                </a:cubicBezTo>
                <a:cubicBezTo>
                  <a:pt x="6" y="30"/>
                  <a:pt x="12" y="34"/>
                  <a:pt x="20" y="35"/>
                </a:cubicBezTo>
                <a:cubicBezTo>
                  <a:pt x="20" y="35"/>
                  <a:pt x="20" y="35"/>
                  <a:pt x="21" y="35"/>
                </a:cubicBezTo>
                <a:cubicBezTo>
                  <a:pt x="21" y="35"/>
                  <a:pt x="21" y="35"/>
                  <a:pt x="21" y="35"/>
                </a:cubicBezTo>
                <a:cubicBezTo>
                  <a:pt x="25" y="41"/>
                  <a:pt x="26" y="46"/>
                  <a:pt x="24" y="49"/>
                </a:cubicBezTo>
                <a:cubicBezTo>
                  <a:pt x="23" y="53"/>
                  <a:pt x="18" y="57"/>
                  <a:pt x="15" y="57"/>
                </a:cubicBezTo>
                <a:cubicBezTo>
                  <a:pt x="14" y="58"/>
                  <a:pt x="14" y="58"/>
                  <a:pt x="14" y="59"/>
                </a:cubicBezTo>
                <a:cubicBezTo>
                  <a:pt x="14" y="63"/>
                  <a:pt x="14" y="63"/>
                  <a:pt x="14" y="63"/>
                </a:cubicBezTo>
                <a:cubicBezTo>
                  <a:pt x="14" y="64"/>
                  <a:pt x="15" y="64"/>
                  <a:pt x="16" y="64"/>
                </a:cubicBezTo>
                <a:cubicBezTo>
                  <a:pt x="37" y="64"/>
                  <a:pt x="37" y="64"/>
                  <a:pt x="37" y="64"/>
                </a:cubicBezTo>
                <a:cubicBezTo>
                  <a:pt x="38" y="64"/>
                  <a:pt x="38" y="64"/>
                  <a:pt x="38" y="64"/>
                </a:cubicBezTo>
                <a:cubicBezTo>
                  <a:pt x="54" y="64"/>
                  <a:pt x="54" y="64"/>
                  <a:pt x="54" y="64"/>
                </a:cubicBezTo>
                <a:cubicBezTo>
                  <a:pt x="55" y="64"/>
                  <a:pt x="55" y="64"/>
                  <a:pt x="55" y="63"/>
                </a:cubicBezTo>
                <a:cubicBezTo>
                  <a:pt x="55" y="59"/>
                  <a:pt x="55" y="59"/>
                  <a:pt x="55" y="59"/>
                </a:cubicBezTo>
                <a:cubicBezTo>
                  <a:pt x="55" y="58"/>
                  <a:pt x="55" y="58"/>
                  <a:pt x="54" y="57"/>
                </a:cubicBezTo>
                <a:cubicBezTo>
                  <a:pt x="51" y="57"/>
                  <a:pt x="47" y="53"/>
                  <a:pt x="45" y="49"/>
                </a:cubicBezTo>
                <a:cubicBezTo>
                  <a:pt x="44" y="46"/>
                  <a:pt x="45" y="41"/>
                  <a:pt x="48" y="35"/>
                </a:cubicBezTo>
                <a:cubicBezTo>
                  <a:pt x="48" y="35"/>
                  <a:pt x="48" y="35"/>
                  <a:pt x="49" y="35"/>
                </a:cubicBezTo>
                <a:cubicBezTo>
                  <a:pt x="49" y="35"/>
                  <a:pt x="49" y="35"/>
                  <a:pt x="49" y="35"/>
                </a:cubicBezTo>
                <a:cubicBezTo>
                  <a:pt x="57" y="34"/>
                  <a:pt x="63" y="30"/>
                  <a:pt x="66" y="22"/>
                </a:cubicBezTo>
                <a:cubicBezTo>
                  <a:pt x="69" y="16"/>
                  <a:pt x="69" y="10"/>
                  <a:pt x="69" y="9"/>
                </a:cubicBezTo>
                <a:cubicBezTo>
                  <a:pt x="69" y="7"/>
                  <a:pt x="67" y="6"/>
                  <a:pt x="65" y="6"/>
                </a:cubicBezTo>
                <a:close/>
                <a:moveTo>
                  <a:pt x="6" y="20"/>
                </a:moveTo>
                <a:cubicBezTo>
                  <a:pt x="4" y="15"/>
                  <a:pt x="4" y="10"/>
                  <a:pt x="4" y="9"/>
                </a:cubicBezTo>
                <a:cubicBezTo>
                  <a:pt x="4" y="9"/>
                  <a:pt x="4" y="9"/>
                  <a:pt x="4" y="9"/>
                </a:cubicBezTo>
                <a:cubicBezTo>
                  <a:pt x="12" y="9"/>
                  <a:pt x="12" y="9"/>
                  <a:pt x="12" y="9"/>
                </a:cubicBezTo>
                <a:cubicBezTo>
                  <a:pt x="12" y="10"/>
                  <a:pt x="12" y="10"/>
                  <a:pt x="13" y="10"/>
                </a:cubicBezTo>
                <a:cubicBezTo>
                  <a:pt x="13" y="12"/>
                  <a:pt x="13" y="14"/>
                  <a:pt x="14" y="17"/>
                </a:cubicBezTo>
                <a:cubicBezTo>
                  <a:pt x="14" y="17"/>
                  <a:pt x="14" y="17"/>
                  <a:pt x="14" y="17"/>
                </a:cubicBezTo>
                <a:cubicBezTo>
                  <a:pt x="14" y="18"/>
                  <a:pt x="14" y="18"/>
                  <a:pt x="14" y="18"/>
                </a:cubicBezTo>
                <a:cubicBezTo>
                  <a:pt x="16" y="22"/>
                  <a:pt x="17" y="27"/>
                  <a:pt x="19" y="31"/>
                </a:cubicBezTo>
                <a:cubicBezTo>
                  <a:pt x="13" y="30"/>
                  <a:pt x="9" y="27"/>
                  <a:pt x="6" y="20"/>
                </a:cubicBezTo>
                <a:close/>
                <a:moveTo>
                  <a:pt x="45" y="33"/>
                </a:moveTo>
                <a:cubicBezTo>
                  <a:pt x="41" y="41"/>
                  <a:pt x="40" y="46"/>
                  <a:pt x="42" y="51"/>
                </a:cubicBezTo>
                <a:cubicBezTo>
                  <a:pt x="44" y="55"/>
                  <a:pt x="48" y="59"/>
                  <a:pt x="52" y="60"/>
                </a:cubicBezTo>
                <a:cubicBezTo>
                  <a:pt x="52" y="61"/>
                  <a:pt x="52" y="61"/>
                  <a:pt x="52" y="61"/>
                </a:cubicBezTo>
                <a:cubicBezTo>
                  <a:pt x="38" y="61"/>
                  <a:pt x="38" y="61"/>
                  <a:pt x="38" y="61"/>
                </a:cubicBezTo>
                <a:cubicBezTo>
                  <a:pt x="37" y="61"/>
                  <a:pt x="37" y="61"/>
                  <a:pt x="37" y="61"/>
                </a:cubicBezTo>
                <a:cubicBezTo>
                  <a:pt x="17" y="61"/>
                  <a:pt x="17" y="61"/>
                  <a:pt x="17" y="61"/>
                </a:cubicBezTo>
                <a:cubicBezTo>
                  <a:pt x="17" y="60"/>
                  <a:pt x="17" y="60"/>
                  <a:pt x="17" y="60"/>
                </a:cubicBezTo>
                <a:cubicBezTo>
                  <a:pt x="21" y="59"/>
                  <a:pt x="25" y="55"/>
                  <a:pt x="27" y="51"/>
                </a:cubicBezTo>
                <a:cubicBezTo>
                  <a:pt x="37" y="51"/>
                  <a:pt x="37" y="51"/>
                  <a:pt x="37" y="51"/>
                </a:cubicBezTo>
                <a:cubicBezTo>
                  <a:pt x="38" y="51"/>
                  <a:pt x="39" y="50"/>
                  <a:pt x="39" y="49"/>
                </a:cubicBezTo>
                <a:cubicBezTo>
                  <a:pt x="39" y="49"/>
                  <a:pt x="38" y="48"/>
                  <a:pt x="37" y="48"/>
                </a:cubicBezTo>
                <a:cubicBezTo>
                  <a:pt x="28" y="48"/>
                  <a:pt x="28" y="48"/>
                  <a:pt x="28" y="48"/>
                </a:cubicBezTo>
                <a:cubicBezTo>
                  <a:pt x="29" y="44"/>
                  <a:pt x="27" y="39"/>
                  <a:pt x="24" y="33"/>
                </a:cubicBezTo>
                <a:cubicBezTo>
                  <a:pt x="23" y="31"/>
                  <a:pt x="22" y="28"/>
                  <a:pt x="21" y="26"/>
                </a:cubicBezTo>
                <a:cubicBezTo>
                  <a:pt x="31" y="26"/>
                  <a:pt x="31" y="26"/>
                  <a:pt x="31" y="26"/>
                </a:cubicBezTo>
                <a:cubicBezTo>
                  <a:pt x="32" y="26"/>
                  <a:pt x="32" y="25"/>
                  <a:pt x="32" y="25"/>
                </a:cubicBezTo>
                <a:cubicBezTo>
                  <a:pt x="32" y="24"/>
                  <a:pt x="32" y="23"/>
                  <a:pt x="31" y="23"/>
                </a:cubicBezTo>
                <a:cubicBezTo>
                  <a:pt x="20" y="23"/>
                  <a:pt x="20" y="23"/>
                  <a:pt x="20" y="23"/>
                </a:cubicBezTo>
                <a:cubicBezTo>
                  <a:pt x="19" y="22"/>
                  <a:pt x="18" y="20"/>
                  <a:pt x="18" y="19"/>
                </a:cubicBezTo>
                <a:cubicBezTo>
                  <a:pt x="39" y="19"/>
                  <a:pt x="39" y="19"/>
                  <a:pt x="39" y="19"/>
                </a:cubicBezTo>
                <a:cubicBezTo>
                  <a:pt x="40" y="19"/>
                  <a:pt x="41" y="18"/>
                  <a:pt x="41" y="17"/>
                </a:cubicBezTo>
                <a:cubicBezTo>
                  <a:pt x="41" y="16"/>
                  <a:pt x="40" y="16"/>
                  <a:pt x="39" y="16"/>
                </a:cubicBezTo>
                <a:cubicBezTo>
                  <a:pt x="17" y="16"/>
                  <a:pt x="17" y="16"/>
                  <a:pt x="17" y="16"/>
                </a:cubicBezTo>
                <a:cubicBezTo>
                  <a:pt x="17" y="14"/>
                  <a:pt x="16" y="12"/>
                  <a:pt x="16" y="11"/>
                </a:cubicBezTo>
                <a:cubicBezTo>
                  <a:pt x="48" y="11"/>
                  <a:pt x="48" y="11"/>
                  <a:pt x="48" y="11"/>
                </a:cubicBezTo>
                <a:cubicBezTo>
                  <a:pt x="49" y="11"/>
                  <a:pt x="49" y="10"/>
                  <a:pt x="49" y="9"/>
                </a:cubicBezTo>
                <a:cubicBezTo>
                  <a:pt x="49" y="8"/>
                  <a:pt x="49" y="8"/>
                  <a:pt x="48" y="8"/>
                </a:cubicBezTo>
                <a:cubicBezTo>
                  <a:pt x="16" y="8"/>
                  <a:pt x="16" y="8"/>
                  <a:pt x="16" y="8"/>
                </a:cubicBezTo>
                <a:cubicBezTo>
                  <a:pt x="15" y="6"/>
                  <a:pt x="15" y="4"/>
                  <a:pt x="15" y="3"/>
                </a:cubicBezTo>
                <a:cubicBezTo>
                  <a:pt x="37" y="3"/>
                  <a:pt x="37" y="3"/>
                  <a:pt x="37" y="3"/>
                </a:cubicBezTo>
                <a:cubicBezTo>
                  <a:pt x="37" y="3"/>
                  <a:pt x="38" y="3"/>
                  <a:pt x="38" y="3"/>
                </a:cubicBezTo>
                <a:cubicBezTo>
                  <a:pt x="38" y="3"/>
                  <a:pt x="38" y="3"/>
                  <a:pt x="38" y="3"/>
                </a:cubicBezTo>
                <a:cubicBezTo>
                  <a:pt x="54" y="3"/>
                  <a:pt x="54" y="3"/>
                  <a:pt x="54" y="3"/>
                </a:cubicBezTo>
                <a:cubicBezTo>
                  <a:pt x="54" y="7"/>
                  <a:pt x="53" y="19"/>
                  <a:pt x="45" y="33"/>
                </a:cubicBezTo>
                <a:close/>
                <a:moveTo>
                  <a:pt x="63" y="20"/>
                </a:moveTo>
                <a:cubicBezTo>
                  <a:pt x="60" y="27"/>
                  <a:pt x="56" y="30"/>
                  <a:pt x="50" y="31"/>
                </a:cubicBezTo>
                <a:cubicBezTo>
                  <a:pt x="54" y="23"/>
                  <a:pt x="56" y="15"/>
                  <a:pt x="57" y="9"/>
                </a:cubicBezTo>
                <a:cubicBezTo>
                  <a:pt x="65" y="9"/>
                  <a:pt x="65" y="9"/>
                  <a:pt x="65" y="9"/>
                </a:cubicBezTo>
                <a:cubicBezTo>
                  <a:pt x="65" y="9"/>
                  <a:pt x="65" y="9"/>
                  <a:pt x="65" y="9"/>
                </a:cubicBezTo>
                <a:cubicBezTo>
                  <a:pt x="65" y="10"/>
                  <a:pt x="65" y="15"/>
                  <a:pt x="63" y="20"/>
                </a:cubicBezTo>
                <a:close/>
              </a:path>
            </a:pathLst>
          </a:custGeom>
          <a:solidFill>
            <a:srgbClr val="2A3E56"/>
          </a:solidFill>
          <a:ln>
            <a:noFill/>
          </a:ln>
        </p:spPr>
        <p:txBody>
          <a:bodyPr vert="horz" wrap="square" lIns="45720" tIns="22860" rIns="45720" bIns="22860" numCol="1" anchor="t" anchorCtr="0" compatLnSpc="1"/>
          <a:p>
            <a:endParaRPr lang="th-TH" sz="9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10372</Words>
  <Application>WPS Presentation</Application>
  <PresentationFormat>宽屏</PresentationFormat>
  <Paragraphs>255</Paragraphs>
  <Slides>18</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18</vt:i4>
      </vt:variant>
    </vt:vector>
  </HeadingPairs>
  <TitlesOfParts>
    <vt:vector size="45" baseType="lpstr">
      <vt:lpstr>Arial</vt:lpstr>
      <vt:lpstr>SimSun</vt:lpstr>
      <vt:lpstr>Wingdings</vt:lpstr>
      <vt:lpstr>Microsoft YaHei Light</vt:lpstr>
      <vt:lpstr>思源黑体 Medium</vt:lpstr>
      <vt:lpstr>Lato Light</vt:lpstr>
      <vt:lpstr>MS PGothic</vt:lpstr>
      <vt:lpstr>Trebuchet MS</vt:lpstr>
      <vt:lpstr>Gill Sans</vt:lpstr>
      <vt:lpstr>Lato Black</vt:lpstr>
      <vt:lpstr>Segoe Print</vt:lpstr>
      <vt:lpstr>Helvetica Light</vt:lpstr>
      <vt:lpstr>Calibri Light</vt:lpstr>
      <vt:lpstr>Symbol</vt:lpstr>
      <vt:lpstr>Open Sans</vt:lpstr>
      <vt:lpstr>Bebas Neue Regular</vt:lpstr>
      <vt:lpstr>Gill Sans</vt:lpstr>
      <vt:lpstr>HelveticaNeueLT Pro 35 Th</vt:lpstr>
      <vt:lpstr>Microsoft YaHei</vt:lpstr>
      <vt:lpstr>Calibri</vt:lpstr>
      <vt:lpstr>Arial Unicode MS</vt:lpstr>
      <vt:lpstr>Cordia New</vt:lpstr>
      <vt:lpstr>Arial Black</vt:lpstr>
      <vt:lpstr>Microsoft JhengHei Light</vt:lpstr>
      <vt:lpstr>Malgun Gothic</vt:lpstr>
      <vt:lpstr>Bahnschrift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uying</dc:creator>
  <cp:lastModifiedBy>Alexandra Maria</cp:lastModifiedBy>
  <cp:revision>35</cp:revision>
  <dcterms:created xsi:type="dcterms:W3CDTF">2019-05-28T05:47:00Z</dcterms:created>
  <dcterms:modified xsi:type="dcterms:W3CDTF">2020-04-13T17:00:32Z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