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25"/>
  </p:handoutMasterIdLst>
  <p:sldIdLst>
    <p:sldId id="257" r:id="rId3"/>
    <p:sldId id="258" r:id="rId4"/>
    <p:sldId id="259" r:id="rId5"/>
    <p:sldId id="269" r:id="rId6"/>
    <p:sldId id="276" r:id="rId7"/>
    <p:sldId id="278" r:id="rId9"/>
    <p:sldId id="277" r:id="rId10"/>
    <p:sldId id="296" r:id="rId11"/>
    <p:sldId id="297" r:id="rId12"/>
    <p:sldId id="298" r:id="rId13"/>
    <p:sldId id="299" r:id="rId14"/>
    <p:sldId id="300" r:id="rId15"/>
    <p:sldId id="260" r:id="rId16"/>
    <p:sldId id="268" r:id="rId17"/>
    <p:sldId id="270" r:id="rId18"/>
    <p:sldId id="272" r:id="rId19"/>
    <p:sldId id="271" r:id="rId20"/>
    <p:sldId id="261" r:id="rId21"/>
    <p:sldId id="267" r:id="rId22"/>
    <p:sldId id="273" r:id="rId23"/>
    <p:sldId id="27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C9D5"/>
    <a:srgbClr val="F3C900"/>
    <a:srgbClr val="FFD000"/>
    <a:srgbClr val="40B1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985" autoAdjust="0"/>
    <p:restoredTop sz="94660"/>
  </p:normalViewPr>
  <p:slideViewPr>
    <p:cSldViewPr snapToGrid="0">
      <p:cViewPr varScale="1">
        <p:scale>
          <a:sx n="69" d="100"/>
          <a:sy n="69" d="100"/>
        </p:scale>
        <p:origin x="8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charset="0"/>
                <a:cs typeface="Calibri" panose="020F05020202040302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charset="0"/>
                <a:cs typeface="Calibri" panose="020F05020202040302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charset="0"/>
                <a:cs typeface="Calibri" panose="020F05020202040302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charset="0"/>
                <a:cs typeface="Calibri" panose="020F05020202040302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charset="0"/>
        <a:cs typeface="Calibri" panose="020F0502020204030204" charset="0"/>
      </a:defRPr>
    </a:lvl1pPr>
    <a:lvl2pPr marL="457200" algn="l" defTabSz="914400" rtl="0" eaLnBrk="1" latinLnBrk="0" hangingPunct="1">
      <a:defRPr sz="1200" kern="1200">
        <a:solidFill>
          <a:schemeClr val="tx1"/>
        </a:solidFill>
        <a:latin typeface="+mn-lt"/>
        <a:ea typeface="Calibri" panose="020F0502020204030204" charset="0"/>
        <a:cs typeface="Calibri" panose="020F0502020204030204" charset="0"/>
      </a:defRPr>
    </a:lvl2pPr>
    <a:lvl3pPr marL="914400" algn="l" defTabSz="914400" rtl="0" eaLnBrk="1" latinLnBrk="0" hangingPunct="1">
      <a:defRPr sz="1200" kern="1200">
        <a:solidFill>
          <a:schemeClr val="tx1"/>
        </a:solidFill>
        <a:latin typeface="+mn-lt"/>
        <a:ea typeface="Calibri" panose="020F0502020204030204" charset="0"/>
        <a:cs typeface="Calibri" panose="020F0502020204030204" charset="0"/>
      </a:defRPr>
    </a:lvl3pPr>
    <a:lvl4pPr marL="1371600" algn="l" defTabSz="914400" rtl="0" eaLnBrk="1" latinLnBrk="0" hangingPunct="1">
      <a:defRPr sz="1200" kern="1200">
        <a:solidFill>
          <a:schemeClr val="tx1"/>
        </a:solidFill>
        <a:latin typeface="+mn-lt"/>
        <a:ea typeface="Calibri" panose="020F0502020204030204" charset="0"/>
        <a:cs typeface="Calibri" panose="020F0502020204030204" charset="0"/>
      </a:defRPr>
    </a:lvl4pPr>
    <a:lvl5pPr marL="1828800" algn="l" defTabSz="914400" rtl="0" eaLnBrk="1" latinLnBrk="0" hangingPunct="1">
      <a:defRPr sz="1200" kern="1200">
        <a:solidFill>
          <a:schemeClr val="tx1"/>
        </a:solidFill>
        <a:latin typeface="+mn-lt"/>
        <a:ea typeface="Calibri" panose="020F0502020204030204" charset="0"/>
        <a:cs typeface="Calibri" panose="020F050202020403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8185260-5B6C-484A-8636-B5911F59C7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5F3C3A-4CFF-45E7-A74F-3D5C546B81C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185260-5B6C-484A-8636-B5911F59C7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5F3C3A-4CFF-45E7-A74F-3D5C546B81C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185260-5B6C-484A-8636-B5911F59C7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5F3C3A-4CFF-45E7-A74F-3D5C546B81C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185260-5B6C-484A-8636-B5911F59C7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5F3C3A-4CFF-45E7-A74F-3D5C546B81C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48185260-5B6C-484A-8636-B5911F59C7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5F3C3A-4CFF-45E7-A74F-3D5C546B81C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8185260-5B6C-484A-8636-B5911F59C79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5F3C3A-4CFF-45E7-A74F-3D5C546B81C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8185260-5B6C-484A-8636-B5911F59C79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75F3C3A-4CFF-45E7-A74F-3D5C546B81C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8185260-5B6C-484A-8636-B5911F59C79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5F3C3A-4CFF-45E7-A74F-3D5C546B81C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185260-5B6C-484A-8636-B5911F59C79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75F3C3A-4CFF-45E7-A74F-3D5C546B81C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48185260-5B6C-484A-8636-B5911F59C79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5F3C3A-4CFF-45E7-A74F-3D5C546B81C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48185260-5B6C-484A-8636-B5911F59C79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5F3C3A-4CFF-45E7-A74F-3D5C546B81C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charset="0"/>
                <a:ea typeface="Calibri" panose="020F0502020204030204" charset="0"/>
                <a:cs typeface="Calibri" panose="020F0502020204030204" charset="0"/>
              </a:defRPr>
            </a:lvl1pPr>
          </a:lstStyle>
          <a:p>
            <a:fld id="{48185260-5B6C-484A-8636-B5911F59C79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libri" panose="020F0502020204030204" charset="0"/>
                <a:ea typeface="Calibri" panose="020F0502020204030204" charset="0"/>
                <a:cs typeface="Calibri" panose="020F050202020403020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charset="0"/>
                <a:ea typeface="Calibri" panose="020F0502020204030204" charset="0"/>
                <a:cs typeface="Calibri" panose="020F0502020204030204" charset="0"/>
              </a:defRPr>
            </a:lvl1pPr>
          </a:lstStyle>
          <a:p>
            <a:fld id="{F75F3C3A-4CFF-45E7-A74F-3D5C546B81C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charset="0"/>
          <a:ea typeface="Calibri" panose="020F0502020204030204" charset="0"/>
          <a:cs typeface="Calibri" panose="020F050202020403020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charset="0"/>
          <a:ea typeface="Calibri" panose="020F0502020204030204" charset="0"/>
          <a:cs typeface="Calibri" panose="020F05020202040302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charset="0"/>
          <a:ea typeface="Calibri" panose="020F0502020204030204" charset="0"/>
          <a:cs typeface="Calibri" panose="020F05020202040302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charset="0"/>
          <a:ea typeface="Calibri" panose="020F0502020204030204" charset="0"/>
          <a:cs typeface="Calibri" panose="020F05020202040302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Calibri" panose="020F0502020204030204" charset="0"/>
          <a:cs typeface="Calibri" panose="020F05020202040302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Calibri" panose="020F0502020204030204" charset="0"/>
          <a:cs typeface="Calibri" panose="020F050202020403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e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8.emf"/></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image" Target="../media/image8.emf"/></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8.emf"/></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8.emf"/></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8.e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emf"/></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image" Target="../media/image8.emf"/></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8.emf"/></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image" Target="../media/image6.emf"/><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8.emf"/></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8.emf"/></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emf"/></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8.emf"/></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8.e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115185" y="15240"/>
            <a:ext cx="6865620" cy="3556000"/>
            <a:chOff x="-642827" y="-801142"/>
            <a:chExt cx="13477653" cy="8460283"/>
          </a:xfrm>
        </p:grpSpPr>
        <p:pic>
          <p:nvPicPr>
            <p:cNvPr id="5" name="图片 4"/>
            <p:cNvPicPr>
              <a:picLocks noChangeAspect="1"/>
            </p:cNvPicPr>
            <p:nvPr/>
          </p:nvPicPr>
          <p:blipFill>
            <a:blip r:embed="rId1"/>
            <a:stretch>
              <a:fillRect/>
            </a:stretch>
          </p:blipFill>
          <p:spPr>
            <a:xfrm>
              <a:off x="-642827" y="-801142"/>
              <a:ext cx="13477653" cy="8460283"/>
            </a:xfrm>
            <a:prstGeom prst="rect">
              <a:avLst/>
            </a:prstGeom>
          </p:spPr>
        </p:pic>
        <p:pic>
          <p:nvPicPr>
            <p:cNvPr id="6" name="图片 5"/>
            <p:cNvPicPr>
              <a:picLocks noChangeAspect="1"/>
            </p:cNvPicPr>
            <p:nvPr/>
          </p:nvPicPr>
          <p:blipFill>
            <a:blip r:embed="rId2"/>
            <a:stretch>
              <a:fillRect/>
            </a:stretch>
          </p:blipFill>
          <p:spPr>
            <a:xfrm>
              <a:off x="2234354" y="119835"/>
              <a:ext cx="7723292" cy="6618329"/>
            </a:xfrm>
            <a:prstGeom prst="rect">
              <a:avLst/>
            </a:prstGeom>
          </p:spPr>
        </p:pic>
      </p:grpSp>
      <p:pic>
        <p:nvPicPr>
          <p:cNvPr id="7" name="图片 6"/>
          <p:cNvPicPr>
            <a:picLocks noChangeAspect="1"/>
          </p:cNvPicPr>
          <p:nvPr/>
        </p:nvPicPr>
        <p:blipFill>
          <a:blip r:embed="rId3"/>
          <a:stretch>
            <a:fillRect/>
          </a:stretch>
        </p:blipFill>
        <p:spPr>
          <a:xfrm flipV="1">
            <a:off x="2441701" y="6202525"/>
            <a:ext cx="6661533" cy="151200"/>
          </a:xfrm>
          <a:prstGeom prst="rect">
            <a:avLst/>
          </a:prstGeom>
        </p:spPr>
      </p:pic>
      <p:sp>
        <p:nvSpPr>
          <p:cNvPr id="8" name="文本框 7"/>
          <p:cNvSpPr txBox="1"/>
          <p:nvPr/>
        </p:nvSpPr>
        <p:spPr>
          <a:xfrm>
            <a:off x="353060" y="3033395"/>
            <a:ext cx="11730355" cy="3169285"/>
          </a:xfrm>
          <a:prstGeom prst="rect">
            <a:avLst/>
          </a:prstGeom>
          <a:noFill/>
        </p:spPr>
        <p:txBody>
          <a:bodyPr wrap="square" rtlCol="0">
            <a:spAutoFit/>
          </a:bodyPr>
          <a:lstStyle/>
          <a:p>
            <a:pPr algn="ctr"/>
            <a:r>
              <a:rPr lang="en-US" altLang="zh-CN" sz="4000" b="1" dirty="0">
                <a:solidFill>
                  <a:srgbClr val="030000"/>
                </a:solidFill>
                <a:latin typeface="Calibri" panose="020F0502020204030204" charset="0"/>
                <a:ea typeface="Calibri" panose="020F0502020204030204" charset="0"/>
                <a:cs typeface="Calibri" panose="020F0502020204030204" charset="0"/>
              </a:rPr>
              <a:t>Triangularea unui poligon</a:t>
            </a:r>
            <a:endParaRPr lang="en-US" altLang="zh-CN" sz="4000" b="1" dirty="0">
              <a:solidFill>
                <a:srgbClr val="030000"/>
              </a:solidFill>
              <a:latin typeface="Calibri" panose="020F0502020204030204" charset="0"/>
              <a:ea typeface="Calibri" panose="020F0502020204030204" charset="0"/>
              <a:cs typeface="Calibri" panose="020F0502020204030204" charset="0"/>
            </a:endParaRPr>
          </a:p>
          <a:p>
            <a:pPr algn="ctr"/>
            <a:r>
              <a:rPr lang="en-US" altLang="zh-CN" sz="4000" b="1" dirty="0">
                <a:solidFill>
                  <a:srgbClr val="030000"/>
                </a:solidFill>
                <a:latin typeface="Calibri" panose="020F0502020204030204" charset="0"/>
                <a:ea typeface="Calibri" panose="020F0502020204030204" charset="0"/>
                <a:cs typeface="Calibri" panose="020F0502020204030204" charset="0"/>
              </a:rPr>
              <a:t>a) 3-colorarea grafului asociat unei triangulări</a:t>
            </a:r>
            <a:endParaRPr lang="en-US" altLang="zh-CN" sz="4000" b="1" dirty="0">
              <a:solidFill>
                <a:srgbClr val="030000"/>
              </a:solidFill>
              <a:latin typeface="Calibri" panose="020F0502020204030204" charset="0"/>
              <a:ea typeface="Calibri" panose="020F0502020204030204" charset="0"/>
              <a:cs typeface="Calibri" panose="020F0502020204030204" charset="0"/>
            </a:endParaRPr>
          </a:p>
          <a:p>
            <a:pPr algn="ctr"/>
            <a:r>
              <a:rPr lang="en-US" altLang="zh-CN" sz="4000" b="1" dirty="0">
                <a:solidFill>
                  <a:srgbClr val="030000"/>
                </a:solidFill>
                <a:latin typeface="Calibri" panose="020F0502020204030204" charset="0"/>
                <a:ea typeface="Calibri" panose="020F0502020204030204" charset="0"/>
                <a:cs typeface="Calibri" panose="020F0502020204030204" charset="0"/>
              </a:rPr>
              <a:t>b) Triangularea poligoanelor simple prin otectomie (eliminarea urechilor)</a:t>
            </a:r>
            <a:endParaRPr lang="en-US" altLang="zh-CN" sz="4000" b="1" dirty="0">
              <a:solidFill>
                <a:srgbClr val="030000"/>
              </a:solidFill>
              <a:latin typeface="Calibri" panose="020F0502020204030204" charset="0"/>
              <a:ea typeface="Calibri" panose="020F0502020204030204" charset="0"/>
              <a:cs typeface="Calibri" panose="020F0502020204030204" charset="0"/>
            </a:endParaRPr>
          </a:p>
          <a:p>
            <a:pPr algn="ctr"/>
            <a:r>
              <a:rPr lang="en-US" altLang="zh-CN" sz="4000" b="1" dirty="0">
                <a:solidFill>
                  <a:srgbClr val="030000"/>
                </a:solidFill>
                <a:latin typeface="Calibri" panose="020F0502020204030204" charset="0"/>
                <a:ea typeface="Calibri" panose="020F0502020204030204" charset="0"/>
                <a:cs typeface="Calibri" panose="020F0502020204030204" charset="0"/>
              </a:rPr>
              <a:t>c) Duala triangulării</a:t>
            </a:r>
            <a:endParaRPr lang="en-US" altLang="zh-CN" sz="4000" b="1" dirty="0">
              <a:solidFill>
                <a:srgbClr val="030000"/>
              </a:solidFill>
              <a:latin typeface="Calibri" panose="020F0502020204030204" charset="0"/>
              <a:ea typeface="Calibri" panose="020F0502020204030204" charset="0"/>
              <a:cs typeface="Calibri" panose="020F0502020204030204" charset="0"/>
            </a:endParaRPr>
          </a:p>
        </p:txBody>
      </p:sp>
      <p:sp>
        <p:nvSpPr>
          <p:cNvPr id="10" name="文本框 9"/>
          <p:cNvSpPr txBox="1"/>
          <p:nvPr/>
        </p:nvSpPr>
        <p:spPr>
          <a:xfrm>
            <a:off x="4601089" y="6353725"/>
            <a:ext cx="2343150" cy="398780"/>
          </a:xfrm>
          <a:prstGeom prst="rect">
            <a:avLst/>
          </a:prstGeom>
          <a:solidFill>
            <a:srgbClr val="F3C900"/>
          </a:solidFill>
        </p:spPr>
        <p:txBody>
          <a:bodyPr wrap="square" rtlCol="0">
            <a:spAutoFit/>
          </a:bodyPr>
          <a:lstStyle/>
          <a:p>
            <a:r>
              <a:rPr lang="en-US" sz="2000" dirty="0">
                <a:solidFill>
                  <a:schemeClr val="tx1">
                    <a:lumMod val="85000"/>
                    <a:lumOff val="15000"/>
                  </a:schemeClr>
                </a:solidFill>
                <a:latin typeface="Calibri" panose="020F0502020204030204" charset="0"/>
                <a:ea typeface="Calibri" panose="020F0502020204030204" charset="0"/>
                <a:cs typeface="Calibri" panose="020F0502020204030204" charset="0"/>
              </a:rPr>
              <a:t>Pop Alexandra-Maria</a:t>
            </a:r>
            <a:endParaRPr lang="en-US" sz="2000" dirty="0" smtClean="0">
              <a:solidFill>
                <a:schemeClr val="tx1">
                  <a:lumMod val="85000"/>
                  <a:lumOff val="15000"/>
                </a:schemeClr>
              </a:solidFill>
              <a:latin typeface="Calibri" panose="020F0502020204030204" charset="0"/>
              <a:ea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750" fill="hold"/>
                                        <p:tgtEl>
                                          <p:spTgt spid="10"/>
                                        </p:tgtEl>
                                        <p:attrNameLst>
                                          <p:attrName>ppt_w</p:attrName>
                                        </p:attrNameLst>
                                      </p:cBhvr>
                                      <p:tavLst>
                                        <p:tav tm="0">
                                          <p:val>
                                            <p:fltVal val="0"/>
                                          </p:val>
                                        </p:tav>
                                        <p:tav tm="100000">
                                          <p:val>
                                            <p:strVal val="#ppt_w"/>
                                          </p:val>
                                        </p:tav>
                                      </p:tavLst>
                                    </p:anim>
                                    <p:anim calcmode="lin" valueType="num">
                                      <p:cBhvr>
                                        <p:cTn id="8" dur="750" fill="hold"/>
                                        <p:tgtEl>
                                          <p:spTgt spid="10"/>
                                        </p:tgtEl>
                                        <p:attrNameLst>
                                          <p:attrName>ppt_h</p:attrName>
                                        </p:attrNameLst>
                                      </p:cBhvr>
                                      <p:tavLst>
                                        <p:tav tm="0">
                                          <p:val>
                                            <p:fltVal val="0"/>
                                          </p:val>
                                        </p:tav>
                                        <p:tav tm="100000">
                                          <p:val>
                                            <p:strVal val="#ppt_h"/>
                                          </p:val>
                                        </p:tav>
                                      </p:tavLst>
                                    </p:anim>
                                    <p:animEffect transition="in" filter="fade">
                                      <p:cBhvr>
                                        <p:cTn id="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 name="图片 32"/>
          <p:cNvPicPr>
            <a:picLocks noChangeAspect="1"/>
          </p:cNvPicPr>
          <p:nvPr/>
        </p:nvPicPr>
        <p:blipFill rotWithShape="1">
          <a:blip r:embed="rId1"/>
          <a:srcRect r="43866" b="35615"/>
          <a:stretch>
            <a:fillRect/>
          </a:stretch>
        </p:blipFill>
        <p:spPr>
          <a:xfrm>
            <a:off x="106865" y="87669"/>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498804" y="-495160"/>
            <a:ext cx="2355628" cy="3273334"/>
          </a:xfrm>
          <a:prstGeom prst="rect">
            <a:avLst/>
          </a:prstGeom>
        </p:spPr>
      </p:pic>
      <p:sp>
        <p:nvSpPr>
          <p:cNvPr id="3" name="Text Box 2"/>
          <p:cNvSpPr txBox="1"/>
          <p:nvPr/>
        </p:nvSpPr>
        <p:spPr>
          <a:xfrm>
            <a:off x="1184910" y="440055"/>
            <a:ext cx="7689215" cy="1137285"/>
          </a:xfrm>
          <a:prstGeom prst="rect">
            <a:avLst/>
          </a:prstGeom>
          <a:noFill/>
        </p:spPr>
        <p:txBody>
          <a:bodyPr wrap="square" rtlCol="0" anchor="t">
            <a:spAutoFit/>
          </a:bodyPr>
          <a:p>
            <a:r>
              <a:rPr lang="en-US" sz="2400" b="1"/>
              <a:t>Teoremă:</a:t>
            </a:r>
            <a:endParaRPr lang="en-US" sz="2400" b="1"/>
          </a:p>
          <a:p>
            <a:r>
              <a:rPr lang="en-US" sz="2000"/>
              <a:t>O</a:t>
            </a:r>
            <a:r>
              <a:rPr lang="en-US" sz="2400" b="1"/>
              <a:t> </a:t>
            </a:r>
            <a:r>
              <a:rPr lang="en-US" sz="2000"/>
              <a:t>hartă cubică este 3-colorabilă dacă și numai dacă fiecare regiune este mărginită de un număr par de muchii.</a:t>
            </a:r>
            <a:endParaRPr lang="en-US" sz="2000"/>
          </a:p>
        </p:txBody>
      </p:sp>
      <p:sp>
        <p:nvSpPr>
          <p:cNvPr id="4" name="Text Box 3"/>
          <p:cNvSpPr txBox="1"/>
          <p:nvPr/>
        </p:nvSpPr>
        <p:spPr>
          <a:xfrm>
            <a:off x="792480" y="1582420"/>
            <a:ext cx="11195685" cy="5077460"/>
          </a:xfrm>
          <a:prstGeom prst="rect">
            <a:avLst/>
          </a:prstGeom>
          <a:noFill/>
        </p:spPr>
        <p:txBody>
          <a:bodyPr wrap="square" rtlCol="0" anchor="t">
            <a:spAutoFit/>
          </a:bodyPr>
          <a:p>
            <a:r>
              <a:rPr lang="en-US" sz="2400" b="1"/>
              <a:t>Demonstrație:</a:t>
            </a:r>
            <a:endParaRPr lang="en-US" sz="2400" b="1"/>
          </a:p>
          <a:p>
            <a:r>
              <a:rPr lang="en-US" sz="2000"/>
              <a:t>Prima implicație este foarte logică si pornește de la construcția unei hărți cubice. O colorare a unei hărți cubice presupune ca numărul de muchii din ciclurile care delimitează fiecare regiune să fie par. Putem colora o față cu o anumită culoare iar regiunile sale vecine alternative cu celelalte două culori rămase. Pentru fiecare hartă putem să construim un graf dual  astfel  încât  obținem  un  ciclu  asociat  fețelor  vecine.Lungimea  unui  ciclu  colorat  cu  doar  două  culori  trebuie  să  fie  pară.  Ca  urmare fiecare față a unei hărți cubice 3-colorabile trebuie să fie delimitată de un număr par de fețe vecine.Pentru a arăta că dacă fiecare regiune dintr-o hartă cubică este delimitată de un număr par  de  muchii  atunci  harta  este  3-colorabila  pornim  demonstrația  printr-o  inducție  dupănumărul de regiuni din harta respectivă. Pentru o hartă cu 3 regiuni colorarea este evidentă,fiecare regiune are o altă culoare.Presupunem teorema adevărată pentru o hartă cu mai puțin de r regiuni. Considerămo hartă cubică M cu r+1 regiuni unde fiecare față are un număr par de muchii. Cum am văzut în teoria pentru grafurile planare, fiecare graf planar poate fi considerat ca un graf dual pentruo altă hartă. Evident graful pentru o hartă cubică este planar deci putem să construim graful dual asociat. Al treilea corolar al teoremei lui Euler limita gradul unui vârf oarecare din graf astfel încât acesta să fie mai mic sau egal cu 5. Trecând înapoi la o hartă rezultă ca trebuie să existe o față mărginită de mai puțin de 5 muchii. </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 name="图片 32"/>
          <p:cNvPicPr>
            <a:picLocks noChangeAspect="1"/>
          </p:cNvPicPr>
          <p:nvPr/>
        </p:nvPicPr>
        <p:blipFill rotWithShape="1">
          <a:blip r:embed="rId1"/>
          <a:srcRect r="43866" b="35615"/>
          <a:stretch>
            <a:fillRect/>
          </a:stretch>
        </p:blipFill>
        <p:spPr>
          <a:xfrm>
            <a:off x="121470" y="87669"/>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726134" y="-371335"/>
            <a:ext cx="2355628" cy="3273334"/>
          </a:xfrm>
          <a:prstGeom prst="rect">
            <a:avLst/>
          </a:prstGeom>
        </p:spPr>
      </p:pic>
      <p:sp>
        <p:nvSpPr>
          <p:cNvPr id="2" name="Text Box 1"/>
          <p:cNvSpPr txBox="1"/>
          <p:nvPr/>
        </p:nvSpPr>
        <p:spPr>
          <a:xfrm>
            <a:off x="1495425" y="336550"/>
            <a:ext cx="7771765" cy="1938020"/>
          </a:xfrm>
          <a:prstGeom prst="rect">
            <a:avLst/>
          </a:prstGeom>
          <a:noFill/>
        </p:spPr>
        <p:txBody>
          <a:bodyPr wrap="square" rtlCol="0" anchor="t">
            <a:spAutoFit/>
          </a:bodyPr>
          <a:p>
            <a:r>
              <a:rPr lang="en-US" sz="2000"/>
              <a:t>Cum numărul de muchii pentru fiecare față este  par  obținem  două  cazuri  pentru  regiunea  respectivă,  două  sau patru  regiuni  care  o înconjoară.  Dacă  eliminăm  această  față  obținem  o  hartă  cu  r  regiuni  care  am  presupus  în ipoteza de inducție că este 3-colorabil. Rămâne de arătat ca prin eliminarea feței numărul demuchii care mărginesc celelalte regiuni rămâne par.Pentru primul caz, în care fața eliminată are 2 muchii. </a:t>
            </a:r>
            <a:endParaRPr lang="en-US" sz="2000"/>
          </a:p>
        </p:txBody>
      </p:sp>
      <p:sp>
        <p:nvSpPr>
          <p:cNvPr id="3" name="Text Box 2"/>
          <p:cNvSpPr txBox="1"/>
          <p:nvPr/>
        </p:nvSpPr>
        <p:spPr>
          <a:xfrm>
            <a:off x="342900" y="2195195"/>
            <a:ext cx="11703685" cy="4707890"/>
          </a:xfrm>
          <a:prstGeom prst="rect">
            <a:avLst/>
          </a:prstGeom>
          <a:noFill/>
        </p:spPr>
        <p:txBody>
          <a:bodyPr wrap="square" rtlCol="0" anchor="t">
            <a:spAutoFit/>
          </a:bodyPr>
          <a:p>
            <a:r>
              <a:rPr lang="en-US" sz="2000">
                <a:sym typeface="+mn-ea"/>
              </a:rPr>
              <a:t>Pentru a elimina regiunea R este sufficient să ștergem o singură muchie. Astfel această față și cea de care era separată prin  muchia  eliminată,  R’,  se  unesc.  Celelalte  fețe  nu  sunt  afectate  de  această  modificare întrucât marginile au rămas în aceleași poziții iar noua față are același număr de muchii ca siregiunea R’: a fost eliminată o muchie dar și adăugată cealaltă care despărțea regiunea R decealaltă  față.  Numărul  de  muchii  care  mărginesc  fiecare față  a  rămas  par  deci  se  verifică inducția și harta este 3-colorabilă.În cazul în care harta are o regiune cu 4 muchii, selectăm regiunile vecine acesteia șile  notăm  R1,  R2,  R3 și  R4 în  sensul  acelor  de  ceas.  Evident  aceste  regiuni  trebuie  să  fieconectate dar trebuie ca două dintre ele să nu fie separate de o muchie. Presupunem că R2șiR4 nu au muchie comună deci pot fi colorate la fel pe când celelalte 2 regiuni sunt colorate diferit. Eliminăm muchiile dintre R și R2, respectiv R șiR4, obținând astfel o hartă cu r-1 regiuni.  Folosind  același  raționament  ca  în  primul  caz  regiunile  pentru  noua  hartă  au  un număr  par  de  muchii.  Notăm  cu  R’  noua  față  formată  din  reuniunea  dintreR,  R2șiR4. Amintim  că în construcția hărții R avea doar 4 muchii,  câte una pentru fiecare din cele 4 regiuni vecine. Atât pentru R2cât și pentru R4 trebuie deci să fie un număr impar de muchii în contact cu exteriorul. Astfel orice ciclu care ocolește noua față R’ pentru a ajunge din R1 în R3 trebuie  să  parcurgă  un  număr  impar  de  muchii,  delimitând  la  fel  un  număr  impar  de regiuni.</a:t>
            </a:r>
            <a:r>
              <a:rPr lang="en-US">
                <a:sym typeface="+mn-ea"/>
              </a:rPr>
              <a:t>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90930" y="193675"/>
            <a:ext cx="8394065" cy="1938020"/>
          </a:xfrm>
          <a:prstGeom prst="rect">
            <a:avLst/>
          </a:prstGeom>
          <a:noFill/>
        </p:spPr>
        <p:txBody>
          <a:bodyPr wrap="square" rtlCol="0" anchor="t">
            <a:spAutoFit/>
          </a:bodyPr>
          <a:p>
            <a:r>
              <a:rPr lang="en-US" sz="2000">
                <a:sym typeface="+mn-ea"/>
              </a:rPr>
              <a:t> Așadar R1și R3 trebuie să fie colorate la fel pentru ca această hartă cu r-1 regiuni să fie 3-colorabilă. Adăugăm din nou regiunea ștearsă R pentru colorând cele două regiuni vecine R2 și R 4cu aceeași  culoare iar pe  R cu o  culoare distinctă. Obținem  o 3-colorare corectă pentru  harta cubică cu r+1 regiuni.În ambele cazuri putem afirma că o hartă cubică cu regiunile mărginite de un număr par de muchii este 3-colorabilă.</a:t>
            </a:r>
            <a:endParaRPr lang="en-US" sz="2000">
              <a:sym typeface="+mn-ea"/>
            </a:endParaRPr>
          </a:p>
        </p:txBody>
      </p:sp>
      <p:pic>
        <p:nvPicPr>
          <p:cNvPr id="33" name="图片 32"/>
          <p:cNvPicPr>
            <a:picLocks noChangeAspect="1"/>
          </p:cNvPicPr>
          <p:nvPr/>
        </p:nvPicPr>
        <p:blipFill rotWithShape="1">
          <a:blip r:embed="rId1"/>
          <a:srcRect r="43866" b="35615"/>
          <a:stretch>
            <a:fillRect/>
          </a:stretch>
        </p:blipFill>
        <p:spPr>
          <a:xfrm>
            <a:off x="30665" y="1210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755979" y="-446900"/>
            <a:ext cx="2355628" cy="3273334"/>
          </a:xfrm>
          <a:prstGeom prst="rect">
            <a:avLst/>
          </a:prstGeom>
        </p:spPr>
      </p:pic>
      <p:pic>
        <p:nvPicPr>
          <p:cNvPr id="3" name="Picture 2"/>
          <p:cNvPicPr>
            <a:picLocks noChangeAspect="1"/>
          </p:cNvPicPr>
          <p:nvPr/>
        </p:nvPicPr>
        <p:blipFill>
          <a:blip r:embed="rId2"/>
          <a:srcRect l="12519" t="6901" r="10627" b="11005"/>
          <a:stretch>
            <a:fillRect/>
          </a:stretch>
        </p:blipFill>
        <p:spPr>
          <a:xfrm>
            <a:off x="2954655" y="2131695"/>
            <a:ext cx="5763895" cy="46177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a:blip r:embed="rId1"/>
          <a:stretch>
            <a:fillRect/>
          </a:stretch>
        </p:blipFill>
        <p:spPr>
          <a:xfrm>
            <a:off x="2615483" y="61007"/>
            <a:ext cx="7337410" cy="4610233"/>
          </a:xfrm>
          <a:prstGeom prst="rect">
            <a:avLst/>
          </a:prstGeom>
        </p:spPr>
      </p:pic>
      <p:pic>
        <p:nvPicPr>
          <p:cNvPr id="30" name="图片 29"/>
          <p:cNvPicPr>
            <a:picLocks noChangeAspect="1"/>
          </p:cNvPicPr>
          <p:nvPr/>
        </p:nvPicPr>
        <p:blipFill>
          <a:blip r:embed="rId2"/>
          <a:stretch>
            <a:fillRect/>
          </a:stretch>
        </p:blipFill>
        <p:spPr>
          <a:xfrm flipV="1">
            <a:off x="2953244" y="4366751"/>
            <a:ext cx="6661533" cy="151200"/>
          </a:xfrm>
          <a:prstGeom prst="rect">
            <a:avLst/>
          </a:prstGeom>
        </p:spPr>
      </p:pic>
      <p:sp>
        <p:nvSpPr>
          <p:cNvPr id="32" name="文本框 31"/>
          <p:cNvSpPr txBox="1"/>
          <p:nvPr/>
        </p:nvSpPr>
        <p:spPr>
          <a:xfrm>
            <a:off x="227965" y="4366260"/>
            <a:ext cx="11863705" cy="1753235"/>
          </a:xfrm>
          <a:prstGeom prst="rect">
            <a:avLst/>
          </a:prstGeom>
          <a:noFill/>
        </p:spPr>
        <p:txBody>
          <a:bodyPr wrap="square" rtlCol="0">
            <a:spAutoFit/>
          </a:bodyPr>
          <a:lstStyle/>
          <a:p>
            <a:pPr algn="ctr"/>
            <a:r>
              <a:rPr lang="en-US" altLang="zh-CN" sz="5400" b="1" dirty="0">
                <a:solidFill>
                  <a:srgbClr val="030000"/>
                </a:solidFill>
                <a:latin typeface="Calibri" panose="020F0502020204030204" charset="0"/>
                <a:ea typeface="Calibri" panose="020F0502020204030204" charset="0"/>
                <a:cs typeface="Calibri" panose="020F0502020204030204" charset="0"/>
              </a:rPr>
              <a:t>Triangularea poligoanelor simple prin otectomie (eliminarea urechilor)</a:t>
            </a:r>
            <a:endParaRPr lang="en-US" altLang="zh-CN" sz="5400" b="1" dirty="0">
              <a:solidFill>
                <a:srgbClr val="030000"/>
              </a:solidFill>
              <a:latin typeface="Calibri" panose="020F0502020204030204" charset="0"/>
              <a:ea typeface="Calibri" panose="020F0502020204030204" charset="0"/>
              <a:cs typeface="Calibri" panose="020F0502020204030204" charset="0"/>
            </a:endParaRPr>
          </a:p>
        </p:txBody>
      </p:sp>
      <p:pic>
        <p:nvPicPr>
          <p:cNvPr id="6" name="图片 5"/>
          <p:cNvPicPr>
            <a:picLocks noChangeAspect="1"/>
          </p:cNvPicPr>
          <p:nvPr/>
        </p:nvPicPr>
        <p:blipFill>
          <a:blip r:embed="rId3"/>
          <a:stretch>
            <a:fillRect/>
          </a:stretch>
        </p:blipFill>
        <p:spPr>
          <a:xfrm>
            <a:off x="3997923" y="2110153"/>
            <a:ext cx="4172322" cy="225652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a:srcRect r="43866" b="35615"/>
          <a:stretch>
            <a:fillRect/>
          </a:stretch>
        </p:blipFill>
        <p:spPr>
          <a:xfrm>
            <a:off x="469450" y="17847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377519" y="-261480"/>
            <a:ext cx="2355628" cy="3273334"/>
          </a:xfrm>
          <a:prstGeom prst="rect">
            <a:avLst/>
          </a:prstGeom>
        </p:spPr>
      </p:pic>
      <p:sp>
        <p:nvSpPr>
          <p:cNvPr id="2" name="Text Box 1"/>
          <p:cNvSpPr txBox="1"/>
          <p:nvPr/>
        </p:nvSpPr>
        <p:spPr>
          <a:xfrm>
            <a:off x="1713865" y="782320"/>
            <a:ext cx="7898765" cy="3169285"/>
          </a:xfrm>
          <a:prstGeom prst="rect">
            <a:avLst/>
          </a:prstGeom>
          <a:noFill/>
        </p:spPr>
        <p:txBody>
          <a:bodyPr wrap="square" rtlCol="0" anchor="t">
            <a:spAutoFit/>
          </a:bodyPr>
          <a:p>
            <a:r>
              <a:rPr lang="en-US" sz="2000" b="1"/>
              <a:t>Teorema 1 (Teorema 2E –Two Ears Theorem) </a:t>
            </a:r>
            <a:endParaRPr lang="en-US" sz="2000" b="1"/>
          </a:p>
          <a:p>
            <a:r>
              <a:rPr lang="en-US" sz="2000"/>
              <a:t>Cu exceptia triunghiurilor,</a:t>
            </a:r>
            <a:endParaRPr lang="en-US" sz="2000"/>
          </a:p>
          <a:p>
            <a:r>
              <a:rPr lang="en-US" sz="2000"/>
              <a:t>orice poligon are cel putin doua componente de tip E care nu se suprapun.</a:t>
            </a:r>
            <a:endParaRPr lang="en-US" sz="2000"/>
          </a:p>
          <a:p>
            <a:r>
              <a:rPr lang="en-US" sz="2000" b="1"/>
              <a:t>Demonstratie: (1975, Gary H.Meisters)</a:t>
            </a:r>
            <a:endParaRPr lang="en-US" sz="2000"/>
          </a:p>
          <a:p>
            <a:r>
              <a:rPr lang="en-US" sz="2000"/>
              <a:t>Teorema se demonstreaza prin inductie dupa numarul varfurilor, n, din</a:t>
            </a:r>
            <a:endParaRPr lang="en-US" sz="2000"/>
          </a:p>
          <a:p>
            <a:r>
              <a:rPr lang="en-US" sz="2000"/>
              <a:t>poligonul simplu P. Daca n = 4 atunci P este un patrulater si are 2 componente de tip E (doua</a:t>
            </a:r>
            <a:endParaRPr lang="en-US" sz="2000"/>
          </a:p>
          <a:p>
            <a:r>
              <a:rPr lang="en-US" sz="2000"/>
              <a:t>urechi). Daca patrulaterul este convex atunci exista doua posibilitati de a se obtine componente de tip E. Daca patrulaterul este concav atunci este o singura posibilitate.</a:t>
            </a:r>
            <a:endParaRPr lang="en-US" sz="2000"/>
          </a:p>
        </p:txBody>
      </p:sp>
      <p:pic>
        <p:nvPicPr>
          <p:cNvPr id="3" name="Picture 2"/>
          <p:cNvPicPr>
            <a:picLocks noChangeAspect="1"/>
          </p:cNvPicPr>
          <p:nvPr/>
        </p:nvPicPr>
        <p:blipFill>
          <a:blip r:embed="rId2"/>
          <a:srcRect l="38814" t="33316" r="36223" b="37153"/>
          <a:stretch>
            <a:fillRect/>
          </a:stretch>
        </p:blipFill>
        <p:spPr>
          <a:xfrm>
            <a:off x="4114800" y="3660775"/>
            <a:ext cx="4803775" cy="319532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a:srcRect r="43866" b="35615"/>
          <a:stretch>
            <a:fillRect/>
          </a:stretch>
        </p:blipFill>
        <p:spPr>
          <a:xfrm>
            <a:off x="469450" y="17847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377519" y="-261480"/>
            <a:ext cx="2355628" cy="3273334"/>
          </a:xfrm>
          <a:prstGeom prst="rect">
            <a:avLst/>
          </a:prstGeom>
        </p:spPr>
      </p:pic>
      <p:sp>
        <p:nvSpPr>
          <p:cNvPr id="2" name="Text Box 1"/>
          <p:cNvSpPr txBox="1"/>
          <p:nvPr/>
        </p:nvSpPr>
        <p:spPr>
          <a:xfrm>
            <a:off x="1684655" y="452755"/>
            <a:ext cx="7233285" cy="1322070"/>
          </a:xfrm>
          <a:prstGeom prst="rect">
            <a:avLst/>
          </a:prstGeom>
          <a:noFill/>
        </p:spPr>
        <p:txBody>
          <a:bodyPr wrap="square" rtlCol="0" anchor="t">
            <a:spAutoFit/>
          </a:bodyPr>
          <a:p>
            <a:r>
              <a:rPr lang="en-US" sz="2000"/>
              <a:t>Daca n ≥ 5 atunci fie P acest poligon simplu cu cel put¸in 5 varfuri. Ma fixez intr-un punct p</a:t>
            </a:r>
            <a:r>
              <a:rPr lang="en-US" sz="2000" baseline="-25000"/>
              <a:t>i</a:t>
            </a:r>
            <a:r>
              <a:rPr lang="en-US" sz="2000"/>
              <a:t> oarecare. Se disting doua cazuri:</a:t>
            </a:r>
            <a:endParaRPr lang="en-US" sz="2000"/>
          </a:p>
          <a:p>
            <a:r>
              <a:rPr lang="en-US" sz="2000"/>
              <a:t>- Cazul I: p</a:t>
            </a:r>
            <a:r>
              <a:rPr lang="en-US" sz="2000" baseline="-25000"/>
              <a:t>i</a:t>
            </a:r>
            <a:r>
              <a:rPr lang="en-US" sz="2000"/>
              <a:t> este componenta E</a:t>
            </a:r>
            <a:endParaRPr lang="en-US" sz="2000"/>
          </a:p>
          <a:p>
            <a:r>
              <a:rPr lang="en-US" sz="2000"/>
              <a:t>- Cazul II: p</a:t>
            </a:r>
            <a:r>
              <a:rPr lang="en-US" sz="2000" baseline="-25000"/>
              <a:t>i</a:t>
            </a:r>
            <a:r>
              <a:rPr lang="en-US" sz="2000"/>
              <a:t> nu este componenta E.</a:t>
            </a:r>
            <a:endParaRPr lang="en-US" sz="2000"/>
          </a:p>
        </p:txBody>
      </p:sp>
      <p:sp>
        <p:nvSpPr>
          <p:cNvPr id="3" name="Text Box 2"/>
          <p:cNvSpPr txBox="1"/>
          <p:nvPr/>
        </p:nvSpPr>
        <p:spPr>
          <a:xfrm>
            <a:off x="1034415" y="1774825"/>
            <a:ext cx="10319385" cy="2553335"/>
          </a:xfrm>
          <a:prstGeom prst="rect">
            <a:avLst/>
          </a:prstGeom>
          <a:noFill/>
        </p:spPr>
        <p:txBody>
          <a:bodyPr wrap="square" rtlCol="0" anchor="t">
            <a:spAutoFit/>
          </a:bodyPr>
          <a:p>
            <a:r>
              <a:rPr lang="en-US" sz="2000" b="1"/>
              <a:t>Cazul I: </a:t>
            </a:r>
            <a:r>
              <a:rPr lang="en-US" sz="2000"/>
              <a:t>Poligonul P are o componenta E in p</a:t>
            </a:r>
            <a:r>
              <a:rPr lang="en-US" sz="2000" baseline="-25000"/>
              <a:t>i</a:t>
            </a:r>
            <a:r>
              <a:rPr lang="en-US" sz="2000"/>
              <a:t>, deci p</a:t>
            </a:r>
            <a:r>
              <a:rPr lang="en-US" sz="2000" baseline="-25000"/>
              <a:t>i−1</a:t>
            </a:r>
            <a:r>
              <a:rPr lang="en-US" sz="2000"/>
              <a:t>p</a:t>
            </a:r>
            <a:r>
              <a:rPr lang="en-US" sz="2000" baseline="-25000"/>
              <a:t>i+1</a:t>
            </a:r>
            <a:r>
              <a:rPr lang="en-US" sz="2000"/>
              <a:t> este diagonala,</a:t>
            </a:r>
            <a:endParaRPr lang="en-US" sz="2000"/>
          </a:p>
          <a:p>
            <a:r>
              <a:rPr lang="en-US" sz="2000"/>
              <a:t>iar triunghiul p</a:t>
            </a:r>
            <a:r>
              <a:rPr lang="en-US" sz="2000" baseline="-25000"/>
              <a:t>i−1</a:t>
            </a:r>
            <a:r>
              <a:rPr lang="en-US" sz="2000"/>
              <a:t>p</a:t>
            </a:r>
            <a:r>
              <a:rPr lang="en-US" sz="2000" baseline="-25000"/>
              <a:t>i</a:t>
            </a:r>
            <a:r>
              <a:rPr lang="en-US" sz="2000"/>
              <a:t>p</a:t>
            </a:r>
            <a:r>
              <a:rPr lang="en-US" sz="2000" baseline="-25000"/>
              <a:t>i+1</a:t>
            </a:r>
            <a:r>
              <a:rPr lang="en-US" sz="2000"/>
              <a:t> nu contine alte varfuri ale poligonului P. Daca urechea este inlaturata atunci poligonul P</a:t>
            </a:r>
            <a:r>
              <a:rPr lang="en-US" sz="2000" baseline="-25000"/>
              <a:t>0 </a:t>
            </a:r>
            <a:r>
              <a:rPr lang="en-US" sz="2000"/>
              <a:t>ce ramane este un poligon simplu cu n − 1</a:t>
            </a:r>
            <a:endParaRPr lang="en-US" sz="2000"/>
          </a:p>
          <a:p>
            <a:r>
              <a:rPr lang="en-US" sz="2000"/>
              <a:t>varfuri. Conform ipotezei de inductie exista doua urechi E1 ¸si E2 care nu se</a:t>
            </a:r>
            <a:endParaRPr lang="en-US" sz="2000"/>
          </a:p>
          <a:p>
            <a:r>
              <a:rPr lang="en-US" sz="2000"/>
              <a:t>intersecteaza. Din moment ce nu se suprapun, macar una din cele doua urechi</a:t>
            </a:r>
            <a:endParaRPr lang="en-US" sz="2000"/>
          </a:p>
          <a:p>
            <a:r>
              <a:rPr lang="en-US" sz="2000"/>
              <a:t>nu contine varfurile p</a:t>
            </a:r>
            <a:r>
              <a:rPr lang="en-US" sz="2000" baseline="-25000"/>
              <a:t>i−1</a:t>
            </a:r>
            <a:r>
              <a:rPr lang="en-US" sz="2000"/>
              <a:t> sau p</a:t>
            </a:r>
            <a:r>
              <a:rPr lang="en-US" sz="2000" baseline="-25000"/>
              <a:t>i+1</a:t>
            </a:r>
            <a:r>
              <a:rPr lang="en-US" sz="2000"/>
              <a:t>. Sa spunem ca aceasta este E1. Din moment ce toate componentele E ale lui P</a:t>
            </a:r>
            <a:r>
              <a:rPr lang="en-US" sz="2000" baseline="-25000"/>
              <a:t>0 </a:t>
            </a:r>
            <a:r>
              <a:rPr lang="en-US" sz="2000"/>
              <a:t>sunt componente E si ale lui P, rezulta ca poligonul P are doua urechi: E</a:t>
            </a:r>
            <a:r>
              <a:rPr lang="en-US" sz="2000" baseline="-25000"/>
              <a:t>1</a:t>
            </a:r>
            <a:r>
              <a:rPr lang="en-US" sz="2000"/>
              <a:t> si urechea din p</a:t>
            </a:r>
            <a:r>
              <a:rPr lang="en-US" sz="2000" baseline="-25000"/>
              <a:t>i</a:t>
            </a:r>
            <a:r>
              <a:rPr lang="en-US" sz="2000"/>
              <a:t>.</a:t>
            </a:r>
            <a:endParaRPr lang="en-US" sz="2000"/>
          </a:p>
        </p:txBody>
      </p:sp>
      <p:pic>
        <p:nvPicPr>
          <p:cNvPr id="4" name="Picture 3"/>
          <p:cNvPicPr>
            <a:picLocks noChangeAspect="1"/>
          </p:cNvPicPr>
          <p:nvPr/>
        </p:nvPicPr>
        <p:blipFill>
          <a:blip r:embed="rId2"/>
          <a:srcRect l="36223" t="32413" r="34968" b="40087"/>
          <a:stretch>
            <a:fillRect/>
          </a:stretch>
        </p:blipFill>
        <p:spPr>
          <a:xfrm>
            <a:off x="3881120" y="3980180"/>
            <a:ext cx="5364480" cy="287845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a:srcRect r="43866" b="35615"/>
          <a:stretch>
            <a:fillRect/>
          </a:stretch>
        </p:blipFill>
        <p:spPr>
          <a:xfrm>
            <a:off x="469450" y="17847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377519" y="-261480"/>
            <a:ext cx="2355628" cy="3273334"/>
          </a:xfrm>
          <a:prstGeom prst="rect">
            <a:avLst/>
          </a:prstGeom>
        </p:spPr>
      </p:pic>
      <p:sp>
        <p:nvSpPr>
          <p:cNvPr id="2" name="Text Box 1"/>
          <p:cNvSpPr txBox="1"/>
          <p:nvPr/>
        </p:nvSpPr>
        <p:spPr>
          <a:xfrm>
            <a:off x="1623695" y="572135"/>
            <a:ext cx="9745980" cy="3784600"/>
          </a:xfrm>
          <a:prstGeom prst="rect">
            <a:avLst/>
          </a:prstGeom>
          <a:noFill/>
        </p:spPr>
        <p:txBody>
          <a:bodyPr wrap="square" rtlCol="0" anchor="t">
            <a:spAutoFit/>
          </a:bodyPr>
          <a:p>
            <a:r>
              <a:rPr lang="en-US" sz="2000" b="1"/>
              <a:t>Cazul II:</a:t>
            </a:r>
            <a:r>
              <a:rPr lang="en-US" sz="2000"/>
              <a:t> Poligonul P nu are o ureche in p</a:t>
            </a:r>
            <a:r>
              <a:rPr lang="en-US" sz="2000" baseline="-25000"/>
              <a:t>i</a:t>
            </a:r>
            <a:r>
              <a:rPr lang="en-US" sz="2000"/>
              <a:t>, deci p</a:t>
            </a:r>
            <a:r>
              <a:rPr lang="en-US" sz="2000" baseline="-25000"/>
              <a:t>i</a:t>
            </a:r>
            <a:r>
              <a:rPr lang="en-US" sz="2000"/>
              <a:t> este varf convex dar</a:t>
            </a:r>
            <a:endParaRPr lang="en-US" sz="2000"/>
          </a:p>
          <a:p>
            <a:r>
              <a:rPr lang="en-US" sz="2000"/>
              <a:t>nu e compunenta te tip E. Astfel in triunghiul format din p</a:t>
            </a:r>
            <a:r>
              <a:rPr lang="en-US" sz="2000" baseline="-25000"/>
              <a:t>i−1</a:t>
            </a:r>
            <a:r>
              <a:rPr lang="en-US" sz="2000"/>
              <a:t>,pi ¸si p</a:t>
            </a:r>
            <a:r>
              <a:rPr lang="en-US" sz="2000" baseline="-25000"/>
              <a:t>i+1</a:t>
            </a:r>
            <a:r>
              <a:rPr lang="en-US" sz="2000"/>
              <a:t> se</a:t>
            </a:r>
            <a:endParaRPr lang="en-US" sz="2000"/>
          </a:p>
          <a:p>
            <a:r>
              <a:rPr lang="en-US" sz="2000"/>
              <a:t>gasesc varfuri din P iar p</a:t>
            </a:r>
            <a:r>
              <a:rPr lang="en-US" sz="2000" baseline="-25000"/>
              <a:t>i−1</a:t>
            </a:r>
            <a:r>
              <a:rPr lang="en-US" sz="2000"/>
              <a:t>p</a:t>
            </a:r>
            <a:r>
              <a:rPr lang="en-US" sz="2000" baseline="-25000"/>
              <a:t>i+1</a:t>
            </a:r>
            <a:r>
              <a:rPr lang="en-US" sz="2000"/>
              <a:t> nu este diagonala. Duc prin fiecare punct</a:t>
            </a:r>
            <a:endParaRPr lang="en-US" sz="2000"/>
          </a:p>
          <a:p>
            <a:r>
              <a:rPr lang="en-US" sz="2000"/>
              <a:t>interior paralele cu diagonala. Fie q unul din punctele interioare triunghiului</a:t>
            </a:r>
            <a:endParaRPr lang="en-US" sz="2000"/>
          </a:p>
          <a:p>
            <a:r>
              <a:rPr lang="en-US" sz="2000"/>
              <a:t>p</a:t>
            </a:r>
            <a:r>
              <a:rPr lang="en-US" sz="2000" baseline="-25000"/>
              <a:t>i−1</a:t>
            </a:r>
            <a:r>
              <a:rPr lang="en-US" sz="2000"/>
              <a:t>p</a:t>
            </a:r>
            <a:r>
              <a:rPr lang="en-US" sz="2000" baseline="-25000"/>
              <a:t>i</a:t>
            </a:r>
            <a:r>
              <a:rPr lang="en-US" sz="2000"/>
              <a:t>p</a:t>
            </a:r>
            <a:r>
              <a:rPr lang="en-US" sz="2000" baseline="-25000"/>
              <a:t>i+1</a:t>
            </a:r>
            <a:r>
              <a:rPr lang="en-US" sz="2000"/>
              <a:t> astfel incat dreapta L ce trece prin q si este paralela cu p</a:t>
            </a:r>
            <a:r>
              <a:rPr lang="en-US" sz="2000" baseline="-25000"/>
              <a:t>i−1</a:t>
            </a:r>
            <a:r>
              <a:rPr lang="en-US" sz="2000"/>
              <a:t>p</a:t>
            </a:r>
            <a:r>
              <a:rPr lang="en-US" sz="2000" baseline="-25000"/>
              <a:t>i+1</a:t>
            </a:r>
            <a:r>
              <a:rPr lang="en-US" sz="2000"/>
              <a:t> este</a:t>
            </a:r>
            <a:endParaRPr lang="en-US" sz="2000"/>
          </a:p>
          <a:p>
            <a:r>
              <a:rPr lang="en-US" sz="2000"/>
              <a:t>cea mai apropiata de pi in raport cu celelalte. Fie a si b punctele de intersectie ale dreptei L cu p</a:t>
            </a:r>
            <a:r>
              <a:rPr lang="en-US" sz="2000" baseline="-25000"/>
              <a:t>i−1</a:t>
            </a:r>
            <a:r>
              <a:rPr lang="en-US" sz="2000"/>
              <a:t>p</a:t>
            </a:r>
            <a:r>
              <a:rPr lang="en-US" sz="2000" baseline="-25000"/>
              <a:t>i </a:t>
            </a:r>
            <a:r>
              <a:rPr lang="en-US" sz="2000"/>
              <a:t>, respectiv p</a:t>
            </a:r>
            <a:r>
              <a:rPr lang="en-US" sz="2000" baseline="-25000"/>
              <a:t>i</a:t>
            </a:r>
            <a:r>
              <a:rPr lang="en-US" sz="2000"/>
              <a:t>p</a:t>
            </a:r>
            <a:r>
              <a:rPr lang="en-US" sz="2000" baseline="-25000"/>
              <a:t>i+1</a:t>
            </a:r>
            <a:r>
              <a:rPr lang="en-US" sz="2000"/>
              <a:t>. Triunghiul format din a, p</a:t>
            </a:r>
            <a:r>
              <a:rPr lang="en-US" sz="2000" baseline="-25000"/>
              <a:t>i</a:t>
            </a:r>
            <a:r>
              <a:rPr lang="en-US" sz="2000"/>
              <a:t> ¸si b nu contine varfuri ale lui P in interior, pentru ca altfel alegerea lui q ar fi incorecta. Unind q cu p</a:t>
            </a:r>
            <a:r>
              <a:rPr lang="en-US" sz="2000" baseline="-25000"/>
              <a:t>i</a:t>
            </a:r>
            <a:r>
              <a:rPr lang="en-US" sz="2000"/>
              <a:t> se obtine o diagonala Q. Segmentul Q imparte poligonul P in doua poligoane simple: P</a:t>
            </a:r>
            <a:r>
              <a:rPr lang="en-US" sz="2000" baseline="-25000"/>
              <a:t>1 </a:t>
            </a:r>
            <a:r>
              <a:rPr lang="en-US" sz="2000"/>
              <a:t>(care contine varfurile p</a:t>
            </a:r>
            <a:r>
              <a:rPr lang="en-US" sz="2000" baseline="-25000"/>
              <a:t>i</a:t>
            </a:r>
            <a:endParaRPr lang="en-US" sz="2000"/>
          </a:p>
          <a:p>
            <a:r>
              <a:rPr lang="en-US" sz="2000"/>
              <a:t>,p</a:t>
            </a:r>
            <a:r>
              <a:rPr lang="en-US" sz="2000" baseline="-25000"/>
              <a:t>i+1</a:t>
            </a:r>
            <a:r>
              <a:rPr lang="en-US" sz="2000"/>
              <a:t>,...,q) ¸si P</a:t>
            </a:r>
            <a:r>
              <a:rPr lang="en-US" sz="2000" baseline="-25000"/>
              <a:t>2</a:t>
            </a:r>
            <a:r>
              <a:rPr lang="en-US" sz="2000"/>
              <a:t> (care contine varfurile p</a:t>
            </a:r>
            <a:r>
              <a:rPr lang="en-US" sz="2000" baseline="-25000"/>
              <a:t>i</a:t>
            </a:r>
            <a:r>
              <a:rPr lang="en-US" sz="2000"/>
              <a:t>,p</a:t>
            </a:r>
            <a:r>
              <a:rPr lang="en-US" sz="2000" baseline="-25000"/>
              <a:t>i−1</a:t>
            </a:r>
            <a:r>
              <a:rPr lang="en-US" sz="2000"/>
              <a:t>,...,q). Numarul poligoanelor P</a:t>
            </a:r>
            <a:r>
              <a:rPr lang="en-US" sz="2000" baseline="-25000"/>
              <a:t>1</a:t>
            </a:r>
            <a:r>
              <a:rPr lang="en-US" sz="2000"/>
              <a:t> ¸si P</a:t>
            </a:r>
            <a:r>
              <a:rPr lang="en-US" sz="2000" baseline="-25000"/>
              <a:t>2</a:t>
            </a:r>
            <a:r>
              <a:rPr lang="en-US" sz="2000"/>
              <a:t> este mai mic decat cel al poligonului P deci pot aplica ipoteza de inductie.</a:t>
            </a:r>
            <a:endParaRPr lang="en-US" sz="2000"/>
          </a:p>
          <a:p>
            <a:r>
              <a:rPr lang="en-US" sz="2000" b="1"/>
              <a:t>Observatie: </a:t>
            </a:r>
            <a:r>
              <a:rPr lang="en-US" sz="2000"/>
              <a:t>Poligoanele P</a:t>
            </a:r>
            <a:r>
              <a:rPr lang="en-US" sz="2000" baseline="-25000"/>
              <a:t>1</a:t>
            </a:r>
            <a:r>
              <a:rPr lang="en-US" sz="2000"/>
              <a:t> si P</a:t>
            </a:r>
            <a:r>
              <a:rPr lang="en-US" sz="2000" baseline="-25000"/>
              <a:t>2</a:t>
            </a:r>
            <a:r>
              <a:rPr lang="en-US" sz="2000"/>
              <a:t> nu pot fi ambele triunghiuri.</a:t>
            </a:r>
            <a:endParaRPr lang="en-US" sz="2000"/>
          </a:p>
        </p:txBody>
      </p:sp>
      <p:pic>
        <p:nvPicPr>
          <p:cNvPr id="3" name="Picture 2"/>
          <p:cNvPicPr>
            <a:picLocks noChangeAspect="1"/>
          </p:cNvPicPr>
          <p:nvPr/>
        </p:nvPicPr>
        <p:blipFill>
          <a:blip r:embed="rId2"/>
          <a:srcRect l="40171" t="30347" r="39380" b="44010"/>
          <a:stretch>
            <a:fillRect/>
          </a:stretch>
        </p:blipFill>
        <p:spPr>
          <a:xfrm>
            <a:off x="8051165" y="3866515"/>
            <a:ext cx="4140835" cy="291909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a:srcRect r="43866" b="35615"/>
          <a:stretch>
            <a:fillRect/>
          </a:stretch>
        </p:blipFill>
        <p:spPr>
          <a:xfrm>
            <a:off x="469450" y="17847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377519" y="-261480"/>
            <a:ext cx="2355628" cy="3273334"/>
          </a:xfrm>
          <a:prstGeom prst="rect">
            <a:avLst/>
          </a:prstGeom>
        </p:spPr>
      </p:pic>
      <p:sp>
        <p:nvSpPr>
          <p:cNvPr id="2" name="Text Box 1"/>
          <p:cNvSpPr txBox="1"/>
          <p:nvPr/>
        </p:nvSpPr>
        <p:spPr>
          <a:xfrm>
            <a:off x="1652905" y="197485"/>
            <a:ext cx="9383395" cy="4399915"/>
          </a:xfrm>
          <a:prstGeom prst="rect">
            <a:avLst/>
          </a:prstGeom>
          <a:noFill/>
        </p:spPr>
        <p:txBody>
          <a:bodyPr wrap="square" rtlCol="0" anchor="t">
            <a:spAutoFit/>
          </a:bodyPr>
          <a:p>
            <a:r>
              <a:rPr lang="en-US" sz="2000" b="1"/>
              <a:t>Se pot considera doua subcazuri:</a:t>
            </a:r>
            <a:endParaRPr lang="en-US" sz="2000"/>
          </a:p>
          <a:p>
            <a:r>
              <a:rPr lang="en-US" sz="2000" b="1"/>
              <a:t>Cazul IIa:</a:t>
            </a:r>
            <a:r>
              <a:rPr lang="en-US" sz="2000"/>
              <a:t> Poligonul P</a:t>
            </a:r>
            <a:r>
              <a:rPr lang="en-US" sz="2000" baseline="-25000"/>
              <a:t>1</a:t>
            </a:r>
            <a:r>
              <a:rPr lang="en-US" sz="2000"/>
              <a:t> este triunghi. Deci q este p</a:t>
            </a:r>
            <a:r>
              <a:rPr lang="en-US" sz="2000" baseline="-25000"/>
              <a:t>i−2</a:t>
            </a:r>
            <a:r>
              <a:rPr lang="en-US" sz="2000"/>
              <a:t> ¸si atunci p</a:t>
            </a:r>
            <a:r>
              <a:rPr lang="en-US" sz="2000" baseline="-25000"/>
              <a:t>i−1</a:t>
            </a:r>
            <a:r>
              <a:rPr lang="en-US" sz="2000"/>
              <a:t> este</a:t>
            </a:r>
            <a:endParaRPr lang="en-US" sz="2000"/>
          </a:p>
          <a:p>
            <a:r>
              <a:rPr lang="en-US" sz="2000"/>
              <a:t>componenta de tip E pentru ca p</a:t>
            </a:r>
            <a:r>
              <a:rPr lang="en-US" sz="2000" baseline="-25000"/>
              <a:t>i−2</a:t>
            </a:r>
            <a:r>
              <a:rPr lang="en-US" sz="2000"/>
              <a:t>p</a:t>
            </a:r>
            <a:r>
              <a:rPr lang="en-US" sz="2000" baseline="-25000"/>
              <a:t>i </a:t>
            </a:r>
            <a:r>
              <a:rPr lang="en-US" sz="2000"/>
              <a:t>= qp</a:t>
            </a:r>
            <a:r>
              <a:rPr lang="en-US" sz="2000" baseline="-25000"/>
              <a:t>i</a:t>
            </a:r>
            <a:r>
              <a:rPr lang="en-US" sz="2000"/>
              <a:t> este diagonala. Pentru </a:t>
            </a:r>
            <a:r>
              <a:rPr lang="en-US" sz="2000" baseline="-25000"/>
              <a:t>P2</a:t>
            </a:r>
            <a:r>
              <a:rPr lang="en-US" sz="2000"/>
              <a:t> aplic</a:t>
            </a:r>
            <a:endParaRPr lang="en-US" sz="2000"/>
          </a:p>
          <a:p>
            <a:r>
              <a:rPr lang="en-US" sz="2000"/>
              <a:t>ipoteza de inductie. Poligonul P</a:t>
            </a:r>
            <a:r>
              <a:rPr lang="en-US" sz="2000" baseline="-25000"/>
              <a:t>∈</a:t>
            </a:r>
            <a:r>
              <a:rPr lang="en-US" sz="2000"/>
              <a:t> trebuie sa aiba cel putin doua componente</a:t>
            </a:r>
            <a:endParaRPr lang="en-US" sz="2000"/>
          </a:p>
          <a:p>
            <a:r>
              <a:rPr lang="en-US" sz="2000"/>
              <a:t>E care nu se suprapun, E</a:t>
            </a:r>
            <a:r>
              <a:rPr lang="en-US" sz="2000" baseline="-25000"/>
              <a:t>1</a:t>
            </a:r>
            <a:r>
              <a:rPr lang="en-US" sz="2000"/>
              <a:t> ¸si E</a:t>
            </a:r>
            <a:r>
              <a:rPr lang="en-US" sz="2000" baseline="-25000"/>
              <a:t>2</a:t>
            </a:r>
            <a:r>
              <a:rPr lang="en-US" sz="2000"/>
              <a:t> (pentru ca altfel si P</a:t>
            </a:r>
            <a:r>
              <a:rPr lang="en-US" sz="2000" baseline="-25000"/>
              <a:t>2</a:t>
            </a:r>
            <a:r>
              <a:rPr lang="en-US" sz="2000"/>
              <a:t> ar fi un triunghi iar</a:t>
            </a:r>
            <a:endParaRPr lang="en-US" sz="2000"/>
          </a:p>
          <a:p>
            <a:r>
              <a:rPr lang="en-US" sz="2000"/>
              <a:t>poligonul P ar avea doar patru varfuri). E</a:t>
            </a:r>
            <a:r>
              <a:rPr lang="en-US" sz="2000" baseline="-25000"/>
              <a:t>1</a:t>
            </a:r>
            <a:r>
              <a:rPr lang="en-US" sz="2000"/>
              <a:t> ¸si E</a:t>
            </a:r>
            <a:r>
              <a:rPr lang="en-US" sz="2000" baseline="-25000"/>
              <a:t>2</a:t>
            </a:r>
            <a:r>
              <a:rPr lang="en-US" sz="2000"/>
              <a:t> nu se suprapun deci macar</a:t>
            </a:r>
            <a:endParaRPr lang="en-US" sz="2000"/>
          </a:p>
          <a:p>
            <a:r>
              <a:rPr lang="en-US" sz="2000"/>
              <a:t>una din cele 2 componente E foloseste varfurile q si p</a:t>
            </a:r>
            <a:r>
              <a:rPr lang="en-US" sz="2000" baseline="-25000"/>
              <a:t>1</a:t>
            </a:r>
            <a:r>
              <a:rPr lang="en-US" sz="2000"/>
              <a:t>; sa presupunem ca E</a:t>
            </a:r>
            <a:r>
              <a:rPr lang="en-US" sz="2000" baseline="-25000"/>
              <a:t>1</a:t>
            </a:r>
            <a:endParaRPr lang="en-US" sz="2000"/>
          </a:p>
          <a:p>
            <a:r>
              <a:rPr lang="en-US" sz="2000"/>
              <a:t>ar fi aceasta componenta. Componenta E1 nu se suprapune cu urechea formata</a:t>
            </a:r>
            <a:endParaRPr lang="en-US" sz="2000"/>
          </a:p>
          <a:p>
            <a:r>
              <a:rPr lang="en-US" sz="2000"/>
              <a:t>de poligonul P, deci este cea de-a doua ureche a poligonului P.</a:t>
            </a:r>
            <a:endParaRPr lang="en-US" sz="2000"/>
          </a:p>
          <a:p>
            <a:r>
              <a:rPr lang="en-US" sz="2000" b="1"/>
              <a:t>Cazul IIb: </a:t>
            </a:r>
            <a:r>
              <a:rPr lang="en-US" sz="2000"/>
              <a:t>Poligonul P1 nu este un triunghi. Deci, din ipoteza inductiei, poligonul P</a:t>
            </a:r>
            <a:r>
              <a:rPr lang="en-US" sz="2000" baseline="-25000"/>
              <a:t>1</a:t>
            </a:r>
            <a:r>
              <a:rPr lang="en-US" sz="2000"/>
              <a:t> are doua urechi, E'</a:t>
            </a:r>
            <a:r>
              <a:rPr lang="en-US" sz="2000" baseline="-25000"/>
              <a:t>1 </a:t>
            </a:r>
            <a:r>
              <a:rPr lang="en-US" sz="2000"/>
              <a:t>si E''</a:t>
            </a:r>
            <a:r>
              <a:rPr lang="en-US" sz="2000" baseline="-25000"/>
              <a:t>1</a:t>
            </a:r>
            <a:r>
              <a:rPr lang="en-US" sz="2000"/>
              <a:t>, iar poligonul P</a:t>
            </a:r>
            <a:r>
              <a:rPr lang="en-US" sz="2000" baseline="-25000"/>
              <a:t>2</a:t>
            </a:r>
            <a:r>
              <a:rPr lang="en-US" sz="2000"/>
              <a:t> are doua urechi, E'</a:t>
            </a:r>
            <a:r>
              <a:rPr lang="en-US" sz="2000" baseline="-25000"/>
              <a:t>2 </a:t>
            </a:r>
            <a:r>
              <a:rPr lang="en-US" sz="2000"/>
              <a:t>si E''</a:t>
            </a:r>
            <a:r>
              <a:rPr lang="en-US" sz="2000" baseline="-25000"/>
              <a:t>2</a:t>
            </a:r>
            <a:r>
              <a:rPr lang="en-US" sz="2000"/>
              <a:t>. Deoarece nu se suprapun, macar una din urechile lui P</a:t>
            </a:r>
            <a:r>
              <a:rPr lang="en-US" sz="2000" baseline="-25000"/>
              <a:t>1</a:t>
            </a:r>
            <a:r>
              <a:rPr lang="en-US" sz="2000"/>
              <a:t>, sa spunem E'</a:t>
            </a:r>
            <a:r>
              <a:rPr lang="en-US" sz="2000" baseline="-25000"/>
              <a:t>1</a:t>
            </a:r>
            <a:r>
              <a:rPr lang="en-US" sz="2000"/>
              <a:t>, nu foloseste varfurile p</a:t>
            </a:r>
            <a:r>
              <a:rPr lang="en-US" sz="2000" baseline="-25000"/>
              <a:t>i</a:t>
            </a:r>
            <a:r>
              <a:rPr lang="en-US" sz="2000"/>
              <a:t> ¸si q. Similar, cel putin o ureche din P</a:t>
            </a:r>
            <a:r>
              <a:rPr lang="en-US" sz="2000" baseline="-25000"/>
              <a:t>2</a:t>
            </a:r>
            <a:r>
              <a:rPr lang="en-US" sz="2000"/>
              <a:t>, sa spunem E'</a:t>
            </a:r>
            <a:r>
              <a:rPr lang="en-US" sz="2000" baseline="-25000"/>
              <a:t>2</a:t>
            </a:r>
            <a:r>
              <a:rPr lang="en-US" sz="2000"/>
              <a:t>, nu foloseste varfurile p</a:t>
            </a:r>
            <a:r>
              <a:rPr lang="en-US" sz="2000" baseline="-25000"/>
              <a:t>i</a:t>
            </a:r>
            <a:r>
              <a:rPr lang="en-US" sz="2000"/>
              <a:t> ¸si q. Aceste doua urechi din poligonul P, E'</a:t>
            </a:r>
            <a:r>
              <a:rPr lang="en-US" sz="2000" baseline="-25000"/>
              <a:t>1 </a:t>
            </a:r>
            <a:r>
              <a:rPr lang="en-US" sz="2000"/>
              <a:t>si E'</a:t>
            </a:r>
            <a:r>
              <a:rPr lang="en-US" sz="2000" baseline="-25000"/>
              <a:t>2</a:t>
            </a:r>
            <a:r>
              <a:rPr lang="en-US" sz="2000"/>
              <a:t> nu se vor suprapune.</a:t>
            </a:r>
            <a:endParaRPr lang="en-US" sz="20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a:blip r:embed="rId1"/>
          <a:stretch>
            <a:fillRect/>
          </a:stretch>
        </p:blipFill>
        <p:spPr>
          <a:xfrm>
            <a:off x="2615483" y="157527"/>
            <a:ext cx="7337410" cy="4610233"/>
          </a:xfrm>
          <a:prstGeom prst="rect">
            <a:avLst/>
          </a:prstGeom>
        </p:spPr>
      </p:pic>
      <p:pic>
        <p:nvPicPr>
          <p:cNvPr id="30" name="图片 29"/>
          <p:cNvPicPr>
            <a:picLocks noChangeAspect="1"/>
          </p:cNvPicPr>
          <p:nvPr/>
        </p:nvPicPr>
        <p:blipFill>
          <a:blip r:embed="rId2"/>
          <a:stretch>
            <a:fillRect/>
          </a:stretch>
        </p:blipFill>
        <p:spPr>
          <a:xfrm flipV="1">
            <a:off x="2876409" y="4830936"/>
            <a:ext cx="6661533" cy="151200"/>
          </a:xfrm>
          <a:prstGeom prst="rect">
            <a:avLst/>
          </a:prstGeom>
        </p:spPr>
      </p:pic>
      <p:sp>
        <p:nvSpPr>
          <p:cNvPr id="32" name="文本框 31"/>
          <p:cNvSpPr txBox="1"/>
          <p:nvPr/>
        </p:nvSpPr>
        <p:spPr>
          <a:xfrm>
            <a:off x="2975124" y="5305720"/>
            <a:ext cx="6217920" cy="1106805"/>
          </a:xfrm>
          <a:prstGeom prst="rect">
            <a:avLst/>
          </a:prstGeom>
          <a:noFill/>
        </p:spPr>
        <p:txBody>
          <a:bodyPr wrap="none" rtlCol="0">
            <a:spAutoFit/>
          </a:bodyPr>
          <a:lstStyle/>
          <a:p>
            <a:pPr algn="ctr"/>
            <a:r>
              <a:rPr lang="en-US" altLang="zh-CN" sz="6600" b="1" dirty="0">
                <a:solidFill>
                  <a:srgbClr val="030000"/>
                </a:solidFill>
                <a:latin typeface="Calibri" panose="020F0502020204030204" charset="0"/>
                <a:ea typeface="Calibri" panose="020F0502020204030204" charset="0"/>
                <a:cs typeface="Calibri" panose="020F0502020204030204" charset="0"/>
                <a:sym typeface="+mn-ea"/>
              </a:rPr>
              <a:t>Duala triangulării</a:t>
            </a:r>
            <a:endParaRPr lang="zh-CN" altLang="en-US" sz="6600" b="1" dirty="0">
              <a:solidFill>
                <a:srgbClr val="030000"/>
              </a:solidFill>
              <a:latin typeface="Calibri" panose="020F0502020204030204" charset="0"/>
              <a:ea typeface="Calibri" panose="020F0502020204030204" charset="0"/>
              <a:cs typeface="Calibri" panose="020F0502020204030204" charset="0"/>
            </a:endParaRPr>
          </a:p>
        </p:txBody>
      </p:sp>
      <p:pic>
        <p:nvPicPr>
          <p:cNvPr id="6" name="图片 5"/>
          <p:cNvPicPr>
            <a:picLocks noChangeAspect="1"/>
          </p:cNvPicPr>
          <p:nvPr/>
        </p:nvPicPr>
        <p:blipFill>
          <a:blip r:embed="rId3"/>
          <a:stretch>
            <a:fillRect/>
          </a:stretch>
        </p:blipFill>
        <p:spPr>
          <a:xfrm>
            <a:off x="3798277" y="1931573"/>
            <a:ext cx="4429954" cy="233809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a:srcRect r="43866" b="35615"/>
          <a:stretch>
            <a:fillRect/>
          </a:stretch>
        </p:blipFill>
        <p:spPr>
          <a:xfrm>
            <a:off x="469450" y="17847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377519" y="-261480"/>
            <a:ext cx="2355628" cy="3273334"/>
          </a:xfrm>
          <a:prstGeom prst="rect">
            <a:avLst/>
          </a:prstGeom>
        </p:spPr>
      </p:pic>
      <p:sp>
        <p:nvSpPr>
          <p:cNvPr id="2" name="Text Box 1"/>
          <p:cNvSpPr txBox="1"/>
          <p:nvPr/>
        </p:nvSpPr>
        <p:spPr>
          <a:xfrm>
            <a:off x="1638300" y="504825"/>
            <a:ext cx="7280910" cy="2153285"/>
          </a:xfrm>
          <a:prstGeom prst="rect">
            <a:avLst/>
          </a:prstGeom>
          <a:noFill/>
        </p:spPr>
        <p:txBody>
          <a:bodyPr wrap="square" rtlCol="0" anchor="t">
            <a:spAutoFit/>
          </a:bodyPr>
          <a:p>
            <a:pPr marL="342900" indent="-342900" algn="l">
              <a:buFont typeface="Arial" panose="020B0604020202020204" pitchFamily="34" charset="0"/>
              <a:buChar char="•"/>
            </a:pPr>
            <a:r>
              <a:rPr lang="en-US" sz="2000" b="1">
                <a:cs typeface="Arial" panose="020B0604020202020204" pitchFamily="34" charset="0"/>
                <a:sym typeface="+mn-ea"/>
              </a:rPr>
              <a:t>Definitie:</a:t>
            </a:r>
            <a:r>
              <a:rPr lang="en-US" sz="2000">
                <a:cs typeface="Arial" panose="020B0604020202020204" pitchFamily="34" charset="0"/>
                <a:sym typeface="+mn-ea"/>
              </a:rPr>
              <a:t> Duala unei triangulari T a unui poligon simplu P este un graf unde:</a:t>
            </a:r>
            <a:endParaRPr lang="en-US" sz="2000">
              <a:cs typeface="Arial" panose="020B0604020202020204" pitchFamily="34" charset="0"/>
            </a:endParaRPr>
          </a:p>
          <a:p>
            <a:pPr marL="971550" lvl="1" indent="-514350" algn="l">
              <a:buFont typeface="+mj-lt"/>
              <a:buAutoNum type="romanUcPeriod"/>
            </a:pPr>
            <a:r>
              <a:rPr lang="en-US" sz="2000">
                <a:cs typeface="Arial" panose="020B0604020202020204" pitchFamily="34" charset="0"/>
                <a:sym typeface="+mn-ea"/>
              </a:rPr>
              <a:t> Varfurile sunt triunghiuri din T</a:t>
            </a:r>
            <a:endParaRPr lang="en-US" sz="2000">
              <a:cs typeface="Arial" panose="020B0604020202020204" pitchFamily="34" charset="0"/>
            </a:endParaRPr>
          </a:p>
          <a:p>
            <a:pPr marL="971550" lvl="1" indent="-514350" algn="l">
              <a:buFont typeface="+mj-lt"/>
              <a:buAutoNum type="romanUcPeriod"/>
            </a:pPr>
            <a:r>
              <a:rPr lang="en-US" sz="2000">
                <a:cs typeface="Arial" panose="020B0604020202020204" pitchFamily="34" charset="0"/>
                <a:sym typeface="+mn-ea"/>
              </a:rPr>
              <a:t> Muchiile reprezinta adiacente intre triunghiuri</a:t>
            </a:r>
            <a:endParaRPr lang="en-US">
              <a:cs typeface="Arial" panose="020B0604020202020204" pitchFamily="34" charset="0"/>
            </a:endParaRPr>
          </a:p>
          <a:p>
            <a:pPr lvl="1" indent="0" algn="l">
              <a:buFont typeface="+mj-lt"/>
              <a:buNone/>
            </a:pPr>
            <a:endParaRPr lang="en-US">
              <a:cs typeface="Arial" panose="020B0604020202020204" pitchFamily="34" charset="0"/>
            </a:endParaRPr>
          </a:p>
          <a:p>
            <a:pPr lvl="1" algn="l">
              <a:buFont typeface="+mj-lt"/>
            </a:pPr>
            <a:endParaRPr lang="en-US">
              <a:cs typeface="Arial" panose="020B0604020202020204" pitchFamily="34" charset="0"/>
            </a:endParaRPr>
          </a:p>
          <a:p>
            <a:pPr algn="l"/>
            <a:endParaRPr lang="en-US"/>
          </a:p>
        </p:txBody>
      </p:sp>
      <p:sp>
        <p:nvSpPr>
          <p:cNvPr id="3" name="Text Box 2"/>
          <p:cNvSpPr txBox="1"/>
          <p:nvPr/>
        </p:nvSpPr>
        <p:spPr>
          <a:xfrm>
            <a:off x="1638300" y="1798955"/>
            <a:ext cx="9790430" cy="398780"/>
          </a:xfrm>
          <a:prstGeom prst="rect">
            <a:avLst/>
          </a:prstGeom>
          <a:noFill/>
        </p:spPr>
        <p:txBody>
          <a:bodyPr wrap="square" rtlCol="0" anchor="t">
            <a:spAutoFit/>
          </a:bodyPr>
          <a:p>
            <a:r>
              <a:rPr lang="en-US" sz="2000" b="1">
                <a:cs typeface="+mn-lt"/>
                <a:sym typeface="+mn-ea"/>
              </a:rPr>
              <a:t>Proprietate: </a:t>
            </a:r>
            <a:r>
              <a:rPr lang="en-US" sz="2000">
                <a:cs typeface="+mn-lt"/>
                <a:sym typeface="+mn-ea"/>
              </a:rPr>
              <a:t>duala triangularii este un arbore in care gradul oricarui nod este maxim 3.</a:t>
            </a:r>
            <a:endParaRPr lang="en-US" sz="2000">
              <a:cs typeface="+mn-lt"/>
              <a:sym typeface="+mn-ea"/>
            </a:endParaRPr>
          </a:p>
        </p:txBody>
      </p:sp>
      <p:sp>
        <p:nvSpPr>
          <p:cNvPr id="4" name="Text Box 3"/>
          <p:cNvSpPr txBox="1"/>
          <p:nvPr/>
        </p:nvSpPr>
        <p:spPr>
          <a:xfrm>
            <a:off x="836930" y="2197735"/>
            <a:ext cx="10894695" cy="1322070"/>
          </a:xfrm>
          <a:prstGeom prst="rect">
            <a:avLst/>
          </a:prstGeom>
          <a:noFill/>
        </p:spPr>
        <p:txBody>
          <a:bodyPr wrap="square" rtlCol="0" anchor="t">
            <a:spAutoFit/>
          </a:bodyPr>
          <a:p>
            <a:r>
              <a:rPr lang="en-US" sz="2000" b="1">
                <a:cs typeface="+mn-lt"/>
                <a:sym typeface="+mn-ea"/>
              </a:rPr>
              <a:t>Demonstratie:</a:t>
            </a:r>
            <a:endParaRPr lang="en-US" sz="2000" b="1">
              <a:cs typeface="+mn-lt"/>
            </a:endParaRPr>
          </a:p>
          <a:p>
            <a:pPr marL="342900" indent="-342900">
              <a:buFont typeface="Arial" panose="020B0604020202020204" pitchFamily="34" charset="0"/>
              <a:buChar char="•"/>
            </a:pPr>
            <a:r>
              <a:rPr lang="en-US" sz="2000">
                <a:cs typeface="+mn-lt"/>
                <a:sym typeface="+mn-ea"/>
              </a:rPr>
              <a:t> Grad ≤ 3 (din constructie). Nici un triunghi nu are mai mult de 3 vecini.</a:t>
            </a:r>
            <a:endParaRPr lang="en-US" sz="2000">
              <a:cs typeface="+mn-lt"/>
            </a:endParaRPr>
          </a:p>
          <a:p>
            <a:pPr marL="342900" indent="-342900">
              <a:buFont typeface="Arial" panose="020B0604020202020204" pitchFamily="34" charset="0"/>
              <a:buChar char="•"/>
            </a:pPr>
            <a:r>
              <a:rPr lang="en-US" sz="2000">
                <a:cs typeface="+mn-lt"/>
                <a:sym typeface="+mn-ea"/>
              </a:rPr>
              <a:t> Lipsa cicluri (prin contradictie). Daca ar exista un  ciclu, nu  ar mai fi poligon simplu (are avea gauri).</a:t>
            </a:r>
            <a:endParaRPr lang="en-US" sz="2000">
              <a:cs typeface="+mn-lt"/>
            </a:endParaRPr>
          </a:p>
          <a:p>
            <a:pPr indent="0">
              <a:buFont typeface="Arial" panose="020B0604020202020204" pitchFamily="34" charset="0"/>
              <a:buNone/>
            </a:pPr>
            <a:r>
              <a:rPr lang="en-US" sz="2000">
                <a:cs typeface="+mn-lt"/>
                <a:sym typeface="+mn-ea"/>
              </a:rPr>
              <a:t>       De fapt, T este un arbore binar!</a:t>
            </a:r>
            <a:endParaRPr lang="en-US" sz="2000">
              <a:cs typeface="+mn-lt"/>
              <a:sym typeface="+mn-ea"/>
            </a:endParaRPr>
          </a:p>
        </p:txBody>
      </p:sp>
      <p:pic>
        <p:nvPicPr>
          <p:cNvPr id="6" name="Picture 5"/>
          <p:cNvPicPr>
            <a:picLocks noChangeAspect="1"/>
          </p:cNvPicPr>
          <p:nvPr/>
        </p:nvPicPr>
        <p:blipFill>
          <a:blip r:embed="rId2"/>
          <a:srcRect l="60708" t="26016" r="18594" b="33689"/>
          <a:stretch>
            <a:fillRect/>
          </a:stretch>
        </p:blipFill>
        <p:spPr>
          <a:xfrm>
            <a:off x="8729345" y="3202940"/>
            <a:ext cx="3186430" cy="3489325"/>
          </a:xfrm>
          <a:prstGeom prst="rect">
            <a:avLst/>
          </a:prstGeom>
        </p:spPr>
      </p:pic>
      <p:sp>
        <p:nvSpPr>
          <p:cNvPr id="5" name="Text Box 4"/>
          <p:cNvSpPr txBox="1"/>
          <p:nvPr/>
        </p:nvSpPr>
        <p:spPr>
          <a:xfrm>
            <a:off x="836930" y="3519805"/>
            <a:ext cx="3402965" cy="398780"/>
          </a:xfrm>
          <a:prstGeom prst="rect">
            <a:avLst/>
          </a:prstGeom>
          <a:noFill/>
        </p:spPr>
        <p:txBody>
          <a:bodyPr wrap="none" rtlCol="0" anchor="t">
            <a:spAutoFit/>
          </a:bodyPr>
          <a:p>
            <a:r>
              <a:rPr lang="en-US" sz="2000" b="1">
                <a:sym typeface="+mn-ea"/>
              </a:rPr>
              <a:t>Algoritm simplu de triangulare</a:t>
            </a:r>
            <a:endParaRPr lang="en-US" sz="2000" b="1">
              <a:sym typeface="+mn-ea"/>
            </a:endParaRPr>
          </a:p>
        </p:txBody>
      </p:sp>
      <p:sp>
        <p:nvSpPr>
          <p:cNvPr id="7" name="Text Box 6"/>
          <p:cNvSpPr txBox="1"/>
          <p:nvPr/>
        </p:nvSpPr>
        <p:spPr>
          <a:xfrm>
            <a:off x="661670" y="3918585"/>
            <a:ext cx="5878195" cy="2553335"/>
          </a:xfrm>
          <a:prstGeom prst="rect">
            <a:avLst/>
          </a:prstGeom>
          <a:noFill/>
        </p:spPr>
        <p:txBody>
          <a:bodyPr wrap="square" rtlCol="0" anchor="t">
            <a:spAutoFit/>
          </a:bodyPr>
          <a:p>
            <a:pPr marL="0" indent="0">
              <a:buNone/>
            </a:pPr>
            <a:r>
              <a:rPr lang="en-US" sz="2000" b="1">
                <a:cs typeface="Arial" panose="020B0604020202020204" pitchFamily="34" charset="0"/>
                <a:sym typeface="+mn-ea"/>
              </a:rPr>
              <a:t>Idee:</a:t>
            </a:r>
            <a:r>
              <a:rPr lang="en-US" sz="2000">
                <a:cs typeface="Arial" panose="020B0604020202020204" pitchFamily="34" charset="0"/>
                <a:sym typeface="+mn-ea"/>
              </a:rPr>
              <a:t> Se reduce poligonul prin taierea unui triunghi la  fiecare iteratie.</a:t>
            </a:r>
            <a:endParaRPr lang="en-US" sz="2000">
              <a:cs typeface="Arial" panose="020B0604020202020204" pitchFamily="34" charset="0"/>
            </a:endParaRPr>
          </a:p>
          <a:p>
            <a:pPr marL="0" indent="0">
              <a:buNone/>
            </a:pPr>
            <a:r>
              <a:rPr lang="en-US" sz="2000">
                <a:cs typeface="Arial" panose="020B0604020202020204" pitchFamily="34" charset="0"/>
                <a:sym typeface="+mn-ea"/>
              </a:rPr>
              <a:t>Triunghiul taiat va fi format din 3 varfuri consecutive (v</a:t>
            </a:r>
            <a:r>
              <a:rPr lang="en-US" sz="2000" baseline="-25000">
                <a:cs typeface="Arial" panose="020B0604020202020204" pitchFamily="34" charset="0"/>
                <a:sym typeface="+mn-ea"/>
              </a:rPr>
              <a:t>i</a:t>
            </a:r>
            <a:r>
              <a:rPr lang="en-US" sz="2000">
                <a:cs typeface="Arial" panose="020B0604020202020204" pitchFamily="34" charset="0"/>
                <a:sym typeface="+mn-ea"/>
              </a:rPr>
              <a:t>,v</a:t>
            </a:r>
            <a:r>
              <a:rPr lang="en-US" sz="2000" baseline="-25000">
                <a:cs typeface="Arial" panose="020B0604020202020204" pitchFamily="34" charset="0"/>
                <a:sym typeface="+mn-ea"/>
              </a:rPr>
              <a:t>i+1</a:t>
            </a:r>
            <a:r>
              <a:rPr lang="en-US" sz="2000">
                <a:cs typeface="Arial" panose="020B0604020202020204" pitchFamily="34" charset="0"/>
                <a:sym typeface="+mn-ea"/>
              </a:rPr>
              <a:t>,v</a:t>
            </a:r>
            <a:r>
              <a:rPr lang="en-US" sz="2000" baseline="-25000">
                <a:cs typeface="Arial" panose="020B0604020202020204" pitchFamily="34" charset="0"/>
                <a:sym typeface="+mn-ea"/>
              </a:rPr>
              <a:t>i+2</a:t>
            </a:r>
            <a:r>
              <a:rPr lang="en-US" sz="2000">
                <a:cs typeface="Arial" panose="020B0604020202020204" pitchFamily="34" charset="0"/>
                <a:sym typeface="+mn-ea"/>
              </a:rPr>
              <a:t>). Diagonala este(v</a:t>
            </a:r>
            <a:r>
              <a:rPr lang="en-US" sz="2000" baseline="-25000">
                <a:cs typeface="Arial" panose="020B0604020202020204" pitchFamily="34" charset="0"/>
                <a:sym typeface="+mn-ea"/>
              </a:rPr>
              <a:t>i</a:t>
            </a:r>
            <a:r>
              <a:rPr lang="en-US" sz="2000">
                <a:cs typeface="Arial" panose="020B0604020202020204" pitchFamily="34" charset="0"/>
                <a:sym typeface="+mn-ea"/>
              </a:rPr>
              <a:t>,v</a:t>
            </a:r>
            <a:r>
              <a:rPr lang="en-US" sz="2000" baseline="-25000">
                <a:cs typeface="Arial" panose="020B0604020202020204" pitchFamily="34" charset="0"/>
                <a:sym typeface="+mn-ea"/>
              </a:rPr>
              <a:t>i+2</a:t>
            </a:r>
            <a:r>
              <a:rPr lang="en-US" sz="2000">
                <a:cs typeface="Arial" panose="020B0604020202020204" pitchFamily="34" charset="0"/>
                <a:sym typeface="+mn-ea"/>
              </a:rPr>
              <a:t>).</a:t>
            </a:r>
            <a:endParaRPr lang="en-US" sz="2000">
              <a:cs typeface="Arial" panose="020B0604020202020204" pitchFamily="34" charset="0"/>
            </a:endParaRPr>
          </a:p>
          <a:p>
            <a:pPr marL="0" indent="0">
              <a:buNone/>
            </a:pPr>
            <a:r>
              <a:rPr lang="en-US" sz="2000" b="1">
                <a:cs typeface="Arial" panose="020B0604020202020204" pitchFamily="34" charset="0"/>
                <a:sym typeface="+mn-ea"/>
              </a:rPr>
              <a:t>Test de validitate:</a:t>
            </a:r>
            <a:endParaRPr lang="en-US" sz="2000">
              <a:cs typeface="Arial" panose="020B0604020202020204" pitchFamily="34" charset="0"/>
            </a:endParaRPr>
          </a:p>
          <a:p>
            <a:pPr marL="0" indent="0">
              <a:buNone/>
            </a:pPr>
            <a:r>
              <a:rPr lang="en-US" sz="2000">
                <a:cs typeface="Arial" panose="020B0604020202020204" pitchFamily="34" charset="0"/>
                <a:sym typeface="+mn-ea"/>
              </a:rPr>
              <a:t>1. Diagonala nu intersecteaza alte varfuri ale poligonului.</a:t>
            </a:r>
            <a:endParaRPr lang="en-US" sz="2000">
              <a:cs typeface="Arial" panose="020B0604020202020204" pitchFamily="34" charset="0"/>
            </a:endParaRPr>
          </a:p>
          <a:p>
            <a:pPr marL="0" indent="0">
              <a:buNone/>
            </a:pPr>
            <a:r>
              <a:rPr lang="en-US" sz="2000">
                <a:cs typeface="Arial" panose="020B0604020202020204" pitchFamily="34" charset="0"/>
                <a:sym typeface="+mn-ea"/>
              </a:rPr>
              <a:t>2. Diagonala trebuie sa fie in interiorul poligonului.</a:t>
            </a:r>
            <a:endParaRPr lang="en-US" sz="2000">
              <a:cs typeface="Arial" panose="020B0604020202020204" pitchFamily="34" charset="0"/>
              <a:sym typeface="+mn-ea"/>
            </a:endParaRPr>
          </a:p>
        </p:txBody>
      </p:sp>
      <p:pic>
        <p:nvPicPr>
          <p:cNvPr id="30" name="Picture 29"/>
          <p:cNvPicPr>
            <a:picLocks noChangeAspect="1"/>
          </p:cNvPicPr>
          <p:nvPr/>
        </p:nvPicPr>
        <p:blipFill>
          <a:blip r:embed="rId3"/>
          <a:srcRect l="61214" t="34299" r="19981" b="22545"/>
          <a:stretch>
            <a:fillRect/>
          </a:stretch>
        </p:blipFill>
        <p:spPr>
          <a:xfrm>
            <a:off x="6120765" y="3325495"/>
            <a:ext cx="2608580" cy="336677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064772" y="4633871"/>
            <a:ext cx="4320000" cy="98066"/>
          </a:xfrm>
          <a:prstGeom prst="rect">
            <a:avLst/>
          </a:prstGeom>
        </p:spPr>
      </p:pic>
      <p:sp>
        <p:nvSpPr>
          <p:cNvPr id="12" name="矩形 11"/>
          <p:cNvSpPr/>
          <p:nvPr/>
        </p:nvSpPr>
        <p:spPr>
          <a:xfrm>
            <a:off x="1112655" y="4945774"/>
            <a:ext cx="4224233" cy="1107996"/>
          </a:xfrm>
          <a:prstGeom prst="rect">
            <a:avLst/>
          </a:prstGeom>
        </p:spPr>
        <p:txBody>
          <a:bodyPr wrap="none">
            <a:spAutoFit/>
          </a:bodyPr>
          <a:lstStyle/>
          <a:p>
            <a:r>
              <a:rPr lang="en-US" altLang="zh-CN" sz="6600" b="1" dirty="0" smtClean="0">
                <a:solidFill>
                  <a:schemeClr val="tx1">
                    <a:lumMod val="95000"/>
                    <a:lumOff val="5000"/>
                  </a:schemeClr>
                </a:solidFill>
                <a:latin typeface="Calibri" panose="020F0502020204030204" charset="0"/>
                <a:ea typeface="Calibri" panose="020F0502020204030204" charset="0"/>
                <a:cs typeface="Calibri" panose="020F0502020204030204" charset="0"/>
              </a:rPr>
              <a:t>CONTENTS</a:t>
            </a:r>
            <a:endParaRPr lang="zh-CN" altLang="en-US" sz="3200" b="1" dirty="0">
              <a:solidFill>
                <a:schemeClr val="tx1">
                  <a:lumMod val="95000"/>
                  <a:lumOff val="5000"/>
                </a:schemeClr>
              </a:solidFill>
              <a:latin typeface="Calibri" panose="020F0502020204030204" charset="0"/>
              <a:ea typeface="Calibri" panose="020F0502020204030204" charset="0"/>
              <a:cs typeface="Calibri" panose="020F0502020204030204" charset="0"/>
            </a:endParaRPr>
          </a:p>
        </p:txBody>
      </p:sp>
      <p:sp>
        <p:nvSpPr>
          <p:cNvPr id="13" name="文本框 12"/>
          <p:cNvSpPr txBox="1"/>
          <p:nvPr/>
        </p:nvSpPr>
        <p:spPr>
          <a:xfrm>
            <a:off x="8364855" y="1162050"/>
            <a:ext cx="3787775" cy="2061210"/>
          </a:xfrm>
          <a:prstGeom prst="rect">
            <a:avLst/>
          </a:prstGeom>
          <a:noFill/>
        </p:spPr>
        <p:txBody>
          <a:bodyPr wrap="square" rtlCol="0">
            <a:spAutoFit/>
          </a:bodyPr>
          <a:lstStyle/>
          <a:p>
            <a:pPr algn="ctr"/>
            <a:r>
              <a:rPr lang="en-US" altLang="zh-CN" sz="3200" b="1" dirty="0">
                <a:solidFill>
                  <a:srgbClr val="030000"/>
                </a:solidFill>
                <a:latin typeface="Calibri" panose="020F0502020204030204" charset="0"/>
                <a:ea typeface="Calibri" panose="020F0502020204030204" charset="0"/>
                <a:cs typeface="Calibri" panose="020F0502020204030204" charset="0"/>
                <a:sym typeface="+mn-ea"/>
              </a:rPr>
              <a:t>a) 3-colorarea grafului asociat unei triangulări</a:t>
            </a:r>
            <a:endParaRPr lang="en-US" altLang="zh-CN" sz="3200" b="1" dirty="0">
              <a:solidFill>
                <a:srgbClr val="030000"/>
              </a:solidFill>
              <a:latin typeface="Calibri" panose="020F0502020204030204" charset="0"/>
              <a:ea typeface="Calibri" panose="020F0502020204030204" charset="0"/>
              <a:cs typeface="Calibri" panose="020F0502020204030204" charset="0"/>
            </a:endParaRPr>
          </a:p>
          <a:p>
            <a:pPr algn="ctr"/>
            <a:endParaRPr lang="zh-CN" altLang="en-US" sz="3200" b="1" dirty="0">
              <a:solidFill>
                <a:srgbClr val="030000"/>
              </a:solidFill>
              <a:latin typeface="Calibri" panose="020F0502020204030204" charset="0"/>
              <a:ea typeface="Calibri" panose="020F0502020204030204" charset="0"/>
              <a:cs typeface="Calibri" panose="020F0502020204030204" charset="0"/>
            </a:endParaRPr>
          </a:p>
        </p:txBody>
      </p:sp>
      <p:sp>
        <p:nvSpPr>
          <p:cNvPr id="14" name="文本框 13"/>
          <p:cNvSpPr txBox="1"/>
          <p:nvPr/>
        </p:nvSpPr>
        <p:spPr>
          <a:xfrm>
            <a:off x="8556625" y="2794635"/>
            <a:ext cx="3301365" cy="3538220"/>
          </a:xfrm>
          <a:prstGeom prst="rect">
            <a:avLst/>
          </a:prstGeom>
          <a:noFill/>
        </p:spPr>
        <p:txBody>
          <a:bodyPr wrap="square" rtlCol="0">
            <a:spAutoFit/>
          </a:bodyPr>
          <a:lstStyle/>
          <a:p>
            <a:pPr algn="ctr"/>
            <a:r>
              <a:rPr lang="en-US" altLang="zh-CN" sz="3200" b="1" dirty="0">
                <a:solidFill>
                  <a:srgbClr val="030000"/>
                </a:solidFill>
                <a:latin typeface="Calibri" panose="020F0502020204030204" charset="0"/>
                <a:ea typeface="Calibri" panose="020F0502020204030204" charset="0"/>
                <a:cs typeface="Calibri" panose="020F0502020204030204" charset="0"/>
                <a:sym typeface="+mn-ea"/>
              </a:rPr>
              <a:t>b) Triangularea poligoanelor simple prin otectomie (eliminarea urechilor)</a:t>
            </a:r>
            <a:endParaRPr lang="en-US" altLang="zh-CN" sz="3200" b="1" dirty="0">
              <a:solidFill>
                <a:srgbClr val="030000"/>
              </a:solidFill>
              <a:latin typeface="Calibri" panose="020F0502020204030204" charset="0"/>
              <a:ea typeface="Calibri" panose="020F0502020204030204" charset="0"/>
              <a:cs typeface="Calibri" panose="020F0502020204030204" charset="0"/>
            </a:endParaRPr>
          </a:p>
          <a:p>
            <a:pPr algn="ctr"/>
            <a:endParaRPr lang="zh-CN" altLang="en-US" sz="3200" b="1" dirty="0">
              <a:solidFill>
                <a:srgbClr val="030000"/>
              </a:solidFill>
              <a:latin typeface="Calibri" panose="020F0502020204030204" charset="0"/>
              <a:ea typeface="Calibri" panose="020F0502020204030204" charset="0"/>
              <a:cs typeface="Calibri" panose="020F0502020204030204" charset="0"/>
            </a:endParaRPr>
          </a:p>
        </p:txBody>
      </p:sp>
      <p:sp>
        <p:nvSpPr>
          <p:cNvPr id="16" name="文本框 15"/>
          <p:cNvSpPr txBox="1"/>
          <p:nvPr/>
        </p:nvSpPr>
        <p:spPr>
          <a:xfrm>
            <a:off x="8364220" y="5748020"/>
            <a:ext cx="3429000" cy="1076325"/>
          </a:xfrm>
          <a:prstGeom prst="rect">
            <a:avLst/>
          </a:prstGeom>
          <a:noFill/>
        </p:spPr>
        <p:txBody>
          <a:bodyPr wrap="square" rtlCol="0">
            <a:spAutoFit/>
          </a:bodyPr>
          <a:lstStyle/>
          <a:p>
            <a:pPr algn="ctr"/>
            <a:r>
              <a:rPr lang="en-US" altLang="zh-CN" sz="3200" b="1" dirty="0">
                <a:solidFill>
                  <a:srgbClr val="030000"/>
                </a:solidFill>
                <a:latin typeface="Calibri" panose="020F0502020204030204" charset="0"/>
                <a:ea typeface="Calibri" panose="020F0502020204030204" charset="0"/>
                <a:cs typeface="Calibri" panose="020F0502020204030204" charset="0"/>
                <a:sym typeface="+mn-ea"/>
              </a:rPr>
              <a:t>c) Duala triangulării</a:t>
            </a:r>
            <a:endParaRPr lang="zh-CN" altLang="en-US" sz="3200" b="1" dirty="0">
              <a:solidFill>
                <a:srgbClr val="030000"/>
              </a:solidFill>
              <a:latin typeface="Calibri" panose="020F0502020204030204" charset="0"/>
              <a:ea typeface="Calibri" panose="020F0502020204030204" charset="0"/>
              <a:cs typeface="Calibri" panose="020F0502020204030204" charset="0"/>
            </a:endParaRPr>
          </a:p>
        </p:txBody>
      </p:sp>
      <p:grpSp>
        <p:nvGrpSpPr>
          <p:cNvPr id="38" name="组合 37"/>
          <p:cNvGrpSpPr/>
          <p:nvPr/>
        </p:nvGrpSpPr>
        <p:grpSpPr>
          <a:xfrm>
            <a:off x="877040" y="1334054"/>
            <a:ext cx="4507732" cy="2877670"/>
            <a:chOff x="817563" y="393700"/>
            <a:chExt cx="3854451" cy="2460625"/>
          </a:xfrm>
        </p:grpSpPr>
        <p:sp>
          <p:nvSpPr>
            <p:cNvPr id="39" name="Oval 5"/>
            <p:cNvSpPr>
              <a:spLocks noChangeArrowheads="1"/>
            </p:cNvSpPr>
            <p:nvPr/>
          </p:nvSpPr>
          <p:spPr bwMode="auto">
            <a:xfrm>
              <a:off x="2338388" y="2359025"/>
              <a:ext cx="415925" cy="479425"/>
            </a:xfrm>
            <a:prstGeom prst="ellipse">
              <a:avLst/>
            </a:prstGeom>
            <a:solidFill>
              <a:srgbClr val="40B1CF"/>
            </a:solidFill>
            <a:ln>
              <a:noFill/>
            </a:ln>
          </p:spPr>
          <p:txBody>
            <a:bodyPr vert="horz" wrap="square" lIns="91440" tIns="45720" rIns="91440" bIns="45720" numCol="1" anchor="t" anchorCtr="0" compatLnSpc="1"/>
            <a:lstStyle/>
            <a:p>
              <a:endParaRPr lang="zh-CN" altLang="en-US">
                <a:cs typeface="Calibri" panose="020F0502020204030204" charset="0"/>
              </a:endParaRPr>
            </a:p>
          </p:txBody>
        </p:sp>
        <p:sp>
          <p:nvSpPr>
            <p:cNvPr id="40" name="Oval 6"/>
            <p:cNvSpPr>
              <a:spLocks noChangeArrowheads="1"/>
            </p:cNvSpPr>
            <p:nvPr/>
          </p:nvSpPr>
          <p:spPr bwMode="auto">
            <a:xfrm>
              <a:off x="2297113" y="2359025"/>
              <a:ext cx="271463" cy="479425"/>
            </a:xfrm>
            <a:prstGeom prst="ellipse">
              <a:avLst/>
            </a:prstGeom>
            <a:solidFill>
              <a:srgbClr val="90C9D5"/>
            </a:solidFill>
            <a:ln>
              <a:noFill/>
            </a:ln>
          </p:spPr>
          <p:txBody>
            <a:bodyPr vert="horz" wrap="square" lIns="91440" tIns="45720" rIns="91440" bIns="45720" numCol="1" anchor="t" anchorCtr="0" compatLnSpc="1"/>
            <a:lstStyle/>
            <a:p>
              <a:endParaRPr lang="zh-CN" altLang="en-US">
                <a:cs typeface="Calibri" panose="020F0502020204030204" charset="0"/>
              </a:endParaRPr>
            </a:p>
          </p:txBody>
        </p:sp>
        <p:sp>
          <p:nvSpPr>
            <p:cNvPr id="41" name="Freeform 7"/>
            <p:cNvSpPr/>
            <p:nvPr/>
          </p:nvSpPr>
          <p:spPr bwMode="auto">
            <a:xfrm>
              <a:off x="1824038" y="393700"/>
              <a:ext cx="1457325" cy="1787525"/>
            </a:xfrm>
            <a:custGeom>
              <a:avLst/>
              <a:gdLst>
                <a:gd name="T0" fmla="*/ 464 w 747"/>
                <a:gd name="T1" fmla="*/ 864 h 915"/>
                <a:gd name="T2" fmla="*/ 550 w 747"/>
                <a:gd name="T3" fmla="*/ 657 h 915"/>
                <a:gd name="T4" fmla="*/ 682 w 747"/>
                <a:gd name="T5" fmla="*/ 467 h 915"/>
                <a:gd name="T6" fmla="*/ 536 w 747"/>
                <a:gd name="T7" fmla="*/ 60 h 915"/>
                <a:gd name="T8" fmla="*/ 163 w 747"/>
                <a:gd name="T9" fmla="*/ 73 h 915"/>
                <a:gd name="T10" fmla="*/ 20 w 747"/>
                <a:gd name="T11" fmla="*/ 256 h 915"/>
                <a:gd name="T12" fmla="*/ 15 w 747"/>
                <a:gd name="T13" fmla="*/ 409 h 915"/>
                <a:gd name="T14" fmla="*/ 43 w 747"/>
                <a:gd name="T15" fmla="*/ 458 h 915"/>
                <a:gd name="T16" fmla="*/ 123 w 747"/>
                <a:gd name="T17" fmla="*/ 455 h 915"/>
                <a:gd name="T18" fmla="*/ 152 w 747"/>
                <a:gd name="T19" fmla="*/ 304 h 915"/>
                <a:gd name="T20" fmla="*/ 346 w 747"/>
                <a:gd name="T21" fmla="*/ 145 h 915"/>
                <a:gd name="T22" fmla="*/ 538 w 747"/>
                <a:gd name="T23" fmla="*/ 226 h 915"/>
                <a:gd name="T24" fmla="*/ 429 w 747"/>
                <a:gd name="T25" fmla="*/ 613 h 915"/>
                <a:gd name="T26" fmla="*/ 353 w 747"/>
                <a:gd name="T27" fmla="*/ 838 h 915"/>
                <a:gd name="T28" fmla="*/ 434 w 747"/>
                <a:gd name="T29" fmla="*/ 896 h 915"/>
                <a:gd name="T30" fmla="*/ 464 w 747"/>
                <a:gd name="T31" fmla="*/ 864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7" h="915">
                  <a:moveTo>
                    <a:pt x="464" y="864"/>
                  </a:moveTo>
                  <a:cubicBezTo>
                    <a:pt x="478" y="836"/>
                    <a:pt x="449" y="773"/>
                    <a:pt x="550" y="657"/>
                  </a:cubicBezTo>
                  <a:cubicBezTo>
                    <a:pt x="591" y="609"/>
                    <a:pt x="658" y="527"/>
                    <a:pt x="682" y="467"/>
                  </a:cubicBezTo>
                  <a:cubicBezTo>
                    <a:pt x="747" y="304"/>
                    <a:pt x="678" y="136"/>
                    <a:pt x="536" y="60"/>
                  </a:cubicBezTo>
                  <a:cubicBezTo>
                    <a:pt x="425" y="0"/>
                    <a:pt x="272" y="9"/>
                    <a:pt x="163" y="73"/>
                  </a:cubicBezTo>
                  <a:cubicBezTo>
                    <a:pt x="97" y="111"/>
                    <a:pt x="46" y="183"/>
                    <a:pt x="20" y="256"/>
                  </a:cubicBezTo>
                  <a:cubicBezTo>
                    <a:pt x="3" y="305"/>
                    <a:pt x="0" y="360"/>
                    <a:pt x="15" y="409"/>
                  </a:cubicBezTo>
                  <a:cubicBezTo>
                    <a:pt x="21" y="427"/>
                    <a:pt x="29" y="445"/>
                    <a:pt x="43" y="458"/>
                  </a:cubicBezTo>
                  <a:cubicBezTo>
                    <a:pt x="68" y="482"/>
                    <a:pt x="100" y="480"/>
                    <a:pt x="123" y="455"/>
                  </a:cubicBezTo>
                  <a:cubicBezTo>
                    <a:pt x="171" y="405"/>
                    <a:pt x="142" y="365"/>
                    <a:pt x="152" y="304"/>
                  </a:cubicBezTo>
                  <a:cubicBezTo>
                    <a:pt x="167" y="215"/>
                    <a:pt x="260" y="145"/>
                    <a:pt x="346" y="145"/>
                  </a:cubicBezTo>
                  <a:cubicBezTo>
                    <a:pt x="421" y="145"/>
                    <a:pt x="489" y="163"/>
                    <a:pt x="538" y="226"/>
                  </a:cubicBezTo>
                  <a:cubicBezTo>
                    <a:pt x="658" y="381"/>
                    <a:pt x="523" y="497"/>
                    <a:pt x="429" y="613"/>
                  </a:cubicBezTo>
                  <a:cubicBezTo>
                    <a:pt x="377" y="678"/>
                    <a:pt x="339" y="754"/>
                    <a:pt x="353" y="838"/>
                  </a:cubicBezTo>
                  <a:cubicBezTo>
                    <a:pt x="359" y="873"/>
                    <a:pt x="393" y="915"/>
                    <a:pt x="434" y="896"/>
                  </a:cubicBezTo>
                  <a:cubicBezTo>
                    <a:pt x="448" y="889"/>
                    <a:pt x="457" y="878"/>
                    <a:pt x="464" y="864"/>
                  </a:cubicBezTo>
                </a:path>
              </a:pathLst>
            </a:custGeom>
            <a:solidFill>
              <a:srgbClr val="40B1CF"/>
            </a:solidFill>
            <a:ln>
              <a:noFill/>
            </a:ln>
          </p:spPr>
          <p:txBody>
            <a:bodyPr vert="horz" wrap="square" lIns="91440" tIns="45720" rIns="91440" bIns="45720" numCol="1" anchor="t" anchorCtr="0" compatLnSpc="1"/>
            <a:lstStyle/>
            <a:p>
              <a:endParaRPr lang="zh-CN" altLang="en-US">
                <a:cs typeface="Calibri" panose="020F0502020204030204" charset="0"/>
              </a:endParaRPr>
            </a:p>
          </p:txBody>
        </p:sp>
        <p:sp>
          <p:nvSpPr>
            <p:cNvPr id="42" name="Freeform 8"/>
            <p:cNvSpPr/>
            <p:nvPr/>
          </p:nvSpPr>
          <p:spPr bwMode="auto">
            <a:xfrm>
              <a:off x="1739901" y="398463"/>
              <a:ext cx="1404938" cy="1646237"/>
            </a:xfrm>
            <a:custGeom>
              <a:avLst/>
              <a:gdLst>
                <a:gd name="T0" fmla="*/ 447 w 720"/>
                <a:gd name="T1" fmla="*/ 796 h 843"/>
                <a:gd name="T2" fmla="*/ 529 w 720"/>
                <a:gd name="T3" fmla="*/ 605 h 843"/>
                <a:gd name="T4" fmla="*/ 657 w 720"/>
                <a:gd name="T5" fmla="*/ 430 h 843"/>
                <a:gd name="T6" fmla="*/ 516 w 720"/>
                <a:gd name="T7" fmla="*/ 55 h 843"/>
                <a:gd name="T8" fmla="*/ 157 w 720"/>
                <a:gd name="T9" fmla="*/ 66 h 843"/>
                <a:gd name="T10" fmla="*/ 19 w 720"/>
                <a:gd name="T11" fmla="*/ 235 h 843"/>
                <a:gd name="T12" fmla="*/ 14 w 720"/>
                <a:gd name="T13" fmla="*/ 377 h 843"/>
                <a:gd name="T14" fmla="*/ 41 w 720"/>
                <a:gd name="T15" fmla="*/ 422 h 843"/>
                <a:gd name="T16" fmla="*/ 118 w 720"/>
                <a:gd name="T17" fmla="*/ 419 h 843"/>
                <a:gd name="T18" fmla="*/ 146 w 720"/>
                <a:gd name="T19" fmla="*/ 280 h 843"/>
                <a:gd name="T20" fmla="*/ 333 w 720"/>
                <a:gd name="T21" fmla="*/ 133 h 843"/>
                <a:gd name="T22" fmla="*/ 518 w 720"/>
                <a:gd name="T23" fmla="*/ 208 h 843"/>
                <a:gd name="T24" fmla="*/ 413 w 720"/>
                <a:gd name="T25" fmla="*/ 565 h 843"/>
                <a:gd name="T26" fmla="*/ 340 w 720"/>
                <a:gd name="T27" fmla="*/ 772 h 843"/>
                <a:gd name="T28" fmla="*/ 418 w 720"/>
                <a:gd name="T29" fmla="*/ 825 h 843"/>
                <a:gd name="T30" fmla="*/ 447 w 720"/>
                <a:gd name="T31" fmla="*/ 796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0" h="843">
                  <a:moveTo>
                    <a:pt x="447" y="796"/>
                  </a:moveTo>
                  <a:cubicBezTo>
                    <a:pt x="460" y="770"/>
                    <a:pt x="432" y="712"/>
                    <a:pt x="529" y="605"/>
                  </a:cubicBezTo>
                  <a:cubicBezTo>
                    <a:pt x="569" y="561"/>
                    <a:pt x="634" y="485"/>
                    <a:pt x="657" y="430"/>
                  </a:cubicBezTo>
                  <a:cubicBezTo>
                    <a:pt x="720" y="280"/>
                    <a:pt x="653" y="125"/>
                    <a:pt x="516" y="55"/>
                  </a:cubicBezTo>
                  <a:cubicBezTo>
                    <a:pt x="409" y="0"/>
                    <a:pt x="262" y="8"/>
                    <a:pt x="157" y="66"/>
                  </a:cubicBezTo>
                  <a:cubicBezTo>
                    <a:pt x="93" y="102"/>
                    <a:pt x="44" y="168"/>
                    <a:pt x="19" y="235"/>
                  </a:cubicBezTo>
                  <a:cubicBezTo>
                    <a:pt x="3" y="281"/>
                    <a:pt x="0" y="331"/>
                    <a:pt x="14" y="377"/>
                  </a:cubicBezTo>
                  <a:cubicBezTo>
                    <a:pt x="20" y="393"/>
                    <a:pt x="28" y="410"/>
                    <a:pt x="41" y="422"/>
                  </a:cubicBezTo>
                  <a:cubicBezTo>
                    <a:pt x="65" y="444"/>
                    <a:pt x="96" y="442"/>
                    <a:pt x="118" y="419"/>
                  </a:cubicBezTo>
                  <a:cubicBezTo>
                    <a:pt x="164" y="373"/>
                    <a:pt x="136" y="336"/>
                    <a:pt x="146" y="280"/>
                  </a:cubicBezTo>
                  <a:cubicBezTo>
                    <a:pt x="161" y="198"/>
                    <a:pt x="250" y="133"/>
                    <a:pt x="333" y="133"/>
                  </a:cubicBezTo>
                  <a:cubicBezTo>
                    <a:pt x="405" y="133"/>
                    <a:pt x="471" y="150"/>
                    <a:pt x="518" y="208"/>
                  </a:cubicBezTo>
                  <a:cubicBezTo>
                    <a:pt x="633" y="351"/>
                    <a:pt x="504" y="457"/>
                    <a:pt x="413" y="565"/>
                  </a:cubicBezTo>
                  <a:cubicBezTo>
                    <a:pt x="363" y="624"/>
                    <a:pt x="326" y="695"/>
                    <a:pt x="340" y="772"/>
                  </a:cubicBezTo>
                  <a:cubicBezTo>
                    <a:pt x="345" y="804"/>
                    <a:pt x="378" y="843"/>
                    <a:pt x="418" y="825"/>
                  </a:cubicBezTo>
                  <a:cubicBezTo>
                    <a:pt x="431" y="819"/>
                    <a:pt x="440" y="809"/>
                    <a:pt x="447" y="796"/>
                  </a:cubicBezTo>
                </a:path>
              </a:pathLst>
            </a:custGeom>
            <a:solidFill>
              <a:srgbClr val="90C9D5"/>
            </a:solidFill>
            <a:ln>
              <a:noFill/>
            </a:ln>
          </p:spPr>
          <p:txBody>
            <a:bodyPr vert="horz" wrap="square" lIns="91440" tIns="45720" rIns="91440" bIns="45720" numCol="1" anchor="t" anchorCtr="0" compatLnSpc="1"/>
            <a:lstStyle/>
            <a:p>
              <a:endParaRPr lang="zh-CN" altLang="en-US">
                <a:cs typeface="Calibri" panose="020F0502020204030204" charset="0"/>
              </a:endParaRPr>
            </a:p>
          </p:txBody>
        </p:sp>
        <p:sp>
          <p:nvSpPr>
            <p:cNvPr id="43" name="Freeform 9"/>
            <p:cNvSpPr/>
            <p:nvPr/>
          </p:nvSpPr>
          <p:spPr bwMode="auto">
            <a:xfrm>
              <a:off x="1649413" y="466725"/>
              <a:ext cx="1500188" cy="1755775"/>
            </a:xfrm>
            <a:custGeom>
              <a:avLst/>
              <a:gdLst>
                <a:gd name="T0" fmla="*/ 254 w 768"/>
                <a:gd name="T1" fmla="*/ 0 h 899"/>
                <a:gd name="T2" fmla="*/ 168 w 768"/>
                <a:gd name="T3" fmla="*/ 37 h 899"/>
                <a:gd name="T4" fmla="*/ 21 w 768"/>
                <a:gd name="T5" fmla="*/ 224 h 899"/>
                <a:gd name="T6" fmla="*/ 16 w 768"/>
                <a:gd name="T7" fmla="*/ 381 h 899"/>
                <a:gd name="T8" fmla="*/ 44 w 768"/>
                <a:gd name="T9" fmla="*/ 431 h 899"/>
                <a:gd name="T10" fmla="*/ 127 w 768"/>
                <a:gd name="T11" fmla="*/ 428 h 899"/>
                <a:gd name="T12" fmla="*/ 156 w 768"/>
                <a:gd name="T13" fmla="*/ 273 h 899"/>
                <a:gd name="T14" fmla="*/ 356 w 768"/>
                <a:gd name="T15" fmla="*/ 110 h 899"/>
                <a:gd name="T16" fmla="*/ 553 w 768"/>
                <a:gd name="T17" fmla="*/ 193 h 899"/>
                <a:gd name="T18" fmla="*/ 441 w 768"/>
                <a:gd name="T19" fmla="*/ 590 h 899"/>
                <a:gd name="T20" fmla="*/ 363 w 768"/>
                <a:gd name="T21" fmla="*/ 819 h 899"/>
                <a:gd name="T22" fmla="*/ 446 w 768"/>
                <a:gd name="T23" fmla="*/ 879 h 899"/>
                <a:gd name="T24" fmla="*/ 477 w 768"/>
                <a:gd name="T25" fmla="*/ 846 h 899"/>
                <a:gd name="T26" fmla="*/ 565 w 768"/>
                <a:gd name="T27" fmla="*/ 634 h 899"/>
                <a:gd name="T28" fmla="*/ 701 w 768"/>
                <a:gd name="T29" fmla="*/ 440 h 899"/>
                <a:gd name="T30" fmla="*/ 551 w 768"/>
                <a:gd name="T31" fmla="*/ 24 h 899"/>
                <a:gd name="T32" fmla="*/ 505 w 768"/>
                <a:gd name="T33" fmla="*/ 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8" h="899">
                  <a:moveTo>
                    <a:pt x="254" y="0"/>
                  </a:moveTo>
                  <a:cubicBezTo>
                    <a:pt x="223" y="9"/>
                    <a:pt x="194" y="21"/>
                    <a:pt x="168" y="37"/>
                  </a:cubicBezTo>
                  <a:cubicBezTo>
                    <a:pt x="99" y="76"/>
                    <a:pt x="47" y="150"/>
                    <a:pt x="21" y="224"/>
                  </a:cubicBezTo>
                  <a:cubicBezTo>
                    <a:pt x="3" y="274"/>
                    <a:pt x="0" y="330"/>
                    <a:pt x="16" y="381"/>
                  </a:cubicBezTo>
                  <a:cubicBezTo>
                    <a:pt x="21" y="400"/>
                    <a:pt x="30" y="418"/>
                    <a:pt x="44" y="431"/>
                  </a:cubicBezTo>
                  <a:cubicBezTo>
                    <a:pt x="70" y="456"/>
                    <a:pt x="103" y="453"/>
                    <a:pt x="127" y="428"/>
                  </a:cubicBezTo>
                  <a:cubicBezTo>
                    <a:pt x="175" y="376"/>
                    <a:pt x="145" y="336"/>
                    <a:pt x="156" y="273"/>
                  </a:cubicBezTo>
                  <a:cubicBezTo>
                    <a:pt x="172" y="182"/>
                    <a:pt x="267" y="110"/>
                    <a:pt x="356" y="110"/>
                  </a:cubicBezTo>
                  <a:cubicBezTo>
                    <a:pt x="433" y="110"/>
                    <a:pt x="503" y="129"/>
                    <a:pt x="553" y="193"/>
                  </a:cubicBezTo>
                  <a:cubicBezTo>
                    <a:pt x="676" y="352"/>
                    <a:pt x="538" y="470"/>
                    <a:pt x="441" y="590"/>
                  </a:cubicBezTo>
                  <a:cubicBezTo>
                    <a:pt x="387" y="655"/>
                    <a:pt x="349" y="734"/>
                    <a:pt x="363" y="819"/>
                  </a:cubicBezTo>
                  <a:cubicBezTo>
                    <a:pt x="369" y="855"/>
                    <a:pt x="404" y="899"/>
                    <a:pt x="446" y="879"/>
                  </a:cubicBezTo>
                  <a:cubicBezTo>
                    <a:pt x="460" y="872"/>
                    <a:pt x="470" y="860"/>
                    <a:pt x="477" y="846"/>
                  </a:cubicBezTo>
                  <a:cubicBezTo>
                    <a:pt x="491" y="817"/>
                    <a:pt x="461" y="753"/>
                    <a:pt x="565" y="634"/>
                  </a:cubicBezTo>
                  <a:cubicBezTo>
                    <a:pt x="608" y="585"/>
                    <a:pt x="677" y="501"/>
                    <a:pt x="701" y="440"/>
                  </a:cubicBezTo>
                  <a:cubicBezTo>
                    <a:pt x="768" y="273"/>
                    <a:pt x="697" y="102"/>
                    <a:pt x="551" y="24"/>
                  </a:cubicBezTo>
                  <a:cubicBezTo>
                    <a:pt x="536" y="16"/>
                    <a:pt x="521" y="9"/>
                    <a:pt x="505" y="4"/>
                  </a:cubicBezTo>
                </a:path>
              </a:pathLst>
            </a:custGeom>
            <a:noFill/>
            <a:ln w="936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Calibri" panose="020F0502020204030204" charset="0"/>
              </a:endParaRPr>
            </a:p>
          </p:txBody>
        </p:sp>
        <p:sp>
          <p:nvSpPr>
            <p:cNvPr id="44" name="Freeform 10"/>
            <p:cNvSpPr/>
            <p:nvPr/>
          </p:nvSpPr>
          <p:spPr bwMode="auto">
            <a:xfrm>
              <a:off x="2252663" y="428625"/>
              <a:ext cx="261938" cy="14287"/>
            </a:xfrm>
            <a:custGeom>
              <a:avLst/>
              <a:gdLst>
                <a:gd name="T0" fmla="*/ 134 w 134"/>
                <a:gd name="T1" fmla="*/ 7 h 7"/>
                <a:gd name="T2" fmla="*/ 0 w 134"/>
                <a:gd name="T3" fmla="*/ 7 h 7"/>
              </a:gdLst>
              <a:ahLst/>
              <a:cxnLst>
                <a:cxn ang="0">
                  <a:pos x="T0" y="T1"/>
                </a:cxn>
                <a:cxn ang="0">
                  <a:pos x="T2" y="T3"/>
                </a:cxn>
              </a:cxnLst>
              <a:rect l="0" t="0" r="r" b="b"/>
              <a:pathLst>
                <a:path w="134" h="7">
                  <a:moveTo>
                    <a:pt x="134" y="7"/>
                  </a:moveTo>
                  <a:cubicBezTo>
                    <a:pt x="90" y="0"/>
                    <a:pt x="45" y="0"/>
                    <a:pt x="0" y="7"/>
                  </a:cubicBezTo>
                </a:path>
              </a:pathLst>
            </a:custGeom>
            <a:noFill/>
            <a:ln w="936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Calibri" panose="020F0502020204030204" charset="0"/>
              </a:endParaRPr>
            </a:p>
          </p:txBody>
        </p:sp>
        <p:sp>
          <p:nvSpPr>
            <p:cNvPr id="45" name="Oval 11"/>
            <p:cNvSpPr>
              <a:spLocks noChangeArrowheads="1"/>
            </p:cNvSpPr>
            <p:nvPr/>
          </p:nvSpPr>
          <p:spPr bwMode="auto">
            <a:xfrm>
              <a:off x="2176463" y="2359025"/>
              <a:ext cx="481013" cy="479425"/>
            </a:xfrm>
            <a:prstGeom prst="ellipse">
              <a:avLst/>
            </a:prstGeom>
            <a:noFill/>
            <a:ln w="936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Calibri" panose="020F0502020204030204" charset="0"/>
              </a:endParaRPr>
            </a:p>
          </p:txBody>
        </p:sp>
        <p:sp>
          <p:nvSpPr>
            <p:cNvPr id="46" name="Freeform 12"/>
            <p:cNvSpPr/>
            <p:nvPr/>
          </p:nvSpPr>
          <p:spPr bwMode="auto">
            <a:xfrm>
              <a:off x="3289301" y="2328863"/>
              <a:ext cx="473075" cy="525462"/>
            </a:xfrm>
            <a:custGeom>
              <a:avLst/>
              <a:gdLst>
                <a:gd name="T0" fmla="*/ 224 w 242"/>
                <a:gd name="T1" fmla="*/ 164 h 269"/>
                <a:gd name="T2" fmla="*/ 154 w 242"/>
                <a:gd name="T3" fmla="*/ 16 h 269"/>
                <a:gd name="T4" fmla="*/ 18 w 242"/>
                <a:gd name="T5" fmla="*/ 105 h 269"/>
                <a:gd name="T6" fmla="*/ 87 w 242"/>
                <a:gd name="T7" fmla="*/ 253 h 269"/>
                <a:gd name="T8" fmla="*/ 224 w 242"/>
                <a:gd name="T9" fmla="*/ 164 h 269"/>
              </a:gdLst>
              <a:ahLst/>
              <a:cxnLst>
                <a:cxn ang="0">
                  <a:pos x="T0" y="T1"/>
                </a:cxn>
                <a:cxn ang="0">
                  <a:pos x="T2" y="T3"/>
                </a:cxn>
                <a:cxn ang="0">
                  <a:pos x="T4" y="T5"/>
                </a:cxn>
                <a:cxn ang="0">
                  <a:pos x="T6" y="T7"/>
                </a:cxn>
                <a:cxn ang="0">
                  <a:pos x="T8" y="T9"/>
                </a:cxn>
              </a:cxnLst>
              <a:rect l="0" t="0" r="r" b="b"/>
              <a:pathLst>
                <a:path w="242" h="269">
                  <a:moveTo>
                    <a:pt x="224" y="164"/>
                  </a:moveTo>
                  <a:cubicBezTo>
                    <a:pt x="242" y="98"/>
                    <a:pt x="211" y="32"/>
                    <a:pt x="154" y="16"/>
                  </a:cubicBezTo>
                  <a:cubicBezTo>
                    <a:pt x="98" y="0"/>
                    <a:pt x="37" y="40"/>
                    <a:pt x="18" y="105"/>
                  </a:cubicBezTo>
                  <a:cubicBezTo>
                    <a:pt x="0" y="171"/>
                    <a:pt x="31" y="237"/>
                    <a:pt x="87" y="253"/>
                  </a:cubicBezTo>
                  <a:cubicBezTo>
                    <a:pt x="144" y="269"/>
                    <a:pt x="205" y="229"/>
                    <a:pt x="224" y="164"/>
                  </a:cubicBezTo>
                </a:path>
              </a:pathLst>
            </a:custGeom>
            <a:solidFill>
              <a:srgbClr val="EB9B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Calibri" panose="020F0502020204030204" charset="0"/>
              </a:endParaRPr>
            </a:p>
          </p:txBody>
        </p:sp>
        <p:sp>
          <p:nvSpPr>
            <p:cNvPr id="47" name="Freeform 13"/>
            <p:cNvSpPr/>
            <p:nvPr/>
          </p:nvSpPr>
          <p:spPr bwMode="auto">
            <a:xfrm>
              <a:off x="3251201" y="2308225"/>
              <a:ext cx="331788" cy="503237"/>
            </a:xfrm>
            <a:custGeom>
              <a:avLst/>
              <a:gdLst>
                <a:gd name="T0" fmla="*/ 152 w 170"/>
                <a:gd name="T1" fmla="*/ 148 h 257"/>
                <a:gd name="T2" fmla="*/ 118 w 170"/>
                <a:gd name="T3" fmla="*/ 10 h 257"/>
                <a:gd name="T4" fmla="*/ 18 w 170"/>
                <a:gd name="T5" fmla="*/ 110 h 257"/>
                <a:gd name="T6" fmla="*/ 51 w 170"/>
                <a:gd name="T7" fmla="*/ 247 h 257"/>
                <a:gd name="T8" fmla="*/ 152 w 170"/>
                <a:gd name="T9" fmla="*/ 148 h 257"/>
              </a:gdLst>
              <a:ahLst/>
              <a:cxnLst>
                <a:cxn ang="0">
                  <a:pos x="T0" y="T1"/>
                </a:cxn>
                <a:cxn ang="0">
                  <a:pos x="T2" y="T3"/>
                </a:cxn>
                <a:cxn ang="0">
                  <a:pos x="T4" y="T5"/>
                </a:cxn>
                <a:cxn ang="0">
                  <a:pos x="T6" y="T7"/>
                </a:cxn>
                <a:cxn ang="0">
                  <a:pos x="T8" y="T9"/>
                </a:cxn>
              </a:cxnLst>
              <a:rect l="0" t="0" r="r" b="b"/>
              <a:pathLst>
                <a:path w="170" h="257">
                  <a:moveTo>
                    <a:pt x="152" y="148"/>
                  </a:moveTo>
                  <a:cubicBezTo>
                    <a:pt x="170" y="82"/>
                    <a:pt x="155" y="21"/>
                    <a:pt x="118" y="10"/>
                  </a:cubicBezTo>
                  <a:cubicBezTo>
                    <a:pt x="81" y="0"/>
                    <a:pt x="37" y="44"/>
                    <a:pt x="18" y="110"/>
                  </a:cubicBezTo>
                  <a:cubicBezTo>
                    <a:pt x="0" y="175"/>
                    <a:pt x="15" y="237"/>
                    <a:pt x="51" y="247"/>
                  </a:cubicBezTo>
                  <a:cubicBezTo>
                    <a:pt x="88" y="257"/>
                    <a:pt x="133" y="213"/>
                    <a:pt x="152" y="148"/>
                  </a:cubicBezTo>
                </a:path>
              </a:pathLst>
            </a:custGeom>
            <a:solidFill>
              <a:srgbClr val="FFD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Calibri" panose="020F0502020204030204" charset="0"/>
              </a:endParaRPr>
            </a:p>
          </p:txBody>
        </p:sp>
        <p:sp>
          <p:nvSpPr>
            <p:cNvPr id="48" name="Freeform 14"/>
            <p:cNvSpPr/>
            <p:nvPr/>
          </p:nvSpPr>
          <p:spPr bwMode="auto">
            <a:xfrm>
              <a:off x="3238501" y="434975"/>
              <a:ext cx="1433513" cy="1768475"/>
            </a:xfrm>
            <a:custGeom>
              <a:avLst/>
              <a:gdLst>
                <a:gd name="T0" fmla="*/ 309 w 734"/>
                <a:gd name="T1" fmla="*/ 874 h 905"/>
                <a:gd name="T2" fmla="*/ 448 w 734"/>
                <a:gd name="T3" fmla="*/ 699 h 905"/>
                <a:gd name="T4" fmla="*/ 627 w 734"/>
                <a:gd name="T5" fmla="*/ 552 h 905"/>
                <a:gd name="T6" fmla="*/ 597 w 734"/>
                <a:gd name="T7" fmla="*/ 120 h 905"/>
                <a:gd name="T8" fmla="*/ 235 w 734"/>
                <a:gd name="T9" fmla="*/ 31 h 905"/>
                <a:gd name="T10" fmla="*/ 48 w 734"/>
                <a:gd name="T11" fmla="*/ 168 h 905"/>
                <a:gd name="T12" fmla="*/ 1 w 734"/>
                <a:gd name="T13" fmla="*/ 315 h 905"/>
                <a:gd name="T14" fmla="*/ 14 w 734"/>
                <a:gd name="T15" fmla="*/ 369 h 905"/>
                <a:gd name="T16" fmla="*/ 92 w 734"/>
                <a:gd name="T17" fmla="*/ 388 h 905"/>
                <a:gd name="T18" fmla="*/ 161 w 734"/>
                <a:gd name="T19" fmla="*/ 250 h 905"/>
                <a:gd name="T20" fmla="*/ 392 w 734"/>
                <a:gd name="T21" fmla="*/ 150 h 905"/>
                <a:gd name="T22" fmla="*/ 554 w 734"/>
                <a:gd name="T23" fmla="*/ 280 h 905"/>
                <a:gd name="T24" fmla="*/ 343 w 734"/>
                <a:gd name="T25" fmla="*/ 624 h 905"/>
                <a:gd name="T26" fmla="*/ 209 w 734"/>
                <a:gd name="T27" fmla="*/ 819 h 905"/>
                <a:gd name="T28" fmla="*/ 271 w 734"/>
                <a:gd name="T29" fmla="*/ 897 h 905"/>
                <a:gd name="T30" fmla="*/ 309 w 734"/>
                <a:gd name="T31" fmla="*/ 874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4" h="905">
                  <a:moveTo>
                    <a:pt x="309" y="874"/>
                  </a:moveTo>
                  <a:cubicBezTo>
                    <a:pt x="330" y="851"/>
                    <a:pt x="319" y="783"/>
                    <a:pt x="448" y="699"/>
                  </a:cubicBezTo>
                  <a:cubicBezTo>
                    <a:pt x="501" y="664"/>
                    <a:pt x="588" y="603"/>
                    <a:pt x="627" y="552"/>
                  </a:cubicBezTo>
                  <a:cubicBezTo>
                    <a:pt x="734" y="413"/>
                    <a:pt x="713" y="233"/>
                    <a:pt x="597" y="120"/>
                  </a:cubicBezTo>
                  <a:cubicBezTo>
                    <a:pt x="507" y="33"/>
                    <a:pt x="357" y="0"/>
                    <a:pt x="235" y="31"/>
                  </a:cubicBezTo>
                  <a:cubicBezTo>
                    <a:pt x="160" y="50"/>
                    <a:pt x="92" y="105"/>
                    <a:pt x="48" y="168"/>
                  </a:cubicBezTo>
                  <a:cubicBezTo>
                    <a:pt x="18" y="211"/>
                    <a:pt x="0" y="263"/>
                    <a:pt x="1" y="315"/>
                  </a:cubicBezTo>
                  <a:cubicBezTo>
                    <a:pt x="1" y="334"/>
                    <a:pt x="5" y="353"/>
                    <a:pt x="14" y="369"/>
                  </a:cubicBezTo>
                  <a:cubicBezTo>
                    <a:pt x="32" y="399"/>
                    <a:pt x="63" y="406"/>
                    <a:pt x="92" y="388"/>
                  </a:cubicBezTo>
                  <a:cubicBezTo>
                    <a:pt x="151" y="353"/>
                    <a:pt x="134" y="306"/>
                    <a:pt x="161" y="250"/>
                  </a:cubicBezTo>
                  <a:cubicBezTo>
                    <a:pt x="200" y="169"/>
                    <a:pt x="309" y="127"/>
                    <a:pt x="392" y="150"/>
                  </a:cubicBezTo>
                  <a:cubicBezTo>
                    <a:pt x="463" y="170"/>
                    <a:pt x="524" y="207"/>
                    <a:pt x="554" y="280"/>
                  </a:cubicBezTo>
                  <a:cubicBezTo>
                    <a:pt x="627" y="463"/>
                    <a:pt x="466" y="537"/>
                    <a:pt x="343" y="624"/>
                  </a:cubicBezTo>
                  <a:cubicBezTo>
                    <a:pt x="276" y="671"/>
                    <a:pt x="219" y="735"/>
                    <a:pt x="209" y="819"/>
                  </a:cubicBezTo>
                  <a:cubicBezTo>
                    <a:pt x="205" y="854"/>
                    <a:pt x="226" y="905"/>
                    <a:pt x="271" y="897"/>
                  </a:cubicBezTo>
                  <a:cubicBezTo>
                    <a:pt x="286" y="895"/>
                    <a:pt x="299" y="886"/>
                    <a:pt x="309" y="874"/>
                  </a:cubicBezTo>
                </a:path>
              </a:pathLst>
            </a:custGeom>
            <a:solidFill>
              <a:srgbClr val="EB9B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Calibri" panose="020F0502020204030204" charset="0"/>
              </a:endParaRPr>
            </a:p>
          </p:txBody>
        </p:sp>
        <p:sp>
          <p:nvSpPr>
            <p:cNvPr id="49" name="Freeform 15"/>
            <p:cNvSpPr/>
            <p:nvPr/>
          </p:nvSpPr>
          <p:spPr bwMode="auto">
            <a:xfrm>
              <a:off x="3170238" y="407988"/>
              <a:ext cx="1381125" cy="1630362"/>
            </a:xfrm>
            <a:custGeom>
              <a:avLst/>
              <a:gdLst>
                <a:gd name="T0" fmla="*/ 304 w 707"/>
                <a:gd name="T1" fmla="*/ 808 h 835"/>
                <a:gd name="T2" fmla="*/ 435 w 707"/>
                <a:gd name="T3" fmla="*/ 647 h 835"/>
                <a:gd name="T4" fmla="*/ 606 w 707"/>
                <a:gd name="T5" fmla="*/ 514 h 835"/>
                <a:gd name="T6" fmla="*/ 573 w 707"/>
                <a:gd name="T7" fmla="*/ 114 h 835"/>
                <a:gd name="T8" fmla="*/ 223 w 707"/>
                <a:gd name="T9" fmla="*/ 28 h 835"/>
                <a:gd name="T10" fmla="*/ 45 w 707"/>
                <a:gd name="T11" fmla="*/ 153 h 835"/>
                <a:gd name="T12" fmla="*/ 2 w 707"/>
                <a:gd name="T13" fmla="*/ 288 h 835"/>
                <a:gd name="T14" fmla="*/ 15 w 707"/>
                <a:gd name="T15" fmla="*/ 338 h 835"/>
                <a:gd name="T16" fmla="*/ 91 w 707"/>
                <a:gd name="T17" fmla="*/ 356 h 835"/>
                <a:gd name="T18" fmla="*/ 155 w 707"/>
                <a:gd name="T19" fmla="*/ 230 h 835"/>
                <a:gd name="T20" fmla="*/ 375 w 707"/>
                <a:gd name="T21" fmla="*/ 139 h 835"/>
                <a:gd name="T22" fmla="*/ 532 w 707"/>
                <a:gd name="T23" fmla="*/ 262 h 835"/>
                <a:gd name="T24" fmla="*/ 334 w 707"/>
                <a:gd name="T25" fmla="*/ 577 h 835"/>
                <a:gd name="T26" fmla="*/ 207 w 707"/>
                <a:gd name="T27" fmla="*/ 756 h 835"/>
                <a:gd name="T28" fmla="*/ 268 w 707"/>
                <a:gd name="T29" fmla="*/ 829 h 835"/>
                <a:gd name="T30" fmla="*/ 304 w 707"/>
                <a:gd name="T31" fmla="*/ 808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7" h="835">
                  <a:moveTo>
                    <a:pt x="304" y="808"/>
                  </a:moveTo>
                  <a:cubicBezTo>
                    <a:pt x="324" y="787"/>
                    <a:pt x="313" y="724"/>
                    <a:pt x="435" y="647"/>
                  </a:cubicBezTo>
                  <a:cubicBezTo>
                    <a:pt x="486" y="616"/>
                    <a:pt x="569" y="561"/>
                    <a:pt x="606" y="514"/>
                  </a:cubicBezTo>
                  <a:cubicBezTo>
                    <a:pt x="707" y="386"/>
                    <a:pt x="685" y="219"/>
                    <a:pt x="573" y="114"/>
                  </a:cubicBezTo>
                  <a:cubicBezTo>
                    <a:pt x="485" y="32"/>
                    <a:pt x="340" y="0"/>
                    <a:pt x="223" y="28"/>
                  </a:cubicBezTo>
                  <a:cubicBezTo>
                    <a:pt x="152" y="44"/>
                    <a:pt x="87" y="95"/>
                    <a:pt x="45" y="153"/>
                  </a:cubicBezTo>
                  <a:cubicBezTo>
                    <a:pt x="17" y="192"/>
                    <a:pt x="0" y="239"/>
                    <a:pt x="2" y="288"/>
                  </a:cubicBezTo>
                  <a:cubicBezTo>
                    <a:pt x="3" y="305"/>
                    <a:pt x="6" y="323"/>
                    <a:pt x="15" y="338"/>
                  </a:cubicBezTo>
                  <a:cubicBezTo>
                    <a:pt x="33" y="366"/>
                    <a:pt x="63" y="372"/>
                    <a:pt x="91" y="356"/>
                  </a:cubicBezTo>
                  <a:cubicBezTo>
                    <a:pt x="147" y="324"/>
                    <a:pt x="130" y="281"/>
                    <a:pt x="155" y="230"/>
                  </a:cubicBezTo>
                  <a:cubicBezTo>
                    <a:pt x="191" y="155"/>
                    <a:pt x="295" y="117"/>
                    <a:pt x="375" y="139"/>
                  </a:cubicBezTo>
                  <a:cubicBezTo>
                    <a:pt x="444" y="159"/>
                    <a:pt x="503" y="194"/>
                    <a:pt x="532" y="262"/>
                  </a:cubicBezTo>
                  <a:cubicBezTo>
                    <a:pt x="605" y="431"/>
                    <a:pt x="451" y="498"/>
                    <a:pt x="334" y="577"/>
                  </a:cubicBezTo>
                  <a:cubicBezTo>
                    <a:pt x="270" y="620"/>
                    <a:pt x="216" y="678"/>
                    <a:pt x="207" y="756"/>
                  </a:cubicBezTo>
                  <a:cubicBezTo>
                    <a:pt x="204" y="789"/>
                    <a:pt x="225" y="835"/>
                    <a:pt x="268" y="829"/>
                  </a:cubicBezTo>
                  <a:cubicBezTo>
                    <a:pt x="282" y="827"/>
                    <a:pt x="294" y="819"/>
                    <a:pt x="304" y="808"/>
                  </a:cubicBezTo>
                </a:path>
              </a:pathLst>
            </a:custGeom>
            <a:solidFill>
              <a:srgbClr val="FFD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Calibri" panose="020F0502020204030204" charset="0"/>
              </a:endParaRPr>
            </a:p>
          </p:txBody>
        </p:sp>
        <p:sp>
          <p:nvSpPr>
            <p:cNvPr id="50" name="Freeform 16"/>
            <p:cNvSpPr/>
            <p:nvPr/>
          </p:nvSpPr>
          <p:spPr bwMode="auto">
            <a:xfrm>
              <a:off x="3067051" y="395288"/>
              <a:ext cx="1455738" cy="1803400"/>
            </a:xfrm>
            <a:custGeom>
              <a:avLst/>
              <a:gdLst>
                <a:gd name="T0" fmla="*/ 588 w 745"/>
                <a:gd name="T1" fmla="*/ 99 h 923"/>
                <a:gd name="T2" fmla="*/ 241 w 745"/>
                <a:gd name="T3" fmla="*/ 29 h 923"/>
                <a:gd name="T4" fmla="*/ 49 w 745"/>
                <a:gd name="T5" fmla="*/ 169 h 923"/>
                <a:gd name="T6" fmla="*/ 1 w 745"/>
                <a:gd name="T7" fmla="*/ 319 h 923"/>
                <a:gd name="T8" fmla="*/ 15 w 745"/>
                <a:gd name="T9" fmla="*/ 375 h 923"/>
                <a:gd name="T10" fmla="*/ 95 w 745"/>
                <a:gd name="T11" fmla="*/ 394 h 923"/>
                <a:gd name="T12" fmla="*/ 166 w 745"/>
                <a:gd name="T13" fmla="*/ 254 h 923"/>
                <a:gd name="T14" fmla="*/ 402 w 745"/>
                <a:gd name="T15" fmla="*/ 151 h 923"/>
                <a:gd name="T16" fmla="*/ 569 w 745"/>
                <a:gd name="T17" fmla="*/ 285 h 923"/>
                <a:gd name="T18" fmla="*/ 354 w 745"/>
                <a:gd name="T19" fmla="*/ 635 h 923"/>
                <a:gd name="T20" fmla="*/ 216 w 745"/>
                <a:gd name="T21" fmla="*/ 835 h 923"/>
                <a:gd name="T22" fmla="*/ 280 w 745"/>
                <a:gd name="T23" fmla="*/ 915 h 923"/>
                <a:gd name="T24" fmla="*/ 319 w 745"/>
                <a:gd name="T25" fmla="*/ 892 h 923"/>
                <a:gd name="T26" fmla="*/ 461 w 745"/>
                <a:gd name="T27" fmla="*/ 712 h 923"/>
                <a:gd name="T28" fmla="*/ 645 w 745"/>
                <a:gd name="T29" fmla="*/ 563 h 923"/>
                <a:gd name="T30" fmla="*/ 644 w 745"/>
                <a:gd name="T31" fmla="*/ 154 h 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5" h="923">
                  <a:moveTo>
                    <a:pt x="588" y="99"/>
                  </a:moveTo>
                  <a:cubicBezTo>
                    <a:pt x="494" y="26"/>
                    <a:pt x="355" y="0"/>
                    <a:pt x="241" y="29"/>
                  </a:cubicBezTo>
                  <a:cubicBezTo>
                    <a:pt x="165" y="49"/>
                    <a:pt x="94" y="105"/>
                    <a:pt x="49" y="169"/>
                  </a:cubicBezTo>
                  <a:cubicBezTo>
                    <a:pt x="18" y="213"/>
                    <a:pt x="0" y="266"/>
                    <a:pt x="1" y="319"/>
                  </a:cubicBezTo>
                  <a:cubicBezTo>
                    <a:pt x="2" y="338"/>
                    <a:pt x="5" y="358"/>
                    <a:pt x="15" y="375"/>
                  </a:cubicBezTo>
                  <a:cubicBezTo>
                    <a:pt x="33" y="406"/>
                    <a:pt x="66" y="412"/>
                    <a:pt x="95" y="394"/>
                  </a:cubicBezTo>
                  <a:cubicBezTo>
                    <a:pt x="156" y="358"/>
                    <a:pt x="138" y="311"/>
                    <a:pt x="166" y="254"/>
                  </a:cubicBezTo>
                  <a:cubicBezTo>
                    <a:pt x="205" y="170"/>
                    <a:pt x="317" y="127"/>
                    <a:pt x="402" y="151"/>
                  </a:cubicBezTo>
                  <a:cubicBezTo>
                    <a:pt x="476" y="172"/>
                    <a:pt x="539" y="210"/>
                    <a:pt x="569" y="285"/>
                  </a:cubicBezTo>
                  <a:cubicBezTo>
                    <a:pt x="645" y="471"/>
                    <a:pt x="479" y="547"/>
                    <a:pt x="354" y="635"/>
                  </a:cubicBezTo>
                  <a:cubicBezTo>
                    <a:pt x="284" y="684"/>
                    <a:pt x="226" y="749"/>
                    <a:pt x="216" y="835"/>
                  </a:cubicBezTo>
                  <a:cubicBezTo>
                    <a:pt x="212" y="871"/>
                    <a:pt x="233" y="923"/>
                    <a:pt x="280" y="915"/>
                  </a:cubicBezTo>
                  <a:cubicBezTo>
                    <a:pt x="295" y="913"/>
                    <a:pt x="308" y="904"/>
                    <a:pt x="319" y="892"/>
                  </a:cubicBezTo>
                  <a:cubicBezTo>
                    <a:pt x="340" y="868"/>
                    <a:pt x="329" y="798"/>
                    <a:pt x="461" y="712"/>
                  </a:cubicBezTo>
                  <a:cubicBezTo>
                    <a:pt x="515" y="677"/>
                    <a:pt x="605" y="615"/>
                    <a:pt x="645" y="563"/>
                  </a:cubicBezTo>
                  <a:cubicBezTo>
                    <a:pt x="745" y="433"/>
                    <a:pt x="736" y="269"/>
                    <a:pt x="644" y="154"/>
                  </a:cubicBezTo>
                </a:path>
              </a:pathLst>
            </a:custGeom>
            <a:noFill/>
            <a:ln w="936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Calibri" panose="020F0502020204030204" charset="0"/>
              </a:endParaRPr>
            </a:p>
          </p:txBody>
        </p:sp>
        <p:sp>
          <p:nvSpPr>
            <p:cNvPr id="51" name="Freeform 17"/>
            <p:cNvSpPr/>
            <p:nvPr/>
          </p:nvSpPr>
          <p:spPr bwMode="auto">
            <a:xfrm>
              <a:off x="3133726" y="2289175"/>
              <a:ext cx="534988" cy="533400"/>
            </a:xfrm>
            <a:custGeom>
              <a:avLst/>
              <a:gdLst>
                <a:gd name="T0" fmla="*/ 255 w 274"/>
                <a:gd name="T1" fmla="*/ 170 h 273"/>
                <a:gd name="T2" fmla="*/ 170 w 274"/>
                <a:gd name="T3" fmla="*/ 18 h 273"/>
                <a:gd name="T4" fmla="*/ 19 w 274"/>
                <a:gd name="T5" fmla="*/ 103 h 273"/>
                <a:gd name="T6" fmla="*/ 103 w 274"/>
                <a:gd name="T7" fmla="*/ 255 h 273"/>
                <a:gd name="T8" fmla="*/ 255 w 274"/>
                <a:gd name="T9" fmla="*/ 170 h 273"/>
              </a:gdLst>
              <a:ahLst/>
              <a:cxnLst>
                <a:cxn ang="0">
                  <a:pos x="T0" y="T1"/>
                </a:cxn>
                <a:cxn ang="0">
                  <a:pos x="T2" y="T3"/>
                </a:cxn>
                <a:cxn ang="0">
                  <a:pos x="T4" y="T5"/>
                </a:cxn>
                <a:cxn ang="0">
                  <a:pos x="T6" y="T7"/>
                </a:cxn>
                <a:cxn ang="0">
                  <a:pos x="T8" y="T9"/>
                </a:cxn>
              </a:cxnLst>
              <a:rect l="0" t="0" r="r" b="b"/>
              <a:pathLst>
                <a:path w="274" h="273">
                  <a:moveTo>
                    <a:pt x="255" y="170"/>
                  </a:moveTo>
                  <a:cubicBezTo>
                    <a:pt x="274" y="105"/>
                    <a:pt x="236" y="37"/>
                    <a:pt x="170" y="18"/>
                  </a:cubicBezTo>
                  <a:cubicBezTo>
                    <a:pt x="105" y="0"/>
                    <a:pt x="37" y="38"/>
                    <a:pt x="19" y="103"/>
                  </a:cubicBezTo>
                  <a:cubicBezTo>
                    <a:pt x="0" y="168"/>
                    <a:pt x="38" y="236"/>
                    <a:pt x="103" y="255"/>
                  </a:cubicBezTo>
                  <a:cubicBezTo>
                    <a:pt x="169" y="273"/>
                    <a:pt x="237" y="235"/>
                    <a:pt x="255" y="170"/>
                  </a:cubicBezTo>
                  <a:close/>
                </a:path>
              </a:pathLst>
            </a:custGeom>
            <a:noFill/>
            <a:ln w="936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Calibri" panose="020F0502020204030204" charset="0"/>
              </a:endParaRPr>
            </a:p>
          </p:txBody>
        </p:sp>
        <p:sp>
          <p:nvSpPr>
            <p:cNvPr id="52" name="Freeform 18"/>
            <p:cNvSpPr/>
            <p:nvPr/>
          </p:nvSpPr>
          <p:spPr bwMode="auto">
            <a:xfrm>
              <a:off x="1698626" y="2219325"/>
              <a:ext cx="282575" cy="300037"/>
            </a:xfrm>
            <a:custGeom>
              <a:avLst/>
              <a:gdLst>
                <a:gd name="T0" fmla="*/ 121 w 145"/>
                <a:gd name="T1" fmla="*/ 39 h 154"/>
                <a:gd name="T2" fmla="*/ 29 w 145"/>
                <a:gd name="T3" fmla="*/ 21 h 154"/>
                <a:gd name="T4" fmla="*/ 24 w 145"/>
                <a:gd name="T5" fmla="*/ 115 h 154"/>
                <a:gd name="T6" fmla="*/ 116 w 145"/>
                <a:gd name="T7" fmla="*/ 133 h 154"/>
                <a:gd name="T8" fmla="*/ 121 w 145"/>
                <a:gd name="T9" fmla="*/ 39 h 154"/>
              </a:gdLst>
              <a:ahLst/>
              <a:cxnLst>
                <a:cxn ang="0">
                  <a:pos x="T0" y="T1"/>
                </a:cxn>
                <a:cxn ang="0">
                  <a:pos x="T2" y="T3"/>
                </a:cxn>
                <a:cxn ang="0">
                  <a:pos x="T4" y="T5"/>
                </a:cxn>
                <a:cxn ang="0">
                  <a:pos x="T6" y="T7"/>
                </a:cxn>
                <a:cxn ang="0">
                  <a:pos x="T8" y="T9"/>
                </a:cxn>
              </a:cxnLst>
              <a:rect l="0" t="0" r="r" b="b"/>
              <a:pathLst>
                <a:path w="145" h="154">
                  <a:moveTo>
                    <a:pt x="121" y="39"/>
                  </a:moveTo>
                  <a:cubicBezTo>
                    <a:pt x="97" y="9"/>
                    <a:pt x="56" y="0"/>
                    <a:pt x="29" y="21"/>
                  </a:cubicBezTo>
                  <a:cubicBezTo>
                    <a:pt x="2" y="42"/>
                    <a:pt x="0" y="84"/>
                    <a:pt x="24" y="115"/>
                  </a:cubicBezTo>
                  <a:cubicBezTo>
                    <a:pt x="48" y="146"/>
                    <a:pt x="89" y="154"/>
                    <a:pt x="116" y="133"/>
                  </a:cubicBezTo>
                  <a:cubicBezTo>
                    <a:pt x="143" y="112"/>
                    <a:pt x="145" y="70"/>
                    <a:pt x="121" y="39"/>
                  </a:cubicBezTo>
                </a:path>
              </a:pathLst>
            </a:custGeom>
            <a:solidFill>
              <a:srgbClr val="EB9B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Calibri" panose="020F0502020204030204" charset="0"/>
              </a:endParaRPr>
            </a:p>
          </p:txBody>
        </p:sp>
        <p:sp>
          <p:nvSpPr>
            <p:cNvPr id="53" name="Freeform 19"/>
            <p:cNvSpPr/>
            <p:nvPr/>
          </p:nvSpPr>
          <p:spPr bwMode="auto">
            <a:xfrm>
              <a:off x="1668463" y="2273300"/>
              <a:ext cx="238125" cy="271462"/>
            </a:xfrm>
            <a:custGeom>
              <a:avLst/>
              <a:gdLst>
                <a:gd name="T0" fmla="*/ 92 w 122"/>
                <a:gd name="T1" fmla="*/ 45 h 139"/>
                <a:gd name="T2" fmla="*/ 17 w 122"/>
                <a:gd name="T3" fmla="*/ 14 h 139"/>
                <a:gd name="T4" fmla="*/ 29 w 122"/>
                <a:gd name="T5" fmla="*/ 94 h 139"/>
                <a:gd name="T6" fmla="*/ 104 w 122"/>
                <a:gd name="T7" fmla="*/ 126 h 139"/>
                <a:gd name="T8" fmla="*/ 92 w 122"/>
                <a:gd name="T9" fmla="*/ 45 h 139"/>
              </a:gdLst>
              <a:ahLst/>
              <a:cxnLst>
                <a:cxn ang="0">
                  <a:pos x="T0" y="T1"/>
                </a:cxn>
                <a:cxn ang="0">
                  <a:pos x="T2" y="T3"/>
                </a:cxn>
                <a:cxn ang="0">
                  <a:pos x="T4" y="T5"/>
                </a:cxn>
                <a:cxn ang="0">
                  <a:pos x="T6" y="T7"/>
                </a:cxn>
                <a:cxn ang="0">
                  <a:pos x="T8" y="T9"/>
                </a:cxn>
              </a:cxnLst>
              <a:rect l="0" t="0" r="r" b="b"/>
              <a:pathLst>
                <a:path w="122" h="139">
                  <a:moveTo>
                    <a:pt x="92" y="45"/>
                  </a:moveTo>
                  <a:cubicBezTo>
                    <a:pt x="68" y="14"/>
                    <a:pt x="35" y="0"/>
                    <a:pt x="17" y="14"/>
                  </a:cubicBezTo>
                  <a:cubicBezTo>
                    <a:pt x="0" y="27"/>
                    <a:pt x="5" y="63"/>
                    <a:pt x="29" y="94"/>
                  </a:cubicBezTo>
                  <a:cubicBezTo>
                    <a:pt x="53" y="125"/>
                    <a:pt x="87" y="139"/>
                    <a:pt x="104" y="126"/>
                  </a:cubicBezTo>
                  <a:cubicBezTo>
                    <a:pt x="122" y="112"/>
                    <a:pt x="116" y="76"/>
                    <a:pt x="92" y="45"/>
                  </a:cubicBezTo>
                </a:path>
              </a:pathLst>
            </a:custGeom>
            <a:solidFill>
              <a:srgbClr val="FFD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Calibri" panose="020F0502020204030204" charset="0"/>
              </a:endParaRPr>
            </a:p>
          </p:txBody>
        </p:sp>
        <p:sp>
          <p:nvSpPr>
            <p:cNvPr id="54" name="Freeform 20"/>
            <p:cNvSpPr/>
            <p:nvPr/>
          </p:nvSpPr>
          <p:spPr bwMode="auto">
            <a:xfrm>
              <a:off x="892176" y="1273175"/>
              <a:ext cx="850900" cy="890587"/>
            </a:xfrm>
            <a:custGeom>
              <a:avLst/>
              <a:gdLst>
                <a:gd name="T0" fmla="*/ 434 w 436"/>
                <a:gd name="T1" fmla="*/ 407 h 456"/>
                <a:gd name="T2" fmla="*/ 400 w 436"/>
                <a:gd name="T3" fmla="*/ 283 h 456"/>
                <a:gd name="T4" fmla="*/ 393 w 436"/>
                <a:gd name="T5" fmla="*/ 149 h 456"/>
                <a:gd name="T6" fmla="*/ 183 w 436"/>
                <a:gd name="T7" fmla="*/ 15 h 456"/>
                <a:gd name="T8" fmla="*/ 17 w 436"/>
                <a:gd name="T9" fmla="*/ 153 h 456"/>
                <a:gd name="T10" fmla="*/ 17 w 436"/>
                <a:gd name="T11" fmla="*/ 287 h 456"/>
                <a:gd name="T12" fmla="*/ 69 w 436"/>
                <a:gd name="T13" fmla="*/ 359 h 456"/>
                <a:gd name="T14" fmla="*/ 99 w 436"/>
                <a:gd name="T15" fmla="*/ 372 h 456"/>
                <a:gd name="T16" fmla="*/ 134 w 436"/>
                <a:gd name="T17" fmla="*/ 342 h 456"/>
                <a:gd name="T18" fmla="*/ 94 w 436"/>
                <a:gd name="T19" fmla="*/ 263 h 456"/>
                <a:gd name="T20" fmla="*/ 126 w 436"/>
                <a:gd name="T21" fmla="*/ 121 h 456"/>
                <a:gd name="T22" fmla="*/ 242 w 436"/>
                <a:gd name="T23" fmla="*/ 90 h 456"/>
                <a:gd name="T24" fmla="*/ 330 w 436"/>
                <a:gd name="T25" fmla="*/ 306 h 456"/>
                <a:gd name="T26" fmla="*/ 375 w 436"/>
                <a:gd name="T27" fmla="*/ 435 h 456"/>
                <a:gd name="T28" fmla="*/ 432 w 436"/>
                <a:gd name="T29" fmla="*/ 433 h 456"/>
                <a:gd name="T30" fmla="*/ 434 w 436"/>
                <a:gd name="T31" fmla="*/ 407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6" h="456">
                  <a:moveTo>
                    <a:pt x="434" y="407"/>
                  </a:moveTo>
                  <a:cubicBezTo>
                    <a:pt x="431" y="390"/>
                    <a:pt x="395" y="371"/>
                    <a:pt x="400" y="283"/>
                  </a:cubicBezTo>
                  <a:cubicBezTo>
                    <a:pt x="402" y="246"/>
                    <a:pt x="404" y="185"/>
                    <a:pt x="393" y="149"/>
                  </a:cubicBezTo>
                  <a:cubicBezTo>
                    <a:pt x="365" y="52"/>
                    <a:pt x="274" y="0"/>
                    <a:pt x="183" y="15"/>
                  </a:cubicBezTo>
                  <a:cubicBezTo>
                    <a:pt x="111" y="27"/>
                    <a:pt x="44" y="86"/>
                    <a:pt x="17" y="153"/>
                  </a:cubicBezTo>
                  <a:cubicBezTo>
                    <a:pt x="0" y="194"/>
                    <a:pt x="3" y="245"/>
                    <a:pt x="17" y="287"/>
                  </a:cubicBezTo>
                  <a:cubicBezTo>
                    <a:pt x="26" y="316"/>
                    <a:pt x="44" y="342"/>
                    <a:pt x="69" y="359"/>
                  </a:cubicBezTo>
                  <a:cubicBezTo>
                    <a:pt x="78" y="365"/>
                    <a:pt x="88" y="370"/>
                    <a:pt x="99" y="372"/>
                  </a:cubicBezTo>
                  <a:cubicBezTo>
                    <a:pt x="119" y="374"/>
                    <a:pt x="132" y="361"/>
                    <a:pt x="134" y="342"/>
                  </a:cubicBezTo>
                  <a:cubicBezTo>
                    <a:pt x="138" y="302"/>
                    <a:pt x="111" y="294"/>
                    <a:pt x="94" y="263"/>
                  </a:cubicBezTo>
                  <a:cubicBezTo>
                    <a:pt x="69" y="217"/>
                    <a:pt x="87" y="152"/>
                    <a:pt x="126" y="121"/>
                  </a:cubicBezTo>
                  <a:cubicBezTo>
                    <a:pt x="160" y="95"/>
                    <a:pt x="198" y="79"/>
                    <a:pt x="242" y="90"/>
                  </a:cubicBezTo>
                  <a:cubicBezTo>
                    <a:pt x="352" y="119"/>
                    <a:pt x="331" y="219"/>
                    <a:pt x="330" y="306"/>
                  </a:cubicBezTo>
                  <a:cubicBezTo>
                    <a:pt x="329" y="354"/>
                    <a:pt x="339" y="402"/>
                    <a:pt x="375" y="435"/>
                  </a:cubicBezTo>
                  <a:cubicBezTo>
                    <a:pt x="390" y="449"/>
                    <a:pt x="420" y="456"/>
                    <a:pt x="432" y="433"/>
                  </a:cubicBezTo>
                  <a:cubicBezTo>
                    <a:pt x="436" y="425"/>
                    <a:pt x="436" y="416"/>
                    <a:pt x="434" y="407"/>
                  </a:cubicBezTo>
                </a:path>
              </a:pathLst>
            </a:custGeom>
            <a:solidFill>
              <a:srgbClr val="EB9B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Calibri" panose="020F0502020204030204" charset="0"/>
              </a:endParaRPr>
            </a:p>
          </p:txBody>
        </p:sp>
        <p:sp>
          <p:nvSpPr>
            <p:cNvPr id="55" name="Freeform 21"/>
            <p:cNvSpPr/>
            <p:nvPr/>
          </p:nvSpPr>
          <p:spPr bwMode="auto">
            <a:xfrm>
              <a:off x="844551" y="1312863"/>
              <a:ext cx="798513" cy="830262"/>
            </a:xfrm>
            <a:custGeom>
              <a:avLst/>
              <a:gdLst>
                <a:gd name="T0" fmla="*/ 407 w 409"/>
                <a:gd name="T1" fmla="*/ 379 h 425"/>
                <a:gd name="T2" fmla="*/ 377 w 409"/>
                <a:gd name="T3" fmla="*/ 263 h 425"/>
                <a:gd name="T4" fmla="*/ 374 w 409"/>
                <a:gd name="T5" fmla="*/ 138 h 425"/>
                <a:gd name="T6" fmla="*/ 177 w 409"/>
                <a:gd name="T7" fmla="*/ 16 h 425"/>
                <a:gd name="T8" fmla="*/ 17 w 409"/>
                <a:gd name="T9" fmla="*/ 149 h 425"/>
                <a:gd name="T10" fmla="*/ 14 w 409"/>
                <a:gd name="T11" fmla="*/ 275 h 425"/>
                <a:gd name="T12" fmla="*/ 62 w 409"/>
                <a:gd name="T13" fmla="*/ 341 h 425"/>
                <a:gd name="T14" fmla="*/ 90 w 409"/>
                <a:gd name="T15" fmla="*/ 352 h 425"/>
                <a:gd name="T16" fmla="*/ 124 w 409"/>
                <a:gd name="T17" fmla="*/ 323 h 425"/>
                <a:gd name="T18" fmla="*/ 88 w 409"/>
                <a:gd name="T19" fmla="*/ 250 h 425"/>
                <a:gd name="T20" fmla="*/ 121 w 409"/>
                <a:gd name="T21" fmla="*/ 117 h 425"/>
                <a:gd name="T22" fmla="*/ 231 w 409"/>
                <a:gd name="T23" fmla="*/ 85 h 425"/>
                <a:gd name="T24" fmla="*/ 310 w 409"/>
                <a:gd name="T25" fmla="*/ 285 h 425"/>
                <a:gd name="T26" fmla="*/ 350 w 409"/>
                <a:gd name="T27" fmla="*/ 406 h 425"/>
                <a:gd name="T28" fmla="*/ 405 w 409"/>
                <a:gd name="T29" fmla="*/ 403 h 425"/>
                <a:gd name="T30" fmla="*/ 407 w 409"/>
                <a:gd name="T31" fmla="*/ 379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9" h="425">
                  <a:moveTo>
                    <a:pt x="407" y="379"/>
                  </a:moveTo>
                  <a:cubicBezTo>
                    <a:pt x="404" y="362"/>
                    <a:pt x="371" y="346"/>
                    <a:pt x="377" y="263"/>
                  </a:cubicBezTo>
                  <a:cubicBezTo>
                    <a:pt x="380" y="228"/>
                    <a:pt x="383" y="171"/>
                    <a:pt x="374" y="138"/>
                  </a:cubicBezTo>
                  <a:cubicBezTo>
                    <a:pt x="349" y="47"/>
                    <a:pt x="264" y="0"/>
                    <a:pt x="177" y="16"/>
                  </a:cubicBezTo>
                  <a:cubicBezTo>
                    <a:pt x="108" y="29"/>
                    <a:pt x="44" y="85"/>
                    <a:pt x="17" y="149"/>
                  </a:cubicBezTo>
                  <a:cubicBezTo>
                    <a:pt x="0" y="188"/>
                    <a:pt x="1" y="235"/>
                    <a:pt x="14" y="275"/>
                  </a:cubicBezTo>
                  <a:cubicBezTo>
                    <a:pt x="23" y="301"/>
                    <a:pt x="39" y="325"/>
                    <a:pt x="62" y="341"/>
                  </a:cubicBezTo>
                  <a:cubicBezTo>
                    <a:pt x="70" y="346"/>
                    <a:pt x="80" y="351"/>
                    <a:pt x="90" y="352"/>
                  </a:cubicBezTo>
                  <a:cubicBezTo>
                    <a:pt x="109" y="353"/>
                    <a:pt x="122" y="341"/>
                    <a:pt x="124" y="323"/>
                  </a:cubicBezTo>
                  <a:cubicBezTo>
                    <a:pt x="129" y="286"/>
                    <a:pt x="103" y="279"/>
                    <a:pt x="88" y="250"/>
                  </a:cubicBezTo>
                  <a:cubicBezTo>
                    <a:pt x="65" y="207"/>
                    <a:pt x="83" y="146"/>
                    <a:pt x="121" y="117"/>
                  </a:cubicBezTo>
                  <a:cubicBezTo>
                    <a:pt x="154" y="91"/>
                    <a:pt x="190" y="76"/>
                    <a:pt x="231" y="85"/>
                  </a:cubicBezTo>
                  <a:cubicBezTo>
                    <a:pt x="335" y="110"/>
                    <a:pt x="314" y="204"/>
                    <a:pt x="310" y="285"/>
                  </a:cubicBezTo>
                  <a:cubicBezTo>
                    <a:pt x="308" y="330"/>
                    <a:pt x="317" y="375"/>
                    <a:pt x="350" y="406"/>
                  </a:cubicBezTo>
                  <a:cubicBezTo>
                    <a:pt x="364" y="419"/>
                    <a:pt x="393" y="425"/>
                    <a:pt x="405" y="403"/>
                  </a:cubicBezTo>
                  <a:cubicBezTo>
                    <a:pt x="409" y="395"/>
                    <a:pt x="409" y="387"/>
                    <a:pt x="407" y="379"/>
                  </a:cubicBezTo>
                </a:path>
              </a:pathLst>
            </a:custGeom>
            <a:solidFill>
              <a:srgbClr val="FFD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Calibri" panose="020F0502020204030204" charset="0"/>
              </a:endParaRPr>
            </a:p>
          </p:txBody>
        </p:sp>
        <p:sp>
          <p:nvSpPr>
            <p:cNvPr id="56" name="Freeform 22"/>
            <p:cNvSpPr/>
            <p:nvPr/>
          </p:nvSpPr>
          <p:spPr bwMode="auto">
            <a:xfrm>
              <a:off x="817563" y="1323975"/>
              <a:ext cx="871538" cy="912812"/>
            </a:xfrm>
            <a:custGeom>
              <a:avLst/>
              <a:gdLst>
                <a:gd name="T0" fmla="*/ 444 w 446"/>
                <a:gd name="T1" fmla="*/ 417 h 467"/>
                <a:gd name="T2" fmla="*/ 410 w 446"/>
                <a:gd name="T3" fmla="*/ 289 h 467"/>
                <a:gd name="T4" fmla="*/ 403 w 446"/>
                <a:gd name="T5" fmla="*/ 153 h 467"/>
                <a:gd name="T6" fmla="*/ 187 w 446"/>
                <a:gd name="T7" fmla="*/ 16 h 467"/>
                <a:gd name="T8" fmla="*/ 17 w 446"/>
                <a:gd name="T9" fmla="*/ 158 h 467"/>
                <a:gd name="T10" fmla="*/ 16 w 446"/>
                <a:gd name="T11" fmla="*/ 295 h 467"/>
                <a:gd name="T12" fmla="*/ 70 w 446"/>
                <a:gd name="T13" fmla="*/ 369 h 467"/>
                <a:gd name="T14" fmla="*/ 100 w 446"/>
                <a:gd name="T15" fmla="*/ 381 h 467"/>
                <a:gd name="T16" fmla="*/ 137 w 446"/>
                <a:gd name="T17" fmla="*/ 351 h 467"/>
                <a:gd name="T18" fmla="*/ 95 w 446"/>
                <a:gd name="T19" fmla="*/ 270 h 467"/>
                <a:gd name="T20" fmla="*/ 129 w 446"/>
                <a:gd name="T21" fmla="*/ 125 h 467"/>
                <a:gd name="T22" fmla="*/ 248 w 446"/>
                <a:gd name="T23" fmla="*/ 93 h 467"/>
                <a:gd name="T24" fmla="*/ 337 w 446"/>
                <a:gd name="T25" fmla="*/ 313 h 467"/>
                <a:gd name="T26" fmla="*/ 383 w 446"/>
                <a:gd name="T27" fmla="*/ 446 h 467"/>
                <a:gd name="T28" fmla="*/ 442 w 446"/>
                <a:gd name="T29" fmla="*/ 443 h 467"/>
                <a:gd name="T30" fmla="*/ 444 w 446"/>
                <a:gd name="T31" fmla="*/ 41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6" h="467">
                  <a:moveTo>
                    <a:pt x="444" y="417"/>
                  </a:moveTo>
                  <a:cubicBezTo>
                    <a:pt x="441" y="399"/>
                    <a:pt x="404" y="380"/>
                    <a:pt x="410" y="289"/>
                  </a:cubicBezTo>
                  <a:cubicBezTo>
                    <a:pt x="412" y="252"/>
                    <a:pt x="414" y="189"/>
                    <a:pt x="403" y="153"/>
                  </a:cubicBezTo>
                  <a:cubicBezTo>
                    <a:pt x="375" y="53"/>
                    <a:pt x="281" y="0"/>
                    <a:pt x="187" y="16"/>
                  </a:cubicBezTo>
                  <a:cubicBezTo>
                    <a:pt x="113" y="29"/>
                    <a:pt x="45" y="89"/>
                    <a:pt x="17" y="158"/>
                  </a:cubicBezTo>
                  <a:cubicBezTo>
                    <a:pt x="0" y="200"/>
                    <a:pt x="2" y="252"/>
                    <a:pt x="16" y="295"/>
                  </a:cubicBezTo>
                  <a:cubicBezTo>
                    <a:pt x="26" y="324"/>
                    <a:pt x="44" y="351"/>
                    <a:pt x="70" y="369"/>
                  </a:cubicBezTo>
                  <a:cubicBezTo>
                    <a:pt x="79" y="375"/>
                    <a:pt x="89" y="380"/>
                    <a:pt x="100" y="381"/>
                  </a:cubicBezTo>
                  <a:cubicBezTo>
                    <a:pt x="121" y="383"/>
                    <a:pt x="135" y="370"/>
                    <a:pt x="137" y="351"/>
                  </a:cubicBezTo>
                  <a:cubicBezTo>
                    <a:pt x="141" y="310"/>
                    <a:pt x="113" y="302"/>
                    <a:pt x="95" y="270"/>
                  </a:cubicBezTo>
                  <a:cubicBezTo>
                    <a:pt x="70" y="223"/>
                    <a:pt x="88" y="156"/>
                    <a:pt x="129" y="125"/>
                  </a:cubicBezTo>
                  <a:cubicBezTo>
                    <a:pt x="164" y="97"/>
                    <a:pt x="203" y="81"/>
                    <a:pt x="248" y="93"/>
                  </a:cubicBezTo>
                  <a:cubicBezTo>
                    <a:pt x="360" y="122"/>
                    <a:pt x="339" y="224"/>
                    <a:pt x="337" y="313"/>
                  </a:cubicBezTo>
                  <a:cubicBezTo>
                    <a:pt x="336" y="362"/>
                    <a:pt x="346" y="411"/>
                    <a:pt x="383" y="446"/>
                  </a:cubicBezTo>
                  <a:cubicBezTo>
                    <a:pt x="398" y="460"/>
                    <a:pt x="430" y="467"/>
                    <a:pt x="442" y="443"/>
                  </a:cubicBezTo>
                  <a:cubicBezTo>
                    <a:pt x="446" y="435"/>
                    <a:pt x="446" y="426"/>
                    <a:pt x="444" y="417"/>
                  </a:cubicBezTo>
                  <a:close/>
                </a:path>
              </a:pathLst>
            </a:custGeom>
            <a:noFill/>
            <a:ln w="936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Calibri" panose="020F0502020204030204" charset="0"/>
              </a:endParaRPr>
            </a:p>
          </p:txBody>
        </p:sp>
        <p:sp>
          <p:nvSpPr>
            <p:cNvPr id="57" name="Freeform 23"/>
            <p:cNvSpPr/>
            <p:nvPr/>
          </p:nvSpPr>
          <p:spPr bwMode="auto">
            <a:xfrm>
              <a:off x="1624013" y="2259013"/>
              <a:ext cx="312738" cy="312737"/>
            </a:xfrm>
            <a:custGeom>
              <a:avLst/>
              <a:gdLst>
                <a:gd name="T0" fmla="*/ 136 w 160"/>
                <a:gd name="T1" fmla="*/ 36 h 160"/>
                <a:gd name="T2" fmla="*/ 37 w 160"/>
                <a:gd name="T3" fmla="*/ 24 h 160"/>
                <a:gd name="T4" fmla="*/ 24 w 160"/>
                <a:gd name="T5" fmla="*/ 123 h 160"/>
                <a:gd name="T6" fmla="*/ 124 w 160"/>
                <a:gd name="T7" fmla="*/ 136 h 160"/>
                <a:gd name="T8" fmla="*/ 136 w 160"/>
                <a:gd name="T9" fmla="*/ 36 h 160"/>
              </a:gdLst>
              <a:ahLst/>
              <a:cxnLst>
                <a:cxn ang="0">
                  <a:pos x="T0" y="T1"/>
                </a:cxn>
                <a:cxn ang="0">
                  <a:pos x="T2" y="T3"/>
                </a:cxn>
                <a:cxn ang="0">
                  <a:pos x="T4" y="T5"/>
                </a:cxn>
                <a:cxn ang="0">
                  <a:pos x="T6" y="T7"/>
                </a:cxn>
                <a:cxn ang="0">
                  <a:pos x="T8" y="T9"/>
                </a:cxn>
              </a:cxnLst>
              <a:rect l="0" t="0" r="r" b="b"/>
              <a:pathLst>
                <a:path w="160" h="160">
                  <a:moveTo>
                    <a:pt x="136" y="36"/>
                  </a:moveTo>
                  <a:cubicBezTo>
                    <a:pt x="112" y="5"/>
                    <a:pt x="68" y="0"/>
                    <a:pt x="37" y="24"/>
                  </a:cubicBezTo>
                  <a:cubicBezTo>
                    <a:pt x="6" y="48"/>
                    <a:pt x="0" y="92"/>
                    <a:pt x="24" y="123"/>
                  </a:cubicBezTo>
                  <a:cubicBezTo>
                    <a:pt x="48" y="154"/>
                    <a:pt x="93" y="160"/>
                    <a:pt x="124" y="136"/>
                  </a:cubicBezTo>
                  <a:cubicBezTo>
                    <a:pt x="155" y="112"/>
                    <a:pt x="160" y="67"/>
                    <a:pt x="136" y="36"/>
                  </a:cubicBezTo>
                  <a:close/>
                </a:path>
              </a:pathLst>
            </a:custGeom>
            <a:noFill/>
            <a:ln w="93663"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Calibri" panose="020F0502020204030204" charset="0"/>
              </a:endParaRPr>
            </a:p>
          </p:txBody>
        </p:sp>
      </p:grpSp>
      <p:pic>
        <p:nvPicPr>
          <p:cNvPr id="58" name="图片 57"/>
          <p:cNvPicPr>
            <a:picLocks noChangeAspect="1"/>
          </p:cNvPicPr>
          <p:nvPr/>
        </p:nvPicPr>
        <p:blipFill>
          <a:blip r:embed="rId2"/>
          <a:stretch>
            <a:fillRect/>
          </a:stretch>
        </p:blipFill>
        <p:spPr>
          <a:xfrm>
            <a:off x="6731383" y="5585165"/>
            <a:ext cx="978341" cy="747239"/>
          </a:xfrm>
          <a:prstGeom prst="rect">
            <a:avLst/>
          </a:prstGeom>
        </p:spPr>
      </p:pic>
      <p:pic>
        <p:nvPicPr>
          <p:cNvPr id="59" name="图片 58"/>
          <p:cNvPicPr>
            <a:picLocks noChangeAspect="1"/>
          </p:cNvPicPr>
          <p:nvPr/>
        </p:nvPicPr>
        <p:blipFill>
          <a:blip r:embed="rId3"/>
          <a:stretch>
            <a:fillRect/>
          </a:stretch>
        </p:blipFill>
        <p:spPr>
          <a:xfrm>
            <a:off x="6409392" y="3827170"/>
            <a:ext cx="1435504" cy="757647"/>
          </a:xfrm>
          <a:prstGeom prst="rect">
            <a:avLst/>
          </a:prstGeom>
        </p:spPr>
      </p:pic>
      <p:pic>
        <p:nvPicPr>
          <p:cNvPr id="60" name="图片 59"/>
          <p:cNvPicPr>
            <a:picLocks noChangeAspect="1"/>
          </p:cNvPicPr>
          <p:nvPr/>
        </p:nvPicPr>
        <p:blipFill>
          <a:blip r:embed="rId4"/>
          <a:stretch>
            <a:fillRect/>
          </a:stretch>
        </p:blipFill>
        <p:spPr>
          <a:xfrm>
            <a:off x="6505455" y="1046096"/>
            <a:ext cx="1243379" cy="672458"/>
          </a:xfrm>
          <a:prstGeom prst="rect">
            <a:avLst/>
          </a:prstGeom>
        </p:spPr>
      </p:pic>
      <p:pic>
        <p:nvPicPr>
          <p:cNvPr id="61" name="图片 60"/>
          <p:cNvPicPr>
            <a:picLocks noChangeAspect="1"/>
          </p:cNvPicPr>
          <p:nvPr/>
        </p:nvPicPr>
        <p:blipFill>
          <a:blip r:embed="rId5"/>
          <a:stretch>
            <a:fillRect/>
          </a:stretch>
        </p:blipFill>
        <p:spPr>
          <a:xfrm>
            <a:off x="6433820" y="2234515"/>
            <a:ext cx="1276539" cy="108001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a:srcRect r="43866" b="35615"/>
          <a:stretch>
            <a:fillRect/>
          </a:stretch>
        </p:blipFill>
        <p:spPr>
          <a:xfrm>
            <a:off x="469450" y="17847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800429" y="-404990"/>
            <a:ext cx="2355628" cy="3273334"/>
          </a:xfrm>
          <a:prstGeom prst="rect">
            <a:avLst/>
          </a:prstGeom>
        </p:spPr>
      </p:pic>
      <p:sp>
        <p:nvSpPr>
          <p:cNvPr id="2" name="Text Box 1"/>
          <p:cNvSpPr txBox="1"/>
          <p:nvPr/>
        </p:nvSpPr>
        <p:spPr>
          <a:xfrm>
            <a:off x="1623060" y="500380"/>
            <a:ext cx="3703955" cy="3476625"/>
          </a:xfrm>
          <a:prstGeom prst="rect">
            <a:avLst/>
          </a:prstGeom>
          <a:noFill/>
        </p:spPr>
        <p:txBody>
          <a:bodyPr wrap="square" rtlCol="0" anchor="t">
            <a:spAutoFit/>
          </a:bodyPr>
          <a:p>
            <a:r>
              <a:rPr lang="en-US" sz="2000" b="1">
                <a:latin typeface="Arial" panose="020B0604020202020204" pitchFamily="34" charset="0"/>
                <a:cs typeface="Arial" panose="020B0604020202020204" pitchFamily="34" charset="0"/>
                <a:sym typeface="+mn-ea"/>
              </a:rPr>
              <a:t>proc</a:t>
            </a:r>
            <a:r>
              <a:rPr lang="en-US" sz="2000">
                <a:latin typeface="Arial" panose="020B0604020202020204" pitchFamily="34" charset="0"/>
                <a:cs typeface="Arial" panose="020B0604020202020204" pitchFamily="34" charset="0"/>
                <a:sym typeface="+mn-ea"/>
              </a:rPr>
              <a:t> trianguleaza(P)</a:t>
            </a:r>
            <a:endParaRPr lang="en-US" sz="2000">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sym typeface="+mn-ea"/>
              </a:rPr>
              <a:t>  if</a:t>
            </a:r>
            <a:r>
              <a:rPr lang="en-US" sz="2000">
                <a:latin typeface="Arial" panose="020B0604020202020204" pitchFamily="34" charset="0"/>
                <a:cs typeface="Arial" panose="020B0604020202020204" pitchFamily="34" charset="0"/>
                <a:sym typeface="+mn-ea"/>
              </a:rPr>
              <a:t> |P| ≤ 3</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      intoarce(P);</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       return;</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i ←0;</a:t>
            </a:r>
            <a:endParaRPr lang="en-US" sz="2000">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sym typeface="+mn-ea"/>
              </a:rPr>
              <a:t>while</a:t>
            </a:r>
            <a:r>
              <a:rPr lang="en-US" sz="2000">
                <a:latin typeface="Arial" panose="020B0604020202020204" pitchFamily="34" charset="0"/>
                <a:cs typeface="Arial" panose="020B0604020202020204" pitchFamily="34" charset="0"/>
                <a:sym typeface="+mn-ea"/>
              </a:rPr>
              <a:t> diagonala(v</a:t>
            </a:r>
            <a:r>
              <a:rPr lang="en-US" sz="2000" baseline="-25000">
                <a:latin typeface="Arial" panose="020B0604020202020204" pitchFamily="34" charset="0"/>
                <a:cs typeface="Arial" panose="020B0604020202020204" pitchFamily="34" charset="0"/>
                <a:sym typeface="+mn-ea"/>
              </a:rPr>
              <a:t>i</a:t>
            </a:r>
            <a:r>
              <a:rPr lang="en-US" sz="2000">
                <a:latin typeface="Arial" panose="020B0604020202020204" pitchFamily="34" charset="0"/>
                <a:cs typeface="Arial" panose="020B0604020202020204" pitchFamily="34" charset="0"/>
                <a:sym typeface="+mn-ea"/>
              </a:rPr>
              <a:t>,v</a:t>
            </a:r>
            <a:r>
              <a:rPr lang="en-US" sz="2000" baseline="-25000">
                <a:latin typeface="Arial" panose="020B0604020202020204" pitchFamily="34" charset="0"/>
                <a:cs typeface="Arial" panose="020B0604020202020204" pitchFamily="34" charset="0"/>
                <a:sym typeface="+mn-ea"/>
              </a:rPr>
              <a:t>i+2</a:t>
            </a:r>
            <a:r>
              <a:rPr lang="en-US" sz="2000">
                <a:latin typeface="Arial" panose="020B0604020202020204" pitchFamily="34" charset="0"/>
                <a:cs typeface="Arial" panose="020B0604020202020204" pitchFamily="34" charset="0"/>
                <a:sym typeface="+mn-ea"/>
              </a:rPr>
              <a:t>) nu este legala</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i++;</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intoarce(v</a:t>
            </a:r>
            <a:r>
              <a:rPr lang="en-US" sz="2000" baseline="-25000">
                <a:latin typeface="Arial" panose="020B0604020202020204" pitchFamily="34" charset="0"/>
                <a:cs typeface="Arial" panose="020B0604020202020204" pitchFamily="34" charset="0"/>
                <a:sym typeface="+mn-ea"/>
              </a:rPr>
              <a:t>i</a:t>
            </a:r>
            <a:r>
              <a:rPr lang="en-US" sz="2000">
                <a:latin typeface="Arial" panose="020B0604020202020204" pitchFamily="34" charset="0"/>
                <a:cs typeface="Arial" panose="020B0604020202020204" pitchFamily="34" charset="0"/>
                <a:sym typeface="+mn-ea"/>
              </a:rPr>
              <a:t>,v</a:t>
            </a:r>
            <a:r>
              <a:rPr lang="en-US" sz="2000" baseline="-25000">
                <a:latin typeface="Arial" panose="020B0604020202020204" pitchFamily="34" charset="0"/>
                <a:cs typeface="Arial" panose="020B0604020202020204" pitchFamily="34" charset="0"/>
                <a:sym typeface="+mn-ea"/>
              </a:rPr>
              <a:t>i+1</a:t>
            </a:r>
            <a:r>
              <a:rPr lang="en-US" sz="2000">
                <a:latin typeface="Arial" panose="020B0604020202020204" pitchFamily="34" charset="0"/>
                <a:cs typeface="Arial" panose="020B0604020202020204" pitchFamily="34" charset="0"/>
                <a:sym typeface="+mn-ea"/>
              </a:rPr>
              <a:t>,v</a:t>
            </a:r>
            <a:r>
              <a:rPr lang="en-US" sz="2000" baseline="-25000">
                <a:latin typeface="Arial" panose="020B0604020202020204" pitchFamily="34" charset="0"/>
                <a:cs typeface="Arial" panose="020B0604020202020204" pitchFamily="34" charset="0"/>
                <a:sym typeface="+mn-ea"/>
              </a:rPr>
              <a:t>i+2</a:t>
            </a:r>
            <a:r>
              <a:rPr lang="en-US" sz="2000">
                <a:latin typeface="Arial" panose="020B0604020202020204" pitchFamily="34" charset="0"/>
                <a:cs typeface="Arial" panose="020B0604020202020204" pitchFamily="34" charset="0"/>
                <a:sym typeface="+mn-ea"/>
              </a:rPr>
              <a:t>);</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elimina v</a:t>
            </a:r>
            <a:r>
              <a:rPr lang="en-US" sz="2000" baseline="-25000">
                <a:latin typeface="Arial" panose="020B0604020202020204" pitchFamily="34" charset="0"/>
                <a:cs typeface="Arial" panose="020B0604020202020204" pitchFamily="34" charset="0"/>
                <a:sym typeface="+mn-ea"/>
              </a:rPr>
              <a:t>i+1</a:t>
            </a:r>
            <a:r>
              <a:rPr lang="en-US" sz="2000">
                <a:latin typeface="Arial" panose="020B0604020202020204" pitchFamily="34" charset="0"/>
                <a:cs typeface="Arial" panose="020B0604020202020204" pitchFamily="34" charset="0"/>
                <a:sym typeface="+mn-ea"/>
              </a:rPr>
              <a:t> din P;</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trianguleaza(P);</a:t>
            </a:r>
            <a:endParaRPr lang="en-US" sz="2000">
              <a:latin typeface="Arial" panose="020B0604020202020204" pitchFamily="34" charset="0"/>
              <a:cs typeface="Arial" panose="020B0604020202020204" pitchFamily="34" charset="0"/>
              <a:sym typeface="+mn-ea"/>
            </a:endParaRPr>
          </a:p>
        </p:txBody>
      </p:sp>
      <p:sp>
        <p:nvSpPr>
          <p:cNvPr id="3" name="Text Box 2"/>
          <p:cNvSpPr txBox="1"/>
          <p:nvPr/>
        </p:nvSpPr>
        <p:spPr>
          <a:xfrm>
            <a:off x="202565" y="3977005"/>
            <a:ext cx="7284085" cy="2214880"/>
          </a:xfrm>
          <a:prstGeom prst="rect">
            <a:avLst/>
          </a:prstGeom>
          <a:noFill/>
        </p:spPr>
        <p:txBody>
          <a:bodyPr wrap="square" rtlCol="0" anchor="t">
            <a:spAutoFit/>
          </a:bodyPr>
          <a:p>
            <a:r>
              <a:rPr lang="en-US" sz="2000" b="1">
                <a:latin typeface="Arial" panose="020B0604020202020204" pitchFamily="34" charset="0"/>
                <a:cs typeface="Arial" panose="020B0604020202020204" pitchFamily="34" charset="0"/>
                <a:sym typeface="+mn-ea"/>
              </a:rPr>
              <a:t>Complexitate:</a:t>
            </a:r>
            <a:r>
              <a:rPr lang="en-US" sz="2000">
                <a:latin typeface="Arial" panose="020B0604020202020204" pitchFamily="34" charset="0"/>
                <a:cs typeface="Arial" panose="020B0604020202020204" pitchFamily="34" charset="0"/>
                <a:sym typeface="+mn-ea"/>
              </a:rPr>
              <a:t> n × n teste ale diagonalelor, fiecare avand un cost de O(n) → O(n</a:t>
            </a:r>
            <a:r>
              <a:rPr lang="en-US" sz="2000" baseline="30000">
                <a:latin typeface="Arial" panose="020B0604020202020204" pitchFamily="34" charset="0"/>
                <a:cs typeface="Arial" panose="020B0604020202020204" pitchFamily="34" charset="0"/>
                <a:sym typeface="+mn-ea"/>
              </a:rPr>
              <a:t>3</a:t>
            </a:r>
            <a:r>
              <a:rPr lang="en-US" sz="2000">
                <a:latin typeface="Arial" panose="020B0604020202020204" pitchFamily="34" charset="0"/>
                <a:cs typeface="Arial" panose="020B0604020202020204" pitchFamily="34" charset="0"/>
                <a:sym typeface="+mn-ea"/>
              </a:rPr>
              <a:t>).</a:t>
            </a:r>
            <a:endParaRPr lang="en-US" sz="2000">
              <a:latin typeface="Arial" panose="020B0604020202020204" pitchFamily="34" charset="0"/>
              <a:cs typeface="Arial" panose="020B0604020202020204" pitchFamily="34" charset="0"/>
              <a:sym typeface="+mn-ea"/>
            </a:endParaRPr>
          </a:p>
          <a:p>
            <a:r>
              <a:rPr lang="en-US" sz="2000">
                <a:latin typeface="Arial" panose="020B0604020202020204" pitchFamily="34" charset="0"/>
                <a:cs typeface="Arial" panose="020B0604020202020204" pitchFamily="34" charset="0"/>
                <a:sym typeface="+mn-ea"/>
              </a:rPr>
              <a:t>Surse ale ineficientei:</a:t>
            </a:r>
            <a:endParaRPr lang="en-US" sz="2000">
              <a:latin typeface="Arial" panose="020B0604020202020204" pitchFamily="34" charset="0"/>
              <a:cs typeface="Arial" panose="020B0604020202020204" pitchFamily="34" charset="0"/>
            </a:endParaRPr>
          </a:p>
          <a:p>
            <a:pPr indent="0">
              <a:buNone/>
            </a:pPr>
            <a:r>
              <a:rPr lang="en-US" sz="2000">
                <a:latin typeface="Arial" panose="020B0604020202020204" pitchFamily="34" charset="0"/>
                <a:cs typeface="Arial" panose="020B0604020202020204" pitchFamily="34" charset="0"/>
                <a:sym typeface="+mn-ea"/>
              </a:rPr>
              <a:t>▫ Teste repetate ale diagonalelor</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 Diagonalele nu sunt sortate sau ordonate</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 Diagonalele pot fi precalculate in O(n</a:t>
            </a:r>
            <a:r>
              <a:rPr lang="en-US" sz="2000" baseline="30000">
                <a:latin typeface="Arial" panose="020B0604020202020204" pitchFamily="34" charset="0"/>
                <a:cs typeface="Arial" panose="020B0604020202020204" pitchFamily="34" charset="0"/>
                <a:sym typeface="+mn-ea"/>
              </a:rPr>
              <a:t>2</a:t>
            </a:r>
            <a:r>
              <a:rPr lang="en-US" sz="2000">
                <a:latin typeface="Arial" panose="020B0604020202020204" pitchFamily="34" charset="0"/>
                <a:cs typeface="Arial" panose="020B0604020202020204" pitchFamily="34" charset="0"/>
                <a:sym typeface="+mn-ea"/>
              </a:rPr>
              <a:t>). </a:t>
            </a:r>
            <a:endParaRPr lang="en-US">
              <a:latin typeface="Arial" panose="020B0604020202020204" pitchFamily="34" charset="0"/>
              <a:cs typeface="Arial" panose="020B0604020202020204" pitchFamily="34" charset="0"/>
            </a:endParaRPr>
          </a:p>
          <a:p>
            <a:endParaRPr lang="en-US"/>
          </a:p>
        </p:txBody>
      </p:sp>
      <p:pic>
        <p:nvPicPr>
          <p:cNvPr id="4" name="Picture 3"/>
          <p:cNvPicPr>
            <a:picLocks noChangeAspect="1"/>
          </p:cNvPicPr>
          <p:nvPr/>
        </p:nvPicPr>
        <p:blipFill>
          <a:blip r:embed="rId2"/>
          <a:srcRect l="58760" t="20668" r="16969" b="32240"/>
          <a:stretch>
            <a:fillRect/>
          </a:stretch>
        </p:blipFill>
        <p:spPr>
          <a:xfrm>
            <a:off x="7193280" y="1315085"/>
            <a:ext cx="5089525" cy="55524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18840" y="279400"/>
            <a:ext cx="5354320" cy="3073400"/>
            <a:chOff x="-642827" y="-801142"/>
            <a:chExt cx="13477653" cy="8460283"/>
          </a:xfrm>
        </p:grpSpPr>
        <p:pic>
          <p:nvPicPr>
            <p:cNvPr id="5" name="图片 4"/>
            <p:cNvPicPr>
              <a:picLocks noChangeAspect="1"/>
            </p:cNvPicPr>
            <p:nvPr/>
          </p:nvPicPr>
          <p:blipFill>
            <a:blip r:embed="rId1"/>
            <a:stretch>
              <a:fillRect/>
            </a:stretch>
          </p:blipFill>
          <p:spPr>
            <a:xfrm>
              <a:off x="-642827" y="-801142"/>
              <a:ext cx="13477653" cy="8460283"/>
            </a:xfrm>
            <a:prstGeom prst="rect">
              <a:avLst/>
            </a:prstGeom>
          </p:spPr>
        </p:pic>
        <p:pic>
          <p:nvPicPr>
            <p:cNvPr id="6" name="图片 5"/>
            <p:cNvPicPr>
              <a:picLocks noChangeAspect="1"/>
            </p:cNvPicPr>
            <p:nvPr/>
          </p:nvPicPr>
          <p:blipFill>
            <a:blip r:embed="rId2"/>
            <a:stretch>
              <a:fillRect/>
            </a:stretch>
          </p:blipFill>
          <p:spPr>
            <a:xfrm>
              <a:off x="2234354" y="119835"/>
              <a:ext cx="7723292" cy="6618329"/>
            </a:xfrm>
            <a:prstGeom prst="rect">
              <a:avLst/>
            </a:prstGeom>
          </p:spPr>
        </p:pic>
      </p:grpSp>
      <p:pic>
        <p:nvPicPr>
          <p:cNvPr id="7" name="图片 6"/>
          <p:cNvPicPr>
            <a:picLocks noChangeAspect="1"/>
          </p:cNvPicPr>
          <p:nvPr/>
        </p:nvPicPr>
        <p:blipFill>
          <a:blip r:embed="rId3"/>
          <a:stretch>
            <a:fillRect/>
          </a:stretch>
        </p:blipFill>
        <p:spPr>
          <a:xfrm flipV="1">
            <a:off x="2764916" y="4123937"/>
            <a:ext cx="6661533" cy="151200"/>
          </a:xfrm>
          <a:prstGeom prst="rect">
            <a:avLst/>
          </a:prstGeom>
        </p:spPr>
      </p:pic>
      <p:sp>
        <p:nvSpPr>
          <p:cNvPr id="8" name="文本框 7"/>
          <p:cNvSpPr txBox="1"/>
          <p:nvPr/>
        </p:nvSpPr>
        <p:spPr>
          <a:xfrm>
            <a:off x="2549823" y="3352672"/>
            <a:ext cx="7092991" cy="922020"/>
          </a:xfrm>
          <a:prstGeom prst="rect">
            <a:avLst/>
          </a:prstGeom>
          <a:noFill/>
        </p:spPr>
        <p:txBody>
          <a:bodyPr wrap="square" rtlCol="0">
            <a:spAutoFit/>
          </a:bodyPr>
          <a:lstStyle/>
          <a:p>
            <a:pPr algn="ctr"/>
            <a:r>
              <a:rPr lang="en-US" sz="5400" b="1" dirty="0">
                <a:solidFill>
                  <a:srgbClr val="030000"/>
                </a:solidFill>
                <a:latin typeface="Calibri" panose="020F0502020204030204" charset="0"/>
                <a:ea typeface="Calibri" panose="020F0502020204030204" charset="0"/>
                <a:cs typeface="Calibri" panose="020F0502020204030204" charset="0"/>
              </a:rPr>
              <a:t>Bibliografie</a:t>
            </a:r>
            <a:endParaRPr lang="en-US" sz="5400" b="1" dirty="0">
              <a:solidFill>
                <a:srgbClr val="030000"/>
              </a:solidFill>
              <a:latin typeface="Calibri" panose="020F0502020204030204" charset="0"/>
              <a:ea typeface="Calibri" panose="020F0502020204030204" charset="0"/>
              <a:cs typeface="Calibri" panose="020F0502020204030204" charset="0"/>
            </a:endParaRPr>
          </a:p>
        </p:txBody>
      </p:sp>
      <p:sp>
        <p:nvSpPr>
          <p:cNvPr id="2" name="Text Box 1"/>
          <p:cNvSpPr txBox="1"/>
          <p:nvPr/>
        </p:nvSpPr>
        <p:spPr>
          <a:xfrm>
            <a:off x="837565" y="4274185"/>
            <a:ext cx="9625965" cy="2553335"/>
          </a:xfrm>
          <a:prstGeom prst="rect">
            <a:avLst/>
          </a:prstGeom>
          <a:noFill/>
        </p:spPr>
        <p:txBody>
          <a:bodyPr wrap="square" rtlCol="0" anchor="t">
            <a:spAutoFit/>
          </a:bodyPr>
          <a:p>
            <a:pPr marL="285750" indent="-285750">
              <a:buFont typeface="Arial" panose="020B0604020202020204" pitchFamily="34" charset="0"/>
              <a:buChar char="•"/>
            </a:pPr>
            <a:r>
              <a:rPr lang="en-US" sz="2000">
                <a:latin typeface="+mj-lt"/>
                <a:cs typeface="+mj-lt"/>
              </a:rPr>
              <a:t>https://fdocumente.com/document/grafuri-planare.html</a:t>
            </a:r>
            <a:endParaRPr lang="en-US" sz="2000">
              <a:latin typeface="+mj-lt"/>
              <a:cs typeface="+mj-lt"/>
            </a:endParaRPr>
          </a:p>
          <a:p>
            <a:pPr marL="285750" indent="-285750">
              <a:buFont typeface="Arial" panose="020B0604020202020204" pitchFamily="34" charset="0"/>
              <a:buChar char="•"/>
            </a:pPr>
            <a:r>
              <a:rPr lang="en-US" sz="2000">
                <a:latin typeface="+mj-lt"/>
                <a:cs typeface="+mj-lt"/>
              </a:rPr>
              <a:t>https://ro.wikipedia.org/wiki/Colorarea_grafurilor</a:t>
            </a:r>
            <a:endParaRPr lang="en-US" sz="2000">
              <a:latin typeface="+mj-lt"/>
              <a:cs typeface="+mj-lt"/>
            </a:endParaRPr>
          </a:p>
          <a:p>
            <a:pPr marL="285750" indent="-285750">
              <a:buFont typeface="Arial" panose="020B0604020202020204" pitchFamily="34" charset="0"/>
              <a:buChar char="•"/>
            </a:pPr>
            <a:r>
              <a:rPr lang="en-US" sz="2000" dirty="0">
                <a:solidFill>
                  <a:srgbClr val="000000"/>
                </a:solidFill>
                <a:latin typeface="+mj-lt"/>
                <a:ea typeface="Microsoft YaHei" panose="020B0503020204020204" charset="-122"/>
                <a:cs typeface="+mj-lt"/>
                <a:sym typeface="+mn-ea"/>
              </a:rPr>
              <a:t>Carte pdf Sergiu Corlat-Algoritmi şi probleme de geometrie computaţională  (MATERIAL DOCUMENTARE CURS-SEMINAR 5)</a:t>
            </a:r>
            <a:endParaRPr lang="en-US" sz="2000" dirty="0">
              <a:solidFill>
                <a:srgbClr val="000000"/>
              </a:solidFill>
              <a:latin typeface="+mj-lt"/>
              <a:ea typeface="Microsoft YaHei" panose="020B0503020204020204" charset="-122"/>
              <a:cs typeface="+mj-lt"/>
              <a:sym typeface="+mn-ea"/>
            </a:endParaRPr>
          </a:p>
          <a:p>
            <a:pPr marL="285750" indent="-285750">
              <a:buFont typeface="Arial" panose="020B0604020202020204" pitchFamily="34" charset="0"/>
              <a:buChar char="•"/>
            </a:pPr>
            <a:r>
              <a:rPr lang="en-US" sz="2000">
                <a:latin typeface="+mj-lt"/>
                <a:cs typeface="+mj-lt"/>
              </a:rPr>
              <a:t>https://www.math.uaic.ro/~munteanu/cursuri/Th2E.pdf</a:t>
            </a:r>
            <a:endParaRPr lang="en-US" sz="2000">
              <a:latin typeface="+mj-lt"/>
              <a:cs typeface="+mj-lt"/>
            </a:endParaRPr>
          </a:p>
          <a:p>
            <a:pPr marL="285750" indent="-285750">
              <a:buFont typeface="Arial" panose="020B0604020202020204" pitchFamily="34" charset="0"/>
              <a:buChar char="•"/>
            </a:pPr>
            <a:r>
              <a:rPr lang="en-US" sz="2000">
                <a:latin typeface="+mj-lt"/>
                <a:cs typeface="+mj-lt"/>
              </a:rPr>
              <a:t>http://andrei.clubcisco.ro/cursuri/f/f-sym/5master/g-gc/6_Triangularea%20poligoanelor%20simple.%20Teoria%20triangularii.%20Algoritmi%20de%20triangulare.pdf</a:t>
            </a:r>
            <a:endParaRPr lang="en-US" sz="2000">
              <a:latin typeface="+mj-lt"/>
              <a:cs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1"/>
          <a:stretch>
            <a:fillRect/>
          </a:stretch>
        </p:blipFill>
        <p:spPr>
          <a:xfrm flipV="1">
            <a:off x="2876409" y="4830936"/>
            <a:ext cx="6661533" cy="151200"/>
          </a:xfrm>
          <a:prstGeom prst="rect">
            <a:avLst/>
          </a:prstGeom>
        </p:spPr>
      </p:pic>
      <p:pic>
        <p:nvPicPr>
          <p:cNvPr id="31" name="图片 30"/>
          <p:cNvPicPr>
            <a:picLocks noChangeAspect="1"/>
          </p:cNvPicPr>
          <p:nvPr/>
        </p:nvPicPr>
        <p:blipFill>
          <a:blip r:embed="rId2"/>
          <a:stretch>
            <a:fillRect/>
          </a:stretch>
        </p:blipFill>
        <p:spPr>
          <a:xfrm>
            <a:off x="3939935" y="879231"/>
            <a:ext cx="4288296" cy="3628121"/>
          </a:xfrm>
          <a:prstGeom prst="rect">
            <a:avLst/>
          </a:prstGeom>
        </p:spPr>
      </p:pic>
      <p:sp>
        <p:nvSpPr>
          <p:cNvPr id="32" name="文本框 31"/>
          <p:cNvSpPr txBox="1"/>
          <p:nvPr/>
        </p:nvSpPr>
        <p:spPr>
          <a:xfrm>
            <a:off x="27305" y="4982210"/>
            <a:ext cx="12113260" cy="3138170"/>
          </a:xfrm>
          <a:prstGeom prst="rect">
            <a:avLst/>
          </a:prstGeom>
          <a:noFill/>
        </p:spPr>
        <p:txBody>
          <a:bodyPr wrap="square" rtlCol="0">
            <a:spAutoFit/>
          </a:bodyPr>
          <a:lstStyle/>
          <a:p>
            <a:pPr algn="ctr"/>
            <a:r>
              <a:rPr lang="en-US" altLang="zh-CN" sz="6600" b="1" dirty="0">
                <a:solidFill>
                  <a:srgbClr val="030000"/>
                </a:solidFill>
                <a:latin typeface="Calibri" panose="020F0502020204030204" charset="0"/>
                <a:ea typeface="Calibri" panose="020F0502020204030204" charset="0"/>
                <a:cs typeface="Calibri" panose="020F0502020204030204" charset="0"/>
                <a:sym typeface="+mn-ea"/>
              </a:rPr>
              <a:t>3-colorarea grafului asociat unei triangulări</a:t>
            </a:r>
            <a:endParaRPr lang="en-US" altLang="zh-CN" sz="6600" b="1" dirty="0">
              <a:solidFill>
                <a:srgbClr val="030000"/>
              </a:solidFill>
              <a:latin typeface="Calibri" panose="020F0502020204030204" charset="0"/>
              <a:ea typeface="Calibri" panose="020F0502020204030204" charset="0"/>
              <a:cs typeface="Calibri" panose="020F0502020204030204" charset="0"/>
            </a:endParaRPr>
          </a:p>
          <a:p>
            <a:pPr algn="ctr"/>
            <a:endParaRPr lang="zh-CN" altLang="en-US" sz="6600" b="1" dirty="0">
              <a:solidFill>
                <a:srgbClr val="030000"/>
              </a:solidFill>
              <a:latin typeface="Calibri" panose="020F0502020204030204" charset="0"/>
              <a:ea typeface="Calibri" panose="020F0502020204030204" charset="0"/>
              <a:cs typeface="Calibri" panose="020F0502020204030204" charset="0"/>
            </a:endParaRPr>
          </a:p>
        </p:txBody>
      </p:sp>
      <p:pic>
        <p:nvPicPr>
          <p:cNvPr id="33" name="图片 32"/>
          <p:cNvPicPr>
            <a:picLocks noChangeAspect="1"/>
          </p:cNvPicPr>
          <p:nvPr/>
        </p:nvPicPr>
        <p:blipFill>
          <a:blip r:embed="rId3"/>
          <a:stretch>
            <a:fillRect/>
          </a:stretch>
        </p:blipFill>
        <p:spPr>
          <a:xfrm>
            <a:off x="2615483" y="157527"/>
            <a:ext cx="7337410" cy="461023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a:srcRect r="43866" b="35615"/>
          <a:stretch>
            <a:fillRect/>
          </a:stretch>
        </p:blipFill>
        <p:spPr>
          <a:xfrm>
            <a:off x="469450" y="17847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377519" y="-261480"/>
            <a:ext cx="2355628" cy="3273334"/>
          </a:xfrm>
          <a:prstGeom prst="rect">
            <a:avLst/>
          </a:prstGeom>
        </p:spPr>
      </p:pic>
      <p:pic>
        <p:nvPicPr>
          <p:cNvPr id="9" name="图片 8"/>
          <p:cNvPicPr>
            <a:picLocks noChangeAspect="1"/>
          </p:cNvPicPr>
          <p:nvPr/>
        </p:nvPicPr>
        <p:blipFill>
          <a:blip r:embed="rId2"/>
          <a:stretch>
            <a:fillRect/>
          </a:stretch>
        </p:blipFill>
        <p:spPr>
          <a:xfrm>
            <a:off x="3337627" y="1571307"/>
            <a:ext cx="5550547" cy="126000"/>
          </a:xfrm>
          <a:prstGeom prst="rect">
            <a:avLst/>
          </a:prstGeom>
        </p:spPr>
      </p:pic>
      <p:sp>
        <p:nvSpPr>
          <p:cNvPr id="18" name="文本框 17"/>
          <p:cNvSpPr txBox="1"/>
          <p:nvPr/>
        </p:nvSpPr>
        <p:spPr>
          <a:xfrm>
            <a:off x="2870224" y="438021"/>
            <a:ext cx="6379845" cy="1014730"/>
          </a:xfrm>
          <a:prstGeom prst="rect">
            <a:avLst/>
          </a:prstGeom>
          <a:noFill/>
        </p:spPr>
        <p:txBody>
          <a:bodyPr wrap="none" rtlCol="0">
            <a:spAutoFit/>
          </a:bodyPr>
          <a:lstStyle/>
          <a:p>
            <a:pPr algn="ctr"/>
            <a:r>
              <a:rPr lang="en-US" altLang="zh-CN" sz="6000" b="1" dirty="0">
                <a:solidFill>
                  <a:srgbClr val="030000"/>
                </a:solidFill>
                <a:latin typeface="Calibri" panose="020F0502020204030204" charset="0"/>
                <a:ea typeface="Calibri" panose="020F0502020204030204" charset="0"/>
                <a:cs typeface="Calibri" panose="020F0502020204030204" charset="0"/>
              </a:rPr>
              <a:t>Colorarea grafurilor</a:t>
            </a:r>
            <a:endParaRPr lang="en-US" altLang="zh-CN" sz="6000" b="1" dirty="0">
              <a:solidFill>
                <a:srgbClr val="030000"/>
              </a:solidFill>
              <a:latin typeface="Calibri" panose="020F0502020204030204" charset="0"/>
              <a:ea typeface="Calibri" panose="020F0502020204030204" charset="0"/>
              <a:cs typeface="Calibri" panose="020F0502020204030204" charset="0"/>
            </a:endParaRPr>
          </a:p>
        </p:txBody>
      </p:sp>
      <p:sp>
        <p:nvSpPr>
          <p:cNvPr id="2" name="Text Box 1"/>
          <p:cNvSpPr txBox="1"/>
          <p:nvPr/>
        </p:nvSpPr>
        <p:spPr>
          <a:xfrm>
            <a:off x="149225" y="1855470"/>
            <a:ext cx="11624945" cy="4954270"/>
          </a:xfrm>
          <a:prstGeom prst="rect">
            <a:avLst/>
          </a:prstGeom>
          <a:noFill/>
        </p:spPr>
        <p:txBody>
          <a:bodyPr wrap="square" rtlCol="0" anchor="t">
            <a:spAutoFit/>
          </a:bodyPr>
          <a:p>
            <a:r>
              <a:rPr lang="en-US" sz="2000"/>
              <a:t>În teoria grafurilor, colorarea grafurilor este un caz special de etichetare a grafurilor; este o atribuire de etichete numite în mod tradițional „culori” elementelor unui graf, supusă anumitor constrângeri. În forma sa cea mai simplă, este o modalitate de colorat vârfurile unui graf astfel încât să nu existe două noduri adiacente cu aceeași culoare; aceasta se numește colorarea nodurilor. În mod similar, o colorare a muchiilor atribuie o culoare fiecărei muchii, astfel încât nu există două muchii adiacente de aceeași culoare, și o colorare a fețelor unui graf planar care atribuie o culoare pentru fiecare față sau regiune, astfel încât nu există două fețe care împart o graniță cu aceeași culoare.</a:t>
            </a:r>
            <a:endParaRPr lang="en-US" sz="2000"/>
          </a:p>
          <a:p>
            <a:endParaRPr lang="en-US" sz="2000"/>
          </a:p>
          <a:p>
            <a:r>
              <a:rPr lang="en-US" sz="2000"/>
              <a:t>Colorarea nodurilor este punctul de plecare al subiectului, alte probleme de colorat putând fi transformate într-o versiune de colorare a nodurilor. De exemplu, o colorare a muchiilor unui graf este doar o colorare a nodurilor grafului muchiilor sale, și o colorare a fețelor unui graf planar este doar o colorare a nodurilor dualului său. Cu toate acestea, adesea se enunță și se studiază ca atare și probleme de colorare a altceva decât noduri. Aceasta, parțial, pentru perspectivă, și parțial pentru că unele probleme sunt cel mai bine studiate în forma lor netransformată în colorare de noduri, ca, de exemplu, colorarea muchiilor.</a:t>
            </a:r>
            <a:endParaRPr lang="en-US" sz="2000"/>
          </a:p>
          <a:p>
            <a:endParaRPr lang="en-US"/>
          </a:p>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a:srcRect r="43866" b="35615"/>
          <a:stretch>
            <a:fillRect/>
          </a:stretch>
        </p:blipFill>
        <p:spPr>
          <a:xfrm>
            <a:off x="469450" y="17847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377519" y="-261480"/>
            <a:ext cx="2355628" cy="3273334"/>
          </a:xfrm>
          <a:prstGeom prst="rect">
            <a:avLst/>
          </a:prstGeom>
        </p:spPr>
      </p:pic>
      <p:sp>
        <p:nvSpPr>
          <p:cNvPr id="2" name="Text Box 1"/>
          <p:cNvSpPr txBox="1"/>
          <p:nvPr/>
        </p:nvSpPr>
        <p:spPr>
          <a:xfrm>
            <a:off x="560070" y="1098550"/>
            <a:ext cx="7178675" cy="5631180"/>
          </a:xfrm>
          <a:prstGeom prst="rect">
            <a:avLst/>
          </a:prstGeom>
          <a:noFill/>
        </p:spPr>
        <p:txBody>
          <a:bodyPr wrap="square" rtlCol="0" anchor="t">
            <a:spAutoFit/>
          </a:bodyPr>
          <a:p>
            <a:r>
              <a:rPr lang="en-US" sz="2000">
                <a:sym typeface="+mn-ea"/>
              </a:rPr>
              <a:t>Convenția de a folosi culori provine de colorarea țărilor pe o hartă politică, unde fiecare față este literalmente colorată. Aceasta a fost generalizată la colorarea fețelor unui grafic încorporat în plan. Prin dualitate planară, el ajunge colorare a nodurilor, iar în această formă se generalizează la toate grafurile. În matematică și în reprezentările pe calculator, în mod tipic se utilizează primele numere întregi pozitive sau nenegative drept „culori”. În general, se poate folosi orice mulțime finită ca „mulțime de culori”. Natura problemei colorării depinde de numărul de culori, și nu de aspectul lor vizual.</a:t>
            </a:r>
            <a:endParaRPr lang="en-US" sz="2000"/>
          </a:p>
          <a:p>
            <a:endParaRPr lang="en-US" sz="2000"/>
          </a:p>
          <a:p>
            <a:r>
              <a:rPr lang="en-US" sz="2000">
                <a:sym typeface="+mn-ea"/>
              </a:rPr>
              <a:t>Colorarea grafurilor se bucură de multe aplicații practice, precum și de provocări teoretice. Pe lângă tipurile clasice de probleme, se pot stabili și diferite limitatări asupra grafului, sau asupra felului cum se atribuie o culoare, sau chiar asupra culorii însăși. A devenit populară și pentru publicul general, sub forma popularului puzzle cu numere Sudoku. Colorarea grafurilor este încă un domeniu activ de cercetare.</a:t>
            </a:r>
            <a:endParaRPr lang="en-US" sz="2000">
              <a:sym typeface="+mn-ea"/>
            </a:endParaRPr>
          </a:p>
        </p:txBody>
      </p:sp>
      <p:pic>
        <p:nvPicPr>
          <p:cNvPr id="3" name="Picture 2"/>
          <p:cNvPicPr>
            <a:picLocks noChangeAspect="1"/>
          </p:cNvPicPr>
          <p:nvPr/>
        </p:nvPicPr>
        <p:blipFill>
          <a:blip r:embed="rId2"/>
          <a:srcRect l="79995" t="37995" r="2806" b="25217"/>
          <a:stretch>
            <a:fillRect/>
          </a:stretch>
        </p:blipFill>
        <p:spPr>
          <a:xfrm>
            <a:off x="8285480" y="2286000"/>
            <a:ext cx="3512820" cy="422465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a:srcRect r="43866" b="35615"/>
          <a:stretch>
            <a:fillRect/>
          </a:stretch>
        </p:blipFill>
        <p:spPr>
          <a:xfrm>
            <a:off x="31300" y="1210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815669" y="-446900"/>
            <a:ext cx="2355628" cy="3273334"/>
          </a:xfrm>
          <a:prstGeom prst="rect">
            <a:avLst/>
          </a:prstGeom>
        </p:spPr>
      </p:pic>
      <p:sp>
        <p:nvSpPr>
          <p:cNvPr id="3" name="Text Box 2"/>
          <p:cNvSpPr txBox="1"/>
          <p:nvPr/>
        </p:nvSpPr>
        <p:spPr>
          <a:xfrm>
            <a:off x="245745" y="725805"/>
            <a:ext cx="11701145" cy="6000750"/>
          </a:xfrm>
          <a:prstGeom prst="rect">
            <a:avLst/>
          </a:prstGeom>
          <a:noFill/>
        </p:spPr>
        <p:txBody>
          <a:bodyPr wrap="square" rtlCol="0" anchor="t">
            <a:spAutoFit/>
          </a:bodyPr>
          <a:p>
            <a:r>
              <a:rPr lang="en-US" sz="2400" b="1"/>
              <a:t>Colorarea nodurilor</a:t>
            </a:r>
            <a:endParaRPr lang="en-US" sz="2000"/>
          </a:p>
          <a:p>
            <a:r>
              <a:rPr lang="en-US" sz="2000"/>
              <a:t>Atunci când este utilizată fără nici o calificare, colorarea unui graf este aproape întotdeauna o bună colorare a nodurilor, și anume o etichetare a nodurilor grafului cu culori, astfel încât să nu existe două noduri care împart aceeași muchie și au aceeași culoare. Întrucât un nod cu o buclă (adică o muchie care duce direct înapoi la el însuși) nu poate fi colorat corespunzător, se înțelege că grafurile în acest context sunt fără bucle.</a:t>
            </a:r>
            <a:endParaRPr lang="en-US" sz="2000"/>
          </a:p>
          <a:p>
            <a:endParaRPr lang="en-US" sz="2000"/>
          </a:p>
          <a:p>
            <a:r>
              <a:rPr lang="en-US" sz="2000"/>
              <a:t>Terminologia de a folosi culori pentru etichetele nodurilor datează de la problema colorării hărților. Etichete cum ar fi roșu și albastru sunt utilizate numai atunci când numărul de culori este mic, și în mod normal, se înțelege că etichetele sunt extrase din numerele întregi {1, 2, 3, ...}.</a:t>
            </a:r>
            <a:endParaRPr lang="en-US" sz="2000"/>
          </a:p>
          <a:p>
            <a:endParaRPr lang="en-US" sz="2000"/>
          </a:p>
          <a:p>
            <a:r>
              <a:rPr lang="en-US" sz="2000"/>
              <a:t>O colorare folosind cel mult k culori se numeste o k-colorare (bună). Cel mai mic număr de culori necesare pentru a colora un graf G se numește număr cromatic, și este adesea notat χ(G). Uneori se folosește și notația γ(G), deoarece χ(G)  mai poate însemnași caracteristica Euler a unui graf. Un grafic căruia i se poate atribui o k-colorare (bună) este k-colorabil, și este k-cromatic dacă numărul său cromatic este exact k. O submulțime de noduri care au atribuite aceeași culoare se numește clasă de culoare, fiecare astfel de clasă formând o mulțime independentă. Astfel, o k-colorare este același lucru cu o partiție a mulțimii de noduri în k mulțimi independente, și deci termenii k-partit și k-colorabil sunt echivalenți.</a:t>
            </a:r>
            <a:endParaRPr lang="en-US" sz="2000"/>
          </a:p>
          <a:p>
            <a:endParaRPr lang="en-US" sz="2000"/>
          </a:p>
          <a:p>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a:srcRect r="43866" b="35615"/>
          <a:stretch>
            <a:fillRect/>
          </a:stretch>
        </p:blipFill>
        <p:spPr>
          <a:xfrm>
            <a:off x="469450" y="178474"/>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377519" y="-261480"/>
            <a:ext cx="2355628" cy="3273334"/>
          </a:xfrm>
          <a:prstGeom prst="rect">
            <a:avLst/>
          </a:prstGeom>
        </p:spPr>
      </p:pic>
      <p:sp>
        <p:nvSpPr>
          <p:cNvPr id="2" name="Text Box 1"/>
          <p:cNvSpPr txBox="1"/>
          <p:nvPr/>
        </p:nvSpPr>
        <p:spPr>
          <a:xfrm>
            <a:off x="1028065" y="1302385"/>
            <a:ext cx="7092315" cy="3599815"/>
          </a:xfrm>
          <a:prstGeom prst="rect">
            <a:avLst/>
          </a:prstGeom>
          <a:noFill/>
        </p:spPr>
        <p:txBody>
          <a:bodyPr wrap="square" rtlCol="0" anchor="t">
            <a:spAutoFit/>
          </a:bodyPr>
          <a:p>
            <a:r>
              <a:rPr lang="en-US" sz="2800" b="1">
                <a:sym typeface="+mn-ea"/>
              </a:rPr>
              <a:t>Polinomul cromatic</a:t>
            </a:r>
            <a:endParaRPr lang="en-US" sz="2000"/>
          </a:p>
          <a:p>
            <a:r>
              <a:rPr lang="en-US" sz="2000"/>
              <a:t>Polinomul cromatic numară modurile în care un graf poate fi colorat folosind nu mai mult de un anumit număr de culori. De exemplu, folosind trei culori, graful din imaginea alăturată poate fi colorat în 12 moduri. Cu doar două culori, el nu ar putea fi colorat deloc. Cu patru culori, acesta poate fi colorat în 24 + 4⋅12 = 72 moduri: folosind toate cele patru culori, sunt 4! = 24 colorări valide (fiecare atribuire de patru culori pentru orice graf cu 4 noduri este o bună colorare); și, pentru fiecare alegere de trei din cele patru culori, sunt valide 12 3-colorări. Astfel, pentru graful din exemplu, un tabel cu numărul colorări valide ar începe așa:</a:t>
            </a:r>
            <a:endParaRPr lang="en-US" sz="2000"/>
          </a:p>
        </p:txBody>
      </p:sp>
      <p:pic>
        <p:nvPicPr>
          <p:cNvPr id="3" name="Picture 2"/>
          <p:cNvPicPr>
            <a:picLocks noChangeAspect="1"/>
          </p:cNvPicPr>
          <p:nvPr/>
        </p:nvPicPr>
        <p:blipFill>
          <a:blip r:embed="rId2"/>
          <a:srcRect l="80229" t="19609" r="2806" b="48967"/>
          <a:stretch>
            <a:fillRect/>
          </a:stretch>
        </p:blipFill>
        <p:spPr>
          <a:xfrm>
            <a:off x="8589010" y="2286000"/>
            <a:ext cx="3374390" cy="3514090"/>
          </a:xfrm>
          <a:prstGeom prst="rect">
            <a:avLst/>
          </a:prstGeom>
        </p:spPr>
      </p:pic>
      <p:pic>
        <p:nvPicPr>
          <p:cNvPr id="4" name="Picture 3"/>
          <p:cNvPicPr>
            <a:picLocks noChangeAspect="1"/>
          </p:cNvPicPr>
          <p:nvPr/>
        </p:nvPicPr>
        <p:blipFill>
          <a:blip r:embed="rId2"/>
          <a:srcRect l="14636" t="83038" r="68755" b="9523"/>
          <a:stretch>
            <a:fillRect/>
          </a:stretch>
        </p:blipFill>
        <p:spPr>
          <a:xfrm>
            <a:off x="1129030" y="5022215"/>
            <a:ext cx="5351145" cy="134747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 name="图片 32"/>
          <p:cNvPicPr>
            <a:picLocks noChangeAspect="1"/>
          </p:cNvPicPr>
          <p:nvPr/>
        </p:nvPicPr>
        <p:blipFill rotWithShape="1">
          <a:blip r:embed="rId1"/>
          <a:srcRect r="43866" b="35615"/>
          <a:stretch>
            <a:fillRect/>
          </a:stretch>
        </p:blipFill>
        <p:spPr>
          <a:xfrm>
            <a:off x="106865" y="87669"/>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332434" y="-371335"/>
            <a:ext cx="2355628" cy="3273334"/>
          </a:xfrm>
          <a:prstGeom prst="rect">
            <a:avLst/>
          </a:prstGeom>
        </p:spPr>
      </p:pic>
      <p:sp>
        <p:nvSpPr>
          <p:cNvPr id="2" name="Text Box 1"/>
          <p:cNvSpPr txBox="1"/>
          <p:nvPr/>
        </p:nvSpPr>
        <p:spPr>
          <a:xfrm>
            <a:off x="1472565" y="683895"/>
            <a:ext cx="8159115" cy="2861310"/>
          </a:xfrm>
          <a:prstGeom prst="rect">
            <a:avLst/>
          </a:prstGeom>
          <a:noFill/>
        </p:spPr>
        <p:txBody>
          <a:bodyPr wrap="square" rtlCol="0" anchor="t">
            <a:spAutoFit/>
          </a:bodyPr>
          <a:p>
            <a:r>
              <a:rPr lang="en-US" sz="2000"/>
              <a:t>Polinomul cromatic este o funcție P(G, t) care contorizează numărul de t-colorări ale lui G. După cum indică și numele, pentru un G dat, funcția este într-adevăr un polinom în t. Pentru graful luat ca exemplu, P(G, t) = t(t − 1)2(t − 2), și într-adevăr, P(G, 4) = 72.</a:t>
            </a:r>
            <a:endParaRPr lang="en-US" sz="2000"/>
          </a:p>
          <a:p>
            <a:endParaRPr lang="en-US" sz="2000"/>
          </a:p>
          <a:p>
            <a:r>
              <a:rPr lang="en-US" sz="2000"/>
              <a:t>Polinomul cromatic include cel puțin la fel de multe informații despre colorabilitatea lui G ca și numărul cromatic. Într-adevăr, χ este cel mai mic număr întreg pozitiv care nu este rădăcină a polinomului cromatic</a:t>
            </a:r>
            <a:endParaRPr lang="en-US" sz="2000"/>
          </a:p>
          <a:p>
            <a:r>
              <a:rPr lang="en-US" sz="2000">
                <a:sym typeface="+mn-ea"/>
              </a:rPr>
              <a:t>χ (G)=min{k, P(G,k)&gt;0}</a:t>
            </a:r>
            <a:endParaRPr lang="en-US" sz="2000"/>
          </a:p>
        </p:txBody>
      </p:sp>
      <p:pic>
        <p:nvPicPr>
          <p:cNvPr id="4" name="Picture 3"/>
          <p:cNvPicPr>
            <a:picLocks noChangeAspect="1"/>
          </p:cNvPicPr>
          <p:nvPr/>
        </p:nvPicPr>
        <p:blipFill>
          <a:blip r:embed="rId2"/>
          <a:stretch>
            <a:fillRect/>
          </a:stretch>
        </p:blipFill>
        <p:spPr>
          <a:xfrm>
            <a:off x="10045065" y="-17780"/>
            <a:ext cx="1921510" cy="5109210"/>
          </a:xfrm>
          <a:prstGeom prst="rect">
            <a:avLst/>
          </a:prstGeom>
        </p:spPr>
      </p:pic>
      <p:sp>
        <p:nvSpPr>
          <p:cNvPr id="5" name="Text Box 4"/>
          <p:cNvSpPr txBox="1"/>
          <p:nvPr/>
        </p:nvSpPr>
        <p:spPr>
          <a:xfrm>
            <a:off x="10044430" y="5091430"/>
            <a:ext cx="1922145" cy="1814830"/>
          </a:xfrm>
          <a:prstGeom prst="rect">
            <a:avLst/>
          </a:prstGeom>
          <a:noFill/>
        </p:spPr>
        <p:txBody>
          <a:bodyPr wrap="square" rtlCol="0" anchor="t">
            <a:spAutoFit/>
          </a:bodyPr>
          <a:p>
            <a:r>
              <a:rPr lang="en-US" sz="1400"/>
              <a:t>Toate grafurile neizomorfe de 3 noduri și polinoamele lor cromatice. Graful vid E3 (red) admite o 1-colorare, celelalte nu. Graful verde admite 12 colorări cu 3 culori.</a:t>
            </a:r>
            <a:endParaRPr lang="en-US" sz="1400"/>
          </a:p>
        </p:txBody>
      </p:sp>
      <p:pic>
        <p:nvPicPr>
          <p:cNvPr id="7" name="Picture 6"/>
          <p:cNvPicPr>
            <a:picLocks noChangeAspect="1"/>
          </p:cNvPicPr>
          <p:nvPr/>
        </p:nvPicPr>
        <p:blipFill>
          <a:blip r:embed="rId3"/>
          <a:srcRect l="14636" t="47517" r="38321" b="33880"/>
          <a:stretch>
            <a:fillRect/>
          </a:stretch>
        </p:blipFill>
        <p:spPr>
          <a:xfrm>
            <a:off x="1370965" y="4561205"/>
            <a:ext cx="8362315" cy="1859280"/>
          </a:xfrm>
          <a:prstGeom prst="rect">
            <a:avLst/>
          </a:prstGeom>
        </p:spPr>
      </p:pic>
      <p:sp>
        <p:nvSpPr>
          <p:cNvPr id="9" name="Text Box 8"/>
          <p:cNvSpPr txBox="1"/>
          <p:nvPr/>
        </p:nvSpPr>
        <p:spPr>
          <a:xfrm>
            <a:off x="2332990" y="3792220"/>
            <a:ext cx="6932295" cy="521970"/>
          </a:xfrm>
          <a:prstGeom prst="rect">
            <a:avLst/>
          </a:prstGeom>
          <a:noFill/>
        </p:spPr>
        <p:txBody>
          <a:bodyPr wrap="square" rtlCol="0" anchor="t">
            <a:spAutoFit/>
          </a:bodyPr>
          <a:p>
            <a:pPr algn="ctr"/>
            <a:r>
              <a:rPr lang="en-US" sz="2800" b="1"/>
              <a:t>Polinoame cromatice pentru anumite grafuri</a:t>
            </a:r>
            <a:endParaRPr lang="en-US" sz="28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 name="图片 32"/>
          <p:cNvPicPr>
            <a:picLocks noChangeAspect="1"/>
          </p:cNvPicPr>
          <p:nvPr/>
        </p:nvPicPr>
        <p:blipFill rotWithShape="1">
          <a:blip r:embed="rId1"/>
          <a:srcRect r="43866" b="35615"/>
          <a:stretch>
            <a:fillRect/>
          </a:stretch>
        </p:blipFill>
        <p:spPr>
          <a:xfrm>
            <a:off x="106865" y="87669"/>
            <a:ext cx="2924382" cy="2107526"/>
          </a:xfrm>
          <a:prstGeom prst="rect">
            <a:avLst/>
          </a:prstGeom>
        </p:spPr>
      </p:pic>
      <p:pic>
        <p:nvPicPr>
          <p:cNvPr id="8" name="图片 7"/>
          <p:cNvPicPr>
            <a:picLocks noChangeAspect="1"/>
          </p:cNvPicPr>
          <p:nvPr/>
        </p:nvPicPr>
        <p:blipFill rotWithShape="1">
          <a:blip r:embed="rId1"/>
          <a:srcRect l="54783"/>
          <a:stretch>
            <a:fillRect/>
          </a:stretch>
        </p:blipFill>
        <p:spPr>
          <a:xfrm rot="5400000" flipH="1">
            <a:off x="9332434" y="-371335"/>
            <a:ext cx="2355628" cy="3273334"/>
          </a:xfrm>
          <a:prstGeom prst="rect">
            <a:avLst/>
          </a:prstGeom>
        </p:spPr>
      </p:pic>
      <p:sp>
        <p:nvSpPr>
          <p:cNvPr id="2" name="Text Box 1"/>
          <p:cNvSpPr txBox="1"/>
          <p:nvPr/>
        </p:nvSpPr>
        <p:spPr>
          <a:xfrm>
            <a:off x="438150" y="344805"/>
            <a:ext cx="11316335" cy="6554470"/>
          </a:xfrm>
          <a:prstGeom prst="rect">
            <a:avLst/>
          </a:prstGeom>
          <a:noFill/>
        </p:spPr>
        <p:txBody>
          <a:bodyPr wrap="square" rtlCol="0" anchor="t">
            <a:spAutoFit/>
          </a:bodyPr>
          <a:p>
            <a:r>
              <a:rPr lang="en-US" sz="2000" b="1"/>
              <a:t>Colorarea muchiilor</a:t>
            </a:r>
            <a:endParaRPr lang="en-US" sz="2000"/>
          </a:p>
          <a:p>
            <a:r>
              <a:rPr lang="en-US" sz="2000"/>
              <a:t>O colorare a muchiilor unui graf este o bună colorare a muchiilor, adica o atribuire de culori muchiilor astfel încât să niciun nod nu este incident la două muchii de aceeași culoare. O colorare de muchii cu k culori se numește k-colorare de muchii și este echivalentă cu problema de partiționării mulțimii muchiilor în k cuplaje. Cel mai mic număr de culori necesare pentru o colorare a muchiilor unui graf G este indicele cromatic, sau numărul cromatic al muchiilor, χ'(G). O colorare Tait este o 3-colorare a muchiilor unui graf cubic. Teorema celor patru culori este echivalentă cu afirmația că fiecare graf planar cubic fără punți admite o colorare Tait.</a:t>
            </a:r>
            <a:endParaRPr lang="en-US" sz="2000"/>
          </a:p>
          <a:p>
            <a:endParaRPr lang="en-US" sz="2000"/>
          </a:p>
          <a:p>
            <a:r>
              <a:rPr lang="en-US" sz="2000" b="1"/>
              <a:t>Colorare totală</a:t>
            </a:r>
            <a:endParaRPr lang="en-US" sz="2000"/>
          </a:p>
          <a:p>
            <a:r>
              <a:rPr lang="en-US" sz="2000"/>
              <a:t>Colorarea totală este un tip de colorare a nodurilor și muchiilor unui graf. Atunci când este utilizată fără nicio calificare, o colorare totală se presupune a fi mereu corectă, în sensul că nu există noduri adiacente, muchii adiacente, și nici perechi de muchii și extremități ale ei care au aceeași culoare. Numărul cromatic total χ"(G) al unui graf G este cel mai mic număr de culori necesare în orice colorare totală a lui G.</a:t>
            </a:r>
            <a:endParaRPr lang="en-US" sz="2000"/>
          </a:p>
          <a:p>
            <a:endParaRPr lang="en-US" sz="2000"/>
          </a:p>
          <a:p>
            <a:r>
              <a:rPr lang="en-US" sz="2000" b="1"/>
              <a:t>Colorare neetichetată</a:t>
            </a:r>
            <a:endParaRPr lang="en-US" sz="2000"/>
          </a:p>
          <a:p>
            <a:r>
              <a:rPr lang="en-US" sz="2000"/>
              <a:t>O colorare neetichetată a unui grafic este o orbită a unei colorări sub acțiunea grupului de automorfism al grafului. Dacă am interpreta o colorare a unui graf pe d noduri ca un vector în Z</a:t>
            </a:r>
            <a:r>
              <a:rPr lang="en-US" sz="2000" baseline="30000"/>
              <a:t>d</a:t>
            </a:r>
            <a:r>
              <a:rPr lang="en-US" sz="2000"/>
              <a:t>, acțiunea unui automorfism este o permutare a coeficienților de colorat. Există analogii ale polinoamelor cromatice care numără colorările neetichetate ale unui graf dintr-o mulțime finită dată de culori.</a:t>
            </a:r>
            <a:endParaRPr lang="en-US" sz="2000"/>
          </a:p>
          <a:p>
            <a:endParaRPr lang="en-US" sz="2000"/>
          </a:p>
          <a:p>
            <a:endParaRPr lang="en-US" sz="20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游ゴシック Light"/>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Calibri"/>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Calibri"/>
        <a:font script="Hant" typeface="新細明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Calibri"/>
        <a:font script="Laoo" typeface="DokChampa"/>
        <a:font script="Sinh" typeface="Iskoola Pota"/>
        <a:font script="Mong" typeface="Mongolian Baiti"/>
        <a:font script="Viet" typeface="Calibr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Calibri"/>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Calibri"/>
        <a:font script="Laoo" typeface="DokChampa"/>
        <a:font script="Sinh" typeface="Iskoola Pota"/>
        <a:font script="Mong" typeface="Mongolian Baiti"/>
        <a:font script="Viet" typeface="Calibr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Calibri"/>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Calibri"/>
        <a:font script="Laoo" typeface="DokChampa"/>
        <a:font script="Sinh" typeface="Iskoola Pota"/>
        <a:font script="Mong" typeface="Mongolian Baiti"/>
        <a:font script="Viet" typeface="Calibr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16409</Words>
  <Application>WPS Presentation</Application>
  <PresentationFormat>宽屏</PresentationFormat>
  <Paragraphs>166</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Calibri</vt:lpstr>
      <vt:lpstr>Microsoft YaHei</vt:lpstr>
      <vt:lpstr>Arial Unicode MS</vt:lpstr>
      <vt:lpstr>Calibri</vt:lpstr>
      <vt:lpstr>Gill Sans</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Alexandra Maria</cp:lastModifiedBy>
  <cp:revision>64</cp:revision>
  <dcterms:created xsi:type="dcterms:W3CDTF">2018-04-20T14:32:00Z</dcterms:created>
  <dcterms:modified xsi:type="dcterms:W3CDTF">2020-05-11T12:06:13Z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1033-11.2.0.9327</vt:lpwstr>
  </property>
</Properties>
</file>