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1" r:id="rId4"/>
    <p:sldMasterId id="2147483663" r:id="rId5"/>
    <p:sldMasterId id="2147483665" r:id="rId6"/>
    <p:sldMasterId id="2147483667" r:id="rId7"/>
    <p:sldMasterId id="2147483668" r:id="rId8"/>
  </p:sldMasterIdLst>
  <p:notesMasterIdLst>
    <p:notesMasterId r:id="rId13"/>
  </p:notesMasterIdLst>
  <p:handoutMasterIdLst>
    <p:handoutMasterId r:id="rId28"/>
  </p:handoutMasterIdLst>
  <p:sldIdLst>
    <p:sldId id="664" r:id="rId9"/>
    <p:sldId id="665" r:id="rId10"/>
    <p:sldId id="682" r:id="rId11"/>
    <p:sldId id="670" r:id="rId12"/>
    <p:sldId id="669" r:id="rId14"/>
    <p:sldId id="683" r:id="rId15"/>
    <p:sldId id="672" r:id="rId16"/>
    <p:sldId id="698" r:id="rId17"/>
    <p:sldId id="699" r:id="rId18"/>
    <p:sldId id="700" r:id="rId19"/>
    <p:sldId id="701" r:id="rId20"/>
    <p:sldId id="702" r:id="rId21"/>
    <p:sldId id="684" r:id="rId22"/>
    <p:sldId id="686" r:id="rId23"/>
    <p:sldId id="687" r:id="rId24"/>
    <p:sldId id="688" r:id="rId25"/>
    <p:sldId id="685" r:id="rId26"/>
    <p:sldId id="6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2D0D0"/>
    <a:srgbClr val="434343"/>
    <a:srgbClr val="E2E2E2"/>
    <a:srgbClr val="EEEEEE"/>
    <a:srgbClr val="DBDADA"/>
    <a:srgbClr val="64AEAC"/>
    <a:srgbClr val="AEC19B"/>
    <a:srgbClr val="AEBA71"/>
    <a:srgbClr val="8BA7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4" autoAdjust="0"/>
    <p:restoredTop sz="94660"/>
  </p:normalViewPr>
  <p:slideViewPr>
    <p:cSldViewPr snapToGrid="0" showGuides="1">
      <p:cViewPr varScale="1">
        <p:scale>
          <a:sx n="105" d="100"/>
          <a:sy n="105" d="100"/>
        </p:scale>
        <p:origin x="78" y="144"/>
      </p:cViewPr>
      <p:guideLst>
        <p:guide orient="horz" pos="2160"/>
        <p:guide pos="3840"/>
      </p:guideLst>
    </p:cSldViewPr>
  </p:slideViewPr>
  <p:notesTextViewPr>
    <p:cViewPr>
      <p:scale>
        <a:sx n="1" d="1"/>
        <a:sy n="1" d="1"/>
      </p:scale>
      <p:origin x="0" y="0"/>
    </p:cViewPr>
  </p:notesTextViewPr>
  <p:sorterViewPr>
    <p:cViewPr>
      <p:scale>
        <a:sx n="100" d="100"/>
        <a:sy n="100" d="100"/>
      </p:scale>
      <p:origin x="0" y="-80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notesMaster" Target="notesMasters/notesMaster1.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7FCF797E-0F98-4FBF-B001-2F886ADDD4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BDCD27B4-F875-477E-9EE1-9D4B0D1998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C11D-C56D-43F7-9324-A802D50A1050}" type="datetimeFigureOut">
              <a:rPr lang="en-US" smtClean="0">
                <a:solidFill>
                  <a:srgbClr val="7E7E7E">
                    <a:tint val="75000"/>
                  </a:srgbClr>
                </a:solidFill>
              </a:rPr>
            </a:fld>
            <a:endParaRPr lang="en-US">
              <a:solidFill>
                <a:srgbClr val="7E7E7E">
                  <a:tint val="75000"/>
                </a:srgbClr>
              </a:solidFill>
            </a:endParaRPr>
          </a:p>
        </p:txBody>
      </p:sp>
      <p:sp>
        <p:nvSpPr>
          <p:cNvPr id="3" name="Footer Placeholder 2"/>
          <p:cNvSpPr>
            <a:spLocks noGrp="1"/>
          </p:cNvSpPr>
          <p:nvPr>
            <p:ph type="ftr" sz="quarter" idx="11"/>
          </p:nvPr>
        </p:nvSpPr>
        <p:spPr/>
        <p:txBody>
          <a:bodyPr/>
          <a:lstStyle/>
          <a:p>
            <a:endParaRPr lang="en-US">
              <a:solidFill>
                <a:srgbClr val="7E7E7E">
                  <a:tint val="75000"/>
                </a:srgbClr>
              </a:solidFill>
            </a:endParaRPr>
          </a:p>
        </p:txBody>
      </p:sp>
      <p:sp>
        <p:nvSpPr>
          <p:cNvPr id="4" name="Slide Number Placeholder 3"/>
          <p:cNvSpPr>
            <a:spLocks noGrp="1"/>
          </p:cNvSpPr>
          <p:nvPr>
            <p:ph type="sldNum" sz="quarter" idx="12"/>
          </p:nvPr>
        </p:nvSpPr>
        <p:spPr/>
        <p:txBody>
          <a:bodyPr/>
          <a:lstStyle>
            <a:lvl1pPr>
              <a:defRPr>
                <a:latin typeface="Arial" panose="020B0604020202020204" pitchFamily="34" charset="0"/>
              </a:defRPr>
            </a:lvl1pPr>
          </a:lstStyle>
          <a:p>
            <a:fld id="{E16EE1C3-4C97-4D89-86D4-AB0FC9C35DCF}" type="slidenum">
              <a:rPr lang="en-US" smtClean="0">
                <a:solidFill>
                  <a:srgbClr val="7E7E7E">
                    <a:tint val="75000"/>
                  </a:srgbClr>
                </a:solidFill>
              </a:rPr>
            </a:fld>
            <a:endParaRPr lang="en-US">
              <a:solidFill>
                <a:srgbClr val="7E7E7E">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C11D-C56D-43F7-9324-A802D50A1050}" type="datetimeFigureOut">
              <a:rPr lang="en-US" smtClean="0">
                <a:solidFill>
                  <a:srgbClr val="7E7E7E">
                    <a:tint val="75000"/>
                  </a:srgbClr>
                </a:solidFill>
              </a:rPr>
            </a:fld>
            <a:endParaRPr lang="en-US">
              <a:solidFill>
                <a:srgbClr val="7E7E7E">
                  <a:tint val="75000"/>
                </a:srgbClr>
              </a:solidFill>
            </a:endParaRPr>
          </a:p>
        </p:txBody>
      </p:sp>
      <p:sp>
        <p:nvSpPr>
          <p:cNvPr id="3" name="Footer Placeholder 2"/>
          <p:cNvSpPr>
            <a:spLocks noGrp="1"/>
          </p:cNvSpPr>
          <p:nvPr>
            <p:ph type="ftr" sz="quarter" idx="11"/>
          </p:nvPr>
        </p:nvSpPr>
        <p:spPr/>
        <p:txBody>
          <a:bodyPr/>
          <a:lstStyle/>
          <a:p>
            <a:endParaRPr lang="en-US">
              <a:solidFill>
                <a:srgbClr val="7E7E7E">
                  <a:tint val="75000"/>
                </a:srgbClr>
              </a:solidFill>
            </a:endParaRPr>
          </a:p>
        </p:txBody>
      </p:sp>
      <p:sp>
        <p:nvSpPr>
          <p:cNvPr id="4" name="Slide Number Placeholder 3"/>
          <p:cNvSpPr>
            <a:spLocks noGrp="1"/>
          </p:cNvSpPr>
          <p:nvPr>
            <p:ph type="sldNum" sz="quarter" idx="12"/>
          </p:nvPr>
        </p:nvSpPr>
        <p:spPr/>
        <p:txBody>
          <a:bodyPr/>
          <a:lstStyle>
            <a:lvl1pPr>
              <a:defRPr>
                <a:latin typeface="Arial" panose="020B0604020202020204" pitchFamily="34" charset="0"/>
              </a:defRPr>
            </a:lvl1pPr>
          </a:lstStyle>
          <a:p>
            <a:fld id="{E16EE1C3-4C97-4D89-86D4-AB0FC9C35DCF}" type="slidenum">
              <a:rPr lang="en-US" smtClean="0">
                <a:solidFill>
                  <a:srgbClr val="7E7E7E">
                    <a:tint val="75000"/>
                  </a:srgbClr>
                </a:solidFill>
              </a:rPr>
            </a:fld>
            <a:endParaRPr lang="en-US">
              <a:solidFill>
                <a:srgbClr val="7E7E7E">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400"/>
            <a:fld id="{82F288E0-7875-42C4-84C8-98DBBD3BF4D2}" type="datetimeFigureOut">
              <a:rPr lang="zh-CN" altLang="en-US" smtClean="0">
                <a:solidFill>
                  <a:prstClr val="black">
                    <a:tint val="75000"/>
                  </a:prstClr>
                </a:solidFill>
                <a:latin typeface="Calibri" panose="020F0502020204030204"/>
                <a:ea typeface="Arial" panose="020B0604020202020204" pitchFamily="34" charset="0"/>
              </a:rPr>
            </a:fld>
            <a:endParaRPr lang="zh-CN" altLang="en-US">
              <a:solidFill>
                <a:prstClr val="black">
                  <a:tint val="75000"/>
                </a:prstClr>
              </a:solidFill>
              <a:latin typeface="Calibri" panose="020F0502020204030204"/>
              <a:ea typeface="Arial" panose="020B0604020202020204" pitchFamily="34" charset="0"/>
            </a:endParaRPr>
          </a:p>
        </p:txBody>
      </p:sp>
      <p:sp>
        <p:nvSpPr>
          <p:cNvPr id="3" name="页脚占位符 2"/>
          <p:cNvSpPr>
            <a:spLocks noGrp="1"/>
          </p:cNvSpPr>
          <p:nvPr>
            <p:ph type="ftr" sz="quarter" idx="11"/>
          </p:nvPr>
        </p:nvSpPr>
        <p:spPr/>
        <p:txBody>
          <a:bodyPr/>
          <a:lstStyle>
            <a:lvl1pPr>
              <a:defRPr>
                <a:ea typeface="Arial" panose="020B0604020202020204" pitchFamily="34" charset="0"/>
              </a:defRPr>
            </a:lvl1pPr>
          </a:lstStyle>
          <a:p>
            <a:pPr defTabSz="914400"/>
            <a:endParaRPr lang="zh-CN" altLang="en-US">
              <a:solidFill>
                <a:prstClr val="black">
                  <a:tint val="75000"/>
                </a:prstClr>
              </a:solidFill>
              <a:latin typeface="Calibri" panose="020F0502020204030204"/>
            </a:endParaRPr>
          </a:p>
        </p:txBody>
      </p:sp>
      <p:sp>
        <p:nvSpPr>
          <p:cNvPr id="4" name="灯片编号占位符 3"/>
          <p:cNvSpPr>
            <a:spLocks noGrp="1"/>
          </p:cNvSpPr>
          <p:nvPr>
            <p:ph type="sldNum" sz="quarter" idx="12"/>
          </p:nvPr>
        </p:nvSpPr>
        <p:spPr/>
        <p:txBody>
          <a:bodyPr/>
          <a:lstStyle/>
          <a:p>
            <a:pPr defTabSz="914400"/>
            <a:fld id="{7D9BB5D0-35E4-459D-AEF3-FE4D7C45CC19}" type="slidenum">
              <a:rPr lang="zh-CN" altLang="en-US" smtClean="0">
                <a:solidFill>
                  <a:prstClr val="black">
                    <a:tint val="75000"/>
                  </a:prstClr>
                </a:solidFill>
                <a:latin typeface="Calibri" panose="020F0502020204030204"/>
                <a:ea typeface="Arial" panose="020B0604020202020204" pitchFamily="34" charset="0"/>
              </a:rPr>
            </a:fld>
            <a:endParaRPr lang="zh-CN" altLang="en-US">
              <a:solidFill>
                <a:prstClr val="black">
                  <a:tint val="75000"/>
                </a:prstClr>
              </a:solidFill>
              <a:latin typeface="Calibri" panose="020F0502020204030204"/>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2F441C-12BA-43E3-BB54-906F7A3037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263B88D-D3E0-4820-91DF-45269071BFC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BF4A51-10B2-433A-ADB8-406F392DA8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53F59-1630-4D8F-A124-436A6BF89A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97BF4A51-10B2-433A-ADB8-406F392DA8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8C253F59-1630-4D8F-A124-436A6BF89A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Arial" panose="020B0604020202020204" pitchFamily="34" charset="0"/>
          <a:ea typeface="Arial" panose="020B0604020202020204" pitchFamily="34" charset="0"/>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Arial" panose="020B0604020202020204" pitchFamily="34" charset="0"/>
          <a:ea typeface="Arial" panose="020B0604020202020204" pitchFamily="34" charset="0"/>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Arial" panose="020B0604020202020204" pitchFamily="34" charset="0"/>
          <a:ea typeface="Arial" panose="020B0604020202020204" pitchFamily="34" charset="0"/>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182843" tIns="91422" rIns="182843" bIns="91422"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182843" tIns="91422" rIns="182843" bIns="9142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lang="en-US" dirty="0">
              <a:solidFill>
                <a:srgbClr val="7E7E7E">
                  <a:tint val="75000"/>
                </a:srgbClr>
              </a:solidFill>
            </a:endParaRPr>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lang="en-US" dirty="0">
              <a:solidFill>
                <a:srgbClr val="7E7E7E">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Lato Regular"/>
              </a:defRPr>
            </a:lvl1pPr>
          </a:lstStyle>
          <a:p>
            <a:pPr fontAlgn="base">
              <a:spcBef>
                <a:spcPct val="0"/>
              </a:spcBef>
              <a:spcAft>
                <a:spcPct val="0"/>
              </a:spcAft>
            </a:pPr>
            <a:fld id="{FCEE2C88-6C8F-484D-AF69-578F576B1F44}" type="slidenum">
              <a:rPr lang="en-US" smtClean="0">
                <a:solidFill>
                  <a:srgbClr val="7E7E7E">
                    <a:tint val="75000"/>
                  </a:srgbClr>
                </a:solidFill>
                <a:sym typeface="Arial" panose="020B0604020202020204" pitchFamily="34" charset="0"/>
              </a:rPr>
            </a:fld>
            <a:endParaRPr lang="en-US" dirty="0">
              <a:solidFill>
                <a:srgbClr val="7E7E7E">
                  <a:tint val="75000"/>
                </a:srgbClr>
              </a:solidFill>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Arial" panose="020B0604020202020204" pitchFamily="34" charset="0"/>
          <a:ea typeface="Arial" panose="020B0604020202020204" pitchFamily="34" charset="0"/>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Arial" panose="020B0604020202020204" pitchFamily="34" charset="0"/>
          <a:ea typeface="Arial" panose="020B0604020202020204" pitchFamily="34" charset="0"/>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Arial" panose="020B0604020202020204" pitchFamily="34" charset="0"/>
          <a:ea typeface="Arial" panose="020B0604020202020204" pitchFamily="34" charset="0"/>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Arial" panose="020B0604020202020204" pitchFamily="34" charset="0"/>
          <a:ea typeface="Arial" panose="020B0604020202020204" pitchFamily="34" charset="0"/>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Arial" panose="020B0604020202020204" pitchFamily="34" charset="0"/>
          <a:ea typeface="Arial" panose="020B0604020202020204" pitchFamily="34" charset="0"/>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182843" tIns="91422" rIns="182843" bIns="91422"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182843" tIns="91422" rIns="182843" bIns="9142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lang="en-US" dirty="0">
              <a:solidFill>
                <a:srgbClr val="7E7E7E">
                  <a:tint val="75000"/>
                </a:srgbClr>
              </a:solidFill>
            </a:endParaRPr>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lang="en-US" dirty="0">
              <a:solidFill>
                <a:srgbClr val="7E7E7E">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Lato Regular"/>
              </a:defRPr>
            </a:lvl1pPr>
          </a:lstStyle>
          <a:p>
            <a:pPr fontAlgn="base">
              <a:spcBef>
                <a:spcPct val="0"/>
              </a:spcBef>
              <a:spcAft>
                <a:spcPct val="0"/>
              </a:spcAft>
            </a:pPr>
            <a:fld id="{FCEE2C88-6C8F-484D-AF69-578F576B1F44}" type="slidenum">
              <a:rPr lang="en-US" smtClean="0">
                <a:solidFill>
                  <a:srgbClr val="7E7E7E">
                    <a:tint val="75000"/>
                  </a:srgbClr>
                </a:solidFill>
                <a:sym typeface="Arial" panose="020B0604020202020204" pitchFamily="34" charset="0"/>
              </a:rPr>
            </a:fld>
            <a:endParaRPr lang="en-US" dirty="0">
              <a:solidFill>
                <a:srgbClr val="7E7E7E">
                  <a:tint val="75000"/>
                </a:srgbClr>
              </a:solidFill>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Arial" panose="020B0604020202020204" pitchFamily="34" charset="0"/>
          <a:ea typeface="Arial" panose="020B0604020202020204" pitchFamily="34" charset="0"/>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Arial" panose="020B0604020202020204" pitchFamily="34" charset="0"/>
          <a:ea typeface="Arial" panose="020B0604020202020204" pitchFamily="34" charset="0"/>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Arial" panose="020B0604020202020204" pitchFamily="34" charset="0"/>
          <a:ea typeface="Arial" panose="020B0604020202020204" pitchFamily="34" charset="0"/>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Arial" panose="020B0604020202020204" pitchFamily="34" charset="0"/>
          <a:ea typeface="Arial" panose="020B0604020202020204" pitchFamily="34" charset="0"/>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Arial" panose="020B0604020202020204" pitchFamily="34" charset="0"/>
          <a:ea typeface="Arial" panose="020B0604020202020204" pitchFamily="34" charset="0"/>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82F288E0-7875-42C4-84C8-98DBBD3BF4D2}" type="datetimeFigureOut">
              <a:rPr lang="zh-CN" altLang="en-US" smtClean="0">
                <a:solidFill>
                  <a:prstClr val="black">
                    <a:tint val="75000"/>
                  </a:prstClr>
                </a:solidFill>
                <a:latin typeface="Arial" panose="020B0604020202020204" pitchFamily="34" charset="0"/>
                <a:sym typeface="Arial" panose="020B0604020202020204" pitchFamily="34" charset="0"/>
              </a:rPr>
            </a:fld>
            <a:endParaRPr lang="zh-CN" altLang="en-US">
              <a:solidFill>
                <a:prstClr val="black">
                  <a:tint val="75000"/>
                </a:prstClr>
              </a:solidFill>
              <a:latin typeface="Arial" panose="020B0604020202020204" pitchFamily="34" charset="0"/>
              <a:sym typeface="Arial" panose="020B0604020202020204" pitchFamily="34" charset="0"/>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7D9BB5D0-35E4-459D-AEF3-FE4D7C45CC19}" type="slidenum">
              <a:rPr lang="zh-CN" altLang="en-US" smtClean="0">
                <a:solidFill>
                  <a:prstClr val="black">
                    <a:tint val="75000"/>
                  </a:prstClr>
                </a:solidFill>
                <a:latin typeface="Arial" panose="020B0604020202020204" pitchFamily="34" charset="0"/>
                <a:sym typeface="Arial" panose="020B0604020202020204" pitchFamily="34" charset="0"/>
              </a:rPr>
            </a:fld>
            <a:endParaRPr lang="zh-CN" altLang="en-US">
              <a:solidFill>
                <a:prstClr val="black">
                  <a:tint val="75000"/>
                </a:prstClr>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30D57B47-5F05-4ED0-A436-CE6768BA535A}"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6D7E76DB-A669-4A76-9E2C-61311E6FAE4A}"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FD2F441C-12BA-43E3-BB54-906F7A3037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B263B88D-D3E0-4820-91DF-45269071BFC9}"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3066" y="1828312"/>
            <a:ext cx="6341775" cy="1918335"/>
          </a:xfrm>
          <a:prstGeom prst="rect">
            <a:avLst/>
          </a:prstGeom>
          <a:noFill/>
        </p:spPr>
        <p:txBody>
          <a:bodyPr wrap="square" rtlCol="0">
            <a:spAutoFit/>
            <a:scene3d>
              <a:camera prst="orthographicFront"/>
              <a:lightRig rig="threePt" dir="t"/>
            </a:scene3d>
            <a:sp3d contourW="12700"/>
          </a:bodyPr>
          <a:lstStyle/>
          <a:p>
            <a:pPr algn="ctr" fontAlgn="base">
              <a:lnSpc>
                <a:spcPct val="110000"/>
              </a:lnSpc>
              <a:spcBef>
                <a:spcPct val="0"/>
              </a:spcBef>
              <a:spcAft>
                <a:spcPct val="0"/>
              </a:spcAft>
            </a:pPr>
            <a:r>
              <a:rPr lang="en-US" altLang="zh-CN" sz="3600" spc="100">
                <a:solidFill>
                  <a:srgbClr val="37302B"/>
                </a:solidFill>
                <a:latin typeface="Arial Black" panose="020B0A04020102020204" charset="0"/>
                <a:cs typeface="Arial Black" panose="020B0A04020102020204" charset="0"/>
                <a:sym typeface="+mn-lt"/>
              </a:rPr>
              <a:t>Invelitoarea convexa a unei familii finite de puncte</a:t>
            </a:r>
            <a:endParaRPr lang="zh-CN" altLang="en-US" sz="5000" spc="-300" dirty="0">
              <a:solidFill>
                <a:srgbClr val="37302B"/>
              </a:solidFill>
              <a:latin typeface="Arial Black" panose="020B0A04020102020204" charset="0"/>
              <a:cs typeface="Arial Black" panose="020B0A04020102020204" charset="0"/>
              <a:sym typeface="+mn-lt"/>
            </a:endParaRPr>
          </a:p>
        </p:txBody>
      </p:sp>
      <p:grpSp>
        <p:nvGrpSpPr>
          <p:cNvPr id="6" name="组合 5"/>
          <p:cNvGrpSpPr/>
          <p:nvPr/>
        </p:nvGrpSpPr>
        <p:grpSpPr>
          <a:xfrm rot="10432293">
            <a:off x="6609098" y="-1577400"/>
            <a:ext cx="10246260" cy="10160900"/>
            <a:chOff x="5709690" y="-614862"/>
            <a:chExt cx="6987375" cy="7464925"/>
          </a:xfrm>
        </p:grpSpPr>
        <p:cxnSp>
          <p:nvCxnSpPr>
            <p:cNvPr id="7" name="直接连接符 6"/>
            <p:cNvCxnSpPr/>
            <p:nvPr userDrawn="1"/>
          </p:nvCxnSpPr>
          <p:spPr>
            <a:xfrm>
              <a:off x="9918700" y="0"/>
              <a:ext cx="2262188" cy="20764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613900" y="0"/>
              <a:ext cx="2566988" cy="47688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724650" y="0"/>
              <a:ext cx="5467350" cy="518160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378700" y="0"/>
              <a:ext cx="1568451" cy="4234656"/>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rot="10800000" flipH="1" flipV="1">
              <a:off x="5709690" y="3325368"/>
              <a:ext cx="5412335" cy="170112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378700" y="4234656"/>
              <a:ext cx="996950" cy="2615407"/>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604500" y="0"/>
              <a:ext cx="1035050" cy="36639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7727950" y="3262512"/>
              <a:ext cx="2876550" cy="38873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7389329" y="2076450"/>
              <a:ext cx="4791559" cy="4773613"/>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3659565" flipH="1">
              <a:off x="9279655" y="-378448"/>
              <a:ext cx="743761" cy="270934"/>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flipV="1">
              <a:off x="6686550" y="7937"/>
              <a:ext cx="1041400" cy="3254575"/>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3659565" flipH="1">
              <a:off x="9206630" y="-252542"/>
              <a:ext cx="564180" cy="9532"/>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1729128" flipH="1" flipV="1">
              <a:off x="12099148" y="4850070"/>
              <a:ext cx="597917" cy="64369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1729128" flipH="1" flipV="1">
              <a:off x="12147119" y="5249324"/>
              <a:ext cx="488474" cy="255869"/>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47956" y="4620518"/>
            <a:ext cx="5758179" cy="757932"/>
            <a:chOff x="112798" y="4453940"/>
            <a:chExt cx="3840959" cy="396000"/>
          </a:xfrm>
        </p:grpSpPr>
        <p:sp>
          <p:nvSpPr>
            <p:cNvPr id="22" name="圆角矩形 21"/>
            <p:cNvSpPr/>
            <p:nvPr/>
          </p:nvSpPr>
          <p:spPr>
            <a:xfrm>
              <a:off x="716402" y="4453940"/>
              <a:ext cx="2483131" cy="396000"/>
            </a:xfrm>
            <a:prstGeom prst="roundRect">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12798" y="4453940"/>
              <a:ext cx="3840959" cy="208352"/>
            </a:xfrm>
            <a:prstGeom prst="rect">
              <a:avLst/>
            </a:prstGeom>
            <a:noFill/>
          </p:spPr>
          <p:txBody>
            <a:bodyPr wrap="square" rtlCol="0">
              <a:spAutoFit/>
            </a:bodyPr>
            <a:lstStyle/>
            <a:p>
              <a:pPr algn="ctr"/>
              <a:r>
                <a:rPr lang="en-US" sz="2000">
                  <a:cs typeface="+mn-ea"/>
                  <a:sym typeface="+mn-lt"/>
                </a:rPr>
                <a:t>Pop Alexandra-Maria</a:t>
              </a:r>
              <a:endParaRPr lang="en-US" sz="200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750"/>
                                        <p:tgtEl>
                                          <p:spTgt spid="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750"/>
                                        <p:tgtEl>
                                          <p:spTgt spid="4"/>
                                        </p:tgtEl>
                                      </p:cBhvr>
                                    </p:animEffect>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9570" y="94615"/>
            <a:ext cx="11483975" cy="5631180"/>
          </a:xfrm>
          <a:prstGeom prst="rect">
            <a:avLst/>
          </a:prstGeom>
          <a:noFill/>
        </p:spPr>
        <p:txBody>
          <a:bodyPr wrap="square" rtlCol="0" anchor="t">
            <a:spAutoFit/>
          </a:bodyPr>
          <a:p>
            <a:r>
              <a:rPr lang="en-US" sz="2000" b="1">
                <a:latin typeface="Arial" panose="020B0604020202020204" pitchFamily="34" charset="0"/>
                <a:cs typeface="Arial" panose="020B0604020202020204" pitchFamily="34" charset="0"/>
                <a:sym typeface="+mn-ea"/>
              </a:rPr>
              <a:t>Pas 4</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a) Se verifică toate tripletele de puncte consecutive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p i,p i+1,p i+2 </a:t>
            </a:r>
            <a:r>
              <a:rPr lang="en-US" sz="2000">
                <a:latin typeface="Arial" panose="020B0604020202020204" pitchFamily="34" charset="0"/>
                <a:cs typeface="Arial" panose="020B0604020202020204" pitchFamily="34" charset="0"/>
                <a:sym typeface="+mn-ea"/>
              </a:rPr>
              <a:t>∈Ssup</a:t>
            </a:r>
            <a:r>
              <a:rPr lang="en-US" sz="2000">
                <a:latin typeface="Arial" panose="020B0604020202020204" pitchFamily="34" charset="0"/>
                <a:cs typeface="Arial" panose="020B0604020202020204" pitchFamily="34" charset="0"/>
                <a:sym typeface="+mn-ea"/>
              </a:rPr>
              <a:t>, pornind de la p min.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Dacă pi+1 este poziţionat în stânga vectorului p i p i+2, atunci se execută mişcarea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sym typeface="+mn-ea"/>
              </a:rPr>
              <a:t>  „înainte”</a:t>
            </a:r>
            <a:r>
              <a:rPr lang="en-US" sz="2000">
                <a:latin typeface="Arial" panose="020B0604020202020204" pitchFamily="34" charset="0"/>
                <a:cs typeface="Arial" panose="020B0604020202020204" pitchFamily="34" charset="0"/>
                <a:sym typeface="+mn-ea"/>
              </a:rPr>
              <a:t>, altfel – mişcarea „înapoi”. La atingerea p max, punctele rămase în Ssup formează</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sym typeface="+mn-ea"/>
              </a:rPr>
              <a:t>partea superioară a înfăşurătoarei convexe.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b) Se verifică toate tripletele de puncte consecutive</a:t>
            </a:r>
            <a:r>
              <a:rPr lang="en-US" sz="2000">
                <a:latin typeface="Arial" panose="020B0604020202020204" pitchFamily="34" charset="0"/>
                <a:cs typeface="Arial" panose="020B0604020202020204" pitchFamily="34" charset="0"/>
                <a:sym typeface="+mn-ea"/>
              </a:rPr>
              <a:t>p i,p i+1,p i+2 ∈Sinf </a:t>
            </a:r>
            <a:r>
              <a:rPr lang="en-US" sz="2000">
                <a:latin typeface="Arial" panose="020B0604020202020204" pitchFamily="34" charset="0"/>
                <a:cs typeface="Arial" panose="020B0604020202020204" pitchFamily="34" charset="0"/>
                <a:sym typeface="+mn-ea"/>
              </a:rPr>
              <a:t>, pornind de la p min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Dacă pi+1 este poziţionat în dreapta vectorului </a:t>
            </a:r>
            <a:r>
              <a:rPr lang="en-US" sz="2000">
                <a:latin typeface="Arial" panose="020B0604020202020204" pitchFamily="34" charset="0"/>
                <a:cs typeface="Arial" panose="020B0604020202020204" pitchFamily="34" charset="0"/>
                <a:sym typeface="+mn-ea"/>
              </a:rPr>
              <a:t>p i p i+2</a:t>
            </a:r>
            <a:r>
              <a:rPr lang="en-US" sz="2000">
                <a:latin typeface="Arial" panose="020B0604020202020204" pitchFamily="34" charset="0"/>
                <a:cs typeface="Arial" panose="020B0604020202020204" pitchFamily="34" charset="0"/>
                <a:sym typeface="+mn-ea"/>
              </a:rPr>
              <a:t>, atunci se execută mişcarea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„înainte”, altfel – mişcarea „înapoi”. La atingerea p max, punctele rămase în Sinf formează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      partea iferioară a înfăşurătoarei convexe.</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Pas 5</a:t>
            </a:r>
            <a:r>
              <a:rPr lang="en-US" sz="2000">
                <a:latin typeface="Arial" panose="020B0604020202020204" pitchFamily="34" charset="0"/>
                <a:cs typeface="Arial" panose="020B0604020202020204" pitchFamily="34" charset="0"/>
                <a:sym typeface="+mn-ea"/>
              </a:rPr>
              <a:t> Q</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sym typeface="+mn-ea"/>
              </a:rPr>
              <a:t>Sinf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sym typeface="+mn-ea"/>
              </a:rPr>
              <a:t>Ssup.</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În cele ce urmează este propusă o realizare a acestui algoritm. Se presupune că punctele sunt date prin coordonatele lor – numere întregi. Sortarea este realizată de procedura qsort. Poziţia reciprocă a punctelor este determinată de funcţia sarrus, descrisă anterior.</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Structurile de date:</a:t>
            </a:r>
            <a:endParaRPr lang="en-US" sz="2000" b="1">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drag        – mulţimea 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sus, jos   – mulţimile Ssup, Sinf</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n             – |S|</a:t>
            </a:r>
            <a:endParaRPr lang="en-US" sz="20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550" y="36830"/>
            <a:ext cx="5818505" cy="6462395"/>
          </a:xfrm>
          <a:prstGeom prst="rect">
            <a:avLst/>
          </a:prstGeom>
          <a:noFill/>
        </p:spPr>
        <p:txBody>
          <a:bodyPr wrap="square" rtlCol="0" anchor="t">
            <a:spAutoFit/>
          </a:bodyPr>
          <a:p>
            <a:r>
              <a:rPr lang="en-US">
                <a:latin typeface="Arial" panose="020B0604020202020204" pitchFamily="34" charset="0"/>
                <a:cs typeface="Arial" panose="020B0604020202020204" pitchFamily="34" charset="0"/>
                <a:sym typeface="+mn-ea"/>
              </a:rPr>
              <a:t>procedure conv;</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var  minx,maxx:longint;</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j, imin, imax,i, nsus, njos: integer;</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rem: boolean;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p1,p2,p3:nod;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{1. determinarea extremelor dupa 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minx:=drag[1].x; maxx:=drag[1].x;imin:=1; imax:=1;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for i:=2 to n do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if drag[i].x&lt; minx then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begin minx:=drag[i].x; imin:=i;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else if drag[i].x&gt;maxx then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begin maxx:=drag[i].x; imax:=i;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{2. separarea in submultimi}</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nsus:=1; njos:=1;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sus[1]:=drag[imin]; jos[1]:=drag[imin];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for i:=1 to n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if not (i in [imin, imax])then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if sarrus(drag[imin],drag[imax],drag[i])&lt;0</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then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begin inc(njos); jos[njos]:=drag[i];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else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a:t>
            </a:r>
            <a:endParaRPr lang="en-US">
              <a:latin typeface="Arial" panose="020B0604020202020204" pitchFamily="34" charset="0"/>
              <a:cs typeface="Arial" panose="020B0604020202020204" pitchFamily="34" charset="0"/>
              <a:sym typeface="+mn-ea"/>
            </a:endParaRPr>
          </a:p>
        </p:txBody>
      </p:sp>
      <p:sp>
        <p:nvSpPr>
          <p:cNvPr id="3" name="Text Box 2"/>
          <p:cNvSpPr txBox="1"/>
          <p:nvPr/>
        </p:nvSpPr>
        <p:spPr>
          <a:xfrm>
            <a:off x="5551170" y="36830"/>
            <a:ext cx="7282815" cy="6462395"/>
          </a:xfrm>
          <a:prstGeom prst="rect">
            <a:avLst/>
          </a:prstGeom>
          <a:noFill/>
        </p:spPr>
        <p:txBody>
          <a:bodyPr wrap="square" rtlCol="0" anchor="t">
            <a:spAutoFit/>
          </a:bodyPr>
          <a:p>
            <a:r>
              <a:rPr lang="en-US">
                <a:latin typeface="Arial" panose="020B0604020202020204" pitchFamily="34" charset="0"/>
                <a:cs typeface="Arial" panose="020B0604020202020204" pitchFamily="34" charset="0"/>
                <a:sym typeface="+mn-ea"/>
              </a:rPr>
              <a:t>  begin inc(nsus); sus[nsus]:=drag[i];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inc(nsus);sus[nsus]:=drag[imax];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inc(njos);jos[njos]:=drag[imax];</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{3. sortarea subseturilor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qsort(sus,2,nsus-1);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qsort(jos,2,njos-1);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{crearea infăşurătoarei convexe}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{4. sus}</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repeat</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rem:=false; i:=2;</a:t>
            </a:r>
            <a:endParaRPr lang="en-US">
              <a:latin typeface="Arial" panose="020B0604020202020204" pitchFamily="34" charset="0"/>
              <a:cs typeface="Arial" panose="020B0604020202020204" pitchFamily="34" charset="0"/>
              <a:sym typeface="+mn-ea"/>
            </a:endParaRPr>
          </a:p>
          <a:p>
            <a:r>
              <a:rPr lang="en-US">
                <a:latin typeface="Arial" panose="020B0604020202020204" pitchFamily="34" charset="0"/>
                <a:cs typeface="Arial" panose="020B0604020202020204" pitchFamily="34" charset="0"/>
                <a:sym typeface="+mn-ea"/>
              </a:rPr>
              <a:t>while i&lt;nsus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p1:=sus[i-1]; p2:=sus[i]; p3:=sus[i+1];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if sarrus(p1,p3,p2)&gt;0 then i:=i+1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else begin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rem:=true;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for j:=i to nsus-1 do</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sus[j]:=sus[j+1];</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dec(nsus);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end;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	end;</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sym typeface="+mn-ea"/>
              </a:rPr>
              <a:t>until not rem;</a:t>
            </a:r>
            <a:endParaRPr lang="en-US">
              <a:latin typeface="Arial" panose="020B0604020202020204" pitchFamily="34" charset="0"/>
              <a:cs typeface="Arial" panose="020B0604020202020204" pitchFamily="34"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8285" y="39370"/>
            <a:ext cx="7117715" cy="6123940"/>
          </a:xfrm>
          <a:prstGeom prst="rect">
            <a:avLst/>
          </a:prstGeom>
          <a:noFill/>
        </p:spPr>
        <p:txBody>
          <a:bodyPr wrap="square" rtlCol="0" anchor="t">
            <a:spAutoFit/>
          </a:bodyPr>
          <a:p>
            <a:r>
              <a:rPr lang="en-US" sz="2800">
                <a:latin typeface="Arial" panose="020B0604020202020204" pitchFamily="34" charset="0"/>
                <a:cs typeface="Arial" panose="020B0604020202020204" pitchFamily="34" charset="0"/>
                <a:sym typeface="+mn-ea"/>
              </a:rPr>
              <a:t>{si jos}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repeat</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rem:=false; i:=2;</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while i&lt;njos do</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begin</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p1:=jos[i-1]; p2:=jos[i]; p3:=jos[i+1];</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if sarrus(p1,p3,p2)&lt;0 then i:=i+1</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else begin</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rem:=true;</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for j:=i to njos-1 do</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jos[j]:=jos[j+1];</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dec(njos); </a:t>
            </a:r>
            <a:endParaRPr lang="en-US" sz="2800">
              <a:latin typeface="Arial" panose="020B0604020202020204" pitchFamily="34" charset="0"/>
              <a:cs typeface="Arial" panose="020B0604020202020204" pitchFamily="34" charset="0"/>
            </a:endParaRPr>
          </a:p>
          <a:p>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a:t>
            </a:r>
            <a:endParaRPr lang="en-US" sz="2800">
              <a:latin typeface="Arial" panose="020B0604020202020204" pitchFamily="34" charset="0"/>
              <a:cs typeface="Arial" panose="020B0604020202020204" pitchFamily="34" charset="0"/>
              <a:sym typeface="+mn-ea"/>
            </a:endParaRPr>
          </a:p>
        </p:txBody>
      </p:sp>
      <p:sp>
        <p:nvSpPr>
          <p:cNvPr id="3" name="Text Box 2"/>
          <p:cNvSpPr txBox="1"/>
          <p:nvPr/>
        </p:nvSpPr>
        <p:spPr>
          <a:xfrm>
            <a:off x="6653530" y="39370"/>
            <a:ext cx="5168265" cy="4831080"/>
          </a:xfrm>
          <a:prstGeom prst="rect">
            <a:avLst/>
          </a:prstGeom>
          <a:noFill/>
        </p:spPr>
        <p:txBody>
          <a:bodyPr wrap="square" rtlCol="0" anchor="t">
            <a:spAutoFit/>
          </a:bodyPr>
          <a:p>
            <a:r>
              <a:rPr lang="en-US" sz="2800">
                <a:latin typeface="Arial" panose="020B0604020202020204" pitchFamily="34" charset="0"/>
                <a:cs typeface="Arial" panose="020B0604020202020204" pitchFamily="34" charset="0"/>
                <a:sym typeface="+mn-ea"/>
              </a:rPr>
              <a:t>end;</a:t>
            </a:r>
            <a:endParaRPr lang="en-US" sz="2800">
              <a:latin typeface="Arial" panose="020B0604020202020204" pitchFamily="34" charset="0"/>
              <a:cs typeface="Arial" panose="020B0604020202020204" pitchFamily="34" charset="0"/>
              <a:sym typeface="+mn-ea"/>
            </a:endParaRPr>
          </a:p>
          <a:p>
            <a:r>
              <a:rPr lang="en-US" sz="2800">
                <a:latin typeface="Arial" panose="020B0604020202020204" pitchFamily="34" charset="0"/>
                <a:cs typeface="Arial" panose="020B0604020202020204" pitchFamily="34" charset="0"/>
                <a:sym typeface="+mn-ea"/>
              </a:rPr>
              <a:t>end;</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until not rem;</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{5. asamblarea}</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for i:= nsus-1 downto 2 do</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begin </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inc(njos); </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jos[njos]:=sus[i]; </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end;</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 drag:=jos; n:=njos;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sym typeface="+mn-ea"/>
              </a:rPr>
              <a:t>end;{conv}</a:t>
            </a:r>
            <a:endParaRPr lang="en-US" sz="2800"/>
          </a:p>
        </p:txBody>
      </p:sp>
      <p:sp>
        <p:nvSpPr>
          <p:cNvPr id="4" name="Text Box 3"/>
          <p:cNvSpPr txBox="1"/>
          <p:nvPr/>
        </p:nvSpPr>
        <p:spPr>
          <a:xfrm>
            <a:off x="248285" y="5362575"/>
            <a:ext cx="11573510" cy="953135"/>
          </a:xfrm>
          <a:prstGeom prst="rect">
            <a:avLst/>
          </a:prstGeom>
          <a:noFill/>
        </p:spPr>
        <p:txBody>
          <a:bodyPr wrap="square" rtlCol="0" anchor="t">
            <a:spAutoFit/>
          </a:bodyPr>
          <a:p>
            <a:r>
              <a:rPr lang="en-US" sz="2800">
                <a:latin typeface="Arial" panose="020B0604020202020204" pitchFamily="34" charset="0"/>
                <a:cs typeface="Arial" panose="020B0604020202020204" pitchFamily="34" charset="0"/>
                <a:sym typeface="+mn-ea"/>
              </a:rPr>
              <a:t> La finalul execuţiei procedurii punctele care formează înfăşurătoarea convexă vor fi stocate în structura de date jos.</a:t>
            </a:r>
            <a:endParaRPr lang="en-US" sz="28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0432293">
            <a:off x="6609098" y="-1577400"/>
            <a:ext cx="10246260" cy="10160900"/>
            <a:chOff x="5709690" y="-614862"/>
            <a:chExt cx="6987375" cy="7464925"/>
          </a:xfrm>
        </p:grpSpPr>
        <p:cxnSp>
          <p:nvCxnSpPr>
            <p:cNvPr id="7" name="直接连接符 6"/>
            <p:cNvCxnSpPr/>
            <p:nvPr userDrawn="1"/>
          </p:nvCxnSpPr>
          <p:spPr>
            <a:xfrm>
              <a:off x="9918700" y="0"/>
              <a:ext cx="2262188" cy="20764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613900" y="0"/>
              <a:ext cx="2566988" cy="47688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724650" y="0"/>
              <a:ext cx="5467350" cy="518160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378700" y="0"/>
              <a:ext cx="1568451" cy="4234656"/>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rot="10800000" flipH="1" flipV="1">
              <a:off x="5709690" y="3325368"/>
              <a:ext cx="5412335" cy="170112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378700" y="4234656"/>
              <a:ext cx="996950" cy="2615407"/>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604500" y="0"/>
              <a:ext cx="1035050" cy="36639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7727950" y="3262512"/>
              <a:ext cx="2876550" cy="38873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7389329" y="2076450"/>
              <a:ext cx="4791559" cy="4773613"/>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3659565" flipH="1">
              <a:off x="9279655" y="-378448"/>
              <a:ext cx="743761" cy="270934"/>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flipV="1">
              <a:off x="6686550" y="7937"/>
              <a:ext cx="1041400" cy="3254575"/>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3659565" flipH="1">
              <a:off x="9206630" y="-252542"/>
              <a:ext cx="564180" cy="9532"/>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1729128" flipH="1" flipV="1">
              <a:off x="12099148" y="4850070"/>
              <a:ext cx="597917" cy="64369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1729128" flipH="1" flipV="1">
              <a:off x="12147119" y="5249324"/>
              <a:ext cx="488474" cy="255869"/>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592180" y="2448246"/>
            <a:ext cx="1679169" cy="769441"/>
          </a:xfrm>
          <a:prstGeom prst="rect">
            <a:avLst/>
          </a:prstGeom>
          <a:noFill/>
        </p:spPr>
        <p:txBody>
          <a:bodyPr wrap="square" rtlCol="0">
            <a:spAutoFit/>
          </a:bodyPr>
          <a:lstStyle/>
          <a:p>
            <a:pPr defTabSz="914400"/>
            <a:r>
              <a:rPr lang="en-US" altLang="zh-CN" sz="4400" b="1" dirty="0">
                <a:solidFill>
                  <a:schemeClr val="tx1">
                    <a:lumMod val="85000"/>
                    <a:lumOff val="15000"/>
                  </a:schemeClr>
                </a:solidFill>
                <a:cs typeface="+mn-ea"/>
                <a:sym typeface="+mn-lt"/>
              </a:rPr>
              <a:t>03</a:t>
            </a:r>
            <a:endParaRPr lang="zh-CN" altLang="en-US" sz="4400" b="1" dirty="0">
              <a:solidFill>
                <a:schemeClr val="tx1">
                  <a:lumMod val="85000"/>
                  <a:lumOff val="15000"/>
                </a:schemeClr>
              </a:solidFill>
              <a:cs typeface="+mn-ea"/>
              <a:sym typeface="+mn-lt"/>
            </a:endParaRPr>
          </a:p>
        </p:txBody>
      </p:sp>
      <p:sp>
        <p:nvSpPr>
          <p:cNvPr id="26" name="文本框 25"/>
          <p:cNvSpPr txBox="1"/>
          <p:nvPr/>
        </p:nvSpPr>
        <p:spPr>
          <a:xfrm>
            <a:off x="1591945" y="3168015"/>
            <a:ext cx="5482590" cy="521970"/>
          </a:xfrm>
          <a:prstGeom prst="rect">
            <a:avLst/>
          </a:prstGeom>
          <a:noFill/>
        </p:spPr>
        <p:txBody>
          <a:bodyPr wrap="square" rtlCol="0">
            <a:spAutoFit/>
          </a:bodyPr>
          <a:lstStyle/>
          <a:p>
            <a:r>
              <a:rPr lang="en-US" sz="2800" dirty="0">
                <a:latin typeface="Arial Black" panose="020B0A04020102020204" charset="0"/>
                <a:cs typeface="Arial Black" panose="020B0A04020102020204" charset="0"/>
                <a:sym typeface="+mn-lt"/>
              </a:rPr>
              <a:t>Algoritmul Quick Hull</a:t>
            </a:r>
            <a:endParaRPr lang="en-US" sz="2800" dirty="0">
              <a:latin typeface="Arial Black" panose="020B0A04020102020204" charset="0"/>
              <a:cs typeface="Arial Black" panose="020B0A04020102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750"/>
                                        <p:tgtEl>
                                          <p:spTgt spid="6"/>
                                        </p:tgtEl>
                                      </p:cBhvr>
                                    </p:animEffect>
                                  </p:childTnLst>
                                </p:cTn>
                              </p:par>
                            </p:childTnLst>
                          </p:cTn>
                        </p:par>
                        <p:par>
                          <p:cTn id="8" fill="hold">
                            <p:stCondLst>
                              <p:cond delay="1000"/>
                            </p:stCondLst>
                            <p:childTnLst>
                              <p:par>
                                <p:cTn id="9" presetID="21" presetClass="entr" presetSubtype="3"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3)">
                                      <p:cBhvr>
                                        <p:cTn id="11" dur="750"/>
                                        <p:tgtEl>
                                          <p:spTgt spid="25"/>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750" fill="hold"/>
                                        <p:tgtEl>
                                          <p:spTgt spid="26"/>
                                        </p:tgtEl>
                                        <p:attrNameLst>
                                          <p:attrName>ppt_w</p:attrName>
                                        </p:attrNameLst>
                                      </p:cBhvr>
                                      <p:tavLst>
                                        <p:tav tm="0">
                                          <p:val>
                                            <p:fltVal val="0"/>
                                          </p:val>
                                        </p:tav>
                                        <p:tav tm="100000">
                                          <p:val>
                                            <p:strVal val="#ppt_w"/>
                                          </p:val>
                                        </p:tav>
                                      </p:tavLst>
                                    </p:anim>
                                    <p:anim calcmode="lin" valueType="num">
                                      <p:cBhvr>
                                        <p:cTn id="16" dur="750" fill="hold"/>
                                        <p:tgtEl>
                                          <p:spTgt spid="26"/>
                                        </p:tgtEl>
                                        <p:attrNameLst>
                                          <p:attrName>ppt_h</p:attrName>
                                        </p:attrNameLst>
                                      </p:cBhvr>
                                      <p:tavLst>
                                        <p:tav tm="0">
                                          <p:val>
                                            <p:fltVal val="0"/>
                                          </p:val>
                                        </p:tav>
                                        <p:tav tm="100000">
                                          <p:val>
                                            <p:strVal val="#ppt_h"/>
                                          </p:val>
                                        </p:tav>
                                      </p:tavLst>
                                    </p:anim>
                                    <p:animEffect transition="in" filter="fade">
                                      <p:cBhvr>
                                        <p:cTn id="1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2787015" y="495300"/>
            <a:ext cx="6618605" cy="583565"/>
          </a:xfrm>
          <a:prstGeom prst="rect">
            <a:avLst/>
          </a:prstGeom>
          <a:noFill/>
        </p:spPr>
        <p:txBody>
          <a:bodyPr wrap="square" rtlCol="0" anchor="t">
            <a:spAutoFit/>
          </a:bodyPr>
          <a:p>
            <a:pPr algn="ctr"/>
            <a:r>
              <a:rPr lang="en-US" sz="3200">
                <a:latin typeface="Arial Black" panose="020B0A04020102020204" charset="0"/>
                <a:cs typeface="Arial Black" panose="020B0A04020102020204" charset="0"/>
              </a:rPr>
              <a:t>Algoritmul Quick Hull</a:t>
            </a:r>
            <a:endParaRPr lang="en-US" sz="3200">
              <a:latin typeface="Arial Black" panose="020B0A04020102020204" charset="0"/>
              <a:cs typeface="Arial Black" panose="020B0A04020102020204" charset="0"/>
            </a:endParaRPr>
          </a:p>
        </p:txBody>
      </p:sp>
      <p:sp>
        <p:nvSpPr>
          <p:cNvPr id="8" name="Text Box 7"/>
          <p:cNvSpPr txBox="1"/>
          <p:nvPr/>
        </p:nvSpPr>
        <p:spPr>
          <a:xfrm>
            <a:off x="437515" y="1449070"/>
            <a:ext cx="6724015" cy="526224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Partitia initiala</a:t>
            </a:r>
            <a:endParaRPr lang="en-US" sz="24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S este partitionata de o dreapta L,determinata de punctele.</a:t>
            </a: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l,r</a:t>
            </a:r>
            <a:r>
              <a:rPr lang="en-US" sz="2400">
                <a:latin typeface="Arial" panose="020B0604020202020204" pitchFamily="34" charset="0"/>
                <a:cs typeface="Arial" panose="020B0604020202020204" pitchFamily="34" charset="0"/>
                <a:sym typeface="+mn-ea"/>
              </a:rPr>
              <a:t>∈</a:t>
            </a:r>
            <a:r>
              <a:rPr lang="en-US" sz="2400">
                <a:latin typeface="Arial" panose="020B0604020202020204" pitchFamily="34" charset="0"/>
                <a:cs typeface="Arial" panose="020B0604020202020204" pitchFamily="34" charset="0"/>
              </a:rPr>
              <a:t>S cu cea mai mica si cea mai mare abscisa (garantat distincte).</a:t>
            </a: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S(1)⊆S este submultimea lui S deasupra L.</a:t>
            </a: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S(2)⊆S este submultimea lui S sub L.</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sym typeface="+mn-ea"/>
              </a:rPr>
              <a:t>S(1),</a:t>
            </a:r>
            <a:r>
              <a:rPr lang="en-US" sz="2400">
                <a:latin typeface="Arial" panose="020B0604020202020204" pitchFamily="34" charset="0"/>
                <a:cs typeface="Arial" panose="020B0604020202020204" pitchFamily="34" charset="0"/>
                <a:sym typeface="+mn-ea"/>
              </a:rPr>
              <a:t>S(2)</a:t>
            </a:r>
            <a:r>
              <a:rPr lang="en-US" sz="2400">
                <a:latin typeface="Arial" panose="020B0604020202020204" pitchFamily="34" charset="0"/>
                <a:cs typeface="Arial" panose="020B0604020202020204" pitchFamily="34" charset="0"/>
              </a:rPr>
              <a:t>}  nu este o partitie stricta a lui S, </a:t>
            </a:r>
            <a:r>
              <a:rPr lang="en-US" sz="2400">
                <a:latin typeface="Arial" panose="020B0604020202020204" pitchFamily="34" charset="0"/>
                <a:cs typeface="Arial" panose="020B0604020202020204" pitchFamily="34" charset="0"/>
                <a:sym typeface="+mn-ea"/>
              </a:rPr>
              <a:t>S(1)∩S(2)⊇{l, r}</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Urmeaza sa se construiasca CH(S(1)) siCH(S(2)), si apoi concatenate in CH(S).</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Procesul este identic pentru S(1) si S(2),vom detalia numai S(1).</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sym typeface="+mn-ea"/>
            </a:endParaRPr>
          </a:p>
        </p:txBody>
      </p:sp>
      <p:pic>
        <p:nvPicPr>
          <p:cNvPr id="9" name="Picture 8"/>
          <p:cNvPicPr>
            <a:picLocks noChangeAspect="1"/>
          </p:cNvPicPr>
          <p:nvPr/>
        </p:nvPicPr>
        <p:blipFill>
          <a:blip r:embed="rId1"/>
          <a:srcRect l="53987" t="36962" r="16740" b="26458"/>
          <a:stretch>
            <a:fillRect/>
          </a:stretch>
        </p:blipFill>
        <p:spPr>
          <a:xfrm>
            <a:off x="7161530" y="1449070"/>
            <a:ext cx="5034915" cy="3537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8"/>
          <p:cNvSpPr txBox="1"/>
          <p:nvPr/>
        </p:nvSpPr>
        <p:spPr>
          <a:xfrm>
            <a:off x="429895" y="465455"/>
            <a:ext cx="4926965" cy="521970"/>
          </a:xfrm>
          <a:prstGeom prst="rect">
            <a:avLst/>
          </a:prstGeom>
          <a:noFill/>
        </p:spPr>
        <p:txBody>
          <a:bodyPr wrap="square" rtlCol="0" anchor="t">
            <a:spAutoFit/>
          </a:bodyPr>
          <a:p>
            <a:r>
              <a:rPr lang="en-US" sz="2800" b="1"/>
              <a:t>Alegerea extremului</a:t>
            </a:r>
            <a:endParaRPr lang="en-US" sz="2800" b="1"/>
          </a:p>
        </p:txBody>
      </p:sp>
      <p:sp>
        <p:nvSpPr>
          <p:cNvPr id="20" name="Text Box 19"/>
          <p:cNvSpPr txBox="1"/>
          <p:nvPr/>
        </p:nvSpPr>
        <p:spPr>
          <a:xfrm>
            <a:off x="429895" y="1148080"/>
            <a:ext cx="6181090" cy="5631180"/>
          </a:xfrm>
          <a:prstGeom prst="rect">
            <a:avLst/>
          </a:prstGeom>
          <a:noFill/>
        </p:spPr>
        <p:txBody>
          <a:bodyPr wrap="square" rtlCol="0" anchor="t">
            <a:spAutoFit/>
          </a:bodyPr>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Se cauta punctul h </a:t>
            </a:r>
            <a:r>
              <a:rPr lang="en-US" sz="2400">
                <a:latin typeface="Arial" panose="020B0604020202020204" pitchFamily="34" charset="0"/>
                <a:cs typeface="Arial" panose="020B0604020202020204" pitchFamily="34" charset="0"/>
                <a:sym typeface="+mn-ea"/>
              </a:rPr>
              <a:t>∈</a:t>
            </a:r>
            <a:r>
              <a:rPr lang="en-US" sz="2400">
                <a:latin typeface="Arial" panose="020B0604020202020204" pitchFamily="34" charset="0"/>
                <a:cs typeface="Arial" panose="020B0604020202020204" pitchFamily="34" charset="0"/>
              </a:rPr>
              <a:t> S(1) astfel incat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1. triunghiul hlr are cea mai mare arie posibila</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2. dacah nu este unic determinat, se alege cel</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pentru care unghiul hlr este maxim.</a:t>
            </a: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Aceste conditii implica h</a:t>
            </a:r>
            <a:r>
              <a:rPr lang="en-US" sz="2400">
                <a:latin typeface="Arial" panose="020B0604020202020204" pitchFamily="34" charset="0"/>
                <a:cs typeface="Arial" panose="020B0604020202020204" pitchFamily="34" charset="0"/>
                <a:sym typeface="+mn-ea"/>
              </a:rPr>
              <a:t>∈</a:t>
            </a:r>
            <a:r>
              <a:rPr lang="en-US" sz="2400">
                <a:latin typeface="Arial" panose="020B0604020202020204" pitchFamily="34" charset="0"/>
                <a:cs typeface="Arial" panose="020B0604020202020204" pitchFamily="34" charset="0"/>
              </a:rPr>
              <a:t>H(S). De ce?</a:t>
            </a: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Se construieste prin h linia L' paralela cu L</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Conditia (1) impune ca nu vor exista puncte din S(1)</a:t>
            </a:r>
            <a:endParaRPr lang="en-US" sz="2400">
              <a:latin typeface="Arial" panose="020B0604020202020204" pitchFamily="34" charset="0"/>
              <a:cs typeface="Arial" panose="020B0604020202020204" pitchFamily="34" charset="0"/>
              <a:sym typeface="+mn-ea"/>
            </a:endParaRPr>
          </a:p>
          <a:p>
            <a:pPr indent="0">
              <a:buFont typeface="Arial" panose="020B0604020202020204" pitchFamily="34" charset="0"/>
              <a:buNone/>
            </a:pPr>
            <a:r>
              <a:rPr lang="en-US" sz="2400">
                <a:latin typeface="Arial" panose="020B0604020202020204" pitchFamily="34" charset="0"/>
                <a:cs typeface="Arial" panose="020B0604020202020204" pitchFamily="34" charset="0"/>
                <a:sym typeface="+mn-ea"/>
              </a:rPr>
              <a:t>     (sau S) deasupra L'</a:t>
            </a:r>
            <a:endParaRPr 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sym typeface="+mn-ea"/>
              </a:rPr>
              <a:t>Pot fi mai multe puncte pe L', dar h va fi cel mai din stanga, conform (2) ⇒ h </a:t>
            </a:r>
            <a:r>
              <a:rPr lang="en-US" sz="2400">
                <a:latin typeface="Arial" panose="020B0604020202020204" pitchFamily="34" charset="0"/>
                <a:cs typeface="Arial" panose="020B0604020202020204" pitchFamily="34" charset="0"/>
                <a:sym typeface="+mn-ea"/>
              </a:rPr>
              <a:t>∈</a:t>
            </a:r>
            <a:r>
              <a:rPr lang="en-US" sz="2400">
                <a:latin typeface="Arial" panose="020B0604020202020204" pitchFamily="34" charset="0"/>
                <a:cs typeface="Arial" panose="020B0604020202020204" pitchFamily="34" charset="0"/>
                <a:sym typeface="+mn-ea"/>
              </a:rPr>
              <a:t> H(S).</a:t>
            </a:r>
            <a:endParaRPr lang="en-US" sz="2400">
              <a:latin typeface="Arial" panose="020B0604020202020204" pitchFamily="34" charset="0"/>
              <a:cs typeface="Arial" panose="020B0604020202020204" pitchFamily="34" charset="0"/>
              <a:sym typeface="+mn-ea"/>
            </a:endParaRPr>
          </a:p>
        </p:txBody>
      </p:sp>
      <p:pic>
        <p:nvPicPr>
          <p:cNvPr id="21" name="Picture 20"/>
          <p:cNvPicPr>
            <a:picLocks noChangeAspect="1"/>
          </p:cNvPicPr>
          <p:nvPr/>
        </p:nvPicPr>
        <p:blipFill>
          <a:blip r:embed="rId1"/>
          <a:srcRect l="54334" t="35304" r="17204" b="24809"/>
          <a:stretch>
            <a:fillRect/>
          </a:stretch>
        </p:blipFill>
        <p:spPr>
          <a:xfrm>
            <a:off x="6610985" y="1232535"/>
            <a:ext cx="5575935" cy="4393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35255" y="-635"/>
            <a:ext cx="7734935" cy="583565"/>
          </a:xfrm>
          <a:prstGeom prst="rect">
            <a:avLst/>
          </a:prstGeom>
          <a:noFill/>
        </p:spPr>
        <p:txBody>
          <a:bodyPr wrap="square" rtlCol="0">
            <a:spAutoFit/>
          </a:bodyPr>
          <a:p>
            <a:r>
              <a:rPr lang="en-US" sz="3200" b="1">
                <a:latin typeface="Arial" panose="020B0604020202020204" pitchFamily="34" charset="0"/>
                <a:cs typeface="Arial" panose="020B0604020202020204" pitchFamily="34" charset="0"/>
              </a:rPr>
              <a:t>Partitionarea</a:t>
            </a:r>
            <a:endParaRPr lang="en-US" sz="3200" b="1">
              <a:latin typeface="Arial" panose="020B0604020202020204" pitchFamily="34" charset="0"/>
              <a:cs typeface="Arial" panose="020B0604020202020204" pitchFamily="34" charset="0"/>
            </a:endParaRPr>
          </a:p>
        </p:txBody>
      </p:sp>
      <p:sp>
        <p:nvSpPr>
          <p:cNvPr id="7" name="Text Box 6"/>
          <p:cNvSpPr txBox="1"/>
          <p:nvPr/>
        </p:nvSpPr>
        <p:spPr>
          <a:xfrm>
            <a:off x="135255" y="476250"/>
            <a:ext cx="7266940" cy="6492875"/>
          </a:xfrm>
          <a:prstGeom prst="rect">
            <a:avLst/>
          </a:prstGeom>
          <a:noFill/>
        </p:spPr>
        <p:txBody>
          <a:bodyPr wrap="square" rtlCol="0">
            <a:spAutoFit/>
          </a:bodyPr>
          <a:p>
            <a:r>
              <a:rPr lang="en-US" sz="3200"/>
              <a:t>• Se construiesc doua linii orientate, L1 dinspre l catre h, si L2 dinspre h catre r.</a:t>
            </a:r>
            <a:endParaRPr lang="en-US" sz="3200"/>
          </a:p>
          <a:p>
            <a:r>
              <a:rPr lang="en-US" sz="3200"/>
              <a:t>• Fiecare punct din S(1) se poate clasifica relativ la L1si L2</a:t>
            </a:r>
            <a:endParaRPr lang="en-US" sz="3200"/>
          </a:p>
          <a:p>
            <a:r>
              <a:rPr lang="en-US" sz="3200"/>
              <a:t>• Nici un punct din S(1) nu poate fi situat in acelasi timp la stanga L1si L2.</a:t>
            </a:r>
            <a:endParaRPr lang="en-US" sz="3200"/>
          </a:p>
          <a:p>
            <a:r>
              <a:rPr lang="en-US" sz="3200"/>
              <a:t>• Punctele la dreapta L1 si L2 nu apartin CH(S) fiind in interiorul triunghiului hlr si sunt eliminate</a:t>
            </a:r>
            <a:endParaRPr lang="en-US" sz="3200"/>
          </a:p>
          <a:p>
            <a:r>
              <a:rPr lang="en-US" sz="3200"/>
              <a:t>• Punctele la stanga L1 formeaza S(1,1).</a:t>
            </a:r>
            <a:endParaRPr lang="en-US" sz="3200"/>
          </a:p>
          <a:p>
            <a:r>
              <a:rPr lang="en-US" sz="3200"/>
              <a:t>• Punctele la stanga L2 formeaza S(1,2).</a:t>
            </a:r>
            <a:endParaRPr lang="en-US" sz="3200"/>
          </a:p>
        </p:txBody>
      </p:sp>
      <p:pic>
        <p:nvPicPr>
          <p:cNvPr id="8" name="Picture 7"/>
          <p:cNvPicPr>
            <a:picLocks noChangeAspect="1"/>
          </p:cNvPicPr>
          <p:nvPr/>
        </p:nvPicPr>
        <p:blipFill>
          <a:blip r:embed="rId1"/>
          <a:srcRect l="54334" t="37786" r="16506" b="17170"/>
          <a:stretch>
            <a:fillRect/>
          </a:stretch>
        </p:blipFill>
        <p:spPr>
          <a:xfrm>
            <a:off x="6629400" y="1444625"/>
            <a:ext cx="5538470" cy="481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0495" y="135255"/>
            <a:ext cx="7780655" cy="521970"/>
          </a:xfrm>
          <a:prstGeom prst="rect">
            <a:avLst/>
          </a:prstGeom>
          <a:noFill/>
        </p:spPr>
        <p:txBody>
          <a:bodyPr wrap="square" rtlCol="0">
            <a:spAutoFit/>
          </a:bodyPr>
          <a:p>
            <a:r>
              <a:rPr lang="en-US" sz="2800" b="1"/>
              <a:t>Pasul Recursiv</a:t>
            </a:r>
            <a:endParaRPr lang="en-US" sz="2800" b="1"/>
          </a:p>
        </p:txBody>
      </p:sp>
      <p:sp>
        <p:nvSpPr>
          <p:cNvPr id="3" name="Text Box 2"/>
          <p:cNvSpPr txBox="1"/>
          <p:nvPr/>
        </p:nvSpPr>
        <p:spPr>
          <a:xfrm>
            <a:off x="150495" y="657225"/>
            <a:ext cx="7042150" cy="891540"/>
          </a:xfrm>
          <a:prstGeom prst="rect">
            <a:avLst/>
          </a:prstGeom>
          <a:noFill/>
        </p:spPr>
        <p:txBody>
          <a:bodyPr wrap="square" rtlCol="0" anchor="t">
            <a:spAutoFit/>
          </a:bodyPr>
          <a:p>
            <a:pPr marL="285750" indent="-285750" algn="l">
              <a:buFont typeface="Arial" panose="020B0604020202020204" pitchFamily="34" charset="0"/>
              <a:buChar char="•"/>
            </a:pPr>
            <a:r>
              <a:rPr lang="en-US" sz="2800">
                <a:latin typeface="Arial" panose="020B0604020202020204" pitchFamily="34" charset="0"/>
                <a:cs typeface="Arial" panose="020B0604020202020204" pitchFamily="34" charset="0"/>
              </a:rPr>
              <a:t>Procesul se reia pentru S(1,1) si S(1,2).</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
        <p:nvSpPr>
          <p:cNvPr id="4" name="Text Box 3"/>
          <p:cNvSpPr txBox="1"/>
          <p:nvPr/>
        </p:nvSpPr>
        <p:spPr>
          <a:xfrm>
            <a:off x="13335" y="5535930"/>
            <a:ext cx="11982450" cy="953135"/>
          </a:xfrm>
          <a:prstGeom prst="rect">
            <a:avLst/>
          </a:prstGeom>
          <a:noFill/>
        </p:spPr>
        <p:txBody>
          <a:bodyPr wrap="square" rtlCol="0" anchor="t">
            <a:spAutoFit/>
          </a:bodyPr>
          <a:p>
            <a:pPr marL="285750" indent="-285750">
              <a:buFont typeface="Arial" panose="020B0604020202020204" pitchFamily="34" charset="0"/>
              <a:buChar char="•"/>
            </a:pPr>
            <a:r>
              <a:rPr lang="en-US" sz="2800"/>
              <a:t>Recurenta continua pana cand S(…)are 0 puncte (toate punctele interne au fost eliminate), adica lr este o muchie din CH(S).</a:t>
            </a:r>
            <a:endParaRPr lang="en-US" sz="2800"/>
          </a:p>
        </p:txBody>
      </p:sp>
      <p:pic>
        <p:nvPicPr>
          <p:cNvPr id="5" name="Picture 4"/>
          <p:cNvPicPr>
            <a:picLocks noChangeAspect="1"/>
          </p:cNvPicPr>
          <p:nvPr/>
        </p:nvPicPr>
        <p:blipFill>
          <a:blip r:embed="rId1"/>
          <a:srcRect l="23101" t="38429" r="54396" b="34089"/>
          <a:stretch>
            <a:fillRect/>
          </a:stretch>
        </p:blipFill>
        <p:spPr>
          <a:xfrm>
            <a:off x="150495" y="2254250"/>
            <a:ext cx="4385310" cy="3011170"/>
          </a:xfrm>
          <a:prstGeom prst="rect">
            <a:avLst/>
          </a:prstGeom>
        </p:spPr>
      </p:pic>
      <p:pic>
        <p:nvPicPr>
          <p:cNvPr id="24" name="Content Placeholder 23" descr="Untitled"/>
          <p:cNvPicPr>
            <a:picLocks noChangeAspect="1"/>
          </p:cNvPicPr>
          <p:nvPr>
            <p:ph idx="1"/>
          </p:nvPr>
        </p:nvPicPr>
        <p:blipFill>
          <a:blip r:embed="rId2"/>
          <a:srcRect l="15967" t="3371" r="29427" b="31585"/>
          <a:stretch>
            <a:fillRect/>
          </a:stretch>
        </p:blipFill>
        <p:spPr>
          <a:xfrm>
            <a:off x="4535805" y="1172210"/>
            <a:ext cx="7594600" cy="4462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2"/>
          <p:cNvSpPr txBox="1"/>
          <p:nvPr/>
        </p:nvSpPr>
        <p:spPr>
          <a:xfrm>
            <a:off x="2658110" y="497205"/>
            <a:ext cx="7237095" cy="583565"/>
          </a:xfrm>
          <a:prstGeom prst="rect">
            <a:avLst/>
          </a:prstGeom>
          <a:noFill/>
        </p:spPr>
        <p:txBody>
          <a:bodyPr wrap="square" rtlCol="0">
            <a:spAutoFit/>
          </a:bodyPr>
          <a:p>
            <a:pPr algn="ctr"/>
            <a:r>
              <a:rPr lang="en-US" sz="3200">
                <a:latin typeface="Arial Black" panose="020B0A04020102020204" charset="0"/>
                <a:cs typeface="Arial Black" panose="020B0A04020102020204" charset="0"/>
              </a:rPr>
              <a:t>Bibliografie</a:t>
            </a:r>
            <a:endParaRPr lang="en-US" sz="3200">
              <a:latin typeface="Arial Black" panose="020B0A04020102020204" charset="0"/>
              <a:cs typeface="Arial Black" panose="020B0A04020102020204" charset="0"/>
            </a:endParaRPr>
          </a:p>
        </p:txBody>
      </p:sp>
      <p:sp>
        <p:nvSpPr>
          <p:cNvPr id="15" name="Text Box 14"/>
          <p:cNvSpPr txBox="1"/>
          <p:nvPr/>
        </p:nvSpPr>
        <p:spPr>
          <a:xfrm>
            <a:off x="935990" y="1660525"/>
            <a:ext cx="10348595" cy="3169285"/>
          </a:xfrm>
          <a:prstGeom prst="rect">
            <a:avLst/>
          </a:prstGeom>
          <a:noFill/>
        </p:spPr>
        <p:txBody>
          <a:bodyPr wrap="square" rtlCol="0">
            <a:spAutoFit/>
          </a:bodyPr>
          <a:p>
            <a:pPr marL="342900" indent="-342900">
              <a:buAutoNum type="arabicPeriod"/>
            </a:pPr>
            <a:r>
              <a:rPr lang="en-US" sz="2000" dirty="0">
                <a:solidFill>
                  <a:srgbClr val="000000"/>
                </a:solidFill>
                <a:latin typeface="Arial" panose="020B0604020202020204" pitchFamily="34" charset="0"/>
                <a:ea typeface="Microsoft YaHei" panose="020B0503020204020204" charset="-122"/>
                <a:cs typeface="Arial" panose="020B0604020202020204" pitchFamily="34" charset="0"/>
                <a:sym typeface="+mn-ea"/>
              </a:rPr>
              <a:t>Carte pdf Sergiu Corlat-Algoritmi şi probleme de geometrie computaţională  (MATERIAL DOCUMENTARE CURS-SEMINAR 5)</a:t>
            </a:r>
            <a:endParaRPr lang="en-US" dirty="0">
              <a:solidFill>
                <a:srgbClr val="666666"/>
              </a:solidFill>
              <a:latin typeface="Microsoft YaHei" panose="020B0503020204020204" charset="-122"/>
              <a:ea typeface="Microsoft YaHei" panose="020B0503020204020204" charset="-122"/>
            </a:endParaRPr>
          </a:p>
          <a:p>
            <a:pPr marL="342900" indent="-342900">
              <a:buAutoNum type="arabicPeriod"/>
            </a:pPr>
            <a:r>
              <a:rPr lang="en-US" sz="2000"/>
              <a:t>Geometrie computationala −suport de curs-Mihai-Sorin Stupariu http://gta.math.unibuc.ro/stup/geom_comp.pdf</a:t>
            </a:r>
            <a:endParaRPr lang="en-US" sz="2000"/>
          </a:p>
          <a:p>
            <a:pPr marL="342900" indent="-342900">
              <a:buAutoNum type="arabicPeriod"/>
            </a:pPr>
            <a:r>
              <a:rPr lang="en-US" sz="2000"/>
              <a:t>Geometrie computationala-Dorel Lucanu                                https://fdocuments.in/document/5-geom-comp2.html</a:t>
            </a:r>
            <a:endParaRPr lang="en-US" sz="2000"/>
          </a:p>
          <a:p>
            <a:pPr marL="342900" indent="-342900">
              <a:buAutoNum type="arabicPeriod"/>
            </a:pPr>
            <a:r>
              <a:rPr lang="en-US" sz="2000"/>
              <a:t>http://andrei.clubcisco.ro/cursuri/f/f-sym/5master/g-gc/4_Acoperiri%20convexe%20in%20plan_Algoritmul%20Quick%20Hull.%20Divide%20et%20Impera.%20Infasuratori%20convexe%20in%202D%20si%203D.pdf</a:t>
            </a:r>
            <a:endParaRPr lang="en-US" sz="2000"/>
          </a:p>
          <a:p>
            <a:pPr marL="342900" indent="-342900">
              <a:buAutoNum type="arabicPeriod"/>
            </a:pP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0432293">
            <a:off x="6609098" y="-1577400"/>
            <a:ext cx="10246260" cy="10160900"/>
            <a:chOff x="5709690" y="-614862"/>
            <a:chExt cx="6987375" cy="7464925"/>
          </a:xfrm>
        </p:grpSpPr>
        <p:cxnSp>
          <p:nvCxnSpPr>
            <p:cNvPr id="7" name="直接连接符 6"/>
            <p:cNvCxnSpPr/>
            <p:nvPr userDrawn="1"/>
          </p:nvCxnSpPr>
          <p:spPr>
            <a:xfrm>
              <a:off x="9918700" y="0"/>
              <a:ext cx="2262188" cy="20764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613900" y="0"/>
              <a:ext cx="2566988" cy="47688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724650" y="0"/>
              <a:ext cx="5467350" cy="518160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378700" y="0"/>
              <a:ext cx="1568451" cy="4234656"/>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rot="10800000" flipH="1" flipV="1">
              <a:off x="5709690" y="3325368"/>
              <a:ext cx="5412335" cy="170112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378700" y="4234656"/>
              <a:ext cx="996950" cy="2615407"/>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604500" y="0"/>
              <a:ext cx="1035050" cy="36639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7727950" y="3262512"/>
              <a:ext cx="2876550" cy="38873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7389329" y="2076450"/>
              <a:ext cx="4791559" cy="4773613"/>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3659565" flipH="1">
              <a:off x="9279655" y="-378448"/>
              <a:ext cx="743761" cy="270934"/>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flipV="1">
              <a:off x="6686550" y="7937"/>
              <a:ext cx="1041400" cy="3254575"/>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3659565" flipH="1">
              <a:off x="9206630" y="-252542"/>
              <a:ext cx="564180" cy="9532"/>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1729128" flipH="1" flipV="1">
              <a:off x="12099148" y="4850070"/>
              <a:ext cx="597917" cy="64369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1729128" flipH="1" flipV="1">
              <a:off x="12147119" y="5249324"/>
              <a:ext cx="488474" cy="255869"/>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25" name="Text Box 3"/>
          <p:cNvSpPr>
            <a:spLocks noChangeArrowheads="1"/>
          </p:cNvSpPr>
          <p:nvPr/>
        </p:nvSpPr>
        <p:spPr bwMode="auto">
          <a:xfrm rot="5400000">
            <a:off x="-108355" y="2783117"/>
            <a:ext cx="3395572" cy="768350"/>
          </a:xfrm>
          <a:prstGeom prst="rect">
            <a:avLst/>
          </a:prstGeom>
          <a:noFill/>
          <a:effectLst/>
        </p:spPr>
        <p:txBody>
          <a:bodyPr wrap="square">
            <a:spAutoFit/>
          </a:bodyPr>
          <a:lstStyle/>
          <a:p>
            <a:pPr algn="ctr">
              <a:spcBef>
                <a:spcPct val="0"/>
              </a:spcBef>
            </a:pPr>
            <a:r>
              <a:rPr lang="en-US" altLang="zh-CN" sz="4400">
                <a:solidFill>
                  <a:schemeClr val="tx1">
                    <a:lumMod val="85000"/>
                    <a:lumOff val="15000"/>
                  </a:schemeClr>
                </a:solidFill>
                <a:latin typeface="Arial Black" panose="020B0A04020102020204" charset="0"/>
                <a:cs typeface="Arial Black" panose="020B0A04020102020204" charset="0"/>
                <a:sym typeface="+mn-lt"/>
              </a:rPr>
              <a:t>Cuprins</a:t>
            </a:r>
            <a:endParaRPr lang="en-US" altLang="zh-CN" sz="4400" dirty="0">
              <a:solidFill>
                <a:schemeClr val="tx1">
                  <a:lumMod val="85000"/>
                  <a:lumOff val="15000"/>
                </a:schemeClr>
              </a:solidFill>
              <a:latin typeface="Arial Black" panose="020B0A04020102020204" charset="0"/>
              <a:cs typeface="Arial Black" panose="020B0A04020102020204" charset="0"/>
              <a:sym typeface="+mn-lt"/>
            </a:endParaRPr>
          </a:p>
        </p:txBody>
      </p:sp>
      <p:grpSp>
        <p:nvGrpSpPr>
          <p:cNvPr id="2" name="组合 1"/>
          <p:cNvGrpSpPr/>
          <p:nvPr/>
        </p:nvGrpSpPr>
        <p:grpSpPr>
          <a:xfrm>
            <a:off x="2907001" y="1896118"/>
            <a:ext cx="4113442" cy="461665"/>
            <a:chOff x="2907001" y="1896118"/>
            <a:chExt cx="4113442" cy="461665"/>
          </a:xfrm>
        </p:grpSpPr>
        <p:sp>
          <p:nvSpPr>
            <p:cNvPr id="27" name="TextBox 32"/>
            <p:cNvSpPr txBox="1">
              <a:spLocks noChangeArrowheads="1"/>
            </p:cNvSpPr>
            <p:nvPr/>
          </p:nvSpPr>
          <p:spPr bwMode="auto">
            <a:xfrm>
              <a:off x="2907001" y="1896118"/>
              <a:ext cx="52450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eaLnBrk="1" hangingPunct="1"/>
              <a:r>
                <a:rPr lang="en-US" altLang="zh-CN" sz="2400" dirty="0">
                  <a:solidFill>
                    <a:srgbClr val="0B172B"/>
                  </a:solidFill>
                  <a:latin typeface="+mn-lt"/>
                  <a:ea typeface="+mn-ea"/>
                  <a:cs typeface="+mn-ea"/>
                  <a:sym typeface="+mn-lt"/>
                </a:rPr>
                <a:t>01</a:t>
              </a:r>
              <a:endParaRPr lang="en-US" altLang="zh-CN" sz="2400" dirty="0">
                <a:solidFill>
                  <a:srgbClr val="0B172B"/>
                </a:solidFill>
                <a:latin typeface="+mn-lt"/>
                <a:ea typeface="+mn-ea"/>
                <a:cs typeface="+mn-ea"/>
                <a:sym typeface="+mn-lt"/>
              </a:endParaRPr>
            </a:p>
          </p:txBody>
        </p:sp>
        <p:sp>
          <p:nvSpPr>
            <p:cNvPr id="29" name="TextBox 76"/>
            <p:cNvSpPr txBox="1"/>
            <p:nvPr/>
          </p:nvSpPr>
          <p:spPr>
            <a:xfrm>
              <a:off x="3615298" y="1920800"/>
              <a:ext cx="3405145" cy="398780"/>
            </a:xfrm>
            <a:prstGeom prst="rect">
              <a:avLst/>
            </a:prstGeom>
            <a:noFill/>
            <a:effectLst/>
          </p:spPr>
          <p:txBody>
            <a:bodyPr wrap="square" rtlCol="0">
              <a:spAutoFit/>
            </a:bodyPr>
            <a:lstStyle/>
            <a:p>
              <a:r>
                <a:rPr lang="en-US" sz="2000">
                  <a:solidFill>
                    <a:schemeClr val="tx1">
                      <a:lumMod val="85000"/>
                      <a:lumOff val="15000"/>
                    </a:schemeClr>
                  </a:solidFill>
                  <a:latin typeface="Arial" panose="020B0604020202020204" pitchFamily="34" charset="0"/>
                  <a:cs typeface="Arial" panose="020B0604020202020204" pitchFamily="34" charset="0"/>
                  <a:sym typeface="+mn-lt"/>
                </a:rPr>
                <a:t>Algoritmul lui Jarvis</a:t>
              </a:r>
              <a:endParaRPr lang="en-US" sz="20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3" name="组合 2"/>
          <p:cNvGrpSpPr/>
          <p:nvPr/>
        </p:nvGrpSpPr>
        <p:grpSpPr>
          <a:xfrm>
            <a:off x="2907001" y="2936071"/>
            <a:ext cx="4372852" cy="461665"/>
            <a:chOff x="2907001" y="2936071"/>
            <a:chExt cx="4372852" cy="461665"/>
          </a:xfrm>
        </p:grpSpPr>
        <p:sp>
          <p:nvSpPr>
            <p:cNvPr id="31" name="TextBox 32"/>
            <p:cNvSpPr txBox="1">
              <a:spLocks noChangeArrowheads="1"/>
            </p:cNvSpPr>
            <p:nvPr/>
          </p:nvSpPr>
          <p:spPr bwMode="auto">
            <a:xfrm>
              <a:off x="2907001" y="2936071"/>
              <a:ext cx="52450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eaLnBrk="1" hangingPunct="1"/>
              <a:r>
                <a:rPr lang="en-US" altLang="zh-CN" sz="2400" dirty="0">
                  <a:solidFill>
                    <a:srgbClr val="0B172B"/>
                  </a:solidFill>
                  <a:latin typeface="+mn-lt"/>
                  <a:ea typeface="+mn-ea"/>
                  <a:cs typeface="+mn-ea"/>
                  <a:sym typeface="+mn-lt"/>
                </a:rPr>
                <a:t>02</a:t>
              </a:r>
              <a:endParaRPr lang="en-US" altLang="zh-CN" sz="2400" dirty="0">
                <a:solidFill>
                  <a:srgbClr val="0B172B"/>
                </a:solidFill>
                <a:latin typeface="+mn-lt"/>
                <a:ea typeface="+mn-ea"/>
                <a:cs typeface="+mn-ea"/>
                <a:sym typeface="+mn-lt"/>
              </a:endParaRPr>
            </a:p>
          </p:txBody>
        </p:sp>
        <p:sp>
          <p:nvSpPr>
            <p:cNvPr id="33" name="TextBox 76"/>
            <p:cNvSpPr txBox="1"/>
            <p:nvPr/>
          </p:nvSpPr>
          <p:spPr>
            <a:xfrm>
              <a:off x="3460358" y="2966468"/>
              <a:ext cx="3819495" cy="398780"/>
            </a:xfrm>
            <a:prstGeom prst="rect">
              <a:avLst/>
            </a:prstGeom>
            <a:noFill/>
            <a:effectLst/>
          </p:spPr>
          <p:txBody>
            <a:bodyPr wrap="square" rtlCol="0">
              <a:spAutoFit/>
            </a:bodyPr>
            <a:lstStyle/>
            <a:p>
              <a:r>
                <a:rPr lang="en-US" sz="2000">
                  <a:solidFill>
                    <a:schemeClr val="tx1">
                      <a:lumMod val="85000"/>
                      <a:lumOff val="15000"/>
                    </a:schemeClr>
                  </a:solidFill>
                  <a:cs typeface="+mn-ea"/>
                  <a:sym typeface="+mn-lt"/>
                </a:rPr>
                <a:t>Algoritmul lui Graham</a:t>
              </a:r>
              <a:endParaRPr lang="en-US" sz="2000" dirty="0">
                <a:solidFill>
                  <a:schemeClr val="tx1">
                    <a:lumMod val="85000"/>
                    <a:lumOff val="15000"/>
                  </a:schemeClr>
                </a:solidFill>
                <a:cs typeface="+mn-ea"/>
                <a:sym typeface="+mn-lt"/>
              </a:endParaRPr>
            </a:p>
          </p:txBody>
        </p:sp>
      </p:grpSp>
      <p:grpSp>
        <p:nvGrpSpPr>
          <p:cNvPr id="42" name="组合 41"/>
          <p:cNvGrpSpPr/>
          <p:nvPr/>
        </p:nvGrpSpPr>
        <p:grpSpPr>
          <a:xfrm>
            <a:off x="2907001" y="4014836"/>
            <a:ext cx="4251646" cy="461665"/>
            <a:chOff x="2907001" y="4014836"/>
            <a:chExt cx="4251646" cy="461665"/>
          </a:xfrm>
        </p:grpSpPr>
        <p:sp>
          <p:nvSpPr>
            <p:cNvPr id="35" name="TextBox 32"/>
            <p:cNvSpPr txBox="1">
              <a:spLocks noChangeArrowheads="1"/>
            </p:cNvSpPr>
            <p:nvPr/>
          </p:nvSpPr>
          <p:spPr bwMode="auto">
            <a:xfrm>
              <a:off x="2907001" y="4014836"/>
              <a:ext cx="52450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SimSun" panose="02010600030101010101" pitchFamily="2" charset="-122"/>
                </a:defRPr>
              </a:lvl1pPr>
              <a:lvl2pPr marL="742950" indent="-285750" eaLnBrk="0" hangingPunct="0">
                <a:defRPr>
                  <a:solidFill>
                    <a:schemeClr val="tx1"/>
                  </a:solidFill>
                  <a:latin typeface="Calibri" panose="020F0502020204030204" charset="0"/>
                  <a:ea typeface="SimSun" panose="02010600030101010101" pitchFamily="2" charset="-122"/>
                </a:defRPr>
              </a:lvl2pPr>
              <a:lvl3pPr marL="1143000" indent="-228600" eaLnBrk="0" hangingPunct="0">
                <a:defRPr>
                  <a:solidFill>
                    <a:schemeClr val="tx1"/>
                  </a:solidFill>
                  <a:latin typeface="Calibri" panose="020F0502020204030204" charset="0"/>
                  <a:ea typeface="SimSun" panose="02010600030101010101" pitchFamily="2" charset="-122"/>
                </a:defRPr>
              </a:lvl3pPr>
              <a:lvl4pPr marL="1600200" indent="-228600" eaLnBrk="0" hangingPunct="0">
                <a:defRPr>
                  <a:solidFill>
                    <a:schemeClr val="tx1"/>
                  </a:solidFill>
                  <a:latin typeface="Calibri" panose="020F0502020204030204" charset="0"/>
                  <a:ea typeface="SimSun" panose="02010600030101010101" pitchFamily="2" charset="-122"/>
                </a:defRPr>
              </a:lvl4pPr>
              <a:lvl5pPr marL="2057400" indent="-228600" eaLnBrk="0" hangingPunct="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eaLnBrk="1" hangingPunct="1"/>
              <a:r>
                <a:rPr lang="en-US" altLang="zh-CN" sz="2400" dirty="0">
                  <a:solidFill>
                    <a:srgbClr val="0B172B"/>
                  </a:solidFill>
                  <a:latin typeface="+mn-lt"/>
                  <a:ea typeface="+mn-ea"/>
                  <a:cs typeface="+mn-ea"/>
                  <a:sym typeface="+mn-lt"/>
                </a:rPr>
                <a:t>03</a:t>
              </a:r>
              <a:endParaRPr lang="en-US" altLang="zh-CN" sz="2400" dirty="0">
                <a:solidFill>
                  <a:srgbClr val="0B172B"/>
                </a:solidFill>
                <a:latin typeface="+mn-lt"/>
                <a:ea typeface="+mn-ea"/>
                <a:cs typeface="+mn-ea"/>
                <a:sym typeface="+mn-lt"/>
              </a:endParaRPr>
            </a:p>
          </p:txBody>
        </p:sp>
        <p:sp>
          <p:nvSpPr>
            <p:cNvPr id="37" name="TextBox 76"/>
            <p:cNvSpPr txBox="1"/>
            <p:nvPr/>
          </p:nvSpPr>
          <p:spPr>
            <a:xfrm>
              <a:off x="3615298" y="4020595"/>
              <a:ext cx="3543349" cy="398780"/>
            </a:xfrm>
            <a:prstGeom prst="rect">
              <a:avLst/>
            </a:prstGeom>
            <a:noFill/>
            <a:effectLst/>
          </p:spPr>
          <p:txBody>
            <a:bodyPr wrap="square" rtlCol="0">
              <a:spAutoFit/>
            </a:bodyPr>
            <a:lstStyle/>
            <a:p>
              <a:r>
                <a:rPr lang="en-US" sz="2000">
                  <a:solidFill>
                    <a:schemeClr val="tx1">
                      <a:lumMod val="85000"/>
                      <a:lumOff val="15000"/>
                    </a:schemeClr>
                  </a:solidFill>
                  <a:cs typeface="+mn-ea"/>
                  <a:sym typeface="+mn-lt"/>
                </a:rPr>
                <a:t>Algoritmul Quick Hull</a:t>
              </a:r>
              <a:endParaRPr lang="en-US" sz="2000" dirty="0">
                <a:solidFill>
                  <a:schemeClr val="tx1">
                    <a:lumMod val="85000"/>
                    <a:lumOff val="1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750"/>
                                        <p:tgtEl>
                                          <p:spTgt spid="6"/>
                                        </p:tgtEl>
                                      </p:cBhvr>
                                    </p:animEffect>
                                  </p:childTnLst>
                                </p:cTn>
                              </p:par>
                            </p:childTnLst>
                          </p:cTn>
                        </p:par>
                        <p:par>
                          <p:cTn id="8" fill="hold">
                            <p:stCondLst>
                              <p:cond delay="1000"/>
                            </p:stCondLst>
                            <p:childTnLst>
                              <p:par>
                                <p:cTn id="9" presetID="17"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750" fill="hold"/>
                                        <p:tgtEl>
                                          <p:spTgt spid="25"/>
                                        </p:tgtEl>
                                        <p:attrNameLst>
                                          <p:attrName>ppt_w</p:attrName>
                                        </p:attrNameLst>
                                      </p:cBhvr>
                                      <p:tavLst>
                                        <p:tav tm="0">
                                          <p:val>
                                            <p:fltVal val="0"/>
                                          </p:val>
                                        </p:tav>
                                        <p:tav tm="100000">
                                          <p:val>
                                            <p:strVal val="#ppt_w"/>
                                          </p:val>
                                        </p:tav>
                                      </p:tavLst>
                                    </p:anim>
                                    <p:anim calcmode="lin" valueType="num">
                                      <p:cBhvr>
                                        <p:cTn id="12" dur="750" fill="hold"/>
                                        <p:tgtEl>
                                          <p:spTgt spid="25"/>
                                        </p:tgtEl>
                                        <p:attrNameLst>
                                          <p:attrName>ppt_h</p:attrName>
                                        </p:attrNameLst>
                                      </p:cBhvr>
                                      <p:tavLst>
                                        <p:tav tm="0">
                                          <p:val>
                                            <p:strVal val="#ppt_h"/>
                                          </p:val>
                                        </p:tav>
                                        <p:tav tm="100000">
                                          <p:val>
                                            <p:strVal val="#ppt_h"/>
                                          </p:val>
                                        </p:tav>
                                      </p:tavLst>
                                    </p:anim>
                                  </p:childTnLst>
                                </p:cTn>
                              </p:par>
                            </p:childTnLst>
                          </p:cTn>
                        </p:par>
                        <p:par>
                          <p:cTn id="13" fill="hold">
                            <p:stCondLst>
                              <p:cond delay="2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7"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7"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anim calcmode="lin" valueType="num">
                                      <p:cBhvr>
                                        <p:cTn id="29" dur="500" fill="hold"/>
                                        <p:tgtEl>
                                          <p:spTgt spid="42"/>
                                        </p:tgtEl>
                                        <p:attrNameLst>
                                          <p:attrName>ppt_x</p:attrName>
                                        </p:attrNameLst>
                                      </p:cBhvr>
                                      <p:tavLst>
                                        <p:tav tm="0">
                                          <p:val>
                                            <p:strVal val="#ppt_x"/>
                                          </p:val>
                                        </p:tav>
                                        <p:tav tm="100000">
                                          <p:val>
                                            <p:strVal val="#ppt_x"/>
                                          </p:val>
                                        </p:tav>
                                      </p:tavLst>
                                    </p:anim>
                                    <p:anim calcmode="lin" valueType="num">
                                      <p:cBhvr>
                                        <p:cTn id="3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0432293">
            <a:off x="6609098" y="-1577400"/>
            <a:ext cx="10246260" cy="10160900"/>
            <a:chOff x="5709690" y="-614862"/>
            <a:chExt cx="6987375" cy="7464925"/>
          </a:xfrm>
        </p:grpSpPr>
        <p:cxnSp>
          <p:nvCxnSpPr>
            <p:cNvPr id="7" name="直接连接符 6"/>
            <p:cNvCxnSpPr/>
            <p:nvPr userDrawn="1"/>
          </p:nvCxnSpPr>
          <p:spPr>
            <a:xfrm>
              <a:off x="9918700" y="0"/>
              <a:ext cx="2262188" cy="20764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613900" y="0"/>
              <a:ext cx="2566988" cy="47688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724650" y="0"/>
              <a:ext cx="5467350" cy="518160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378700" y="0"/>
              <a:ext cx="1568451" cy="4234656"/>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rot="10800000" flipH="1" flipV="1">
              <a:off x="5709690" y="3325368"/>
              <a:ext cx="5412335" cy="170112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378700" y="4234656"/>
              <a:ext cx="996950" cy="2615407"/>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604500" y="0"/>
              <a:ext cx="1035050" cy="36639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7727950" y="3262512"/>
              <a:ext cx="2876550" cy="38873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7389329" y="2076450"/>
              <a:ext cx="4791559" cy="4773613"/>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3659565" flipH="1">
              <a:off x="9279655" y="-378448"/>
              <a:ext cx="743761" cy="270934"/>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flipV="1">
              <a:off x="6686550" y="7937"/>
              <a:ext cx="1041400" cy="3254575"/>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3659565" flipH="1">
              <a:off x="9206630" y="-252542"/>
              <a:ext cx="564180" cy="9532"/>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1729128" flipH="1" flipV="1">
              <a:off x="12099148" y="4850070"/>
              <a:ext cx="597917" cy="64369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1729128" flipH="1" flipV="1">
              <a:off x="12147119" y="5249324"/>
              <a:ext cx="488474" cy="255869"/>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592180" y="2448246"/>
            <a:ext cx="1679169" cy="769441"/>
          </a:xfrm>
          <a:prstGeom prst="rect">
            <a:avLst/>
          </a:prstGeom>
          <a:noFill/>
        </p:spPr>
        <p:txBody>
          <a:bodyPr wrap="square" rtlCol="0">
            <a:spAutoFit/>
          </a:bodyPr>
          <a:lstStyle/>
          <a:p>
            <a:pPr defTabSz="914400"/>
            <a:r>
              <a:rPr lang="en-US" altLang="zh-CN" sz="4400" b="1" dirty="0">
                <a:solidFill>
                  <a:schemeClr val="tx1">
                    <a:lumMod val="85000"/>
                    <a:lumOff val="15000"/>
                  </a:schemeClr>
                </a:solidFill>
                <a:cs typeface="+mn-ea"/>
                <a:sym typeface="+mn-lt"/>
              </a:rPr>
              <a:t>01</a:t>
            </a:r>
            <a:endParaRPr lang="zh-CN" altLang="en-US" sz="4400" b="1" dirty="0">
              <a:solidFill>
                <a:schemeClr val="tx1">
                  <a:lumMod val="85000"/>
                  <a:lumOff val="15000"/>
                </a:schemeClr>
              </a:solidFill>
              <a:cs typeface="+mn-ea"/>
              <a:sym typeface="+mn-lt"/>
            </a:endParaRPr>
          </a:p>
        </p:txBody>
      </p:sp>
      <p:sp>
        <p:nvSpPr>
          <p:cNvPr id="26" name="文本框 25"/>
          <p:cNvSpPr txBox="1"/>
          <p:nvPr/>
        </p:nvSpPr>
        <p:spPr>
          <a:xfrm>
            <a:off x="1591945" y="3137535"/>
            <a:ext cx="4483735" cy="521970"/>
          </a:xfrm>
          <a:prstGeom prst="rect">
            <a:avLst/>
          </a:prstGeom>
          <a:noFill/>
        </p:spPr>
        <p:txBody>
          <a:bodyPr wrap="square" rtlCol="0">
            <a:spAutoFit/>
          </a:bodyPr>
          <a:lstStyle/>
          <a:p>
            <a:r>
              <a:rPr lang="en-US" sz="2800" dirty="0">
                <a:latin typeface="Arial Black" panose="020B0A04020102020204" charset="0"/>
                <a:cs typeface="Arial Black" panose="020B0A04020102020204" charset="0"/>
                <a:sym typeface="+mn-lt"/>
              </a:rPr>
              <a:t>Algoritmul lui Jarvis</a:t>
            </a:r>
            <a:endParaRPr lang="en-US" sz="2800" dirty="0">
              <a:latin typeface="Arial Black" panose="020B0A04020102020204" charset="0"/>
              <a:cs typeface="Arial Black" panose="020B0A04020102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750"/>
                                        <p:tgtEl>
                                          <p:spTgt spid="6"/>
                                        </p:tgtEl>
                                      </p:cBhvr>
                                    </p:animEffect>
                                  </p:childTnLst>
                                </p:cTn>
                              </p:par>
                            </p:childTnLst>
                          </p:cTn>
                        </p:par>
                        <p:par>
                          <p:cTn id="8" fill="hold">
                            <p:stCondLst>
                              <p:cond delay="1000"/>
                            </p:stCondLst>
                            <p:childTnLst>
                              <p:par>
                                <p:cTn id="9" presetID="21" presetClass="entr" presetSubtype="3"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3)">
                                      <p:cBhvr>
                                        <p:cTn id="11" dur="750"/>
                                        <p:tgtEl>
                                          <p:spTgt spid="25"/>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750" fill="hold"/>
                                        <p:tgtEl>
                                          <p:spTgt spid="26"/>
                                        </p:tgtEl>
                                        <p:attrNameLst>
                                          <p:attrName>ppt_w</p:attrName>
                                        </p:attrNameLst>
                                      </p:cBhvr>
                                      <p:tavLst>
                                        <p:tav tm="0">
                                          <p:val>
                                            <p:fltVal val="0"/>
                                          </p:val>
                                        </p:tav>
                                        <p:tav tm="100000">
                                          <p:val>
                                            <p:strVal val="#ppt_w"/>
                                          </p:val>
                                        </p:tav>
                                      </p:tavLst>
                                    </p:anim>
                                    <p:anim calcmode="lin" valueType="num">
                                      <p:cBhvr>
                                        <p:cTn id="16" dur="750" fill="hold"/>
                                        <p:tgtEl>
                                          <p:spTgt spid="26"/>
                                        </p:tgtEl>
                                        <p:attrNameLst>
                                          <p:attrName>ppt_h</p:attrName>
                                        </p:attrNameLst>
                                      </p:cBhvr>
                                      <p:tavLst>
                                        <p:tav tm="0">
                                          <p:val>
                                            <p:fltVal val="0"/>
                                          </p:val>
                                        </p:tav>
                                        <p:tav tm="100000">
                                          <p:val>
                                            <p:strVal val="#ppt_h"/>
                                          </p:val>
                                        </p:tav>
                                      </p:tavLst>
                                    </p:anim>
                                    <p:animEffect transition="in" filter="fade">
                                      <p:cBhvr>
                                        <p:cTn id="1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8270" y="203835"/>
            <a:ext cx="6977380" cy="67392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Cunoscuta si sub numele de ”gift wrapping method”.</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Se baleiaza (matura) planul cu o dreapta d pana atinge un punctP0∈ S. P0 se aﬂa pe frontiera lui CH(S).</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Se roteste d, sa zicem ca in sensul CCW, pana atinge al doilea punctP1. P1 se aﬂa pe frontiera lui CH(S).</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Se roteste dreapta P0P1, acelasi sens, pana atinge al treilea punct P2. P2 se aﬂa pe frontiera lui CH(S).</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Se roteste dreapta P1P2, acelasi sens, pana atinge al . . .</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In ﬁnal punctele atinse formeaza frontiera lui CH(S), care e un poligon convex.</a:t>
            </a:r>
            <a:endParaRPr lang="en-US">
              <a:solidFill>
                <a:srgbClr val="000000"/>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b="1">
                <a:solidFill>
                  <a:srgbClr val="000000"/>
                </a:solidFill>
                <a:latin typeface="Arial" panose="020B0604020202020204" pitchFamily="34" charset="0"/>
                <a:cs typeface="Arial" panose="020B0604020202020204" pitchFamily="34" charset="0"/>
              </a:rPr>
              <a:t>Observatie cheie:</a:t>
            </a:r>
            <a:r>
              <a:rPr lang="en-US">
                <a:solidFill>
                  <a:srgbClr val="000000"/>
                </a:solidFill>
                <a:latin typeface="Arial" panose="020B0604020202020204" pitchFamily="34" charset="0"/>
                <a:cs typeface="Arial" panose="020B0604020202020204" pitchFamily="34" charset="0"/>
              </a:rPr>
              <a:t> la pasul i, unghiul &lt;Pi−1,Pi,Pi+1 este cel mai mare pe care il poate forma segmentul[ Pi−1,Pi]cu un alt punct din S.</a:t>
            </a:r>
            <a:endParaRPr lang="en-US">
              <a:solidFill>
                <a:srgbClr val="000000"/>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b="1">
                <a:solidFill>
                  <a:srgbClr val="000000"/>
                </a:solidFill>
                <a:latin typeface="Arial" panose="020B0604020202020204" pitchFamily="34" charset="0"/>
                <a:cs typeface="Arial" panose="020B0604020202020204" pitchFamily="34" charset="0"/>
              </a:rPr>
              <a:t>Presupunem |S| = n.</a:t>
            </a:r>
            <a:endParaRPr lang="en-US">
              <a:solidFill>
                <a:srgbClr val="000000"/>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b="1">
                <a:solidFill>
                  <a:srgbClr val="000000"/>
                </a:solidFill>
                <a:latin typeface="Arial" panose="020B0604020202020204" pitchFamily="34" charset="0"/>
                <a:cs typeface="Arial" panose="020B0604020202020204" pitchFamily="34" charset="0"/>
              </a:rPr>
              <a:t>smallestY(S) </a:t>
            </a:r>
            <a:r>
              <a:rPr lang="en-US">
                <a:solidFill>
                  <a:srgbClr val="000000"/>
                </a:solidFill>
                <a:latin typeface="Arial" panose="020B0604020202020204" pitchFamily="34" charset="0"/>
                <a:cs typeface="Arial" panose="020B0604020202020204" pitchFamily="34" charset="0"/>
              </a:rPr>
              <a:t>- intoarce punctul din S cu cel mai mic y; daca exista mai multe, atunci cel mai din stanga.</a:t>
            </a:r>
            <a:endParaRPr lang="en-US">
              <a:solidFill>
                <a:srgbClr val="000000"/>
              </a:solidFill>
              <a:latin typeface="Arial" panose="020B0604020202020204" pitchFamily="34" charset="0"/>
              <a:cs typeface="Arial" panose="020B0604020202020204" pitchFamily="34" charset="0"/>
            </a:endParaRPr>
          </a:p>
          <a:p>
            <a:pPr indent="0">
              <a:buNone/>
            </a:pPr>
            <a:r>
              <a:rPr lang="en-US">
                <a:solidFill>
                  <a:srgbClr val="000000"/>
                </a:solidFill>
                <a:latin typeface="Arial" panose="020B0604020202020204" pitchFamily="34" charset="0"/>
                <a:cs typeface="Arial" panose="020B0604020202020204" pitchFamily="34" charset="0"/>
              </a:rPr>
              <a:t>		Timp: O(n).</a:t>
            </a:r>
            <a:endParaRPr lang="en-US">
              <a:solidFill>
                <a:srgbClr val="000000"/>
              </a:solidFill>
              <a:latin typeface="Arial" panose="020B0604020202020204" pitchFamily="34" charset="0"/>
              <a:cs typeface="Arial" panose="020B0604020202020204" pitchFamily="34" charset="0"/>
            </a:endParaRPr>
          </a:p>
          <a:p>
            <a:pPr indent="0">
              <a:buNone/>
            </a:pPr>
            <a:r>
              <a:rPr lang="en-US" b="1">
                <a:solidFill>
                  <a:srgbClr val="000000"/>
                </a:solidFill>
                <a:latin typeface="Arial" panose="020B0604020202020204" pitchFamily="34" charset="0"/>
                <a:cs typeface="Arial" panose="020B0604020202020204" pitchFamily="34" charset="0"/>
              </a:rPr>
              <a:t>smallestSlope(S, P)</a:t>
            </a:r>
            <a:r>
              <a:rPr lang="en-US">
                <a:solidFill>
                  <a:srgbClr val="000000"/>
                </a:solidFill>
                <a:latin typeface="Arial" panose="020B0604020202020204" pitchFamily="34" charset="0"/>
                <a:cs typeface="Arial" panose="020B0604020202020204" pitchFamily="34" charset="0"/>
              </a:rPr>
              <a:t> - intoarce punctul Q din S astfel incat  PQ are cea mai mica panta in raport cu axa x.</a:t>
            </a:r>
            <a:endParaRPr lang="en-US">
              <a:solidFill>
                <a:srgbClr val="000000"/>
              </a:solidFill>
              <a:latin typeface="Arial" panose="020B0604020202020204" pitchFamily="34" charset="0"/>
              <a:cs typeface="Arial" panose="020B0604020202020204" pitchFamily="34" charset="0"/>
            </a:endParaRPr>
          </a:p>
          <a:p>
            <a:pPr indent="0">
              <a:buNone/>
            </a:pPr>
            <a:r>
              <a:rPr lang="en-US">
                <a:solidFill>
                  <a:srgbClr val="000000"/>
                </a:solidFill>
                <a:latin typeface="Arial" panose="020B0604020202020204" pitchFamily="34" charset="0"/>
                <a:cs typeface="Arial" panose="020B0604020202020204" pitchFamily="34" charset="0"/>
              </a:rPr>
              <a:t>		Timp: O(n)</a:t>
            </a:r>
            <a:endParaRPr lang="en-US">
              <a:solidFill>
                <a:srgbClr val="000000"/>
              </a:solidFill>
              <a:latin typeface="Arial" panose="020B0604020202020204" pitchFamily="34" charset="0"/>
              <a:cs typeface="Arial" panose="020B0604020202020204" pitchFamily="34" charset="0"/>
            </a:endParaRPr>
          </a:p>
          <a:p>
            <a:pPr indent="0">
              <a:buNone/>
            </a:pPr>
            <a:r>
              <a:rPr lang="en-US" b="1">
                <a:solidFill>
                  <a:srgbClr val="000000"/>
                </a:solidFill>
                <a:latin typeface="Arial" panose="020B0604020202020204" pitchFamily="34" charset="0"/>
                <a:cs typeface="Arial" panose="020B0604020202020204" pitchFamily="34" charset="0"/>
              </a:rPr>
              <a:t>largestAngle(S, P, Q) </a:t>
            </a:r>
            <a:r>
              <a:rPr lang="en-US">
                <a:solidFill>
                  <a:srgbClr val="000000"/>
                </a:solidFill>
                <a:latin typeface="Arial" panose="020B0604020202020204" pitchFamily="34" charset="0"/>
                <a:cs typeface="Arial" panose="020B0604020202020204" pitchFamily="34" charset="0"/>
              </a:rPr>
              <a:t>- intoarce punctul R din S</a:t>
            </a:r>
            <a:r>
              <a:rPr lang="en-US">
                <a:solidFill>
                  <a:srgbClr val="000000"/>
                </a:solidFill>
                <a:latin typeface="Arial" panose="020B0604020202020204" pitchFamily="34" charset="0"/>
                <a:cs typeface="Arial" panose="020B0604020202020204" pitchFamily="34" charset="0"/>
                <a:sym typeface="+mn-ea"/>
              </a:rPr>
              <a:t>astfel incat unghiul </a:t>
            </a:r>
            <a:r>
              <a:rPr lang="en-US">
                <a:solidFill>
                  <a:srgbClr val="000000"/>
                </a:solidFill>
                <a:latin typeface="Arial" panose="020B0604020202020204" pitchFamily="34" charset="0"/>
                <a:cs typeface="Arial" panose="020B0604020202020204" pitchFamily="34" charset="0"/>
              </a:rPr>
              <a:t>&lt;</a:t>
            </a:r>
            <a:r>
              <a:rPr lang="en-US">
                <a:solidFill>
                  <a:srgbClr val="000000"/>
                </a:solidFill>
                <a:latin typeface="Arial" panose="020B0604020202020204" pitchFamily="34" charset="0"/>
                <a:cs typeface="Arial" panose="020B0604020202020204" pitchFamily="34" charset="0"/>
              </a:rPr>
              <a:t>PQR este cel mai mare.</a:t>
            </a:r>
            <a:endParaRPr lang="en-US">
              <a:solidFill>
                <a:srgbClr val="000000"/>
              </a:solidFill>
              <a:latin typeface="Arial" panose="020B0604020202020204" pitchFamily="34" charset="0"/>
              <a:cs typeface="Arial" panose="020B0604020202020204" pitchFamily="34" charset="0"/>
            </a:endParaRPr>
          </a:p>
          <a:p>
            <a:pPr indent="0">
              <a:buNone/>
            </a:pPr>
            <a:r>
              <a:rPr lang="en-US">
                <a:solidFill>
                  <a:srgbClr val="000000"/>
                </a:solidFill>
                <a:latin typeface="Arial" panose="020B0604020202020204" pitchFamily="34" charset="0"/>
                <a:cs typeface="Arial" panose="020B0604020202020204" pitchFamily="34" charset="0"/>
              </a:rPr>
              <a:t>		Timp: O(n)</a:t>
            </a:r>
            <a:endParaRPr lang="en-US">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rcRect l="6730" t="21102" r="40542" b="14896"/>
          <a:stretch>
            <a:fillRect/>
          </a:stretch>
        </p:blipFill>
        <p:spPr>
          <a:xfrm>
            <a:off x="7105650" y="-13970"/>
            <a:ext cx="4994910" cy="3409315"/>
          </a:xfrm>
          <a:prstGeom prst="rect">
            <a:avLst/>
          </a:prstGeom>
        </p:spPr>
      </p:pic>
      <p:pic>
        <p:nvPicPr>
          <p:cNvPr id="5" name="Picture 4"/>
          <p:cNvPicPr>
            <a:picLocks noChangeAspect="1"/>
          </p:cNvPicPr>
          <p:nvPr/>
        </p:nvPicPr>
        <p:blipFill>
          <a:blip r:embed="rId2"/>
          <a:srcRect l="6730" t="17543" r="38570" b="18924"/>
          <a:stretch>
            <a:fillRect/>
          </a:stretch>
        </p:blipFill>
        <p:spPr>
          <a:xfrm>
            <a:off x="7073900" y="3185160"/>
            <a:ext cx="5059045" cy="3303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2875" y="213995"/>
            <a:ext cx="11679555" cy="6739255"/>
          </a:xfrm>
          <a:prstGeom prst="rect">
            <a:avLst/>
          </a:prstGeom>
          <a:noFill/>
        </p:spPr>
        <p:txBody>
          <a:bodyPr wrap="square" rtlCol="0" anchor="t">
            <a:spAutoFit/>
          </a:bodyPr>
          <a:p>
            <a:r>
              <a:rPr lang="en-US" sz="2400" b="1">
                <a:solidFill>
                  <a:srgbClr val="000000"/>
                </a:solidFill>
              </a:rPr>
              <a:t>Input: </a:t>
            </a:r>
            <a:r>
              <a:rPr lang="en-US" sz="2400">
                <a:solidFill>
                  <a:srgbClr val="000000"/>
                </a:solidFill>
              </a:rPr>
              <a:t>O multime de puncte necoliniare P = {P1, P2, . . . , Pn} din R^2</a:t>
            </a:r>
            <a:endParaRPr lang="en-US" sz="2400">
              <a:solidFill>
                <a:srgbClr val="000000"/>
              </a:solidFill>
            </a:endParaRPr>
          </a:p>
          <a:p>
            <a:r>
              <a:rPr lang="en-US" sz="2400">
                <a:solidFill>
                  <a:srgbClr val="000000"/>
                </a:solidFill>
              </a:rPr>
              <a:t>(n ≥ 3).</a:t>
            </a:r>
            <a:endParaRPr lang="en-US" sz="2400">
              <a:solidFill>
                <a:srgbClr val="000000"/>
              </a:solidFill>
            </a:endParaRPr>
          </a:p>
          <a:p>
            <a:r>
              <a:rPr lang="en-US" sz="2400" b="1">
                <a:solidFill>
                  <a:srgbClr val="000000"/>
                </a:solidFill>
              </a:rPr>
              <a:t>Output:</a:t>
            </a:r>
            <a:r>
              <a:rPr lang="en-US" sz="2400">
                <a:solidFill>
                  <a:srgbClr val="000000"/>
                </a:solidFill>
              </a:rPr>
              <a:t> O lista L care contine varfurile ce determina frontiera acoperirii convexe, parcursa in sens trigonometric.</a:t>
            </a:r>
            <a:endParaRPr lang="en-US" sz="2400">
              <a:solidFill>
                <a:srgbClr val="000000"/>
              </a:solidFill>
            </a:endParaRPr>
          </a:p>
          <a:p>
            <a:r>
              <a:rPr lang="en-US" sz="2400">
                <a:solidFill>
                  <a:srgbClr val="000000"/>
                </a:solidFill>
              </a:rPr>
              <a:t>1. Determinarea unui punct din P care apartine frontierei (de exemplu cel mai mic, folosind ordinea lexicografica); acest punct este notat cu A1.</a:t>
            </a:r>
            <a:endParaRPr lang="en-US" sz="2400">
              <a:solidFill>
                <a:srgbClr val="000000"/>
              </a:solidFill>
            </a:endParaRPr>
          </a:p>
          <a:p>
            <a:r>
              <a:rPr lang="en-US" sz="2400">
                <a:solidFill>
                  <a:srgbClr val="000000"/>
                </a:solidFill>
              </a:rPr>
              <a:t>2. k ← 1; L ← (A1); valid ← true</a:t>
            </a:r>
            <a:endParaRPr lang="en-US" sz="2400">
              <a:solidFill>
                <a:srgbClr val="000000"/>
              </a:solidFill>
            </a:endParaRPr>
          </a:p>
          <a:p>
            <a:r>
              <a:rPr lang="en-US" sz="2400">
                <a:solidFill>
                  <a:srgbClr val="000000"/>
                </a:solidFill>
              </a:rPr>
              <a:t>3. while valid= true</a:t>
            </a:r>
            <a:endParaRPr lang="en-US" sz="2400">
              <a:solidFill>
                <a:srgbClr val="000000"/>
              </a:solidFill>
            </a:endParaRPr>
          </a:p>
          <a:p>
            <a:r>
              <a:rPr lang="en-US" sz="2400">
                <a:solidFill>
                  <a:srgbClr val="000000"/>
                </a:solidFill>
              </a:rPr>
              <a:t>4. do alege un pivot arbitrar S ∈ P, diferit de Ak</a:t>
            </a:r>
            <a:endParaRPr lang="en-US" sz="2400">
              <a:solidFill>
                <a:srgbClr val="000000"/>
              </a:solidFill>
            </a:endParaRPr>
          </a:p>
          <a:p>
            <a:r>
              <a:rPr lang="en-US" sz="2400">
                <a:solidFill>
                  <a:srgbClr val="000000"/>
                </a:solidFill>
              </a:rPr>
              <a:t>5. for i ← 1 to n</a:t>
            </a:r>
            <a:endParaRPr lang="en-US" sz="2400">
              <a:solidFill>
                <a:srgbClr val="000000"/>
              </a:solidFill>
            </a:endParaRPr>
          </a:p>
          <a:p>
            <a:r>
              <a:rPr lang="en-US" sz="2400">
                <a:solidFill>
                  <a:srgbClr val="000000"/>
                </a:solidFill>
              </a:rPr>
              <a:t>6. do if Pi este la dreapta muchiei orientate AkS</a:t>
            </a:r>
            <a:endParaRPr lang="en-US" sz="2400">
              <a:solidFill>
                <a:srgbClr val="000000"/>
              </a:solidFill>
            </a:endParaRPr>
          </a:p>
          <a:p>
            <a:r>
              <a:rPr lang="en-US" sz="2400">
                <a:solidFill>
                  <a:srgbClr val="000000"/>
                </a:solidFill>
              </a:rPr>
              <a:t>7. then S ← Pi</a:t>
            </a:r>
            <a:endParaRPr lang="en-US" sz="2400">
              <a:solidFill>
                <a:srgbClr val="000000"/>
              </a:solidFill>
            </a:endParaRPr>
          </a:p>
          <a:p>
            <a:r>
              <a:rPr lang="en-US" sz="2400">
                <a:solidFill>
                  <a:srgbClr val="000000"/>
                </a:solidFill>
              </a:rPr>
              <a:t>8. if S 6= A1</a:t>
            </a:r>
            <a:endParaRPr lang="en-US" sz="2400">
              <a:solidFill>
                <a:srgbClr val="000000"/>
              </a:solidFill>
            </a:endParaRPr>
          </a:p>
          <a:p>
            <a:r>
              <a:rPr lang="en-US" sz="2400">
                <a:solidFill>
                  <a:srgbClr val="000000"/>
                </a:solidFill>
              </a:rPr>
              <a:t>9. then k ← k + 1;</a:t>
            </a:r>
            <a:endParaRPr lang="en-US" sz="2400">
              <a:solidFill>
                <a:srgbClr val="000000"/>
              </a:solidFill>
            </a:endParaRPr>
          </a:p>
          <a:p>
            <a:r>
              <a:rPr lang="en-US" sz="2400">
                <a:solidFill>
                  <a:srgbClr val="000000"/>
                </a:solidFill>
              </a:rPr>
              <a:t>	Ak = S</a:t>
            </a:r>
            <a:endParaRPr lang="en-US" sz="2400">
              <a:solidFill>
                <a:srgbClr val="000000"/>
              </a:solidFill>
            </a:endParaRPr>
          </a:p>
          <a:p>
            <a:r>
              <a:rPr lang="en-US" sz="2400">
                <a:solidFill>
                  <a:srgbClr val="000000"/>
                </a:solidFill>
              </a:rPr>
              <a:t>	adauga Ak la L</a:t>
            </a:r>
            <a:endParaRPr lang="en-US" sz="2400">
              <a:solidFill>
                <a:srgbClr val="000000"/>
              </a:solidFill>
            </a:endParaRPr>
          </a:p>
          <a:p>
            <a:r>
              <a:rPr lang="en-US" sz="2400">
                <a:solidFill>
                  <a:srgbClr val="000000"/>
                </a:solidFill>
              </a:rPr>
              <a:t>10. else valid ← false</a:t>
            </a:r>
            <a:endParaRPr lang="en-US" sz="2400">
              <a:solidFill>
                <a:srgbClr val="000000"/>
              </a:solidFill>
            </a:endParaRPr>
          </a:p>
          <a:p>
            <a:r>
              <a:rPr lang="en-US" sz="2400">
                <a:solidFill>
                  <a:srgbClr val="000000"/>
                </a:solidFill>
              </a:rPr>
              <a:t>11. return L</a:t>
            </a:r>
            <a:endParaRPr lang="en-US" sz="2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0432293">
            <a:off x="6609098" y="-1577400"/>
            <a:ext cx="10246260" cy="10160900"/>
            <a:chOff x="5709690" y="-614862"/>
            <a:chExt cx="6987375" cy="7464925"/>
          </a:xfrm>
        </p:grpSpPr>
        <p:cxnSp>
          <p:nvCxnSpPr>
            <p:cNvPr id="7" name="直接连接符 6"/>
            <p:cNvCxnSpPr/>
            <p:nvPr userDrawn="1"/>
          </p:nvCxnSpPr>
          <p:spPr>
            <a:xfrm>
              <a:off x="9918700" y="0"/>
              <a:ext cx="2262188" cy="20764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613900" y="0"/>
              <a:ext cx="2566988" cy="47688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6724650" y="0"/>
              <a:ext cx="5467350" cy="518160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378700" y="0"/>
              <a:ext cx="1568451" cy="4234656"/>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rot="10800000" flipH="1" flipV="1">
              <a:off x="5709690" y="3325368"/>
              <a:ext cx="5412335" cy="170112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378700" y="4234656"/>
              <a:ext cx="996950" cy="2615407"/>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604500" y="0"/>
              <a:ext cx="1035050" cy="3663950"/>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7727950" y="3262512"/>
              <a:ext cx="2876550" cy="38873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7389329" y="2076450"/>
              <a:ext cx="4791559" cy="4773613"/>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3659565" flipH="1">
              <a:off x="9279655" y="-378448"/>
              <a:ext cx="743761" cy="270934"/>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flipV="1">
              <a:off x="6686550" y="7937"/>
              <a:ext cx="1041400" cy="3254575"/>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3659565" flipH="1">
              <a:off x="9206630" y="-252542"/>
              <a:ext cx="564180" cy="9532"/>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1729128" flipH="1" flipV="1">
              <a:off x="12099148" y="4850070"/>
              <a:ext cx="597917" cy="643698"/>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1729128" flipH="1" flipV="1">
              <a:off x="12147119" y="5249324"/>
              <a:ext cx="488474" cy="255869"/>
            </a:xfrm>
            <a:prstGeom prst="line">
              <a:avLst/>
            </a:prstGeom>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592180" y="2448246"/>
            <a:ext cx="1679169" cy="769441"/>
          </a:xfrm>
          <a:prstGeom prst="rect">
            <a:avLst/>
          </a:prstGeom>
          <a:noFill/>
        </p:spPr>
        <p:txBody>
          <a:bodyPr wrap="square" rtlCol="0">
            <a:spAutoFit/>
          </a:bodyPr>
          <a:lstStyle/>
          <a:p>
            <a:pPr defTabSz="914400"/>
            <a:r>
              <a:rPr lang="en-US" altLang="zh-CN" sz="4400" b="1" dirty="0">
                <a:solidFill>
                  <a:schemeClr val="tx1">
                    <a:lumMod val="85000"/>
                    <a:lumOff val="15000"/>
                  </a:schemeClr>
                </a:solidFill>
                <a:cs typeface="+mn-ea"/>
                <a:sym typeface="+mn-lt"/>
              </a:rPr>
              <a:t>02</a:t>
            </a:r>
            <a:endParaRPr lang="zh-CN" altLang="en-US" sz="4400" b="1" dirty="0">
              <a:solidFill>
                <a:schemeClr val="tx1">
                  <a:lumMod val="85000"/>
                  <a:lumOff val="15000"/>
                </a:schemeClr>
              </a:solidFill>
              <a:cs typeface="+mn-ea"/>
              <a:sym typeface="+mn-lt"/>
            </a:endParaRPr>
          </a:p>
        </p:txBody>
      </p:sp>
      <p:sp>
        <p:nvSpPr>
          <p:cNvPr id="26" name="文本框 25"/>
          <p:cNvSpPr txBox="1"/>
          <p:nvPr/>
        </p:nvSpPr>
        <p:spPr>
          <a:xfrm>
            <a:off x="1591945" y="3137535"/>
            <a:ext cx="6250940" cy="521970"/>
          </a:xfrm>
          <a:prstGeom prst="rect">
            <a:avLst/>
          </a:prstGeom>
          <a:noFill/>
        </p:spPr>
        <p:txBody>
          <a:bodyPr wrap="square" rtlCol="0">
            <a:spAutoFit/>
          </a:bodyPr>
          <a:lstStyle/>
          <a:p>
            <a:r>
              <a:rPr lang="en-US" sz="2800" dirty="0">
                <a:latin typeface="Arial Black" panose="020B0A04020102020204" charset="0"/>
                <a:cs typeface="Arial Black" panose="020B0A04020102020204" charset="0"/>
                <a:sym typeface="+mn-lt"/>
              </a:rPr>
              <a:t>Algoritmul lui Graham</a:t>
            </a:r>
            <a:endParaRPr lang="en-US" sz="2800" dirty="0">
              <a:latin typeface="Arial Black" panose="020B0A04020102020204" charset="0"/>
              <a:cs typeface="Arial Black" panose="020B0A04020102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750"/>
                                        <p:tgtEl>
                                          <p:spTgt spid="6"/>
                                        </p:tgtEl>
                                      </p:cBhvr>
                                    </p:animEffect>
                                  </p:childTnLst>
                                </p:cTn>
                              </p:par>
                            </p:childTnLst>
                          </p:cTn>
                        </p:par>
                        <p:par>
                          <p:cTn id="8" fill="hold">
                            <p:stCondLst>
                              <p:cond delay="1000"/>
                            </p:stCondLst>
                            <p:childTnLst>
                              <p:par>
                                <p:cTn id="9" presetID="21" presetClass="entr" presetSubtype="3"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3)">
                                      <p:cBhvr>
                                        <p:cTn id="11" dur="750"/>
                                        <p:tgtEl>
                                          <p:spTgt spid="25"/>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750" fill="hold"/>
                                        <p:tgtEl>
                                          <p:spTgt spid="26"/>
                                        </p:tgtEl>
                                        <p:attrNameLst>
                                          <p:attrName>ppt_w</p:attrName>
                                        </p:attrNameLst>
                                      </p:cBhvr>
                                      <p:tavLst>
                                        <p:tav tm="0">
                                          <p:val>
                                            <p:fltVal val="0"/>
                                          </p:val>
                                        </p:tav>
                                        <p:tav tm="100000">
                                          <p:val>
                                            <p:strVal val="#ppt_w"/>
                                          </p:val>
                                        </p:tav>
                                      </p:tavLst>
                                    </p:anim>
                                    <p:anim calcmode="lin" valueType="num">
                                      <p:cBhvr>
                                        <p:cTn id="16" dur="750" fill="hold"/>
                                        <p:tgtEl>
                                          <p:spTgt spid="26"/>
                                        </p:tgtEl>
                                        <p:attrNameLst>
                                          <p:attrName>ppt_h</p:attrName>
                                        </p:attrNameLst>
                                      </p:cBhvr>
                                      <p:tavLst>
                                        <p:tav tm="0">
                                          <p:val>
                                            <p:fltVal val="0"/>
                                          </p:val>
                                        </p:tav>
                                        <p:tav tm="100000">
                                          <p:val>
                                            <p:strVal val="#ppt_h"/>
                                          </p:val>
                                        </p:tav>
                                      </p:tavLst>
                                    </p:anim>
                                    <p:animEffect transition="in" filter="fade">
                                      <p:cBhvr>
                                        <p:cTn id="1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386330" y="735330"/>
            <a:ext cx="7419975" cy="583565"/>
          </a:xfrm>
          <a:prstGeom prst="rect">
            <a:avLst/>
          </a:prstGeom>
          <a:noFill/>
        </p:spPr>
        <p:txBody>
          <a:bodyPr wrap="square" rtlCol="0">
            <a:spAutoFit/>
          </a:bodyPr>
          <a:p>
            <a:pPr algn="ctr"/>
            <a:r>
              <a:rPr lang="en-US" sz="3200">
                <a:latin typeface="Arial Black" panose="020B0A04020102020204" charset="0"/>
                <a:cs typeface="Arial Black" panose="020B0A04020102020204" charset="0"/>
              </a:rPr>
              <a:t>ALGORITMUL LUI GRAHAM	</a:t>
            </a:r>
            <a:endParaRPr lang="en-US" sz="3200">
              <a:latin typeface="Arial Black" panose="020B0A04020102020204" charset="0"/>
              <a:cs typeface="Arial Black" panose="020B0A04020102020204" charset="0"/>
            </a:endParaRPr>
          </a:p>
        </p:txBody>
      </p:sp>
      <p:sp>
        <p:nvSpPr>
          <p:cNvPr id="124" name="Text Box 123"/>
          <p:cNvSpPr txBox="1"/>
          <p:nvPr/>
        </p:nvSpPr>
        <p:spPr>
          <a:xfrm>
            <a:off x="971550" y="1303655"/>
            <a:ext cx="10157460" cy="1753235"/>
          </a:xfrm>
          <a:prstGeom prst="rect">
            <a:avLst/>
          </a:prstGeom>
          <a:noFill/>
        </p:spPr>
        <p:txBody>
          <a:bodyPr wrap="square" rtlCol="0">
            <a:spAutoFit/>
          </a:bodyPr>
          <a:p>
            <a:r>
              <a:rPr lang="en-US">
                <a:latin typeface="Arial" panose="020B0604020202020204" pitchFamily="34" charset="0"/>
                <a:cs typeface="Arial" panose="020B0604020202020204" pitchFamily="34" charset="0"/>
              </a:rPr>
              <a:t>Un algoritm eficient pentru determinarea înfăşurătoarei convexe a fost propus de R. L. Graham în 1972. Algoritmul se bazează pe determinarea unui punct interior al mulţimii S, deplasarea în el a originii sistemului de coordonate şi sortarea celorlalte puncte pi ale mulţimii după măsura unghiului format de vectorul Opi cu axa Ox. După sortare, punctele din S sunt plasate într-o listă bidirecţională, circulară. La următoarea etapă se parcurge lista formată, pornind de la punctul de abscisă minima. </a:t>
            </a:r>
            <a:endParaRPr lang="en-US">
              <a:latin typeface="Arial" panose="020B0604020202020204" pitchFamily="34" charset="0"/>
              <a:cs typeface="Arial" panose="020B0604020202020204" pitchFamily="34" charset="0"/>
            </a:endParaRPr>
          </a:p>
        </p:txBody>
      </p:sp>
      <p:pic>
        <p:nvPicPr>
          <p:cNvPr id="125" name="Picture 124"/>
          <p:cNvPicPr>
            <a:picLocks noChangeAspect="1"/>
          </p:cNvPicPr>
          <p:nvPr/>
        </p:nvPicPr>
        <p:blipFill>
          <a:blip r:embed="rId1"/>
          <a:srcRect l="43797" t="34201" r="26725" b="13681"/>
          <a:stretch>
            <a:fillRect/>
          </a:stretch>
        </p:blipFill>
        <p:spPr>
          <a:xfrm>
            <a:off x="7652385" y="2722245"/>
            <a:ext cx="3835400" cy="3634105"/>
          </a:xfrm>
          <a:prstGeom prst="rect">
            <a:avLst/>
          </a:prstGeom>
        </p:spPr>
      </p:pic>
      <p:sp>
        <p:nvSpPr>
          <p:cNvPr id="126" name="Text Box 125"/>
          <p:cNvSpPr txBox="1"/>
          <p:nvPr/>
        </p:nvSpPr>
        <p:spPr>
          <a:xfrm>
            <a:off x="941705" y="2949575"/>
            <a:ext cx="6626860" cy="3415030"/>
          </a:xfrm>
          <a:prstGeom prst="rect">
            <a:avLst/>
          </a:prstGeom>
          <a:noFill/>
        </p:spPr>
        <p:txBody>
          <a:bodyPr wrap="square" rtlCol="0">
            <a:spAutoFit/>
          </a:bodyPr>
          <a:p>
            <a:pPr>
              <a:lnSpc>
                <a:spcPct val="100000"/>
              </a:lnSpc>
            </a:pPr>
            <a:r>
              <a:rPr lang="en-US">
                <a:latin typeface="Arial" panose="020B0604020202020204" pitchFamily="34" charset="0"/>
                <a:cs typeface="Arial" panose="020B0604020202020204" pitchFamily="34" charset="0"/>
              </a:rPr>
              <a:t>Acesta este un punct care, în mod cert, aparţine înfăşurătoarei convexe. La fiecare „moment” al parcurgerii se cercetează un triplet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de elemente(Fiecare element al listei descrie un punct al mulţimii S) consecutive ale listei p1, p2, p3. Cercetarea este realizată prin verificarea poziţiei punctului p2 faţă de vectorul p1p3</a:t>
            </a:r>
            <a:r>
              <a:rPr lang="en-US">
                <a:cs typeface="Arial" panose="020B0604020202020204" pitchFamily="34" charset="0"/>
              </a:rPr>
              <a:t>.</a:t>
            </a:r>
            <a:endParaRPr lang="en-US">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Poziţionarea în semiplanul stâng stabileşte p2 ca fiind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un punct interior al mulţimii. În acest caz, p2 este exclus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din listă, iar tripletul care urmează să fie cercetat devine </a:t>
            </a:r>
            <a:endParaRPr lang="en-US">
              <a:latin typeface="Arial" panose="020B0604020202020204" pitchFamily="34" charset="0"/>
              <a:cs typeface="Arial" panose="020B0604020202020204" pitchFamily="34" charset="0"/>
            </a:endParaRPr>
          </a:p>
          <a:p>
            <a:pPr>
              <a:lnSpc>
                <a:spcPct val="100000"/>
              </a:lnSpc>
            </a:pPr>
            <a:r>
              <a:rPr lang="en-US">
                <a:latin typeface="Arial" panose="020B0604020202020204" pitchFamily="34" charset="0"/>
                <a:cs typeface="Arial" panose="020B0604020202020204" pitchFamily="34" charset="0"/>
              </a:rPr>
              <a:t>p0, p1, p3 ( p0 – elementul precedent pentru p1 ).</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730" y="92710"/>
            <a:ext cx="11007090" cy="1322070"/>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rPr>
              <a:t>Poziţionarea în semiplanul drept stabileşte p2 ca fiind un punct posibil al înfăşurătoarei convexe. În acest caz, p2 este păstrat în listă, iar tripletul care urmează să fie cercetat devine p2, p3, p4 , ( p4 – elementul următor pentru p3 ). Parcurgerea ia sfârşit când se revine în punctul de unde a început.</a:t>
            </a:r>
            <a:endParaRPr lang="en-US" sz="2000">
              <a:latin typeface="Arial" panose="020B0604020202020204" pitchFamily="34" charset="0"/>
              <a:cs typeface="Arial" panose="020B0604020202020204" pitchFamily="34" charset="0"/>
            </a:endParaRPr>
          </a:p>
        </p:txBody>
      </p:sp>
      <p:sp>
        <p:nvSpPr>
          <p:cNvPr id="3" name="Text Box 2"/>
          <p:cNvSpPr txBox="1"/>
          <p:nvPr/>
        </p:nvSpPr>
        <p:spPr>
          <a:xfrm>
            <a:off x="125095" y="1414145"/>
            <a:ext cx="5990590" cy="3784600"/>
          </a:xfrm>
          <a:prstGeom prst="rect">
            <a:avLst/>
          </a:prstGeom>
          <a:noFill/>
        </p:spPr>
        <p:txBody>
          <a:bodyPr wrap="square" rtlCol="0">
            <a:spAutoFit/>
          </a:bodyPr>
          <a:p>
            <a:r>
              <a:rPr lang="en-US" sz="2000">
                <a:latin typeface="Arial Black" panose="020B0A04020102020204" charset="0"/>
                <a:cs typeface="Arial Black" panose="020B0A04020102020204" charset="0"/>
              </a:rPr>
              <a:t>Pseudocod</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1</a:t>
            </a:r>
            <a:r>
              <a:rPr lang="en-US" sz="2000">
                <a:latin typeface="Arial" panose="020B0604020202020204" pitchFamily="34" charset="0"/>
                <a:cs typeface="Arial" panose="020B0604020202020204" pitchFamily="34" charset="0"/>
              </a:rPr>
              <a:t> Se determină un punct interior z ,z</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2</a:t>
            </a:r>
            <a:r>
              <a:rPr lang="en-US" sz="2000">
                <a:latin typeface="Arial" panose="020B0604020202020204" pitchFamily="34" charset="0"/>
                <a:cs typeface="Arial" panose="020B0604020202020204" pitchFamily="34" charset="0"/>
              </a:rPr>
              <a:t> Se transferă originea sistemului de coordonate în punctul z.</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3</a:t>
            </a:r>
            <a:r>
              <a:rPr lang="en-US" sz="2000">
                <a:latin typeface="Arial" panose="020B0604020202020204" pitchFamily="34" charset="0"/>
                <a:cs typeface="Arial" panose="020B0604020202020204" pitchFamily="34" charset="0"/>
              </a:rPr>
              <a:t> Se determină coordonatele polare ( ,r φ) ale fiecărui punct p</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S </a:t>
            </a:r>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rPr>
              <a:t>p</a:t>
            </a:r>
            <a:r>
              <a:rPr lang="en-US" sz="2000">
                <a:latin typeface="Arial" panose="020B0604020202020204" pitchFamily="34" charset="0"/>
                <a:cs typeface="Arial" panose="020B0604020202020204" pitchFamily="34" charset="0"/>
                <a:sym typeface="+mn-ea"/>
              </a:rPr>
              <a:t> ≠</a:t>
            </a:r>
            <a:r>
              <a:rPr lang="en-US" sz="2000">
                <a:latin typeface="Arial" panose="020B0604020202020204" pitchFamily="34" charset="0"/>
                <a:cs typeface="Arial" panose="020B0604020202020204" pitchFamily="34" charset="0"/>
              </a:rPr>
              <a:t>z , apoi se sortează după creşterea φ (pentru punctele cu unghiuri congruente sortarea se efectuează după creşterea r).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4</a:t>
            </a:r>
            <a:r>
              <a:rPr lang="en-US" sz="2000">
                <a:latin typeface="Arial" panose="020B0604020202020204" pitchFamily="34" charset="0"/>
                <a:cs typeface="Arial" panose="020B0604020202020204" pitchFamily="34" charset="0"/>
              </a:rPr>
              <a:t> Se formează o listă bidirecţională, circulară, ale </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cărei elemente sunt punctele sortate (Q).</a:t>
            </a:r>
            <a:endParaRPr lang="en-US" sz="2000">
              <a:latin typeface="Arial" panose="020B0604020202020204" pitchFamily="34" charset="0"/>
              <a:cs typeface="Arial" panose="020B0604020202020204" pitchFamily="34" charset="0"/>
            </a:endParaRPr>
          </a:p>
        </p:txBody>
      </p:sp>
      <p:sp>
        <p:nvSpPr>
          <p:cNvPr id="4" name="Text Box 3"/>
          <p:cNvSpPr txBox="1"/>
          <p:nvPr/>
        </p:nvSpPr>
        <p:spPr>
          <a:xfrm>
            <a:off x="6115050" y="1414145"/>
            <a:ext cx="5447665" cy="4092575"/>
          </a:xfrm>
          <a:prstGeom prst="rect">
            <a:avLst/>
          </a:prstGeom>
          <a:noFill/>
        </p:spPr>
        <p:txBody>
          <a:bodyPr wrap="square" rtlCol="0">
            <a:spAutoFit/>
          </a:bodyPr>
          <a:p>
            <a:r>
              <a:rPr lang="en-US" sz="2000" b="1">
                <a:latin typeface="Arial" panose="020B0604020202020204" pitchFamily="34" charset="0"/>
                <a:cs typeface="Arial" panose="020B0604020202020204" pitchFamily="34" charset="0"/>
              </a:rPr>
              <a:t>Pas 5</a:t>
            </a:r>
            <a:r>
              <a:rPr lang="en-US" sz="2000">
                <a:latin typeface="Arial" panose="020B0604020202020204" pitchFamily="34" charset="0"/>
                <a:cs typeface="Arial" panose="020B0604020202020204" pitchFamily="34" charset="0"/>
              </a:rPr>
              <a:t> Se stabileşte p0 – punctul de abscisă minimă (în sistemul cartezian de coordonate). p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rPr>
              <a:t>p0 . </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Pas 6 </a:t>
            </a:r>
            <a:r>
              <a:rPr lang="en-US" sz="2000">
                <a:latin typeface="Arial" panose="020B0604020202020204" pitchFamily="34" charset="0"/>
                <a:cs typeface="Arial" panose="020B0604020202020204" pitchFamily="34" charset="0"/>
              </a:rPr>
              <a:t>Cât timp la p0 nu se ajunge prin mişcări „înainte”, se repetă:</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 Se consideră tripletul p1 ←p , p2 ←p[urm],</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p3 ←p2[urm].</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b) Dacă p2 e poziţionat în semiplanul drept faţă de vectorul pkpi, atunci se efectuează mişcarea „înainte”: </a:t>
            </a:r>
            <a:r>
              <a:rPr lang="en-US" sz="2000">
                <a:latin typeface="Arial" panose="020B0604020202020204" pitchFamily="34" charset="0"/>
                <a:cs typeface="Arial" panose="020B0604020202020204" pitchFamily="34" charset="0"/>
                <a:sym typeface="+mn-ea"/>
              </a:rPr>
              <a:t>p←p[urm]</a:t>
            </a:r>
            <a:r>
              <a:rPr lang="en-US" sz="2000">
                <a:latin typeface="Arial" panose="020B0604020202020204" pitchFamily="34" charset="0"/>
                <a:cs typeface="Arial" panose="020B0604020202020204" pitchFamily="34" charset="0"/>
              </a:rPr>
              <a:t>, altfel p2 se exclude din lista Q şi se efectuează mişcarea „înapoi”: </a:t>
            </a:r>
            <a:r>
              <a:rPr lang="en-US" sz="2000">
                <a:latin typeface="Arial" panose="020B0604020202020204" pitchFamily="34" charset="0"/>
                <a:cs typeface="Arial" panose="020B0604020202020204" pitchFamily="34" charset="0"/>
                <a:sym typeface="+mn-ea"/>
              </a:rPr>
              <a:t>p←p[prec].</a:t>
            </a:r>
            <a:endParaRPr lang="en-US" sz="2000">
              <a:latin typeface="Arial" panose="020B0604020202020204" pitchFamily="34" charset="0"/>
              <a:cs typeface="Arial" panose="020B0604020202020204" pitchFamily="34" charset="0"/>
              <a:sym typeface="+mn-ea"/>
            </a:endParaRPr>
          </a:p>
          <a:p>
            <a:r>
              <a:rPr lang="en-US" sz="2000" b="1">
                <a:latin typeface="Arial" panose="020B0604020202020204" pitchFamily="34" charset="0"/>
                <a:cs typeface="Arial" panose="020B0604020202020204" pitchFamily="34" charset="0"/>
              </a:rPr>
              <a:t>Pas 7</a:t>
            </a:r>
            <a:r>
              <a:rPr lang="en-US" sz="2000">
                <a:latin typeface="Arial" panose="020B0604020202020204" pitchFamily="34" charset="0"/>
                <a:cs typeface="Arial" panose="020B0604020202020204" pitchFamily="34" charset="0"/>
              </a:rPr>
              <a:t> Q – înfăşurătoarea convexă.</a:t>
            </a:r>
            <a:endParaRPr lang="en-US" sz="2000">
              <a:latin typeface="Arial" panose="020B0604020202020204" pitchFamily="34" charset="0"/>
              <a:cs typeface="Arial" panose="020B0604020202020204" pitchFamily="34" charset="0"/>
            </a:endParaRPr>
          </a:p>
        </p:txBody>
      </p:sp>
      <p:sp>
        <p:nvSpPr>
          <p:cNvPr id="5" name="Text Box 4"/>
          <p:cNvSpPr txBox="1"/>
          <p:nvPr/>
        </p:nvSpPr>
        <p:spPr>
          <a:xfrm>
            <a:off x="44450" y="5506720"/>
            <a:ext cx="12103735" cy="1322070"/>
          </a:xfrm>
          <a:prstGeom prst="rect">
            <a:avLst/>
          </a:prstGeom>
          <a:noFill/>
        </p:spPr>
        <p:txBody>
          <a:bodyPr wrap="square" rtlCol="0" anchor="t">
            <a:spAutoFit/>
          </a:bodyPr>
          <a:p>
            <a:r>
              <a:rPr lang="en-US" sz="2000">
                <a:latin typeface="Arial" panose="020B0604020202020204" pitchFamily="34" charset="0"/>
                <a:cs typeface="Arial" panose="020B0604020202020204" pitchFamily="34" charset="0"/>
                <a:sym typeface="+mn-ea"/>
              </a:rPr>
              <a:t>Complexitatea algoritmului este O(N logN )şi e determinată de complexitatea pasului 3 – sortarea punctelor după unghiul φ. Paşii 1, 2, 4, 5 au o complexitate liniară. Aceeaşi complexitate o are şi pasul 6 – la fiecare „moment” fie este eliminat un punct, fie se realizează un pas înainte. Numărul de operaţii pentru verificarea poziţiei punctului p2 este mărginit de o constantă.</a:t>
            </a:r>
            <a:endParaRPr lang="en-US" sz="20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2720" y="758825"/>
            <a:ext cx="7132955" cy="6062345"/>
          </a:xfrm>
          <a:prstGeom prst="rect">
            <a:avLst/>
          </a:prstGeom>
          <a:noFill/>
        </p:spPr>
        <p:txBody>
          <a:bodyPr wrap="square" rtlCol="0" anchor="t">
            <a:spAutoFit/>
          </a:bodyPr>
          <a:p>
            <a:endParaRPr lang="en-US" sz="2400">
              <a:latin typeface="Arial" panose="020B0604020202020204" pitchFamily="34" charset="0"/>
              <a:cs typeface="Arial" panose="020B0604020202020204" pitchFamily="34" charset="0"/>
              <a:sym typeface="+mn-ea"/>
            </a:endParaRPr>
          </a:p>
          <a:p>
            <a:pPr algn="ctr"/>
            <a:endParaRPr lang="en-US" sz="2400">
              <a:latin typeface="Arial" panose="020B0604020202020204" pitchFamily="34" charset="0"/>
              <a:cs typeface="Arial" panose="020B0604020202020204" pitchFamily="34" charset="0"/>
            </a:endParaRPr>
          </a:p>
          <a:p>
            <a:r>
              <a:rPr lang="en-US" sz="2000">
                <a:latin typeface="Arial Black" panose="020B0A04020102020204" charset="0"/>
                <a:cs typeface="Arial Black" panose="020B0A04020102020204" charset="0"/>
                <a:sym typeface="+mn-ea"/>
              </a:rPr>
              <a:t>Modificarea Andrew</a:t>
            </a:r>
            <a:r>
              <a:rPr lang="en-US" sz="2000">
                <a:latin typeface="Arial" panose="020B0604020202020204" pitchFamily="34" charset="0"/>
                <a:cs typeface="Arial" panose="020B0604020202020204" pitchFamily="34" charset="0"/>
                <a:sym typeface="+mn-ea"/>
              </a:rPr>
              <a:t> a algoritmului Graham are drept scop omiterea determinării punctului interior z, a deplasării originii sistemului de coordonate şi a calculului coordonatelor polare. La baza variantei Andrew stă următorul principiu: partea superioară (după y) a înfăşurătoarei convexe este bombată (în sus) pentru oricare 3 puncte consecutive ale sale, cea inferioară – bombată.</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Black" panose="020B0A04020102020204" charset="0"/>
                <a:cs typeface="Arial Black" panose="020B0A04020102020204" charset="0"/>
                <a:sym typeface="+mn-ea"/>
              </a:rPr>
              <a:t>Pseudocodul algoritmului are următoarea formă:</a:t>
            </a:r>
            <a:endParaRPr lang="en-US" sz="2000">
              <a:latin typeface="Arial Black" panose="020B0A04020102020204" charset="0"/>
              <a:cs typeface="Arial Black" panose="020B0A04020102020204" charset="0"/>
            </a:endParaRPr>
          </a:p>
          <a:p>
            <a:r>
              <a:rPr lang="en-US" sz="2000" b="1">
                <a:latin typeface="Arial" panose="020B0604020202020204" pitchFamily="34" charset="0"/>
                <a:cs typeface="Arial" panose="020B0604020202020204" pitchFamily="34" charset="0"/>
                <a:sym typeface="+mn-ea"/>
              </a:rPr>
              <a:t>Pas 1</a:t>
            </a:r>
            <a:r>
              <a:rPr lang="en-US" sz="2000">
                <a:latin typeface="Arial" panose="020B0604020202020204" pitchFamily="34" charset="0"/>
                <a:cs typeface="Arial" panose="020B0604020202020204" pitchFamily="34" charset="0"/>
                <a:sym typeface="+mn-ea"/>
              </a:rPr>
              <a:t> Se determină două puncte extreme pmin, pmax </a:t>
            </a:r>
            <a:r>
              <a:rPr lang="en-US" sz="2000">
                <a:latin typeface="Arial" panose="020B0604020202020204" pitchFamily="34" charset="0"/>
                <a:cs typeface="Arial" panose="020B0604020202020204" pitchFamily="34" charset="0"/>
                <a:sym typeface="+mn-ea"/>
              </a:rPr>
              <a:t>∈</a:t>
            </a:r>
            <a:r>
              <a:rPr lang="en-US" sz="2000">
                <a:latin typeface="Arial" panose="020B0604020202020204" pitchFamily="34" charset="0"/>
                <a:cs typeface="Arial" panose="020B0604020202020204" pitchFamily="34" charset="0"/>
                <a:sym typeface="+mn-ea"/>
              </a:rPr>
              <a:t>S , de abscisă minimă (respectiv maximă).</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Pas 2</a:t>
            </a:r>
            <a:r>
              <a:rPr lang="en-US" sz="2000">
                <a:latin typeface="Arial" panose="020B0604020202020204" pitchFamily="34" charset="0"/>
                <a:cs typeface="Arial" panose="020B0604020202020204" pitchFamily="34" charset="0"/>
                <a:sym typeface="+mn-ea"/>
              </a:rPr>
              <a:t> Se separă S în Ssup şi Sinf după poziţia punctelor din mulţimea iniţială faţă de vectorul p min p max.Ssup va fi formată din punctele extreme şi cele din stânga vectorului, Sinf – din punctele extreme şi cele din dreapta vectorului.</a:t>
            </a:r>
            <a:endParaRPr lang="en-US" sz="20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sym typeface="+mn-ea"/>
              </a:rPr>
              <a:t>Pas 3</a:t>
            </a:r>
            <a:r>
              <a:rPr lang="en-US" sz="2000">
                <a:latin typeface="Arial" panose="020B0604020202020204" pitchFamily="34" charset="0"/>
                <a:cs typeface="Arial" panose="020B0604020202020204" pitchFamily="34" charset="0"/>
                <a:sym typeface="+mn-ea"/>
              </a:rPr>
              <a:t> Se sortează Ssup, Sinf după creşterea abscisei.</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
        <p:nvSpPr>
          <p:cNvPr id="3" name="Text Box 2"/>
          <p:cNvSpPr txBox="1"/>
          <p:nvPr/>
        </p:nvSpPr>
        <p:spPr>
          <a:xfrm>
            <a:off x="1986280" y="390525"/>
            <a:ext cx="6936105" cy="706755"/>
          </a:xfrm>
          <a:prstGeom prst="rect">
            <a:avLst/>
          </a:prstGeom>
          <a:noFill/>
        </p:spPr>
        <p:txBody>
          <a:bodyPr wrap="square" rtlCol="0" anchor="t">
            <a:spAutoFit/>
          </a:bodyPr>
          <a:p>
            <a:pPr algn="ctr"/>
            <a:r>
              <a:rPr lang="en-US" sz="4000">
                <a:latin typeface="Arial Black" panose="020B0A04020102020204" charset="0"/>
                <a:cs typeface="Arial Black" panose="020B0A04020102020204" charset="0"/>
                <a:sym typeface="+mn-ea"/>
              </a:rPr>
              <a:t>Modificarea Andrew</a:t>
            </a:r>
            <a:endParaRPr lang="en-US" sz="4000">
              <a:latin typeface="Arial Black" panose="020B0A04020102020204" charset="0"/>
              <a:cs typeface="Arial Black" panose="020B0A04020102020204" charset="0"/>
              <a:sym typeface="+mn-ea"/>
            </a:endParaRPr>
          </a:p>
        </p:txBody>
      </p:sp>
      <p:pic>
        <p:nvPicPr>
          <p:cNvPr id="7" name="Picture 6"/>
          <p:cNvPicPr>
            <a:picLocks noChangeAspect="1"/>
          </p:cNvPicPr>
          <p:nvPr/>
        </p:nvPicPr>
        <p:blipFill>
          <a:blip r:embed="rId1"/>
          <a:srcRect l="45525" t="32439" r="40878" b="43585"/>
          <a:stretch>
            <a:fillRect/>
          </a:stretch>
        </p:blipFill>
        <p:spPr>
          <a:xfrm>
            <a:off x="7492365" y="1464310"/>
            <a:ext cx="4450715" cy="441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主题​​">
  <a:themeElements>
    <a:clrScheme name="自定义 59">
      <a:dk1>
        <a:sysClr val="windowText" lastClr="000000"/>
      </a:dk1>
      <a:lt1>
        <a:sysClr val="window" lastClr="FFFFFF"/>
      </a:lt1>
      <a:dk2>
        <a:srgbClr val="17406D"/>
      </a:dk2>
      <a:lt2>
        <a:srgbClr val="DBEFF9"/>
      </a:lt2>
      <a:accent1>
        <a:srgbClr val="113051"/>
      </a:accent1>
      <a:accent2>
        <a:srgbClr val="180C00"/>
      </a:accent2>
      <a:accent3>
        <a:srgbClr val="113051"/>
      </a:accent3>
      <a:accent4>
        <a:srgbClr val="180C00"/>
      </a:accent4>
      <a:accent5>
        <a:srgbClr val="113051"/>
      </a:accent5>
      <a:accent6>
        <a:srgbClr val="180C00"/>
      </a:accent6>
      <a:hlink>
        <a:srgbClr val="F49100"/>
      </a:hlink>
      <a:folHlink>
        <a:srgbClr val="85DFD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10035</Words>
  <Application>WPS Presentation</Application>
  <PresentationFormat>宽屏</PresentationFormat>
  <Paragraphs>246</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18</vt:i4>
      </vt:variant>
    </vt:vector>
  </HeadingPairs>
  <TitlesOfParts>
    <vt:vector size="38" baseType="lpstr">
      <vt:lpstr>Arial</vt:lpstr>
      <vt:lpstr>SimSun</vt:lpstr>
      <vt:lpstr>Wingdings</vt:lpstr>
      <vt:lpstr>Gill Sans</vt:lpstr>
      <vt:lpstr>ヒラギノ角ゴ ProN W3</vt:lpstr>
      <vt:lpstr>Segoe Print</vt:lpstr>
      <vt:lpstr>Lato Regular</vt:lpstr>
      <vt:lpstr>Calibri</vt:lpstr>
      <vt:lpstr>Calibri</vt:lpstr>
      <vt:lpstr>Microsoft YaHei</vt:lpstr>
      <vt:lpstr>Arial Unicode MS</vt:lpstr>
      <vt:lpstr>Arial Black</vt:lpstr>
      <vt:lpstr>Gill Sans</vt:lpstr>
      <vt:lpstr>Office 主题​​</vt:lpstr>
      <vt:lpstr>1_Office 主题</vt:lpstr>
      <vt:lpstr>1_Default Theme</vt:lpstr>
      <vt:lpstr>2_Default Theme</vt:lpstr>
      <vt:lpstr>Office 主题</vt:lpstr>
      <vt:lpstr>2_Office Theme</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Alexandra Maria</cp:lastModifiedBy>
  <cp:revision>671</cp:revision>
  <dcterms:created xsi:type="dcterms:W3CDTF">2018-08-24T08:38:00Z</dcterms:created>
  <dcterms:modified xsi:type="dcterms:W3CDTF">2020-04-25T18:33:51Z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