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6" r:id="rId1"/>
    <p:sldMasterId id="2147483825" r:id="rId2"/>
    <p:sldMasterId id="2147483837" r:id="rId3"/>
    <p:sldMasterId id="2147483861" r:id="rId4"/>
    <p:sldMasterId id="2147483874" r:id="rId5"/>
  </p:sldMasterIdLst>
  <p:notesMasterIdLst>
    <p:notesMasterId r:id="rId28"/>
  </p:notesMasterIdLst>
  <p:sldIdLst>
    <p:sldId id="256" r:id="rId6"/>
    <p:sldId id="317" r:id="rId7"/>
    <p:sldId id="309" r:id="rId8"/>
    <p:sldId id="261" r:id="rId9"/>
    <p:sldId id="318" r:id="rId10"/>
    <p:sldId id="268" r:id="rId11"/>
    <p:sldId id="312" r:id="rId12"/>
    <p:sldId id="313" r:id="rId13"/>
    <p:sldId id="315" r:id="rId14"/>
    <p:sldId id="311" r:id="rId15"/>
    <p:sldId id="319" r:id="rId16"/>
    <p:sldId id="278" r:id="rId17"/>
    <p:sldId id="280" r:id="rId18"/>
    <p:sldId id="279" r:id="rId19"/>
    <p:sldId id="286" r:id="rId20"/>
    <p:sldId id="287" r:id="rId21"/>
    <p:sldId id="288" r:id="rId22"/>
    <p:sldId id="289" r:id="rId23"/>
    <p:sldId id="320" r:id="rId24"/>
    <p:sldId id="291" r:id="rId25"/>
    <p:sldId id="321" r:id="rId26"/>
    <p:sldId id="29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15" autoAdjust="0"/>
    <p:restoredTop sz="95226" autoAdjust="0"/>
  </p:normalViewPr>
  <p:slideViewPr>
    <p:cSldViewPr snapToGrid="0">
      <p:cViewPr varScale="1">
        <p:scale>
          <a:sx n="71" d="100"/>
          <a:sy n="71" d="100"/>
        </p:scale>
        <p:origin x="77" y="288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86ABC9-9777-4314-927F-28C4629B6260}" type="datetimeFigureOut">
              <a:rPr lang="de-DE" smtClean="0"/>
              <a:t>16.09.2019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ECA24-C866-4C88-BB55-9C2B85A3CC4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8947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ECA24-C866-4C88-BB55-9C2B85A3CC4E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7706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Einsteiger: Personen die vom Bahnsteig in das innere des Zuges gelangen wollen</a:t>
            </a:r>
          </a:p>
          <a:p>
            <a:r>
              <a:rPr lang="de-DE" dirty="0"/>
              <a:t>Aussteiger: Personen die vom inneren des Zuges auf den Bahnsteig gelangen wollen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ECA24-C866-4C88-BB55-9C2B85A3CC4E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2618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Personen = Einsteiger + Aussteiger + 2*Platzmacher</a:t>
            </a:r>
          </a:p>
          <a:p>
            <a:r>
              <a:rPr lang="de-DE" dirty="0"/>
              <a:t>Platzmacher = Person die aus inneren des Zuges aussteigt und sich in den Wartebereich stellt damit andere Aussteigen können, sie wollen danach wieder in den Zug gelangen</a:t>
            </a:r>
          </a:p>
          <a:p>
            <a:r>
              <a:rPr lang="de-DE" dirty="0"/>
              <a:t>Fahrgastwechsel beginnt wenn erster Aussteiger Fuß auf Bahnsteig wenn nicht… , Fahrgastwechsel endet wenn letzter Einsteiger zweiten Fuß in den Wagon setzt wenn nicht ….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ECA24-C866-4C88-BB55-9C2B85A3CC4E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2741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Früher Einsteigen: Einsteigen wenn noch nicht alle Aussteiger ausgestiegen sind</a:t>
            </a:r>
          </a:p>
          <a:p>
            <a:r>
              <a:rPr lang="de-DE" dirty="0"/>
              <a:t>Sperrig: Personen die mehr Platz einnehmen als andere</a:t>
            </a:r>
          </a:p>
          <a:p>
            <a:r>
              <a:rPr lang="de-DE" dirty="0"/>
              <a:t>Langsame: von </a:t>
            </a:r>
            <a:r>
              <a:rPr lang="de-DE" dirty="0" err="1"/>
              <a:t>beobachter</a:t>
            </a:r>
            <a:r>
              <a:rPr lang="de-DE" dirty="0"/>
              <a:t> als sehr langsam empfunden</a:t>
            </a:r>
          </a:p>
          <a:p>
            <a:r>
              <a:rPr lang="de-DE" dirty="0"/>
              <a:t>Abgelenkt: Ablenkenden Gegenstand in der Hand und mind. 1 mal im Prozess draufschauen</a:t>
            </a:r>
          </a:p>
          <a:p>
            <a:r>
              <a:rPr lang="de-DE" dirty="0"/>
              <a:t>Im Weg stehen: Stehen so in der Tür das andere Aus- bzw. Einsteiger einen bogen um sie machen müssen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ECA24-C866-4C88-BB55-9C2B85A3CC4E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4747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1F5-A492-4D26-971A-66C1933890E6}" type="datetime1">
              <a:rPr lang="de-DE" smtClean="0"/>
              <a:t>18.09.2019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523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476B2-3D04-41AB-8E55-287E53257BFB}" type="datetime1">
              <a:rPr lang="de-DE" smtClean="0"/>
              <a:t>18.09.2019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6676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68C5C-BA41-4090-8E75-EDCACD3CCCEF}" type="datetime1">
              <a:rPr lang="de-DE" smtClean="0"/>
              <a:t>18.09.2019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09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4744-D0AE-4599-A16C-E85E33991F7C}" type="datetime1">
              <a:rPr lang="de-DE" smtClean="0"/>
              <a:t>18.09.2019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2804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D25D-8221-4A9A-A946-77306156A0B4}" type="datetime1">
              <a:rPr lang="de-DE" smtClean="0"/>
              <a:t>18.09.2019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2650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67C4C-C930-4D68-BF95-8B2C0360E265}" type="datetime1">
              <a:rPr lang="de-DE" smtClean="0"/>
              <a:t>18.09.2019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5710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3DCE2-F726-4689-95EE-D172B7AEFB53}" type="datetime1">
              <a:rPr lang="de-DE" smtClean="0"/>
              <a:t>18.09.2019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1275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4555-A0A1-4595-A17E-BAF9BF663841}" type="datetime1">
              <a:rPr lang="de-DE" smtClean="0"/>
              <a:t>18.09.2019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976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824F-3F3C-4DF9-81DF-68D94579261E}" type="datetime1">
              <a:rPr lang="de-DE" smtClean="0"/>
              <a:t>18.09.2019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281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6723-99FB-43D5-86E8-9AAF934FF1FB}" type="datetime1">
              <a:rPr lang="de-DE" smtClean="0"/>
              <a:t>18.09.2019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18915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8DBB-168B-4E38-867A-21B698A7A139}" type="datetime1">
              <a:rPr lang="de-DE" smtClean="0"/>
              <a:t>18.09.2019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3646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61DA-A283-4FDE-A591-4C5A5E57DBB2}" type="datetime1">
              <a:rPr lang="de-DE" smtClean="0"/>
              <a:t>18.09.2019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86486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6B8C6-C06A-42C0-A3FA-B67D282C4A38}" type="datetime1">
              <a:rPr lang="de-DE" smtClean="0"/>
              <a:t>18.09.2019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4997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72D0-AB45-4979-83D7-F735651CBFCD}" type="datetime1">
              <a:rPr lang="de-DE" smtClean="0"/>
              <a:t>18.09.2019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69038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5E8A-4EE1-4516-8F97-B1EB8E991168}" type="datetime1">
              <a:rPr lang="de-DE" smtClean="0"/>
              <a:t>18.09.2019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93702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3594-43EE-4AC3-975A-8E87588D5828}" type="datetime1">
              <a:rPr lang="de-DE" smtClean="0"/>
              <a:t>18.09.2019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73745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2D14-8289-4260-AA5E-4607EAAD6D8B}" type="datetime1">
              <a:rPr lang="de-DE" smtClean="0"/>
              <a:t>18.09.2019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75333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ACE2-5CFA-4ABC-8C4C-B2C0185428A7}" type="datetime1">
              <a:rPr lang="de-DE" smtClean="0"/>
              <a:t>18.09.2019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73312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569F-8C49-427B-98BB-1B8C18341423}" type="datetime1">
              <a:rPr lang="de-DE" smtClean="0"/>
              <a:t>18.09.2019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29198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0179-CB67-4062-ACFD-82852A3FC0A5}" type="datetime1">
              <a:rPr lang="de-DE" smtClean="0"/>
              <a:t>18.09.2019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7758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5D5C2-EEC9-4114-922A-98523B5AB56D}" type="datetime1">
              <a:rPr lang="de-DE" smtClean="0"/>
              <a:t>18.09.2019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6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AF98-B9EB-4435-8A9F-28DB93783180}" type="datetime1">
              <a:rPr lang="de-DE" smtClean="0"/>
              <a:t>18.09.2019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6870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DD9E4-D684-422A-8BB7-24D17B43D735}" type="datetime1">
              <a:rPr lang="de-DE" smtClean="0"/>
              <a:t>18.09.2019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17779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AE0A-A9DF-46FD-9F9C-79BF633A03BC}" type="datetime1">
              <a:rPr lang="de-DE" smtClean="0"/>
              <a:t>18.09.2019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36683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254E7-3649-4EA8-AD6C-CE4D8C74B912}" type="datetime1">
              <a:rPr lang="de-DE" smtClean="0"/>
              <a:t>18.09.2019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5845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D1FF-18F0-4C7E-9651-FF0D779665F6}" type="datetime1">
              <a:rPr lang="de-DE" smtClean="0"/>
              <a:t>18.09.2019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51226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EFEDA-2D7F-4737-AD51-F902DBCE0CEB}" type="datetime1">
              <a:rPr lang="de-DE" smtClean="0"/>
              <a:t>18.09.2019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8445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DFBA8-3B43-4A04-8A10-9BF32F9CCCF8}" type="datetime1">
              <a:rPr lang="de-DE" smtClean="0"/>
              <a:t>18.09.2019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‹Nr.›</a:t>
            </a:fld>
            <a:endParaRPr lang="de-DE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6052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A654-81E1-4A8C-A663-7AB890F1E656}" type="datetime1">
              <a:rPr lang="de-DE" smtClean="0"/>
              <a:t>18.09.2019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4E9982CC-C272-4D0D-AC92-A7707DB3088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63421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D6E20-71AD-4812-A434-10D5697D4F41}" type="datetime1">
              <a:rPr lang="de-DE" smtClean="0"/>
              <a:t>18.09.2019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‹Nr.›</a:t>
            </a:fld>
            <a:endParaRPr lang="de-DE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2525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3166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3DF3-18B4-4C50-96EA-11CC2DD7D81B}" type="datetime1">
              <a:rPr lang="de-DE" smtClean="0"/>
              <a:t>18.09.2019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4E9982CC-C272-4D0D-AC92-A7707DB3088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695573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B8EE-C686-4445-8B4E-751E284E374E}" type="datetime1">
              <a:rPr lang="de-DE" smtClean="0"/>
              <a:t>18.09.2019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368237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34105-8825-4B51-8142-CB8AF954BFA5}" type="datetime1">
              <a:rPr lang="de-DE" smtClean="0"/>
              <a:t>18.09.2019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5341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98ED-4EAB-4011-99B4-2C0800ACF2F1}" type="datetime1">
              <a:rPr lang="de-DE" smtClean="0"/>
              <a:t>18.09.2019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517795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1CD1-88B1-4019-A631-53FF05C944F4}" type="datetime1">
              <a:rPr lang="de-DE" smtClean="0"/>
              <a:t>18.09.2019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276078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895D6F3-6063-4042-B000-66CD14BC61E7}" type="datetime1">
              <a:rPr lang="de-DE" smtClean="0"/>
              <a:t>18.09.2019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9982CC-C272-4D0D-AC92-A7707DB3088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337505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7CBB4-6C4E-4706-AF9E-B2763EECF959}" type="datetime1">
              <a:rPr lang="de-DE" smtClean="0"/>
              <a:t>18.09.2019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049792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3736-5A55-412F-B8A5-72B6257730B8}" type="datetime1">
              <a:rPr lang="de-DE" smtClean="0"/>
              <a:t>18.09.2019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684949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B852-6C3A-4581-9258-FF01ECC7FEED}" type="datetime1">
              <a:rPr lang="de-DE" smtClean="0"/>
              <a:t>18.09.2019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941318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436DC7-3B7C-4F8D-AC62-05E342697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BFCC8EB-0ABB-4370-B15C-5FFE49B64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81D67-3370-41BC-8D86-935920D1AC5B}" type="datetime1">
              <a:rPr lang="de-DE" smtClean="0"/>
              <a:t>18.09.2019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DB1043D-C1EF-4DED-99B8-FFA10076B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3531FE5-030A-408E-9268-4E7CDEB9A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A494FE4-4182-40C4-8F8D-FD1AAC0C6D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964" y="1879600"/>
            <a:ext cx="3204000" cy="43402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5" name="Inhaltsplatzhalter 6">
            <a:extLst>
              <a:ext uri="{FF2B5EF4-FFF2-40B4-BE49-F238E27FC236}">
                <a16:creationId xmlns:a16="http://schemas.microsoft.com/office/drawing/2014/main" id="{DC217483-257A-4A1F-86CB-998776BF34BD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07081" y="1879596"/>
            <a:ext cx="3204000" cy="43402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6" name="Inhaltsplatzhalter 6">
            <a:extLst>
              <a:ext uri="{FF2B5EF4-FFF2-40B4-BE49-F238E27FC236}">
                <a16:creationId xmlns:a16="http://schemas.microsoft.com/office/drawing/2014/main" id="{372DCDA0-E6E8-48AB-9900-D9CF53A41453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7951680" y="1879596"/>
            <a:ext cx="3204000" cy="43402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29282101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14C60E-3F25-49AA-A229-8B14B5460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2D276F8-A08A-4A35-AE7A-5A0EE0CEF5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09D1E5-F605-4260-B356-29CDC8F60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99451-802A-4177-8A5B-A18BAAAD55D7}" type="datetimeFigureOut">
              <a:rPr lang="de-DE" smtClean="0"/>
              <a:t>18.09.2019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CB7F02-B268-49CF-BB04-E81E8B0EF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17B9BD-4B18-4F32-9A44-77B6016FF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34AF-D6E2-43C2-A737-972E3024700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343566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1E8A3D-7DA9-4377-88FB-57281B9B2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7C39C7-BBF1-447F-B368-28E71A612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723989-29EE-4A0C-B743-6F5E74799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99451-802A-4177-8A5B-A18BAAAD55D7}" type="datetimeFigureOut">
              <a:rPr lang="de-DE" smtClean="0"/>
              <a:t>18.09.2019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659A56-423F-47EE-A3F6-AE5BAD10A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A94760-82C5-4430-80B9-DD1873D18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34AF-D6E2-43C2-A737-972E3024700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096131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926EB1-B682-4047-B452-15D36030D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4E0780-4767-4AB6-AF2F-AAFB33E87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0AB87C-E404-4C24-ACD7-BEA7DC4FC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99451-802A-4177-8A5B-A18BAAAD55D7}" type="datetimeFigureOut">
              <a:rPr lang="de-DE" smtClean="0"/>
              <a:t>18.09.2019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0BCC8C-2C0E-4AB8-94F4-83D865271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AC641-1927-440E-B7C2-08DE7EBD0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34AF-D6E2-43C2-A737-972E3024700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193746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0DFB74-FAB2-49EB-9E25-0E46AD04B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D73B0E-192F-46A7-B8E7-51D03E8F87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E030BB-5C4B-4B2E-9956-B99B16C2F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5F15B5A-A825-4F32-93DE-7E7306A0E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99451-802A-4177-8A5B-A18BAAAD55D7}" type="datetimeFigureOut">
              <a:rPr lang="de-DE" smtClean="0"/>
              <a:t>18.09.2019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426B4E-9A28-46F5-884C-63A86CF7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F96179-6D17-4D5F-8DD8-B9D0B5E46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34AF-D6E2-43C2-A737-972E3024700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459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9ABF-F7D1-426E-A0A8-9BAC00BCBCAE}" type="datetime1">
              <a:rPr lang="de-DE" smtClean="0"/>
              <a:t>18.09.2019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3235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A16E38-6286-474D-AA17-12E07DEC2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1308CE-93B9-47D4-9C07-D4705722D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3367EB-0EC1-4125-B632-60B147216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E9260C2-C8B8-4C69-9FE5-CD04869D76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DB243A6-08D7-446F-961C-9DCBA3AF66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2C0C5B5-7F0A-43DF-AE7A-B7966517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99451-802A-4177-8A5B-A18BAAAD55D7}" type="datetimeFigureOut">
              <a:rPr lang="de-DE" smtClean="0"/>
              <a:t>18.09.2019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A2E4E7A-E1ED-499F-85FC-366DB2C8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5AE2A44-20D3-4AC8-A516-CFBB91B88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34AF-D6E2-43C2-A737-972E3024700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150201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3B0E68-F3AB-42F2-BE7D-E51B55C62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B5C2223-BC1D-4BB0-B605-1883DFAA4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99451-802A-4177-8A5B-A18BAAAD55D7}" type="datetimeFigureOut">
              <a:rPr lang="de-DE" smtClean="0"/>
              <a:t>18.09.2019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36BDA17-CB20-4400-A90D-D74B5EB8E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A5B6E3-904B-465F-A2ED-C0BD9FFCE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34AF-D6E2-43C2-A737-972E3024700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726714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553621D-D568-4919-A22B-2D424EB97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99451-802A-4177-8A5B-A18BAAAD55D7}" type="datetimeFigureOut">
              <a:rPr lang="de-DE" smtClean="0"/>
              <a:t>18.09.2019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D4FA571-F74A-46B5-BA1B-A795D1468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DC0AD87-9A5B-4865-B726-23AEC6B7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34AF-D6E2-43C2-A737-972E3024700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052533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094058-5A85-49A0-82C9-0BE61E169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6DFF90-2A2A-4B5D-97EB-03C0AFFA3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4C32C1-163A-48C5-B0A7-A0793BF80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DC546E-72AE-4192-9007-EB5751599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99451-802A-4177-8A5B-A18BAAAD55D7}" type="datetimeFigureOut">
              <a:rPr lang="de-DE" smtClean="0"/>
              <a:t>18.09.2019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801D8F1-68D3-4786-B648-225E00F95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AD319C-E1FF-4A06-A603-21AE2F86D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34AF-D6E2-43C2-A737-972E3024700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933557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EB6F0D-729B-4B62-93CD-ACB5E232B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67ADC89-ACDE-4FF5-A1FB-03B3F3DFDF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49CF3F1-66DE-4259-951E-05A82E908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B8DD2C3-2D13-4968-A658-1AB473B61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99451-802A-4177-8A5B-A18BAAAD55D7}" type="datetimeFigureOut">
              <a:rPr lang="de-DE" smtClean="0"/>
              <a:t>18.09.2019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9796BB-D35A-4655-B827-7DE903047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301F96-938F-494F-BBC3-DDD6C3BE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34AF-D6E2-43C2-A737-972E3024700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35845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39B577-4628-42A0-A9CF-FDB273498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359A8F5-0C3C-4FFF-BBD3-528A67A36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9F5B51-C117-4180-84B5-E0E389FB6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99451-802A-4177-8A5B-A18BAAAD55D7}" type="datetimeFigureOut">
              <a:rPr lang="de-DE" smtClean="0"/>
              <a:t>18.09.2019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CA1E77-2B72-4CAC-971F-0666AE176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588946-2AFC-49F3-907C-301254304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34AF-D6E2-43C2-A737-972E3024700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29205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0C66F50-32CF-4AB2-8D45-57CDD7E493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CCC15FB-947C-47C4-B675-B036ECDEE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061248-9D49-4AD3-B19D-8A889ACA3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99451-802A-4177-8A5B-A18BAAAD55D7}" type="datetimeFigureOut">
              <a:rPr lang="de-DE" smtClean="0"/>
              <a:t>18.09.2019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9367B5-FF58-463F-822D-21C7F3A2C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22F1EB-3BC4-41B7-9F18-9D683DF4B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34AF-D6E2-43C2-A737-972E3024700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8897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CED5-5B62-4A11-AAE7-2A08A047B3FC}" type="datetime1">
              <a:rPr lang="de-DE" smtClean="0"/>
              <a:t>18.09.2019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39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6A33-F0A6-412C-9FD3-9C6716294EC1}" type="datetime1">
              <a:rPr lang="de-DE" smtClean="0"/>
              <a:t>18.09.2019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9355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C02CD-8BB4-4437-B8EB-E115499D827A}" type="datetime1">
              <a:rPr lang="de-DE" smtClean="0"/>
              <a:t>18.09.2019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9439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B8FDA-C05B-4FCE-823A-0777744FAE8F}" type="datetime1">
              <a:rPr lang="de-DE" smtClean="0"/>
              <a:t>18.09.2019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8824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CB42FB1-028C-46E2-89FA-3B415350343B}" type="datetime1">
              <a:rPr lang="de-DE" smtClean="0"/>
              <a:t>18.09.2019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982CC-C272-4D0D-AC92-A7707DB3088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6969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FA56F2E-23FD-4A8F-B947-F6D53BFF00DD}" type="datetime1">
              <a:rPr lang="de-DE" smtClean="0"/>
              <a:t>18.09.2019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982CC-C272-4D0D-AC92-A7707DB3088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2414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DE1A45C-EC41-4216-8842-F20D5B96604A}" type="datetime1">
              <a:rPr lang="de-DE" smtClean="0"/>
              <a:t>18.09.2019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982CC-C272-4D0D-AC92-A7707DB3088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1729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2781D67-3370-41BC-8D86-935920D1AC5B}" type="datetime1">
              <a:rPr lang="de-DE" smtClean="0"/>
              <a:t>18.09.2019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E9982CC-C272-4D0D-AC92-A7707DB30881}" type="slidenum">
              <a:rPr lang="de-DE" smtClean="0"/>
              <a:t>‹Nr.›</a:t>
            </a:fld>
            <a:endParaRPr lang="de-DE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831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37FC27E-B1A3-4355-8667-061B6494F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A73948-1AD0-4482-B2E9-AD986A799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5D4E29-6D2A-4104-BC43-829B3D945D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99451-802A-4177-8A5B-A18BAAAD55D7}" type="datetimeFigureOut">
              <a:rPr lang="de-DE" smtClean="0"/>
              <a:t>18.09.2019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B3A6EB-CA2E-4BED-96A9-1A828D1C12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A883F4-8159-4469-A9E5-0F62DC2CF5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134AF-D6E2-43C2-A737-972E3024700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361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320427-681C-46DC-92E9-E5E72BCEA5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7200" dirty="0"/>
              <a:t>Modellierung des Fahrgastwechsels in Fußgängersimulationen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4E5901F-3508-4AB4-AAD4-193E4645C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517765"/>
            <a:ext cx="10058400" cy="1143000"/>
          </a:xfrm>
        </p:spPr>
        <p:txBody>
          <a:bodyPr numCol="2"/>
          <a:lstStyle/>
          <a:p>
            <a:r>
              <a:rPr lang="de-DE" cap="none" dirty="0"/>
              <a:t>Bachelorarbeit	</a:t>
            </a:r>
          </a:p>
          <a:p>
            <a:endParaRPr lang="de-DE" cap="none" dirty="0"/>
          </a:p>
          <a:p>
            <a:pPr algn="r"/>
            <a:r>
              <a:rPr lang="de-DE" cap="none" dirty="0"/>
              <a:t>Alexandra Mayer</a:t>
            </a:r>
          </a:p>
          <a:p>
            <a:pPr algn="r"/>
            <a:r>
              <a:rPr lang="de-DE" cap="none" dirty="0"/>
              <a:t>11.09.2019</a:t>
            </a:r>
          </a:p>
        </p:txBody>
      </p:sp>
    </p:spTree>
    <p:extLst>
      <p:ext uri="{BB962C8B-B14F-4D97-AF65-F5344CB8AC3E}">
        <p14:creationId xmlns:p14="http://schemas.microsoft.com/office/powerpoint/2010/main" val="600927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5F0DC2-14F7-4CA7-B318-A27B556C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CBA90E-E395-41C1-B35D-9233853946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Forschungsfrage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0CED334-414A-4AD3-B632-DACC9722E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79" y="2582334"/>
            <a:ext cx="5928671" cy="3378200"/>
          </a:xfrm>
        </p:spPr>
        <p:txBody>
          <a:bodyPr/>
          <a:lstStyle/>
          <a:p>
            <a:pPr lvl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Kann die Fahrgastwechselzeit aus der Anzahl der Aus-, Einsteiger und Platzmacher abgeschätzt werden?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Welche Verhaltensweisen und Merkmale von Fahrgästen beeinflussen die Fahrgastwechselzeit?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Gibt es einen Zusammenhang zwischen der Anzahl der Aussteiger und dem Vorkommen von Platzmachern?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Gibt es einen signifikanten Anteil an defensiven und aggressiven Personen?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D7828DB-327B-46BF-AF94-CA21A81F22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25950" y="1846052"/>
            <a:ext cx="4129730" cy="736282"/>
          </a:xfrm>
        </p:spPr>
        <p:txBody>
          <a:bodyPr/>
          <a:lstStyle/>
          <a:p>
            <a:r>
              <a:rPr lang="de-DE" dirty="0"/>
              <a:t>Ergebnis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B082E62D-1DE8-4009-87C8-4BEAA92AC406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913984" y="2582334"/>
                <a:ext cx="4241696" cy="3378200"/>
              </a:xfrm>
            </p:spPr>
            <p:txBody>
              <a:bodyPr/>
              <a:lstStyle/>
              <a:p>
                <a:pPr lvl="1">
                  <a:spcBef>
                    <a:spcPts val="12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de-DE" dirty="0"/>
                  <a:t>Ja mit: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𝐹𝑎h𝑟𝑔𝑎𝑠𝑡𝑤𝑒𝑐h𝑠𝑒𝑙𝑧𝑒𝑖𝑡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=3.67+0.69∙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𝑃𝑒𝑟𝑠𝑜𝑛𝑒𝑛</m:t>
                    </m:r>
                  </m:oMath>
                </a14:m>
                <a:endParaRPr lang="de-DE" dirty="0">
                  <a:ea typeface="Cambria Math" panose="02040503050406030204" pitchFamily="18" charset="0"/>
                </a:endParaRPr>
              </a:p>
              <a:p>
                <a:pPr lvl="1">
                  <a:spcBef>
                    <a:spcPts val="12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de-DE" dirty="0">
                    <a:ea typeface="Cambria Math" panose="02040503050406030204" pitchFamily="18" charset="0"/>
                  </a:rPr>
                  <a:t>Nur Im Weg Stehen hat einen signifikanten zeitlichen Einfluss</a:t>
                </a:r>
              </a:p>
              <a:p>
                <a:pPr lvl="1">
                  <a:spcBef>
                    <a:spcPts val="12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de-DE" dirty="0"/>
                  <a:t>Es konnte kein direkter Zusammenhang gefunden werden</a:t>
                </a:r>
              </a:p>
              <a:p>
                <a:pPr lvl="1">
                  <a:spcBef>
                    <a:spcPts val="12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de-DE" dirty="0"/>
                  <a:t>Ja der Anteil an defensiven und aggressiven Personen ist signifikant</a:t>
                </a:r>
              </a:p>
            </p:txBody>
          </p:sp>
        </mc:Choice>
        <mc:Fallback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B082E62D-1DE8-4009-87C8-4BEAA92AC4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913984" y="2582334"/>
                <a:ext cx="4241696" cy="3378200"/>
              </a:xfrm>
              <a:blipFill>
                <a:blip r:embed="rId2"/>
                <a:stretch>
                  <a:fillRect t="-18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0E93BB-5E61-4D6E-84C3-E9707DAD3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2161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E52160-9684-401F-A057-E9C61ED18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733C8F-3B72-41DD-8FE1-A9E1A4D98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800" dirty="0"/>
              <a:t>Einführung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800" dirty="0"/>
              <a:t>Auswertung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800" b="1" dirty="0"/>
              <a:t>Modell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800" dirty="0"/>
              <a:t>Kritik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800" dirty="0"/>
              <a:t>Verbesserungsvorschläge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7FFC4E-30CA-4818-ACF8-E8FA8CE6F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0650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E39A4A-26F1-49EF-A4FC-3AD6E5BD6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 - Zielbereiche</a:t>
            </a:r>
          </a:p>
        </p:txBody>
      </p:sp>
      <p:pic>
        <p:nvPicPr>
          <p:cNvPr id="6" name="Inhaltsplatzhalter 5" descr="Ein Bild, das Vektorgrafiken enthält.&#10;&#10;Automatisch generierte Beschreibung">
            <a:extLst>
              <a:ext uri="{FF2B5EF4-FFF2-40B4-BE49-F238E27FC236}">
                <a16:creationId xmlns:a16="http://schemas.microsoft.com/office/drawing/2014/main" id="{315040E8-B09B-4A08-8E38-E38106EDFC9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4" b="6398"/>
          <a:stretch/>
        </p:blipFill>
        <p:spPr>
          <a:xfrm rot="5400000">
            <a:off x="1225290" y="1982008"/>
            <a:ext cx="2628149" cy="2884170"/>
          </a:xfrm>
        </p:spPr>
      </p:pic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D6D64A60-09D5-4BF5-9CC5-DBE991D14C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46" b="10079"/>
          <a:stretch/>
        </p:blipFill>
        <p:spPr>
          <a:xfrm rot="5400000">
            <a:off x="4742323" y="1850159"/>
            <a:ext cx="2633056" cy="3152775"/>
          </a:xfrm>
        </p:spPr>
      </p:pic>
      <p:pic>
        <p:nvPicPr>
          <p:cNvPr id="10" name="Grafik 9" descr="Ein Bild, das Vektorgrafiken enthält.&#10;&#10;Automatisch generierte Beschreibung">
            <a:extLst>
              <a:ext uri="{FF2B5EF4-FFF2-40B4-BE49-F238E27FC236}">
                <a16:creationId xmlns:a16="http://schemas.microsoft.com/office/drawing/2014/main" id="{B6B1560B-3EEA-4E93-809F-CFDB160270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09" b="11048"/>
          <a:stretch/>
        </p:blipFill>
        <p:spPr>
          <a:xfrm rot="5400000">
            <a:off x="8323456" y="1927723"/>
            <a:ext cx="2645022" cy="3019425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20A5C790-7BBF-4A5F-B477-70B21A31344C}"/>
              </a:ext>
            </a:extLst>
          </p:cNvPr>
          <p:cNvSpPr txBox="1"/>
          <p:nvPr/>
        </p:nvSpPr>
        <p:spPr>
          <a:xfrm>
            <a:off x="1097279" y="4768179"/>
            <a:ext cx="288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Aussteiger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9DF9783-20CE-4F11-84BF-78E02DFA6F83}"/>
              </a:ext>
            </a:extLst>
          </p:cNvPr>
          <p:cNvSpPr txBox="1"/>
          <p:nvPr/>
        </p:nvSpPr>
        <p:spPr>
          <a:xfrm>
            <a:off x="4476750" y="4759947"/>
            <a:ext cx="31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Einsteiger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4C3878C-BDBB-4835-8D7A-0D302A6C352A}"/>
              </a:ext>
            </a:extLst>
          </p:cNvPr>
          <p:cNvSpPr txBox="1"/>
          <p:nvPr/>
        </p:nvSpPr>
        <p:spPr>
          <a:xfrm>
            <a:off x="8136251" y="4768179"/>
            <a:ext cx="3019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Platzmacher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B136928-0398-4903-9DC3-4487DD421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6180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450ACF-EC07-4070-BA2F-992CE9B00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kognitive Heuristik Modell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C70C39-ACCE-4704-9A1D-1807ABBA3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Hindernis auf dem Weg zum Ziel </a:t>
            </a:r>
            <a:r>
              <a:rPr lang="de-DE" sz="2000" dirty="0">
                <a:sym typeface="Wingdings" panose="05000000000000000000" pitchFamily="2" charset="2"/>
              </a:rPr>
              <a:t> Leader suchen</a:t>
            </a:r>
            <a:endParaRPr lang="de-DE" sz="2000" dirty="0"/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Kein Leader oder Schritt in Richtung von Leader führt zu Kollision </a:t>
            </a:r>
            <a:r>
              <a:rPr lang="de-DE" sz="2000" dirty="0">
                <a:sym typeface="Wingdings" panose="05000000000000000000" pitchFamily="2" charset="2"/>
              </a:rPr>
              <a:t> Schritt Richtung Ziel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>
                <a:sym typeface="Wingdings" panose="05000000000000000000" pitchFamily="2" charset="2"/>
              </a:rPr>
              <a:t>Führt zu Kollision  Tangential ausweichen</a:t>
            </a:r>
            <a:endParaRPr lang="de-DE" sz="2000" dirty="0"/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Führt zu Kollision </a:t>
            </a:r>
            <a:r>
              <a:rPr lang="de-DE" sz="2000" dirty="0">
                <a:sym typeface="Wingdings" panose="05000000000000000000" pitchFamily="2" charset="2"/>
              </a:rPr>
              <a:t> Seitlich ausweichen</a:t>
            </a:r>
            <a:endParaRPr lang="de-DE" sz="2000" dirty="0"/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Führt zu Kollision </a:t>
            </a:r>
            <a:r>
              <a:rPr lang="de-DE" sz="2000" dirty="0">
                <a:sym typeface="Wingdings" panose="05000000000000000000" pitchFamily="2" charset="2"/>
              </a:rPr>
              <a:t> In aktueller Position verbleiben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sz="2000" dirty="0"/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Aggressive: Zunächst direkter Schritt zum Ziel, bzw. tangentiales oder seitliches ausweichen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Defensive: Schritt wird nicht genommen wenn man dadurch mit anderer Person in den Türbereich tritt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BEAA8C0-1E9B-4C55-A90F-B999B5570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2525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450ACF-EC07-4070-BA2F-992CE9B00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Einstiegsprozess Heuristik</a:t>
            </a:r>
          </a:p>
        </p:txBody>
      </p:sp>
      <p:pic>
        <p:nvPicPr>
          <p:cNvPr id="6" name="Inhaltsplatzhalter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99F893E-0EAD-4718-8D68-B2B3F8E98A3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362" y="1934000"/>
            <a:ext cx="7585692" cy="4310052"/>
          </a:xfr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546A36D-F02C-4CC2-8AAE-E96350757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6385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450ACF-EC07-4070-BA2F-992CE9B00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Normale Einsteiger-Heuristik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E99F893E-0EAD-4718-8D68-B2B3F8E98A3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255817" y="1828800"/>
            <a:ext cx="5680365" cy="4293181"/>
          </a:xfr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B28DB4C-7696-458B-A19A-99B255909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6202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450ACF-EC07-4070-BA2F-992CE9B00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Normale Platzsuche-Heuristik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E99F893E-0EAD-4718-8D68-B2B3F8E98A3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956832" y="1889679"/>
            <a:ext cx="6339296" cy="4398694"/>
          </a:xfr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B499BCE-D770-4563-9BA5-618F77388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7771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450ACF-EC07-4070-BA2F-992CE9B00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Ausstiegsprozess Heuristik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E99F893E-0EAD-4718-8D68-B2B3F8E98A3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106974" y="1878860"/>
            <a:ext cx="7148509" cy="4420333"/>
          </a:xfr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8D17086-B217-4E86-A977-9431FBF06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2956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450ACF-EC07-4070-BA2F-992CE9B00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Platzmachprozess-Heuristik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E99F893E-0EAD-4718-8D68-B2B3F8E98A3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099656" y="1960372"/>
            <a:ext cx="6686403" cy="4257309"/>
          </a:xfr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4263A69-1C28-4E13-9592-ED546517B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242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E52160-9684-401F-A057-E9C61ED18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733C8F-3B72-41DD-8FE1-A9E1A4D98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800" dirty="0"/>
              <a:t>Einführung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800" dirty="0"/>
              <a:t>Auswertung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800" dirty="0"/>
              <a:t>Modell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800" b="1" dirty="0"/>
              <a:t>Kritik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800" dirty="0"/>
              <a:t>Verbesserungsvorschläge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7FFC4E-30CA-4818-ACF8-E8FA8CE6F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0710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E52160-9684-401F-A057-E9C61ED18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733C8F-3B72-41DD-8FE1-A9E1A4D98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800" b="1" dirty="0"/>
              <a:t>Einführung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800" dirty="0"/>
              <a:t>Auswertung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800" dirty="0"/>
              <a:t>Modell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800" dirty="0"/>
              <a:t>Kritik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800" dirty="0"/>
              <a:t>Verbesserungsvorschläge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7FFC4E-30CA-4818-ACF8-E8FA8CE6F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8095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01E9CAA4-E6D0-402C-8AEF-E0BD8599C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Kritik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A1365FE-5BD9-4AEB-903E-34E075E7C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3200" dirty="0"/>
              <a:t>Keine Implementierung </a:t>
            </a:r>
            <a:r>
              <a:rPr lang="de-DE" sz="3200" dirty="0">
                <a:sym typeface="Wingdings" panose="05000000000000000000" pitchFamily="2" charset="2"/>
              </a:rPr>
              <a:t> </a:t>
            </a:r>
          </a:p>
          <a:p>
            <a:pPr lvl="2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>
                <a:sym typeface="Wingdings" panose="05000000000000000000" pitchFamily="2" charset="2"/>
              </a:rPr>
              <a:t>Keine Validierung</a:t>
            </a:r>
          </a:p>
          <a:p>
            <a:pPr lvl="2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>
                <a:sym typeface="Wingdings" panose="05000000000000000000" pitchFamily="2" charset="2"/>
              </a:rPr>
              <a:t>Kein Vergleich mit der Modellierung durch accu:rate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3200" dirty="0">
                <a:sym typeface="Wingdings" panose="05000000000000000000" pitchFamily="2" charset="2"/>
              </a:rPr>
              <a:t>Wenige Daten, vor allem:</a:t>
            </a:r>
          </a:p>
          <a:p>
            <a:pPr lvl="2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>
                <a:sym typeface="Wingdings" panose="05000000000000000000" pitchFamily="2" charset="2"/>
              </a:rPr>
              <a:t>Erste Aussteiger</a:t>
            </a:r>
          </a:p>
          <a:p>
            <a:pPr lvl="2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>
                <a:sym typeface="Wingdings" panose="05000000000000000000" pitchFamily="2" charset="2"/>
              </a:rPr>
              <a:t>Platzmacher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dirty="0"/>
          </a:p>
          <a:p>
            <a:pPr lvl="2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8A8D0E4-AB5A-437D-A1C2-D88563CDC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4567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E52160-9684-401F-A057-E9C61ED18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733C8F-3B72-41DD-8FE1-A9E1A4D98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800" dirty="0"/>
              <a:t>Einführung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800" dirty="0"/>
              <a:t>Auswertung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800" dirty="0"/>
              <a:t>Modell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800" dirty="0"/>
              <a:t>Kritik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800" b="1" dirty="0"/>
              <a:t>Verbesserungsvorschläge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7FFC4E-30CA-4818-ACF8-E8FA8CE6F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2963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886E73-C072-4319-8090-961EBD428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Verbesserungsvorschläge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4F536F-B8BE-420E-8AD9-497B3538D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/>
              <a:t>Modell implementieren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/>
              <a:t>Kalibrieren und validieren des Modells mit den Ergebnis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/>
              <a:t>Mehr Daten sammeln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/>
              <a:t>Erweitern des Modells mit anderen Modellen</a:t>
            </a:r>
          </a:p>
          <a:p>
            <a:pPr lvl="2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800" dirty="0"/>
              <a:t>Personen auf dem Bahnsteig die warten</a:t>
            </a:r>
          </a:p>
          <a:p>
            <a:pPr lvl="2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800" dirty="0"/>
              <a:t>Einsteiger im Zug</a:t>
            </a:r>
          </a:p>
          <a:p>
            <a:pPr lvl="2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800" dirty="0"/>
              <a:t>Aussteiger vor dem Aussteigen</a:t>
            </a:r>
            <a:endParaRPr lang="de-DE" sz="2400" dirty="0"/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/>
              <a:t>Gesamten Zug modellieren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8737B93-6F7A-45DE-927B-88E86E765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8639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CFC129-E255-4121-A5EF-F807DDC0A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2BABE453-4EA5-4B9C-A3E7-40AF1E1F4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84592" y="2465532"/>
            <a:ext cx="6158600" cy="3274377"/>
          </a:xfrm>
        </p:spPr>
        <p:txBody>
          <a:bodyPr>
            <a:normAutofit/>
          </a:bodyPr>
          <a:lstStyle/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DE" dirty="0"/>
              <a:t>Erstellung eines Modells für Software zur Personenstromanalyse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DE" dirty="0"/>
              <a:t>Aufnahmen:</a:t>
            </a:r>
          </a:p>
          <a:p>
            <a:pPr lvl="2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DE" dirty="0"/>
              <a:t>an 3 großen Haltestellen der Münchner U-Bahn</a:t>
            </a:r>
          </a:p>
          <a:p>
            <a:pPr lvl="2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DE" dirty="0"/>
              <a:t>56 Videos ausgewertet 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DE" dirty="0"/>
              <a:t>Datenextraktion mit Tabellen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DE" dirty="0"/>
              <a:t>Auswertung mit Jupyter Notebooks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FF913C33-E0EA-4FF2-9E34-0B80493B3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22273" y="2059534"/>
            <a:ext cx="2654326" cy="3812488"/>
          </a:xfrm>
          <a:prstGeom prst="rect">
            <a:avLst/>
          </a:prstGeom>
        </p:spPr>
      </p:pic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9BF7388-5F23-4922-AD0E-F2C9CC8245D5}"/>
              </a:ext>
            </a:extLst>
          </p:cNvPr>
          <p:cNvSpPr/>
          <p:nvPr/>
        </p:nvSpPr>
        <p:spPr>
          <a:xfrm>
            <a:off x="2957073" y="1877965"/>
            <a:ext cx="1285537" cy="4477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Beobachtung/Aufnahme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A1320E85-79BF-4EB3-9F9E-0FC6C4BA7724}"/>
              </a:ext>
            </a:extLst>
          </p:cNvPr>
          <p:cNvSpPr/>
          <p:nvPr/>
        </p:nvSpPr>
        <p:spPr>
          <a:xfrm>
            <a:off x="1184592" y="1877965"/>
            <a:ext cx="1575012" cy="4477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Formulierung der Forschungsfragen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813F04B9-ED78-40FE-BE80-F7005637007D}"/>
              </a:ext>
            </a:extLst>
          </p:cNvPr>
          <p:cNvSpPr/>
          <p:nvPr/>
        </p:nvSpPr>
        <p:spPr>
          <a:xfrm>
            <a:off x="4456149" y="1839476"/>
            <a:ext cx="1549179" cy="52872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Verfeinerung der Forschungsfragen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DA0EDFC9-7090-4E90-9536-C98A92498466}"/>
              </a:ext>
            </a:extLst>
          </p:cNvPr>
          <p:cNvSpPr/>
          <p:nvPr/>
        </p:nvSpPr>
        <p:spPr>
          <a:xfrm>
            <a:off x="6226339" y="1928363"/>
            <a:ext cx="1404736" cy="34616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Datenextraktion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3DD294A1-FADE-4EB1-A40D-7EF24DEDE545}"/>
              </a:ext>
            </a:extLst>
          </p:cNvPr>
          <p:cNvSpPr/>
          <p:nvPr/>
        </p:nvSpPr>
        <p:spPr>
          <a:xfrm>
            <a:off x="7852760" y="1928364"/>
            <a:ext cx="1653658" cy="34616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Datenauswertung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E67293A3-D875-42E2-A762-B7E7FBB8974C}"/>
              </a:ext>
            </a:extLst>
          </p:cNvPr>
          <p:cNvSpPr/>
          <p:nvPr/>
        </p:nvSpPr>
        <p:spPr>
          <a:xfrm>
            <a:off x="9822954" y="1930934"/>
            <a:ext cx="1447857" cy="34616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Modellierung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4CDB3B85-FB18-4228-88FF-970A6B9753DA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>
            <a:off x="2759604" y="2101837"/>
            <a:ext cx="197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DB5906F4-C607-4820-9BBD-91133327954D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4242610" y="2101837"/>
            <a:ext cx="213539" cy="2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6D83940D-7696-4231-AF9F-E6F2608D3618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6005328" y="2101446"/>
            <a:ext cx="221011" cy="2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8DB2C1A-0C59-41D2-B8AC-DB2141F50432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7631075" y="2101446"/>
            <a:ext cx="2216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986AAC8E-F8F0-48A4-8141-7DABBBEBD3B9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9506418" y="2101447"/>
            <a:ext cx="316536" cy="2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Foliennummernplatzhalter 22">
            <a:extLst>
              <a:ext uri="{FF2B5EF4-FFF2-40B4-BE49-F238E27FC236}">
                <a16:creationId xmlns:a16="http://schemas.microsoft.com/office/drawing/2014/main" id="{9204EC30-7E38-47C7-B6CA-94B3BB897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679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A1AF8A-4675-415A-9837-724F49A45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Standardfall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DB9CC8-9CB8-4E0E-8DC0-9AE78026D8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7" y="1845734"/>
            <a:ext cx="5795139" cy="4023360"/>
          </a:xfrm>
        </p:spPr>
        <p:txBody>
          <a:bodyPr>
            <a:normAutofit/>
          </a:bodyPr>
          <a:lstStyle/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Einigermaßen ausgeglichenes Verhältnis an Ein- und Aussteigern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Einsteiger:</a:t>
            </a:r>
          </a:p>
          <a:p>
            <a:pPr lvl="2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600" dirty="0"/>
              <a:t>Bei einfahrenden Zug an Türen</a:t>
            </a:r>
          </a:p>
          <a:p>
            <a:pPr lvl="2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600" dirty="0"/>
              <a:t>Stehen links und rechts der Türen 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Aussteiger</a:t>
            </a:r>
            <a:r>
              <a:rPr lang="de-DE" sz="2400" dirty="0"/>
              <a:t>:</a:t>
            </a:r>
          </a:p>
          <a:p>
            <a:pPr lvl="2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600" dirty="0"/>
              <a:t>Aus Zug sobald Türen geöffnet</a:t>
            </a:r>
          </a:p>
          <a:p>
            <a:pPr lvl="2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600" dirty="0"/>
              <a:t>Austeigen in Zweierreihen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636D444F-A6E8-483E-9DE1-A73792ACB1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417" y="2428912"/>
            <a:ext cx="4263263" cy="2560014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1D47ACE-BF80-4A37-A27F-DB6A2C13E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5919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E52160-9684-401F-A057-E9C61ED18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733C8F-3B72-41DD-8FE1-A9E1A4D98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800" dirty="0"/>
              <a:t>Einführung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800" b="1" dirty="0"/>
              <a:t>Auswertung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800" dirty="0"/>
              <a:t>Modell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800" dirty="0"/>
              <a:t>Kritik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800" dirty="0"/>
              <a:t>Verbesserungsvorschläge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7FFC4E-30CA-4818-ACF8-E8FA8CE6F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8512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6EB017-8D9F-40C2-8675-3EA1C29A2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Fahrgastwechselzeit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2FCA98D-5E99-4E57-B29F-3C9BD1DCC6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10115205" cy="4307640"/>
          </a:xfrm>
        </p:spPr>
        <p:txBody>
          <a:bodyPr anchor="b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de-DE" sz="2000" dirty="0"/>
              <a:t>Abschätzen der Wechselzeiten über die Anzahl der am Fahrgastwechsel beteiligten Personen</a:t>
            </a:r>
            <a:endParaRPr lang="de-DE" sz="1600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FF41D04D-178E-468A-BFFE-F1B6DD4509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9" t="11235" r="8660" b="4096"/>
          <a:stretch/>
        </p:blipFill>
        <p:spPr>
          <a:xfrm>
            <a:off x="3389925" y="1845734"/>
            <a:ext cx="5412149" cy="4023360"/>
          </a:xfr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472DDC9-BD51-4DF5-A461-5365D490B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5101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183095-0629-4C9E-912C-76927C4C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851DF4-2DF9-4205-B55D-31A92FFF5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Aggressiv, Defensiv und Normal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Nach Definition gezählt </a:t>
            </a:r>
            <a:r>
              <a:rPr lang="de-DE" dirty="0">
                <a:sym typeface="Wingdings" panose="05000000000000000000" pitchFamily="2" charset="2"/>
              </a:rPr>
              <a:t> Signifikanter Anteil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Normal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dirty="0"/>
              <a:t>Keine auffälligen Verhaltensweisen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Defensiv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dirty="0"/>
              <a:t>Gehen eher langsam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dirty="0"/>
              <a:t>Gehen nur in den Türbereich wenn keine andere Person in diesem ist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Aggressiv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dirty="0"/>
              <a:t>Drängeln sich vor andere Personen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dirty="0"/>
              <a:t>Stellen sich auch in den Weg wenn kein anderer Platz im Wartebereich ist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7F1EA121-3694-49FC-BDF8-1BA661604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7</a:t>
            </a:fld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8ECE614-3DF0-476D-979D-9A6846967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098779" y="1877460"/>
            <a:ext cx="2215923" cy="414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101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6DBDC9-89A8-4462-B364-5D6813D64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Verhaltensweisen/Merkmale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623143-44C9-44AB-8652-3C03C4C9A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/>
              <a:t>Auffälliges Verhalten/auffällige Merkmale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/>
              <a:t>Optischer Vergleich, zur Untersuchung des zeitlichen Einflusses:</a:t>
            </a:r>
          </a:p>
          <a:p>
            <a:pPr lvl="2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800" dirty="0"/>
              <a:t>Im Weg Stehen</a:t>
            </a:r>
          </a:p>
          <a:p>
            <a:pPr lvl="2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800" dirty="0"/>
              <a:t>Sperrig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7C4A213-8767-40A7-9B98-381B001CC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8475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6DBDC9-89A8-4462-B364-5D6813D64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Kolmogorov-Smirnov Test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F623143-44C9-44AB-8652-3C03C4C9A8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dirty="0"/>
                  <a:t>: 2 unabhängige Stichproben besitzen die gleiche Verteilung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de-DE" dirty="0"/>
                  <a:t>Signifikanzniveau: 0.05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de-DE" dirty="0"/>
                  <a:t>Nur im Weg Stehen liegt unter Signifikanz Niveau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F623143-44C9-44AB-8652-3C03C4C9A8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5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6BEC14-4321-4276-8AE3-D686387A8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82CC-C272-4D0D-AC92-A7707DB30881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914791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Rückblick">
  <a:themeElements>
    <a:clrScheme name="Benutzerdefiniert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EA6B3E"/>
      </a:accent1>
      <a:accent2>
        <a:srgbClr val="D74C39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5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635</Words>
  <Application>Microsoft Office PowerPoint</Application>
  <PresentationFormat>Breitbild</PresentationFormat>
  <Paragraphs>159</Paragraphs>
  <Slides>22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5</vt:i4>
      </vt:variant>
      <vt:variant>
        <vt:lpstr>Folientitel</vt:lpstr>
      </vt:variant>
      <vt:variant>
        <vt:i4>22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Wingdings 2</vt:lpstr>
      <vt:lpstr>HDOfficeLightV0</vt:lpstr>
      <vt:lpstr>1_HDOfficeLightV0</vt:lpstr>
      <vt:lpstr>2_HDOfficeLightV0</vt:lpstr>
      <vt:lpstr>Rückblick</vt:lpstr>
      <vt:lpstr>Benutzerdefiniertes Design</vt:lpstr>
      <vt:lpstr>Modellierung des Fahrgastwechsels in Fußgängersimulationen</vt:lpstr>
      <vt:lpstr>Gliederung</vt:lpstr>
      <vt:lpstr>Einführung</vt:lpstr>
      <vt:lpstr>Standardfall</vt:lpstr>
      <vt:lpstr>Gliederung</vt:lpstr>
      <vt:lpstr>Fahrgastwechselzeit</vt:lpstr>
      <vt:lpstr>Typen</vt:lpstr>
      <vt:lpstr>Verhaltensweisen/Merkmale</vt:lpstr>
      <vt:lpstr>Kolmogorov-Smirnov Test</vt:lpstr>
      <vt:lpstr>Auswertungen</vt:lpstr>
      <vt:lpstr>Gliederung</vt:lpstr>
      <vt:lpstr>Modell - Zielbereiche</vt:lpstr>
      <vt:lpstr>Das kognitive Heuristik Modell</vt:lpstr>
      <vt:lpstr>Einstiegsprozess Heuristik</vt:lpstr>
      <vt:lpstr>Normale Einsteiger-Heuristik</vt:lpstr>
      <vt:lpstr>Normale Platzsuche-Heuristik</vt:lpstr>
      <vt:lpstr>Ausstiegsprozess Heuristik</vt:lpstr>
      <vt:lpstr>Platzmachprozess-Heuristik</vt:lpstr>
      <vt:lpstr>Gliederung</vt:lpstr>
      <vt:lpstr>Kritik</vt:lpstr>
      <vt:lpstr>Gliederung</vt:lpstr>
      <vt:lpstr>Verbesserungsvorschläge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ALI</dc:creator>
  <cp:lastModifiedBy>ALI</cp:lastModifiedBy>
  <cp:revision>48</cp:revision>
  <dcterms:created xsi:type="dcterms:W3CDTF">2019-09-08T14:04:35Z</dcterms:created>
  <dcterms:modified xsi:type="dcterms:W3CDTF">2019-09-18T18:44:58Z</dcterms:modified>
</cp:coreProperties>
</file>