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10"/>
  </p:notesMasterIdLst>
  <p:handoutMasterIdLst>
    <p:handoutMasterId r:id="rId11"/>
  </p:handoutMasterIdLst>
  <p:sldIdLst>
    <p:sldId id="836" r:id="rId2"/>
    <p:sldId id="837" r:id="rId3"/>
    <p:sldId id="854" r:id="rId4"/>
    <p:sldId id="853" r:id="rId5"/>
    <p:sldId id="855" r:id="rId6"/>
    <p:sldId id="856" r:id="rId7"/>
    <p:sldId id="859" r:id="rId8"/>
    <p:sldId id="862" r:id="rId9"/>
  </p:sldIdLst>
  <p:sldSz cx="12192000" cy="6858000"/>
  <p:notesSz cx="6781800" cy="9855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 userDrawn="1">
          <p15:clr>
            <a:srgbClr val="A4A3A4"/>
          </p15:clr>
        </p15:guide>
        <p15:guide id="2" pos="1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3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57B5"/>
    <a:srgbClr val="C6C7BE"/>
    <a:srgbClr val="E5E5E5"/>
    <a:srgbClr val="21219E"/>
    <a:srgbClr val="F38A79"/>
    <a:srgbClr val="990033"/>
    <a:srgbClr val="CCCCFF"/>
    <a:srgbClr val="FFFFCC"/>
    <a:srgbClr val="CCFFCC"/>
    <a:srgbClr val="006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85265" autoAdjust="0"/>
  </p:normalViewPr>
  <p:slideViewPr>
    <p:cSldViewPr>
      <p:cViewPr varScale="1">
        <p:scale>
          <a:sx n="114" d="100"/>
          <a:sy n="114" d="100"/>
        </p:scale>
        <p:origin x="300" y="102"/>
      </p:cViewPr>
      <p:guideLst>
        <p:guide orient="horz" pos="4042"/>
        <p:guide pos="151"/>
      </p:guideLst>
    </p:cSldViewPr>
  </p:slideViewPr>
  <p:outlineViewPr>
    <p:cViewPr>
      <p:scale>
        <a:sx n="33" d="100"/>
        <a:sy n="33" d="100"/>
      </p:scale>
      <p:origin x="0" y="4113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420" y="-96"/>
      </p:cViewPr>
      <p:guideLst>
        <p:guide orient="horz" pos="3103"/>
        <p:guide pos="213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o\Downloads\Gantt-DiagrammMilestone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D2E2643F-6B90-4ADB-B961-20D5B7CCAF52}" type="CELLRANGE">
                      <a:rPr lang="en-US"/>
                      <a:pPr/>
                      <a:t>[ZELLBEREICH]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F4D4-4BDE-B8AC-7193D353130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567BD63-8912-4F47-9DD8-B020C3E917DB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F4D4-4BDE-B8AC-7193D353130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C5DDCB7-1854-4FED-83BB-1C46357727CE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F4D4-4BDE-B8AC-7193D353130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366011D-3CAC-4CED-A195-0B87D4F9A666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F4D4-4BDE-B8AC-7193D3531302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E19B3D17-A527-4F1A-A780-CCE6E592BB9B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F4D4-4BDE-B8AC-7193D3531302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01362B36-1062-410B-8FF3-021E8754E76F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F4D4-4BDE-B8AC-7193D3531302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A0F68CEE-21FB-4DB4-B488-66F99C885D9C}" type="CELLRANGE">
                      <a:rPr lang="en-US"/>
                      <a:pPr/>
                      <a:t>[ZELLBEREICH]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F4D4-4BDE-B8AC-7193D35313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errBars>
            <c:errDir val="x"/>
            <c:errBarType val="plus"/>
            <c:errValType val="cust"/>
            <c:noEndCap val="1"/>
            <c:plus>
              <c:numRef>
                <c:f>'Dynam. Diagrammdaten (ausgebl.)'!$D$15:$D$21</c:f>
                <c:numCache>
                  <c:formatCode>General</c:formatCode>
                  <c:ptCount val="7"/>
                  <c:pt idx="0">
                    <c:v>8</c:v>
                  </c:pt>
                  <c:pt idx="1">
                    <c:v>7</c:v>
                  </c:pt>
                  <c:pt idx="2">
                    <c:v>5</c:v>
                  </c:pt>
                  <c:pt idx="3">
                    <c:v>4</c:v>
                  </c:pt>
                  <c:pt idx="4">
                    <c:v>6</c:v>
                  </c:pt>
                  <c:pt idx="5">
                    <c:v>6</c:v>
                  </c:pt>
                  <c:pt idx="6">
                    <c:v>0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>
                <a:solidFill>
                  <a:schemeClr val="dk1">
                    <a:lumMod val="50000"/>
                    <a:lumOff val="50000"/>
                  </a:schemeClr>
                </a:solidFill>
              </a:ln>
              <a:effectLst/>
            </c:spPr>
          </c:errBars>
          <c:xVal>
            <c:numRef>
              <c:f>'Dynam. Diagrammdaten (ausgebl.)'!$C$15:$C$21</c:f>
              <c:numCache>
                <c:formatCode>m/d/yyyy</c:formatCode>
                <c:ptCount val="7"/>
                <c:pt idx="0">
                  <c:v>44210</c:v>
                </c:pt>
                <c:pt idx="1">
                  <c:v>44213</c:v>
                </c:pt>
                <c:pt idx="2">
                  <c:v>44218</c:v>
                </c:pt>
                <c:pt idx="3">
                  <c:v>44220</c:v>
                </c:pt>
                <c:pt idx="4">
                  <c:v>44224</c:v>
                </c:pt>
                <c:pt idx="5">
                  <c:v>44224</c:v>
                </c:pt>
                <c:pt idx="6">
                  <c:v>44228</c:v>
                </c:pt>
              </c:numCache>
            </c:numRef>
          </c:xVal>
          <c:yVal>
            <c:numRef>
              <c:f>'Dynam. Diagrammdaten (ausgebl.)'!$E$15:$E$21</c:f>
              <c:numCache>
                <c:formatCode>General</c:formatCode>
                <c:ptCount val="7"/>
                <c:pt idx="0">
                  <c:v>8</c:v>
                </c:pt>
                <c:pt idx="1">
                  <c:v>7</c:v>
                </c:pt>
                <c:pt idx="2">
                  <c:v>6</c:v>
                </c:pt>
                <c:pt idx="3">
                  <c:v>5</c:v>
                </c:pt>
                <c:pt idx="4">
                  <c:v>4</c:v>
                </c:pt>
                <c:pt idx="5">
                  <c:v>3</c:v>
                </c:pt>
                <c:pt idx="6">
                  <c:v>0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'Dynam. Diagrammdaten (ausgebl.)'!$B$15:$B$21</c15:f>
                <c15:dlblRangeCache>
                  <c:ptCount val="7"/>
                  <c:pt idx="0">
                    <c:v>Wetterdaten</c:v>
                  </c:pt>
                  <c:pt idx="1">
                    <c:v>Layout verbessern</c:v>
                  </c:pt>
                  <c:pt idx="2">
                    <c:v>Testing</c:v>
                  </c:pt>
                  <c:pt idx="3">
                    <c:v>Bug fixing</c:v>
                  </c:pt>
                  <c:pt idx="4">
                    <c:v>Finale Präsentation</c:v>
                  </c:pt>
                  <c:pt idx="5">
                    <c:v>Video aufnehmen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7-F4D4-4BDE-B8AC-7193D3531302}"/>
            </c:ext>
          </c:extLst>
        </c:ser>
        <c:ser>
          <c:idx val="1"/>
          <c:order val="1"/>
          <c:tx>
            <c:strRef>
              <c:f>'Dynam. Diagrammdaten (ausgebl.)'!$B$2</c:f>
              <c:strCache>
                <c:ptCount val="1"/>
                <c:pt idx="0">
                  <c:v>Heute</c:v>
                </c:pt>
              </c:strCache>
            </c:strRef>
          </c:tx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5"/>
              </a:solidFill>
              <a:ln w="9525" cap="flat" cmpd="sng" algn="ctr">
                <a:solidFill>
                  <a:schemeClr val="accent5"/>
                </a:solidFill>
                <a:round/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500407EB-EFE1-4CB3-BBAA-A34B0F2870BB}" type="CELLRANGE">
                      <a:rPr lang="en-US"/>
                      <a:pPr/>
                      <a:t>[ZELLBEREICH]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F4D4-4BDE-B8AC-7193D353130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F4D4-4BDE-B8AC-7193D35313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errBars>
            <c:errDir val="y"/>
            <c:errBarType val="minus"/>
            <c:errValType val="percentage"/>
            <c:noEndCap val="0"/>
            <c:val val="100"/>
            <c:spPr>
              <a:noFill/>
              <a:ln w="9525">
                <a:solidFill>
                  <a:schemeClr val="dk1">
                    <a:lumMod val="50000"/>
                    <a:lumOff val="50000"/>
                  </a:schemeClr>
                </a:solidFill>
              </a:ln>
              <a:effectLst/>
            </c:spPr>
          </c:errBars>
          <c:xVal>
            <c:numRef>
              <c:f>'Dynam. Diagrammdaten (ausgebl.)'!$B$4:$B$5</c:f>
              <c:numCache>
                <c:formatCode>m/d/yyyy</c:formatCode>
                <c:ptCount val="2"/>
                <c:pt idx="0">
                  <c:v>44222</c:v>
                </c:pt>
                <c:pt idx="1">
                  <c:v>44222</c:v>
                </c:pt>
              </c:numCache>
            </c:numRef>
          </c:xVal>
          <c:yVal>
            <c:numRef>
              <c:f>'Dynam. Diagrammdaten (ausgebl.)'!$C$4:$C$5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'Dynam. Diagrammdaten (ausgebl.)'!$B$2</c15:f>
                <c15:dlblRangeCache>
                  <c:ptCount val="1"/>
                  <c:pt idx="0">
                    <c:v>Heute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F4D4-4BDE-B8AC-7193D3531302}"/>
            </c:ext>
          </c:extLst>
        </c:ser>
        <c:ser>
          <c:idx val="2"/>
          <c:order val="2"/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779CE213-0DE2-4B0F-A002-EB944619D186}" type="CELLRANGE">
                      <a:rPr lang="en-US"/>
                      <a:pPr/>
                      <a:t>[ZELLBEREICH]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F4D4-4BDE-B8AC-7193D353130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BB81B30-95C5-4552-B6EF-5C4DFFFE4BED}" type="CELLRANGE">
                      <a:rPr lang="en-US"/>
                      <a:pPr/>
                      <a:t>[ZELLBEREICH]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F4D4-4BDE-B8AC-7193D353130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165B701-6A0F-4956-9FD4-5131A7754747}" type="CELLRANGE">
                      <a:rPr lang="en-US"/>
                      <a:pPr/>
                      <a:t>[ZELLBEREICH]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F4D4-4BDE-B8AC-7193D353130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4C4345F-20AE-43FC-8629-F3A3CB07C768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F4D4-4BDE-B8AC-7193D3531302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FE3A148A-03D9-4D10-B723-D36142409548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F4D4-4BDE-B8AC-7193D3531302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FFB76A1F-F9D2-4B19-A207-65862A04ED8E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F4D4-4BDE-B8AC-7193D3531302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85D3219F-C43C-467B-805A-E4157D4691CF}" type="CELLRANGE">
                      <a:rPr lang="en-US"/>
                      <a:pPr/>
                      <a:t>[ZELLBEREICH]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F4D4-4BDE-B8AC-7193D3531302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44A2A4DF-87C0-43B1-BDDB-F29BDD1D045D}" type="CELLRANGE">
                      <a:rPr lang="en-US"/>
                      <a:pPr/>
                      <a:t>[ZELLBEREICH]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F4D4-4BDE-B8AC-7193D3531302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97456569-26BB-4494-8CF0-BE581897EF80}" type="CELLRANGE">
                      <a:rPr lang="en-US"/>
                      <a:pPr/>
                      <a:t>[ZELLBEREICH]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F4D4-4BDE-B8AC-7193D3531302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4CB5B7B4-C1B0-4683-AF71-6E50B6061E3A}" type="CELLRANGE">
                      <a:rPr lang="en-US"/>
                      <a:pPr/>
                      <a:t>[ZELLBEREICH]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F4D4-4BDE-B8AC-7193D3531302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B5246802-CFF8-41FD-8EF6-B58DAC35D3F0}" type="CELLRANGE">
                      <a:rPr lang="en-US"/>
                      <a:pPr/>
                      <a:t>[ZELLBEREICH]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F4D4-4BDE-B8AC-7193D3531302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62B120E8-E3E2-403C-BCB5-F5A91DA754A7}" type="CELLRANGE">
                      <a:rPr lang="en-US"/>
                      <a:pPr/>
                      <a:t>[ZELLBEREICH]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F4D4-4BDE-B8AC-7193D3531302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99804EED-E982-4F6A-8805-38E89CBD67E3}" type="CELLRANGE">
                      <a:rPr lang="en-US"/>
                      <a:pPr/>
                      <a:t>[ZELLBEREICH]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F4D4-4BDE-B8AC-7193D3531302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13BF9E54-AAEB-4061-835A-925479435D60}" type="CELLRANGE">
                      <a:rPr lang="en-US"/>
                      <a:pPr/>
                      <a:t>[ZELLBEREICH]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F4D4-4BDE-B8AC-7193D3531302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AD8AEEBF-258C-4FEA-9D66-84066AEC4A48}" type="CELLRANGE">
                      <a:rPr lang="en-US"/>
                      <a:pPr/>
                      <a:t>[ZELLBEREICH]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F4D4-4BDE-B8AC-7193D3531302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A-F4D4-4BDE-B8AC-7193D35313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'Dynam. Diagrammdaten (ausgebl.)'!$H$18:$H$32</c:f>
              <c:numCache>
                <c:formatCode>m/d/yyyy</c:formatCode>
                <c:ptCount val="15"/>
                <c:pt idx="0">
                  <c:v>44229</c:v>
                </c:pt>
                <c:pt idx="1">
                  <c:v>44229</c:v>
                </c:pt>
                <c:pt idx="2">
                  <c:v>44229</c:v>
                </c:pt>
                <c:pt idx="3">
                  <c:v>44209</c:v>
                </c:pt>
                <c:pt idx="4">
                  <c:v>44223</c:v>
                </c:pt>
                <c:pt idx="5">
                  <c:v>44229</c:v>
                </c:pt>
                <c:pt idx="6">
                  <c:v>44229</c:v>
                </c:pt>
                <c:pt idx="7">
                  <c:v>44229</c:v>
                </c:pt>
                <c:pt idx="8">
                  <c:v>44229</c:v>
                </c:pt>
                <c:pt idx="9">
                  <c:v>44229</c:v>
                </c:pt>
                <c:pt idx="10">
                  <c:v>44229</c:v>
                </c:pt>
                <c:pt idx="11">
                  <c:v>44229</c:v>
                </c:pt>
                <c:pt idx="12">
                  <c:v>44229</c:v>
                </c:pt>
                <c:pt idx="13">
                  <c:v>44229</c:v>
                </c:pt>
                <c:pt idx="14">
                  <c:v>44229</c:v>
                </c:pt>
              </c:numCache>
            </c:numRef>
          </c:xVal>
          <c:yVal>
            <c:numRef>
              <c:f>'Dynam. Diagrammdaten (ausgebl.)'!$I$18:$I$33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'Dynam. Diagrammdaten (ausgebl.)'!$G$18:$G$33</c15:f>
                <c15:dlblRangeCache>
                  <c:ptCount val="16"/>
                  <c:pt idx="3">
                    <c:v>Meilenstein 4</c:v>
                  </c:pt>
                  <c:pt idx="4">
                    <c:v>Meilenstein 5</c:v>
                  </c:pt>
                  <c:pt idx="5">
                    <c:v>Finale Präsentation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B-F4D4-4BDE-B8AC-7193D353130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648526048"/>
        <c:axId val="648522240"/>
      </c:scatterChart>
      <c:valAx>
        <c:axId val="648526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18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48522240"/>
        <c:crosses val="autoZero"/>
        <c:crossBetween val="midCat"/>
        <c:majorUnit val="5"/>
      </c:valAx>
      <c:valAx>
        <c:axId val="648522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485260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864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1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AE02961B-B228-4466-84E5-B65BB245109F}" type="datetimeFigureOut">
              <a:rPr lang="de-DE"/>
              <a:pPr/>
              <a:t>27.01.2021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39775"/>
            <a:ext cx="6569075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681539"/>
            <a:ext cx="497205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1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87E9C61A-9B5E-4580-98DD-1AC874081FF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 userDrawn="1"/>
        </p:nvGrpSpPr>
        <p:grpSpPr>
          <a:xfrm>
            <a:off x="0" y="0"/>
            <a:ext cx="12192000" cy="6869430"/>
            <a:chOff x="0" y="0"/>
            <a:chExt cx="12192000" cy="6869430"/>
          </a:xfrm>
        </p:grpSpPr>
        <p:pic>
          <p:nvPicPr>
            <p:cNvPr id="8" name="Picture 70" descr="start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0" y="0"/>
              <a:ext cx="9144000" cy="6869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" name="Picture 70" descr="start"/>
            <p:cNvPicPr>
              <a:picLocks noChangeAspect="1" noChangeArrowheads="1"/>
            </p:cNvPicPr>
            <p:nvPr userDrawn="1"/>
          </p:nvPicPr>
          <p:blipFill rotWithShape="1">
            <a:blip r:embed="rId2"/>
            <a:srcRect r="40027"/>
            <a:stretch/>
          </p:blipFill>
          <p:spPr bwMode="auto">
            <a:xfrm>
              <a:off x="0" y="0"/>
              <a:ext cx="5483932" cy="6869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70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524000" y="4386261"/>
            <a:ext cx="9829872" cy="1963779"/>
          </a:xfrm>
          <a:ln w="12700"/>
        </p:spPr>
        <p:txBody>
          <a:bodyPr/>
          <a:lstStyle>
            <a:lvl1pPr marL="0" indent="0">
              <a:buClrTx/>
              <a:defRPr sz="1800"/>
            </a:lvl1pPr>
            <a:lvl2pPr marL="457200" indent="0">
              <a:buClrTx/>
              <a:buNone/>
              <a:defRPr/>
            </a:lvl2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24000" y="2625715"/>
            <a:ext cx="9468544" cy="1531947"/>
          </a:xfrm>
          <a:ln w="12700"/>
        </p:spPr>
        <p:txBody>
          <a:bodyPr>
            <a:normAutofit/>
          </a:bodyPr>
          <a:lstStyle>
            <a:lvl1pPr>
              <a:lnSpc>
                <a:spcPct val="800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Vortragstitel (Titel der Arbeit) durch Klicken hinzufügen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Milestone 5 Gruppe 10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7488" y="1736812"/>
            <a:ext cx="9841093" cy="684076"/>
          </a:xfrm>
        </p:spPr>
        <p:txBody>
          <a:bodyPr anchor="b"/>
          <a:lstStyle>
            <a:lvl1pPr marL="0" indent="0">
              <a:buClrTx/>
              <a:buFontTx/>
              <a:buNone/>
              <a:defRPr sz="1800" b="1" baseline="0"/>
            </a:lvl1pPr>
          </a:lstStyle>
          <a:p>
            <a:pPr lvl="0"/>
            <a:r>
              <a:rPr lang="de-DE" dirty="0"/>
              <a:t>Name des Vortragenden durch Klicken hinzufügen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Milestone 5 Gruppe 10</a:t>
            </a:r>
            <a:endParaRPr lang="de-DE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 userDrawn="1"/>
        </p:nvGrpSpPr>
        <p:grpSpPr>
          <a:xfrm>
            <a:off x="1" y="1"/>
            <a:ext cx="12205803" cy="6857999"/>
            <a:chOff x="1" y="1"/>
            <a:chExt cx="12205803" cy="6857999"/>
          </a:xfrm>
        </p:grpSpPr>
        <p:pic>
          <p:nvPicPr>
            <p:cNvPr id="12" name="Picture 32" descr="standard"/>
            <p:cNvPicPr>
              <a:picLocks noChangeAspect="1" noChangeArrowheads="1"/>
            </p:cNvPicPr>
            <p:nvPr userDrawn="1"/>
          </p:nvPicPr>
          <p:blipFill>
            <a:blip r:embed="rId4"/>
            <a:stretch>
              <a:fillRect/>
            </a:stretch>
          </p:blipFill>
          <p:spPr bwMode="auto">
            <a:xfrm>
              <a:off x="3077019" y="1"/>
              <a:ext cx="9128785" cy="6857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6" name="Picture 32" descr="standard"/>
            <p:cNvPicPr>
              <a:picLocks noChangeAspect="1" noChangeArrowheads="1"/>
            </p:cNvPicPr>
            <p:nvPr/>
          </p:nvPicPr>
          <p:blipFill rotWithShape="1">
            <a:blip r:embed="rId4"/>
            <a:srcRect r="35194"/>
            <a:stretch/>
          </p:blipFill>
          <p:spPr bwMode="auto">
            <a:xfrm>
              <a:off x="1" y="1"/>
              <a:ext cx="5915980" cy="6857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762251" y="620713"/>
            <a:ext cx="52556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pic>
        <p:nvPicPr>
          <p:cNvPr id="1031" name="Grafik 9" descr="mnmLogoNeu-50grau.pdf.em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364045" y="474591"/>
            <a:ext cx="1735359" cy="48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Grafik 10" descr="IFI_notext-neueFarben.eps.em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716683" y="214714"/>
            <a:ext cx="290233" cy="441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196976"/>
            <a:ext cx="121920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196976"/>
            <a:ext cx="12192000" cy="525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2605" y="1347759"/>
            <a:ext cx="11554963" cy="492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Milestone 5 Gruppe 10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</p:sldLayoutIdLst>
  <p:transition spd="med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LMU CompatilFact" pitchFamily="2" charset="0"/>
        <a:buChar char="–"/>
        <a:defRPr sz="16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-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»"/>
        <a:defRPr sz="16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p.ifi.lmu.de/~volk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andraMayer/InfoVis_Wetterdaten/blob/dev/README.m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Nina </a:t>
            </a:r>
            <a:r>
              <a:rPr lang="de-DE" dirty="0" err="1"/>
              <a:t>Czogalla</a:t>
            </a:r>
            <a:r>
              <a:rPr lang="de-DE" dirty="0"/>
              <a:t>, Dominik Grenz, Alexandra Mayer, Leonhard Volk, Carmen </a:t>
            </a:r>
            <a:r>
              <a:rPr lang="de-DE" dirty="0" err="1"/>
              <a:t>Schanderl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Milestone 5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InfoVis</a:t>
            </a:r>
            <a:r>
              <a:rPr lang="de-DE" dirty="0"/>
              <a:t>-Projekt: Gruppe 10</a:t>
            </a:r>
          </a:p>
        </p:txBody>
      </p:sp>
    </p:spTree>
    <p:extLst>
      <p:ext uri="{BB962C8B-B14F-4D97-AF65-F5344CB8AC3E}">
        <p14:creationId xmlns:p14="http://schemas.microsoft.com/office/powerpoint/2010/main" val="29317546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8518" y="2298369"/>
            <a:ext cx="11554963" cy="2261261"/>
          </a:xfrm>
        </p:spPr>
        <p:txBody>
          <a:bodyPr/>
          <a:lstStyle/>
          <a:p>
            <a:pPr marL="0" indent="0" algn="ctr">
              <a:buNone/>
            </a:pPr>
            <a:r>
              <a:rPr lang="de-DE" sz="4400" dirty="0"/>
              <a:t>Auswirkung der Infektionszahlen auf die Anzahl der Flüge und damit auf die Genauigkeit von Wettervorhersagen.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Milestone 5 Gruppe 10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D5545E3-F562-49F7-968F-61F39840554E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947506A-2C77-4040-BFE5-1B33E767A671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34484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C6368-120A-43F9-B13C-4027727D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F62EDA-E141-46D3-B4DD-D5829B532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140967"/>
            <a:ext cx="12192000" cy="972109"/>
          </a:xfrm>
        </p:spPr>
        <p:txBody>
          <a:bodyPr/>
          <a:lstStyle/>
          <a:p>
            <a:pPr marL="0" indent="0" algn="ctr">
              <a:buNone/>
            </a:pPr>
            <a:r>
              <a:rPr lang="de-DE" sz="4000" dirty="0">
                <a:solidFill>
                  <a:srgbClr val="1D57B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Live Demo</a:t>
            </a:r>
            <a:endParaRPr lang="de-DE" sz="4000" dirty="0">
              <a:solidFill>
                <a:srgbClr val="1D57B5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C45F3-3D86-4026-8A2A-501304D6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9844B-C753-463C-8534-F8708D50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Milestone 5 Gruppe 10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6100EE1-02A5-431D-83A7-CA57AEA786D8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197424D-213B-4FD2-9F31-5C6BEEF62B04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51719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C6368-120A-43F9-B13C-4027727D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 – Aktueller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F62EDA-E141-46D3-B4DD-D5829B532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Ziele</a:t>
            </a:r>
          </a:p>
          <a:p>
            <a:pPr lvl="1"/>
            <a:r>
              <a:rPr lang="de-DE" sz="1800" dirty="0"/>
              <a:t>Finale Wettervorhersage-Daten</a:t>
            </a:r>
          </a:p>
          <a:p>
            <a:pPr lvl="1"/>
            <a:r>
              <a:rPr lang="de-DE" sz="1800" dirty="0"/>
              <a:t>Quellen einfügen</a:t>
            </a:r>
          </a:p>
          <a:p>
            <a:pPr lvl="1"/>
            <a:r>
              <a:rPr lang="de-DE" sz="1800" dirty="0"/>
              <a:t>Bugfixing/</a:t>
            </a:r>
            <a:r>
              <a:rPr lang="de-DE" sz="1800" dirty="0" err="1"/>
              <a:t>Testing</a:t>
            </a:r>
            <a:endParaRPr lang="de-DE" sz="1800" dirty="0"/>
          </a:p>
          <a:p>
            <a:pPr lvl="1"/>
            <a:endParaRPr lang="de-DE" sz="1800" dirty="0"/>
          </a:p>
          <a:p>
            <a:r>
              <a:rPr lang="de-DE" dirty="0"/>
              <a:t>Ergebnisse</a:t>
            </a:r>
          </a:p>
          <a:p>
            <a:pPr lvl="1"/>
            <a:r>
              <a:rPr lang="de-DE" sz="1800" dirty="0"/>
              <a:t>Daten des European </a:t>
            </a:r>
            <a:r>
              <a:rPr lang="de-DE" sz="1800" dirty="0" err="1"/>
              <a:t>centre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Medium-Range </a:t>
            </a:r>
            <a:r>
              <a:rPr lang="de-DE" sz="1800" dirty="0" err="1"/>
              <a:t>Weather</a:t>
            </a:r>
            <a:r>
              <a:rPr lang="de-DE" sz="1800" dirty="0"/>
              <a:t> </a:t>
            </a:r>
            <a:r>
              <a:rPr lang="de-DE" sz="1800" dirty="0" err="1"/>
              <a:t>Forcasts</a:t>
            </a:r>
            <a:r>
              <a:rPr lang="de-DE" sz="1800" dirty="0"/>
              <a:t>: era5 Datensatz</a:t>
            </a:r>
          </a:p>
          <a:p>
            <a:pPr lvl="1"/>
            <a:r>
              <a:rPr lang="de-DE" sz="1800" dirty="0"/>
              <a:t>Quellen in der Fußzeile</a:t>
            </a:r>
          </a:p>
          <a:p>
            <a:pPr lvl="1"/>
            <a:r>
              <a:rPr lang="de-DE" sz="1800" dirty="0"/>
              <a:t>Animationsbug behoben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C45F3-3D86-4026-8A2A-501304D6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9844B-C753-463C-8534-F8708D50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Milestone 5 Gruppe 10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6100EE1-02A5-431D-83A7-CA57AEA786D8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197424D-213B-4FD2-9F31-5C6BEEF62B04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58145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C6368-120A-43F9-B13C-4027727D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 – Zeitplan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C45F3-3D86-4026-8A2A-501304D6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9844B-C753-463C-8534-F8708D50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Milestone 5 Gruppe 10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6100EE1-02A5-431D-83A7-CA57AEA786D8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197424D-213B-4FD2-9F31-5C6BEEF62B04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graphicFrame>
        <p:nvGraphicFramePr>
          <p:cNvPr id="8" name="Diagramm 7" descr="A Gantt Chart graphing 8 tasks and milestones at a time, with a highlighted marker tracking the current date. A scrollbar above the chart allows paginating through all of the tasks and milestones in the Chart Data worksheet.">
            <a:extLst>
              <a:ext uri="{FF2B5EF4-FFF2-40B4-BE49-F238E27FC236}">
                <a16:creationId xmlns:a16="http://schemas.microsoft.com/office/drawing/2014/main" id="{00000000-0008-0000-01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5112409"/>
              </p:ext>
            </p:extLst>
          </p:nvPr>
        </p:nvGraphicFramePr>
        <p:xfrm>
          <a:off x="1248923" y="1206990"/>
          <a:ext cx="9068481" cy="5223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899602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C6368-120A-43F9-B13C-4027727D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F62EDA-E141-46D3-B4DD-D5829B532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Essentiell</a:t>
            </a:r>
          </a:p>
          <a:p>
            <a:pPr lvl="1"/>
            <a:r>
              <a:rPr lang="de-DE" sz="1800" dirty="0" err="1"/>
              <a:t>Streamgraph</a:t>
            </a:r>
            <a:endParaRPr lang="de-DE" sz="1800" dirty="0"/>
          </a:p>
          <a:p>
            <a:pPr lvl="1"/>
            <a:r>
              <a:rPr lang="de-DE" sz="1800" dirty="0"/>
              <a:t>Tooltip in </a:t>
            </a:r>
            <a:r>
              <a:rPr lang="de-DE" sz="1800" dirty="0" err="1"/>
              <a:t>Streamgraph</a:t>
            </a:r>
            <a:endParaRPr lang="de-DE" sz="1800" dirty="0"/>
          </a:p>
          <a:p>
            <a:pPr lvl="1"/>
            <a:r>
              <a:rPr lang="de-DE" sz="1800" dirty="0"/>
              <a:t>Legende</a:t>
            </a:r>
          </a:p>
          <a:p>
            <a:pPr lvl="1"/>
            <a:r>
              <a:rPr lang="de-DE" sz="1800" dirty="0"/>
              <a:t>Jahreswechsel (2019, 2020)</a:t>
            </a:r>
          </a:p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Nice-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have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Balkendiagramm (Fallzahlen, etc.)</a:t>
            </a:r>
          </a:p>
          <a:p>
            <a:pPr lvl="1"/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Bayernkarte mit Farbskala für Fallzahlen und Kreisgröße für Abweichung der Wetterdaten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Nicht geplant</a:t>
            </a:r>
          </a:p>
          <a:p>
            <a:pPr lvl="1"/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Liniendiagramm</a:t>
            </a:r>
          </a:p>
          <a:p>
            <a:pPr lvl="1"/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Andere Karten (Deutschland, Welt)</a:t>
            </a:r>
          </a:p>
          <a:p>
            <a:pPr lvl="1"/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rgbClr val="1D57B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Readme</a:t>
            </a:r>
            <a:endParaRPr lang="de-DE" dirty="0">
              <a:solidFill>
                <a:srgbClr val="1D57B5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C45F3-3D86-4026-8A2A-501304D6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9844B-C753-463C-8534-F8708D50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Milestone 5 Gruppe 10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6100EE1-02A5-431D-83A7-CA57AEA786D8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197424D-213B-4FD2-9F31-5C6BEEF62B04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20814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C6368-120A-43F9-B13C-4027727D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F62EDA-E141-46D3-B4DD-D5829B532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Finale Präsentation erstellen</a:t>
            </a:r>
          </a:p>
          <a:p>
            <a:r>
              <a:rPr lang="de-DE" dirty="0"/>
              <a:t>Video aufnehmen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C45F3-3D86-4026-8A2A-501304D6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9844B-C753-463C-8534-F8708D50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Milestone 5 Gruppe 10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6100EE1-02A5-431D-83A7-CA57AEA786D8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197424D-213B-4FD2-9F31-5C6BEEF62B04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60144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C6368-120A-43F9-B13C-4027727D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Finale Präsentation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F62EDA-E141-46D3-B4DD-D5829B532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Ausführliche Live-Demo</a:t>
            </a:r>
          </a:p>
          <a:p>
            <a:r>
              <a:rPr lang="de-DE" dirty="0"/>
              <a:t>Daten genau erklären</a:t>
            </a:r>
          </a:p>
          <a:p>
            <a:r>
              <a:rPr lang="de-DE" dirty="0"/>
              <a:t>Wichtigste Features vorstellen</a:t>
            </a:r>
          </a:p>
          <a:p>
            <a:r>
              <a:rPr lang="de-DE" dirty="0"/>
              <a:t>Auf wichtige Punkte im Projektverlauf eingehen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C45F3-3D86-4026-8A2A-501304D6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9844B-C753-463C-8534-F8708D50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Milestone 5 Gruppe 10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6100EE1-02A5-431D-83A7-CA57AEA786D8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197424D-213B-4FD2-9F31-5C6BEEF62B04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40904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raesentation_lmu_aktuell">
  <a:themeElements>
    <a:clrScheme name="Praesentation_lmu_aktue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lmu_aktuell">
      <a:majorFont>
        <a:latin typeface="LMU CompatilFact"/>
        <a:ea typeface=""/>
        <a:cs typeface=""/>
      </a:majorFont>
      <a:minorFont>
        <a:latin typeface="LMU CompatilFac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189</Words>
  <Application>Microsoft Office PowerPoint</Application>
  <PresentationFormat>Breitbild</PresentationFormat>
  <Paragraphs>69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LMU CompatilFact</vt:lpstr>
      <vt:lpstr>LMU SabonNext Demi</vt:lpstr>
      <vt:lpstr>Times</vt:lpstr>
      <vt:lpstr>Praesentation_lmu_aktuell</vt:lpstr>
      <vt:lpstr>Milestone 5</vt:lpstr>
      <vt:lpstr>Fragestellung</vt:lpstr>
      <vt:lpstr>Visualisierung</vt:lpstr>
      <vt:lpstr>Projektplanung – Aktueller Stand</vt:lpstr>
      <vt:lpstr>Projektplanung – Zeitplan</vt:lpstr>
      <vt:lpstr>Features</vt:lpstr>
      <vt:lpstr>Nächste Schritte</vt:lpstr>
      <vt:lpstr>Finale 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schaaf</dc:creator>
  <cp:lastModifiedBy>Leonhard Volk</cp:lastModifiedBy>
  <cp:revision>3461</cp:revision>
  <cp:lastPrinted>2002-10-09T14:32:30Z</cp:lastPrinted>
  <dcterms:created xsi:type="dcterms:W3CDTF">2003-07-21T12:00:07Z</dcterms:created>
  <dcterms:modified xsi:type="dcterms:W3CDTF">2021-01-27T16:53:55Z</dcterms:modified>
</cp:coreProperties>
</file>