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81" r:id="rId6"/>
    <p:sldId id="282" r:id="rId7"/>
    <p:sldId id="271" r:id="rId8"/>
    <p:sldId id="277" r:id="rId9"/>
    <p:sldId id="273" r:id="rId10"/>
    <p:sldId id="272" r:id="rId11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44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4695900"/>
            <a:ext cx="9144000" cy="447599"/>
          </a:xfrm>
          <a:custGeom>
            <a:avLst/>
            <a:gdLst/>
            <a:ahLst/>
            <a:cxnLst/>
            <a:rect l="l" t="t" r="r" b="b"/>
            <a:pathLst>
              <a:path w="9144000" h="447599">
                <a:moveTo>
                  <a:pt x="9144000" y="0"/>
                </a:moveTo>
                <a:lnTo>
                  <a:pt x="0" y="0"/>
                </a:lnTo>
                <a:lnTo>
                  <a:pt x="0" y="447599"/>
                </a:lnTo>
                <a:lnTo>
                  <a:pt x="9144000" y="447599"/>
                </a:lnTo>
                <a:lnTo>
                  <a:pt x="9144000" y="0"/>
                </a:lnTo>
                <a:close/>
              </a:path>
            </a:pathLst>
          </a:custGeom>
          <a:solidFill>
            <a:srgbClr val="642C8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849300"/>
            <a:ext cx="9144000" cy="846600"/>
          </a:xfrm>
          <a:custGeom>
            <a:avLst/>
            <a:gdLst/>
            <a:ahLst/>
            <a:cxnLst/>
            <a:rect l="l" t="t" r="r" b="b"/>
            <a:pathLst>
              <a:path w="9144000" h="846600">
                <a:moveTo>
                  <a:pt x="9144000" y="0"/>
                </a:moveTo>
                <a:lnTo>
                  <a:pt x="0" y="0"/>
                </a:lnTo>
                <a:lnTo>
                  <a:pt x="0" y="846600"/>
                </a:lnTo>
                <a:lnTo>
                  <a:pt x="9144000" y="8466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16815" y="4723373"/>
            <a:ext cx="548700" cy="393600"/>
          </a:xfrm>
          <a:custGeom>
            <a:avLst/>
            <a:gdLst/>
            <a:ahLst/>
            <a:cxnLst/>
            <a:rect l="l" t="t" r="r" b="b"/>
            <a:pathLst>
              <a:path w="548700" h="393600">
                <a:moveTo>
                  <a:pt x="0" y="0"/>
                </a:moveTo>
                <a:lnTo>
                  <a:pt x="548700" y="0"/>
                </a:lnTo>
                <a:lnTo>
                  <a:pt x="548700" y="393600"/>
                </a:lnTo>
                <a:lnTo>
                  <a:pt x="0" y="393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9144000" cy="3849300"/>
          </a:xfrm>
          <a:custGeom>
            <a:avLst/>
            <a:gdLst/>
            <a:ahLst/>
            <a:cxnLst/>
            <a:rect l="l" t="t" r="r" b="b"/>
            <a:pathLst>
              <a:path w="9144000" h="3849300">
                <a:moveTo>
                  <a:pt x="9144000" y="0"/>
                </a:moveTo>
                <a:lnTo>
                  <a:pt x="0" y="0"/>
                </a:lnTo>
                <a:lnTo>
                  <a:pt x="0" y="3849300"/>
                </a:lnTo>
                <a:lnTo>
                  <a:pt x="9144000" y="38493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6922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15950" y="2069525"/>
            <a:ext cx="5912100" cy="1317000"/>
          </a:xfrm>
          <a:custGeom>
            <a:avLst/>
            <a:gdLst/>
            <a:ahLst/>
            <a:cxnLst/>
            <a:rect l="l" t="t" r="r" b="b"/>
            <a:pathLst>
              <a:path w="5912100" h="1317000">
                <a:moveTo>
                  <a:pt x="0" y="0"/>
                </a:moveTo>
                <a:lnTo>
                  <a:pt x="5912100" y="0"/>
                </a:lnTo>
                <a:lnTo>
                  <a:pt x="5912100" y="1317000"/>
                </a:lnTo>
                <a:lnTo>
                  <a:pt x="0" y="1317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98739" y="855500"/>
            <a:ext cx="1746525" cy="759723"/>
          </a:xfrm>
          <a:custGeom>
            <a:avLst/>
            <a:gdLst/>
            <a:ahLst/>
            <a:cxnLst/>
            <a:rect l="l" t="t" r="r" b="b"/>
            <a:pathLst>
              <a:path w="1746525" h="759723">
                <a:moveTo>
                  <a:pt x="0" y="0"/>
                </a:moveTo>
                <a:lnTo>
                  <a:pt x="1746525" y="0"/>
                </a:lnTo>
                <a:lnTo>
                  <a:pt x="1746525" y="759723"/>
                </a:lnTo>
                <a:lnTo>
                  <a:pt x="0" y="759723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98739" y="855500"/>
            <a:ext cx="1746525" cy="7597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1800" y="4760950"/>
            <a:ext cx="732049" cy="318450"/>
          </a:xfrm>
          <a:custGeom>
            <a:avLst/>
            <a:gdLst/>
            <a:ahLst/>
            <a:cxnLst/>
            <a:rect l="l" t="t" r="r" b="b"/>
            <a:pathLst>
              <a:path w="732049" h="318450">
                <a:moveTo>
                  <a:pt x="0" y="0"/>
                </a:moveTo>
                <a:lnTo>
                  <a:pt x="732049" y="0"/>
                </a:lnTo>
                <a:lnTo>
                  <a:pt x="732049" y="318450"/>
                </a:lnTo>
                <a:lnTo>
                  <a:pt x="0" y="3184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1800" y="4760950"/>
            <a:ext cx="732049" cy="318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589840" y="4829312"/>
            <a:ext cx="150926" cy="203199"/>
          </a:xfrm>
          <a:prstGeom prst="rect">
            <a:avLst/>
          </a:prstGeom>
        </p:spPr>
        <p:txBody>
          <a:bodyPr wrap="square" lIns="0" tIns="9715" rIns="0" bIns="0" rtlCol="0">
            <a:noAutofit/>
          </a:bodyPr>
          <a:lstStyle/>
          <a:p>
            <a:pPr marL="12700">
              <a:lnSpc>
                <a:spcPts val="1530"/>
              </a:lnSpc>
            </a:pPr>
            <a:r>
              <a:rPr sz="1400" dirty="0" smtClean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615950" y="2069525"/>
            <a:ext cx="5912100" cy="1317000"/>
          </a:xfrm>
          <a:prstGeom prst="rect">
            <a:avLst/>
          </a:prstGeom>
        </p:spPr>
        <p:txBody>
          <a:bodyPr wrap="square" lIns="0" tIns="4631" rIns="0" bIns="0" rtlCol="0">
            <a:noAutofit/>
          </a:bodyPr>
          <a:lstStyle/>
          <a:p>
            <a:pPr>
              <a:lnSpc>
                <a:spcPts val="600"/>
              </a:lnSpc>
            </a:pPr>
            <a:endParaRPr sz="600"/>
          </a:p>
          <a:p>
            <a:pPr marL="247229">
              <a:lnSpc>
                <a:spcPct val="101725"/>
              </a:lnSpc>
            </a:pPr>
            <a:r>
              <a:rPr sz="3600" b="1" dirty="0" smtClean="0">
                <a:latin typeface="Calibri"/>
                <a:cs typeface="Calibri"/>
              </a:rPr>
              <a:t>Web Concepts - Dive Deeper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0" y="4695900"/>
            <a:ext cx="9144000" cy="447599"/>
          </a:xfrm>
          <a:custGeom>
            <a:avLst/>
            <a:gdLst/>
            <a:ahLst/>
            <a:cxnLst/>
            <a:rect l="l" t="t" r="r" b="b"/>
            <a:pathLst>
              <a:path w="9144000" h="447599">
                <a:moveTo>
                  <a:pt x="9144000" y="0"/>
                </a:moveTo>
                <a:lnTo>
                  <a:pt x="0" y="0"/>
                </a:lnTo>
                <a:lnTo>
                  <a:pt x="0" y="447599"/>
                </a:lnTo>
                <a:lnTo>
                  <a:pt x="9144000" y="447599"/>
                </a:lnTo>
                <a:lnTo>
                  <a:pt x="9144000" y="0"/>
                </a:lnTo>
                <a:close/>
              </a:path>
            </a:pathLst>
          </a:custGeom>
          <a:solidFill>
            <a:srgbClr val="642C8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0"/>
            <a:ext cx="9144000" cy="4695900"/>
          </a:xfrm>
          <a:custGeom>
            <a:avLst/>
            <a:gdLst/>
            <a:ahLst/>
            <a:cxnLst/>
            <a:rect l="l" t="t" r="r" b="b"/>
            <a:pathLst>
              <a:path w="9144000" h="4695900">
                <a:moveTo>
                  <a:pt x="9144000" y="0"/>
                </a:moveTo>
                <a:lnTo>
                  <a:pt x="0" y="0"/>
                </a:lnTo>
                <a:lnTo>
                  <a:pt x="0" y="4695900"/>
                </a:lnTo>
                <a:lnTo>
                  <a:pt x="9144000" y="46959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16815" y="4723373"/>
            <a:ext cx="548700" cy="393600"/>
          </a:xfrm>
          <a:custGeom>
            <a:avLst/>
            <a:gdLst/>
            <a:ahLst/>
            <a:cxnLst/>
            <a:rect l="l" t="t" r="r" b="b"/>
            <a:pathLst>
              <a:path w="548700" h="393600">
                <a:moveTo>
                  <a:pt x="0" y="0"/>
                </a:moveTo>
                <a:lnTo>
                  <a:pt x="548700" y="0"/>
                </a:lnTo>
                <a:lnTo>
                  <a:pt x="548700" y="393600"/>
                </a:lnTo>
                <a:lnTo>
                  <a:pt x="0" y="393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7300" y="212325"/>
            <a:ext cx="8338800" cy="589800"/>
          </a:xfrm>
          <a:custGeom>
            <a:avLst/>
            <a:gdLst/>
            <a:ahLst/>
            <a:cxnLst/>
            <a:rect l="l" t="t" r="r" b="b"/>
            <a:pathLst>
              <a:path w="8338800" h="589800">
                <a:moveTo>
                  <a:pt x="0" y="0"/>
                </a:moveTo>
                <a:lnTo>
                  <a:pt x="8338800" y="0"/>
                </a:lnTo>
                <a:lnTo>
                  <a:pt x="8338800" y="589800"/>
                </a:lnTo>
                <a:lnTo>
                  <a:pt x="0" y="5898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6975" y="722375"/>
            <a:ext cx="8510400" cy="3921300"/>
          </a:xfrm>
          <a:custGeom>
            <a:avLst/>
            <a:gdLst/>
            <a:ahLst/>
            <a:cxnLst/>
            <a:rect l="l" t="t" r="r" b="b"/>
            <a:pathLst>
              <a:path w="8510400" h="3921300">
                <a:moveTo>
                  <a:pt x="0" y="0"/>
                </a:moveTo>
                <a:lnTo>
                  <a:pt x="8510400" y="0"/>
                </a:lnTo>
                <a:lnTo>
                  <a:pt x="8510400" y="3921300"/>
                </a:lnTo>
                <a:lnTo>
                  <a:pt x="0" y="39213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1800" y="4760950"/>
            <a:ext cx="732000" cy="318600"/>
          </a:xfrm>
          <a:custGeom>
            <a:avLst/>
            <a:gdLst/>
            <a:ahLst/>
            <a:cxnLst/>
            <a:rect l="l" t="t" r="r" b="b"/>
            <a:pathLst>
              <a:path w="732000" h="318600">
                <a:moveTo>
                  <a:pt x="0" y="0"/>
                </a:moveTo>
                <a:lnTo>
                  <a:pt x="732000" y="0"/>
                </a:lnTo>
                <a:lnTo>
                  <a:pt x="732000" y="318600"/>
                </a:lnTo>
                <a:lnTo>
                  <a:pt x="0" y="318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1800" y="4760950"/>
            <a:ext cx="732000" cy="31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30325" y="354691"/>
            <a:ext cx="7418275" cy="355600"/>
          </a:xfrm>
          <a:prstGeom prst="rect">
            <a:avLst/>
          </a:prstGeom>
        </p:spPr>
        <p:txBody>
          <a:bodyPr wrap="square" lIns="0" tIns="17145" rIns="0" bIns="0" rtlCol="0">
            <a:noAutofit/>
          </a:bodyPr>
          <a:lstStyle/>
          <a:p>
            <a:pPr marL="12700">
              <a:lnSpc>
                <a:spcPts val="2700"/>
              </a:lnSpc>
            </a:pPr>
            <a:r>
              <a:rPr sz="2600" b="1" dirty="0" smtClean="0">
                <a:solidFill>
                  <a:srgbClr val="642C84"/>
                </a:solidFill>
                <a:latin typeface="Calibri"/>
                <a:cs typeface="Calibri"/>
              </a:rPr>
              <a:t>HTTP Cookies</a:t>
            </a:r>
            <a:r>
              <a:rPr lang="en-US" sz="2600" b="1" dirty="0" smtClean="0">
                <a:solidFill>
                  <a:srgbClr val="642C84"/>
                </a:solidFill>
                <a:latin typeface="Calibri"/>
                <a:cs typeface="Calibri"/>
              </a:rPr>
              <a:t> - Recap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5242" y="833420"/>
            <a:ext cx="216916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dirty="0" smtClean="0">
                <a:latin typeface="Arial"/>
                <a:cs typeface="Arial"/>
              </a:rPr>
              <a:t>●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17200" y="848740"/>
            <a:ext cx="7299871" cy="984250"/>
          </a:xfrm>
          <a:prstGeom prst="rect">
            <a:avLst/>
          </a:prstGeom>
        </p:spPr>
        <p:txBody>
          <a:bodyPr wrap="square" lIns="0" tIns="13335" rIns="0" bIns="0" rtlCol="0">
            <a:noAutofit/>
          </a:bodyPr>
          <a:lstStyle/>
          <a:p>
            <a:pPr marL="12700">
              <a:lnSpc>
                <a:spcPts val="2100"/>
              </a:lnSpc>
            </a:pPr>
            <a:r>
              <a:rPr lang="en-US" sz="2000" b="1" spc="0" dirty="0" smtClean="0">
                <a:solidFill>
                  <a:srgbClr val="DB4437"/>
                </a:solidFill>
                <a:latin typeface="Calibri"/>
                <a:cs typeface="Calibri"/>
              </a:rPr>
              <a:t>S</a:t>
            </a:r>
            <a:r>
              <a:rPr sz="2000" b="1" spc="0" dirty="0" smtClean="0">
                <a:solidFill>
                  <a:srgbClr val="DB4437"/>
                </a:solidFill>
                <a:latin typeface="Calibri"/>
                <a:cs typeface="Calibri"/>
              </a:rPr>
              <a:t>mall pieces of data used to remember </a:t>
            </a:r>
            <a:r>
              <a:rPr sz="2000" b="1" spc="0" dirty="0" smtClean="0">
                <a:solidFill>
                  <a:srgbClr val="0F9D58"/>
                </a:solidFill>
                <a:latin typeface="Calibri"/>
                <a:cs typeface="Calibri"/>
              </a:rPr>
              <a:t>stateful </a:t>
            </a:r>
            <a:r>
              <a:rPr sz="2000" b="1" spc="0" dirty="0" smtClean="0">
                <a:solidFill>
                  <a:srgbClr val="DB4437"/>
                </a:solidFill>
                <a:latin typeface="Calibri"/>
                <a:cs typeface="Calibri"/>
              </a:rPr>
              <a:t>information for the</a:t>
            </a:r>
            <a:endParaRPr sz="2000" dirty="0">
              <a:latin typeface="Calibri"/>
              <a:cs typeface="Calibri"/>
            </a:endParaRPr>
          </a:p>
          <a:p>
            <a:pPr marL="12700" marR="38100">
              <a:lnSpc>
                <a:spcPct val="101725"/>
              </a:lnSpc>
              <a:spcBef>
                <a:spcPts val="225"/>
              </a:spcBef>
            </a:pPr>
            <a:r>
              <a:rPr sz="2000" b="1" spc="0" dirty="0" smtClean="0">
                <a:solidFill>
                  <a:srgbClr val="0F9D58"/>
                </a:solidFill>
                <a:latin typeface="Calibri"/>
                <a:cs typeface="Calibri"/>
              </a:rPr>
              <a:t>stateless </a:t>
            </a:r>
            <a:r>
              <a:rPr sz="2000" b="1" spc="0" dirty="0" smtClean="0">
                <a:solidFill>
                  <a:srgbClr val="DB4437"/>
                </a:solidFill>
                <a:latin typeface="Calibri"/>
                <a:cs typeface="Calibri"/>
              </a:rPr>
              <a:t>HTTP protocol</a:t>
            </a:r>
            <a:endParaRPr sz="2000" dirty="0">
              <a:latin typeface="Calibri"/>
              <a:cs typeface="Calibri"/>
            </a:endParaRPr>
          </a:p>
          <a:p>
            <a:pPr marL="12700" marR="38100">
              <a:lnSpc>
                <a:spcPct val="101725"/>
              </a:lnSpc>
              <a:spcBef>
                <a:spcPts val="330"/>
              </a:spcBef>
            </a:pPr>
            <a:r>
              <a:rPr sz="2000" b="1" dirty="0" smtClean="0">
                <a:latin typeface="Calibri"/>
                <a:cs typeface="Calibri"/>
              </a:rPr>
              <a:t>3 main purposes: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5242" y="1538270"/>
            <a:ext cx="216916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dirty="0" smtClean="0">
                <a:latin typeface="Arial"/>
                <a:cs typeface="Arial"/>
              </a:rPr>
              <a:t>●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92442" y="1890695"/>
            <a:ext cx="216916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dirty="0" smtClean="0">
                <a:latin typeface="Arial"/>
                <a:cs typeface="Arial"/>
              </a:rPr>
              <a:t>○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74400" y="1906015"/>
            <a:ext cx="7470519" cy="1336675"/>
          </a:xfrm>
          <a:prstGeom prst="rect">
            <a:avLst/>
          </a:prstGeom>
        </p:spPr>
        <p:txBody>
          <a:bodyPr wrap="square" lIns="0" tIns="13335" rIns="0" bIns="0" rtlCol="0">
            <a:noAutofit/>
          </a:bodyPr>
          <a:lstStyle/>
          <a:p>
            <a:pPr marL="12700">
              <a:lnSpc>
                <a:spcPts val="2100"/>
              </a:lnSpc>
            </a:pPr>
            <a:r>
              <a:rPr sz="2000" b="1" spc="0" dirty="0" smtClean="0">
                <a:solidFill>
                  <a:srgbClr val="642C84"/>
                </a:solidFill>
                <a:latin typeface="Calibri"/>
                <a:cs typeface="Calibri"/>
              </a:rPr>
              <a:t>Session management </a:t>
            </a:r>
            <a:r>
              <a:rPr sz="2000" b="1" spc="0" dirty="0" smtClean="0">
                <a:latin typeface="Calibri"/>
                <a:cs typeface="Calibri"/>
              </a:rPr>
              <a:t>(logins, shopping carts, game scores, or anything</a:t>
            </a:r>
            <a:endParaRPr sz="2000" dirty="0">
              <a:latin typeface="Calibri"/>
              <a:cs typeface="Calibri"/>
            </a:endParaRPr>
          </a:p>
          <a:p>
            <a:pPr marL="12700" marR="38100">
              <a:lnSpc>
                <a:spcPct val="101725"/>
              </a:lnSpc>
              <a:spcBef>
                <a:spcPts val="225"/>
              </a:spcBef>
            </a:pPr>
            <a:r>
              <a:rPr sz="2000" b="1" dirty="0" smtClean="0">
                <a:latin typeface="Calibri"/>
                <a:cs typeface="Calibri"/>
              </a:rPr>
              <a:t>else the server should remember)</a:t>
            </a:r>
            <a:endParaRPr sz="2000" dirty="0">
              <a:latin typeface="Calibri"/>
              <a:cs typeface="Calibri"/>
            </a:endParaRPr>
          </a:p>
          <a:p>
            <a:pPr marL="12700" marR="857800">
              <a:lnSpc>
                <a:spcPts val="2780"/>
              </a:lnSpc>
              <a:spcBef>
                <a:spcPts val="189"/>
              </a:spcBef>
            </a:pPr>
            <a:r>
              <a:rPr sz="2000" b="1" spc="0" dirty="0" smtClean="0">
                <a:solidFill>
                  <a:srgbClr val="642C84"/>
                </a:solidFill>
                <a:latin typeface="Calibri"/>
                <a:cs typeface="Calibri"/>
              </a:rPr>
              <a:t>Personalization </a:t>
            </a:r>
            <a:r>
              <a:rPr sz="2000" b="1" spc="0" dirty="0" smtClean="0">
                <a:latin typeface="Calibri"/>
                <a:cs typeface="Calibri"/>
              </a:rPr>
              <a:t>(user preferences, themes, and other settings) </a:t>
            </a:r>
            <a:r>
              <a:rPr sz="2000" b="1" spc="0" dirty="0" smtClean="0">
                <a:solidFill>
                  <a:srgbClr val="642C84"/>
                </a:solidFill>
                <a:latin typeface="Calibri"/>
                <a:cs typeface="Calibri"/>
              </a:rPr>
              <a:t>Tracking </a:t>
            </a:r>
            <a:r>
              <a:rPr sz="2000" b="1" spc="0" dirty="0" smtClean="0">
                <a:latin typeface="Calibri"/>
                <a:cs typeface="Calibri"/>
              </a:rPr>
              <a:t>(recording and analyzing user behavior)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92442" y="2595545"/>
            <a:ext cx="216916" cy="631825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dirty="0" smtClean="0">
                <a:latin typeface="Arial"/>
                <a:cs typeface="Arial"/>
              </a:rPr>
              <a:t>○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67"/>
              </a:spcBef>
            </a:pPr>
            <a:r>
              <a:rPr sz="2000" b="1" dirty="0" smtClean="0">
                <a:latin typeface="Arial"/>
                <a:cs typeface="Arial"/>
              </a:rPr>
              <a:t>○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5242" y="3300395"/>
            <a:ext cx="216916" cy="631825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dirty="0" smtClean="0">
                <a:latin typeface="Arial"/>
                <a:cs typeface="Arial"/>
              </a:rPr>
              <a:t>●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67"/>
              </a:spcBef>
            </a:pPr>
            <a:r>
              <a:rPr sz="2000" b="1" dirty="0" smtClean="0">
                <a:latin typeface="Arial"/>
                <a:cs typeface="Arial"/>
              </a:rPr>
              <a:t>●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7200" y="3315715"/>
            <a:ext cx="6481572" cy="631825"/>
          </a:xfrm>
          <a:prstGeom prst="rect">
            <a:avLst/>
          </a:prstGeom>
        </p:spPr>
        <p:txBody>
          <a:bodyPr wrap="square" lIns="0" tIns="13335" rIns="0" bIns="0" rtlCol="0">
            <a:noAutofit/>
          </a:bodyPr>
          <a:lstStyle/>
          <a:p>
            <a:pPr marL="12700">
              <a:lnSpc>
                <a:spcPts val="2100"/>
              </a:lnSpc>
            </a:pPr>
            <a:r>
              <a:rPr sz="2000" b="1" dirty="0" smtClean="0">
                <a:latin typeface="Calibri"/>
                <a:cs typeface="Calibri"/>
              </a:rPr>
              <a:t>They should </a:t>
            </a:r>
            <a:r>
              <a:rPr lang="en-US" sz="2000" b="1" dirty="0" smtClean="0">
                <a:latin typeface="Calibri"/>
                <a:cs typeface="Calibri"/>
              </a:rPr>
              <a:t>NOT </a:t>
            </a:r>
            <a:r>
              <a:rPr sz="2000" b="1" dirty="0" smtClean="0">
                <a:latin typeface="Calibri"/>
                <a:cs typeface="Calibri"/>
              </a:rPr>
              <a:t>be used for general client-side storage</a:t>
            </a:r>
            <a:endParaRPr sz="2000" dirty="0">
              <a:latin typeface="Calibri"/>
              <a:cs typeface="Calibri"/>
            </a:endParaRPr>
          </a:p>
          <a:p>
            <a:pPr marL="12700" marR="38100">
              <a:lnSpc>
                <a:spcPct val="101725"/>
              </a:lnSpc>
              <a:spcBef>
                <a:spcPts val="225"/>
              </a:spcBef>
            </a:pPr>
            <a:r>
              <a:rPr sz="2000" b="1" dirty="0" smtClean="0">
                <a:latin typeface="Calibri"/>
                <a:cs typeface="Calibri"/>
              </a:rPr>
              <a:t>Cookies are: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2442" y="4005245"/>
            <a:ext cx="216916" cy="631825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dirty="0" smtClean="0">
                <a:solidFill>
                  <a:srgbClr val="0F9D58"/>
                </a:solidFill>
                <a:latin typeface="Arial"/>
                <a:cs typeface="Arial"/>
              </a:rPr>
              <a:t>○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67"/>
              </a:spcBef>
            </a:pPr>
            <a:r>
              <a:rPr sz="2000" b="1" dirty="0" smtClean="0">
                <a:solidFill>
                  <a:srgbClr val="0F9D58"/>
                </a:solidFill>
                <a:latin typeface="Arial"/>
                <a:cs typeface="Arial"/>
              </a:rPr>
              <a:t>○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74400" y="4020565"/>
            <a:ext cx="2557018" cy="631825"/>
          </a:xfrm>
          <a:prstGeom prst="rect">
            <a:avLst/>
          </a:prstGeom>
        </p:spPr>
        <p:txBody>
          <a:bodyPr wrap="square" lIns="0" tIns="13335" rIns="0" bIns="0" rtlCol="0">
            <a:noAutofit/>
          </a:bodyPr>
          <a:lstStyle/>
          <a:p>
            <a:pPr marL="12700" marR="38100">
              <a:lnSpc>
                <a:spcPts val="2100"/>
              </a:lnSpc>
            </a:pPr>
            <a:r>
              <a:rPr sz="2000" b="1" dirty="0" smtClean="0">
                <a:solidFill>
                  <a:srgbClr val="0F9D58"/>
                </a:solidFill>
                <a:latin typeface="Calibri"/>
                <a:cs typeface="Calibri"/>
              </a:rPr>
              <a:t>stored by the browser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225"/>
              </a:spcBef>
            </a:pPr>
            <a:r>
              <a:rPr sz="2000" b="1" dirty="0" smtClean="0">
                <a:solidFill>
                  <a:srgbClr val="0F9D58"/>
                </a:solidFill>
                <a:latin typeface="Calibri"/>
                <a:cs typeface="Calibri"/>
              </a:rPr>
              <a:t>sent with every request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89840" y="4829312"/>
            <a:ext cx="249783" cy="203199"/>
          </a:xfrm>
          <a:prstGeom prst="rect">
            <a:avLst/>
          </a:prstGeom>
        </p:spPr>
        <p:txBody>
          <a:bodyPr wrap="square" lIns="0" tIns="9715" rIns="0" bIns="0" rtlCol="0">
            <a:noAutofit/>
          </a:bodyPr>
          <a:lstStyle/>
          <a:p>
            <a:pPr marL="12700">
              <a:lnSpc>
                <a:spcPts val="1530"/>
              </a:lnSpc>
            </a:pPr>
            <a:r>
              <a:rPr sz="1400" dirty="0" smtClean="0">
                <a:latin typeface="Arial"/>
                <a:cs typeface="Arial"/>
              </a:rPr>
              <a:t>17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7300" y="212325"/>
            <a:ext cx="129675" cy="58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8696100" y="212325"/>
            <a:ext cx="301275" cy="5100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357300" y="722375"/>
            <a:ext cx="129675" cy="79750"/>
          </a:xfrm>
          <a:prstGeom prst="rect">
            <a:avLst/>
          </a:prstGeom>
        </p:spPr>
        <p:txBody>
          <a:bodyPr wrap="square" lIns="0" tIns="3550" rIns="0" bIns="0" rtlCol="0">
            <a:noAutofit/>
          </a:bodyPr>
          <a:lstStyle/>
          <a:p>
            <a:pPr marL="25400">
              <a:lnSpc>
                <a:spcPts val="600"/>
              </a:lnSpc>
            </a:pPr>
            <a:endParaRPr sz="600"/>
          </a:p>
        </p:txBody>
      </p:sp>
      <p:sp>
        <p:nvSpPr>
          <p:cNvPr id="3" name="object 3"/>
          <p:cNvSpPr txBox="1"/>
          <p:nvPr/>
        </p:nvSpPr>
        <p:spPr>
          <a:xfrm>
            <a:off x="486975" y="722375"/>
            <a:ext cx="8209125" cy="79750"/>
          </a:xfrm>
          <a:prstGeom prst="rect">
            <a:avLst/>
          </a:prstGeom>
        </p:spPr>
        <p:txBody>
          <a:bodyPr wrap="square" lIns="0" tIns="3550" rIns="0" bIns="0" rtlCol="0">
            <a:noAutofit/>
          </a:bodyPr>
          <a:lstStyle/>
          <a:p>
            <a:pPr marL="25400">
              <a:lnSpc>
                <a:spcPts val="600"/>
              </a:lnSpc>
            </a:pPr>
            <a:endParaRPr sz="600"/>
          </a:p>
        </p:txBody>
      </p:sp>
      <p:sp>
        <p:nvSpPr>
          <p:cNvPr id="2" name="object 2"/>
          <p:cNvSpPr txBox="1"/>
          <p:nvPr/>
        </p:nvSpPr>
        <p:spPr>
          <a:xfrm>
            <a:off x="8696100" y="722375"/>
            <a:ext cx="301275" cy="79750"/>
          </a:xfrm>
          <a:prstGeom prst="rect">
            <a:avLst/>
          </a:prstGeom>
        </p:spPr>
        <p:txBody>
          <a:bodyPr wrap="square" lIns="0" tIns="3550" rIns="0" bIns="0" rtlCol="0">
            <a:noAutofit/>
          </a:bodyPr>
          <a:lstStyle/>
          <a:p>
            <a:pPr marL="25400">
              <a:lnSpc>
                <a:spcPts val="600"/>
              </a:lnSpc>
            </a:pPr>
            <a:endParaRPr sz="600"/>
          </a:p>
        </p:txBody>
      </p:sp>
    </p:spTree>
    <p:extLst>
      <p:ext uri="{BB962C8B-B14F-4D97-AF65-F5344CB8AC3E}">
        <p14:creationId xmlns:p14="http://schemas.microsoft.com/office/powerpoint/2010/main" val="31318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4695900"/>
            <a:ext cx="9144000" cy="447599"/>
          </a:xfrm>
          <a:custGeom>
            <a:avLst/>
            <a:gdLst/>
            <a:ahLst/>
            <a:cxnLst/>
            <a:rect l="l" t="t" r="r" b="b"/>
            <a:pathLst>
              <a:path w="9144000" h="447599">
                <a:moveTo>
                  <a:pt x="9144000" y="0"/>
                </a:moveTo>
                <a:lnTo>
                  <a:pt x="0" y="0"/>
                </a:lnTo>
                <a:lnTo>
                  <a:pt x="0" y="447599"/>
                </a:lnTo>
                <a:lnTo>
                  <a:pt x="9144000" y="447599"/>
                </a:lnTo>
                <a:lnTo>
                  <a:pt x="9144000" y="0"/>
                </a:lnTo>
                <a:close/>
              </a:path>
            </a:pathLst>
          </a:custGeom>
          <a:solidFill>
            <a:srgbClr val="642C8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9144000" cy="4695900"/>
          </a:xfrm>
          <a:custGeom>
            <a:avLst/>
            <a:gdLst/>
            <a:ahLst/>
            <a:cxnLst/>
            <a:rect l="l" t="t" r="r" b="b"/>
            <a:pathLst>
              <a:path w="9144000" h="4695900">
                <a:moveTo>
                  <a:pt x="9144000" y="0"/>
                </a:moveTo>
                <a:lnTo>
                  <a:pt x="0" y="0"/>
                </a:lnTo>
                <a:lnTo>
                  <a:pt x="0" y="4695900"/>
                </a:lnTo>
                <a:lnTo>
                  <a:pt x="9144000" y="46959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16815" y="4723373"/>
            <a:ext cx="548700" cy="393600"/>
          </a:xfrm>
          <a:custGeom>
            <a:avLst/>
            <a:gdLst/>
            <a:ahLst/>
            <a:cxnLst/>
            <a:rect l="l" t="t" r="r" b="b"/>
            <a:pathLst>
              <a:path w="548700" h="393600">
                <a:moveTo>
                  <a:pt x="0" y="0"/>
                </a:moveTo>
                <a:lnTo>
                  <a:pt x="548700" y="0"/>
                </a:lnTo>
                <a:lnTo>
                  <a:pt x="548700" y="393600"/>
                </a:lnTo>
                <a:lnTo>
                  <a:pt x="0" y="393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7300" y="212325"/>
            <a:ext cx="8338800" cy="550925"/>
          </a:xfrm>
          <a:custGeom>
            <a:avLst/>
            <a:gdLst/>
            <a:ahLst/>
            <a:cxnLst/>
            <a:rect l="l" t="t" r="r" b="b"/>
            <a:pathLst>
              <a:path w="8338800" h="550925">
                <a:moveTo>
                  <a:pt x="0" y="0"/>
                </a:moveTo>
                <a:lnTo>
                  <a:pt x="8338800" y="0"/>
                </a:lnTo>
                <a:lnTo>
                  <a:pt x="8338800" y="550925"/>
                </a:lnTo>
                <a:lnTo>
                  <a:pt x="0" y="5509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8600" y="763250"/>
            <a:ext cx="8686800" cy="3635100"/>
          </a:xfrm>
          <a:custGeom>
            <a:avLst/>
            <a:gdLst/>
            <a:ahLst/>
            <a:cxnLst/>
            <a:rect l="l" t="t" r="r" b="b"/>
            <a:pathLst>
              <a:path w="8686800" h="3635100">
                <a:moveTo>
                  <a:pt x="0" y="0"/>
                </a:moveTo>
                <a:lnTo>
                  <a:pt x="8686800" y="0"/>
                </a:lnTo>
                <a:lnTo>
                  <a:pt x="8686800" y="3635100"/>
                </a:lnTo>
                <a:lnTo>
                  <a:pt x="0" y="3635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1800" y="4760950"/>
            <a:ext cx="732000" cy="318600"/>
          </a:xfrm>
          <a:custGeom>
            <a:avLst/>
            <a:gdLst/>
            <a:ahLst/>
            <a:cxnLst/>
            <a:rect l="l" t="t" r="r" b="b"/>
            <a:pathLst>
              <a:path w="732000" h="318600">
                <a:moveTo>
                  <a:pt x="0" y="0"/>
                </a:moveTo>
                <a:lnTo>
                  <a:pt x="732000" y="0"/>
                </a:lnTo>
                <a:lnTo>
                  <a:pt x="732000" y="318600"/>
                </a:lnTo>
                <a:lnTo>
                  <a:pt x="0" y="318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1800" y="4760950"/>
            <a:ext cx="732000" cy="31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89840" y="4829312"/>
            <a:ext cx="150926" cy="203199"/>
          </a:xfrm>
          <a:prstGeom prst="rect">
            <a:avLst/>
          </a:prstGeom>
        </p:spPr>
        <p:txBody>
          <a:bodyPr wrap="square" lIns="0" tIns="9715" rIns="0" bIns="0" rtlCol="0">
            <a:noAutofit/>
          </a:bodyPr>
          <a:lstStyle/>
          <a:p>
            <a:pPr marL="12700">
              <a:lnSpc>
                <a:spcPts val="1530"/>
              </a:lnSpc>
            </a:pPr>
            <a:r>
              <a:rPr sz="1400" dirty="0" smtClean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600" y="212325"/>
            <a:ext cx="128700" cy="5509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357300" y="212325"/>
            <a:ext cx="8338800" cy="550925"/>
          </a:xfrm>
          <a:prstGeom prst="rect">
            <a:avLst/>
          </a:prstGeom>
        </p:spPr>
        <p:txBody>
          <a:bodyPr wrap="square" lIns="0" tIns="5990" rIns="0" bIns="0" rtlCol="0">
            <a:noAutofit/>
          </a:bodyPr>
          <a:lstStyle/>
          <a:p>
            <a:pPr>
              <a:lnSpc>
                <a:spcPts val="600"/>
              </a:lnSpc>
            </a:pPr>
            <a:endParaRPr sz="600"/>
          </a:p>
          <a:p>
            <a:pPr marL="85724">
              <a:lnSpc>
                <a:spcPct val="101725"/>
              </a:lnSpc>
            </a:pPr>
            <a:r>
              <a:rPr sz="2600" b="1" dirty="0" smtClean="0">
                <a:solidFill>
                  <a:srgbClr val="642C84"/>
                </a:solidFill>
                <a:latin typeface="Calibri"/>
                <a:cs typeface="Calibri"/>
              </a:rPr>
              <a:t>Agenda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28600" y="763250"/>
            <a:ext cx="8686800" cy="3635100"/>
          </a:xfrm>
          <a:prstGeom prst="rect">
            <a:avLst/>
          </a:prstGeom>
        </p:spPr>
        <p:txBody>
          <a:bodyPr wrap="square" lIns="0" tIns="34925" rIns="0" bIns="0" rtlCol="0">
            <a:noAutofit/>
          </a:bodyPr>
          <a:lstStyle/>
          <a:p>
            <a:pPr marL="54024">
              <a:lnSpc>
                <a:spcPct val="101725"/>
              </a:lnSpc>
            </a:pPr>
            <a:r>
              <a:rPr sz="2400" b="1" spc="179" dirty="0" smtClean="0">
                <a:latin typeface="Arial"/>
                <a:cs typeface="Arial"/>
              </a:rPr>
              <a:t>● </a:t>
            </a:r>
            <a:r>
              <a:rPr sz="2400" b="1" spc="0" dirty="0" smtClean="0">
                <a:latin typeface="Calibri"/>
                <a:cs typeface="Calibri"/>
              </a:rPr>
              <a:t>Gentle Recap</a:t>
            </a:r>
            <a:endParaRPr sz="2400" dirty="0">
              <a:latin typeface="Calibri"/>
              <a:cs typeface="Calibri"/>
            </a:endParaRPr>
          </a:p>
          <a:p>
            <a:pPr marL="54024">
              <a:lnSpc>
                <a:spcPct val="101725"/>
              </a:lnSpc>
              <a:spcBef>
                <a:spcPts val="370"/>
              </a:spcBef>
            </a:pPr>
            <a:r>
              <a:rPr sz="2400" b="1" spc="179" dirty="0" smtClean="0">
                <a:latin typeface="Arial"/>
                <a:cs typeface="Arial"/>
              </a:rPr>
              <a:t>● </a:t>
            </a:r>
            <a:r>
              <a:rPr sz="2400" b="1" spc="0" dirty="0" smtClean="0">
                <a:latin typeface="Calibri"/>
                <a:cs typeface="Calibri"/>
              </a:rPr>
              <a:t>HTTP Revisited</a:t>
            </a:r>
            <a:endParaRPr sz="2400" dirty="0">
              <a:latin typeface="Calibri"/>
              <a:cs typeface="Calibri"/>
            </a:endParaRPr>
          </a:p>
          <a:p>
            <a:pPr marL="54024">
              <a:lnSpc>
                <a:spcPct val="101725"/>
              </a:lnSpc>
              <a:spcBef>
                <a:spcPts val="370"/>
              </a:spcBef>
            </a:pPr>
            <a:r>
              <a:rPr lang="en-US" sz="2400" b="1" spc="179" dirty="0" smtClean="0">
                <a:latin typeface="Arial"/>
                <a:cs typeface="Arial"/>
              </a:rPr>
              <a:t>● </a:t>
            </a:r>
            <a:r>
              <a:rPr lang="en-US" sz="2400" b="1" dirty="0" smtClean="0">
                <a:cs typeface="Calibri"/>
              </a:rPr>
              <a:t>Session management</a:t>
            </a:r>
            <a:endParaRPr sz="2400" b="1" dirty="0">
              <a:latin typeface="Calibri" pitchFamily="34" charset="0"/>
              <a:cs typeface="Calibri"/>
            </a:endParaRPr>
          </a:p>
          <a:p>
            <a:pPr marL="54024">
              <a:lnSpc>
                <a:spcPct val="101725"/>
              </a:lnSpc>
              <a:spcBef>
                <a:spcPts val="370"/>
              </a:spcBef>
            </a:pPr>
            <a:r>
              <a:rPr sz="2400" b="1" spc="179" dirty="0" smtClean="0">
                <a:latin typeface="Arial"/>
                <a:cs typeface="Arial"/>
              </a:rPr>
              <a:t>● </a:t>
            </a:r>
            <a:r>
              <a:rPr sz="2400" b="1" spc="0" dirty="0" smtClean="0">
                <a:latin typeface="Calibri"/>
                <a:cs typeface="Calibri"/>
              </a:rPr>
              <a:t>HTTP Cookies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4695900"/>
            <a:ext cx="9144000" cy="447599"/>
          </a:xfrm>
          <a:custGeom>
            <a:avLst/>
            <a:gdLst/>
            <a:ahLst/>
            <a:cxnLst/>
            <a:rect l="l" t="t" r="r" b="b"/>
            <a:pathLst>
              <a:path w="9144000" h="447599">
                <a:moveTo>
                  <a:pt x="9144000" y="0"/>
                </a:moveTo>
                <a:lnTo>
                  <a:pt x="0" y="0"/>
                </a:lnTo>
                <a:lnTo>
                  <a:pt x="0" y="447599"/>
                </a:lnTo>
                <a:lnTo>
                  <a:pt x="9144000" y="447599"/>
                </a:lnTo>
                <a:lnTo>
                  <a:pt x="9144000" y="0"/>
                </a:lnTo>
                <a:close/>
              </a:path>
            </a:pathLst>
          </a:custGeom>
          <a:solidFill>
            <a:srgbClr val="642C8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849300"/>
            <a:ext cx="9144000" cy="846600"/>
          </a:xfrm>
          <a:custGeom>
            <a:avLst/>
            <a:gdLst/>
            <a:ahLst/>
            <a:cxnLst/>
            <a:rect l="l" t="t" r="r" b="b"/>
            <a:pathLst>
              <a:path w="9144000" h="846600">
                <a:moveTo>
                  <a:pt x="9144000" y="0"/>
                </a:moveTo>
                <a:lnTo>
                  <a:pt x="0" y="0"/>
                </a:lnTo>
                <a:lnTo>
                  <a:pt x="0" y="846600"/>
                </a:lnTo>
                <a:lnTo>
                  <a:pt x="9144000" y="8466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16815" y="4723373"/>
            <a:ext cx="548700" cy="393600"/>
          </a:xfrm>
          <a:custGeom>
            <a:avLst/>
            <a:gdLst/>
            <a:ahLst/>
            <a:cxnLst/>
            <a:rect l="l" t="t" r="r" b="b"/>
            <a:pathLst>
              <a:path w="548700" h="393600">
                <a:moveTo>
                  <a:pt x="0" y="0"/>
                </a:moveTo>
                <a:lnTo>
                  <a:pt x="548700" y="0"/>
                </a:lnTo>
                <a:lnTo>
                  <a:pt x="548700" y="393600"/>
                </a:lnTo>
                <a:lnTo>
                  <a:pt x="0" y="393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9144000" cy="3849300"/>
          </a:xfrm>
          <a:custGeom>
            <a:avLst/>
            <a:gdLst/>
            <a:ahLst/>
            <a:cxnLst/>
            <a:rect l="l" t="t" r="r" b="b"/>
            <a:pathLst>
              <a:path w="9144000" h="3849300">
                <a:moveTo>
                  <a:pt x="9144000" y="0"/>
                </a:moveTo>
                <a:lnTo>
                  <a:pt x="0" y="0"/>
                </a:lnTo>
                <a:lnTo>
                  <a:pt x="0" y="3849300"/>
                </a:lnTo>
                <a:lnTo>
                  <a:pt x="9144000" y="38493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6922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15950" y="1233000"/>
            <a:ext cx="5912100" cy="1383300"/>
          </a:xfrm>
          <a:custGeom>
            <a:avLst/>
            <a:gdLst/>
            <a:ahLst/>
            <a:cxnLst/>
            <a:rect l="l" t="t" r="r" b="b"/>
            <a:pathLst>
              <a:path w="5912100" h="1383300">
                <a:moveTo>
                  <a:pt x="0" y="0"/>
                </a:moveTo>
                <a:lnTo>
                  <a:pt x="5912100" y="0"/>
                </a:lnTo>
                <a:lnTo>
                  <a:pt x="5912100" y="1383300"/>
                </a:lnTo>
                <a:lnTo>
                  <a:pt x="0" y="13833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1800" y="4760950"/>
            <a:ext cx="732000" cy="318600"/>
          </a:xfrm>
          <a:custGeom>
            <a:avLst/>
            <a:gdLst/>
            <a:ahLst/>
            <a:cxnLst/>
            <a:rect l="l" t="t" r="r" b="b"/>
            <a:pathLst>
              <a:path w="732000" h="318600">
                <a:moveTo>
                  <a:pt x="0" y="0"/>
                </a:moveTo>
                <a:lnTo>
                  <a:pt x="732000" y="0"/>
                </a:lnTo>
                <a:lnTo>
                  <a:pt x="732000" y="318600"/>
                </a:lnTo>
                <a:lnTo>
                  <a:pt x="0" y="318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1800" y="4760950"/>
            <a:ext cx="732000" cy="31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589840" y="4829312"/>
            <a:ext cx="150926" cy="203199"/>
          </a:xfrm>
          <a:prstGeom prst="rect">
            <a:avLst/>
          </a:prstGeom>
        </p:spPr>
        <p:txBody>
          <a:bodyPr wrap="square" lIns="0" tIns="9715" rIns="0" bIns="0" rtlCol="0">
            <a:noAutofit/>
          </a:bodyPr>
          <a:lstStyle/>
          <a:p>
            <a:pPr marL="12700">
              <a:lnSpc>
                <a:spcPts val="1530"/>
              </a:lnSpc>
            </a:pPr>
            <a:r>
              <a:rPr sz="1400" dirty="0" smtClean="0"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615950" y="1233000"/>
            <a:ext cx="5912100" cy="1383300"/>
          </a:xfrm>
          <a:prstGeom prst="rect">
            <a:avLst/>
          </a:prstGeom>
        </p:spPr>
        <p:txBody>
          <a:bodyPr wrap="square" lIns="0" tIns="4087" rIns="0" bIns="0" rtlCol="0">
            <a:noAutofit/>
          </a:bodyPr>
          <a:lstStyle/>
          <a:p>
            <a:pPr>
              <a:lnSpc>
                <a:spcPts val="600"/>
              </a:lnSpc>
            </a:pPr>
            <a:endParaRPr sz="600"/>
          </a:p>
          <a:p>
            <a:pPr marL="1421905">
              <a:lnSpc>
                <a:spcPct val="101725"/>
              </a:lnSpc>
            </a:pPr>
            <a:r>
              <a:rPr sz="4000" dirty="0" smtClean="0">
                <a:latin typeface="Calibri"/>
                <a:cs typeface="Calibri"/>
              </a:rPr>
              <a:t>HTTP Revisited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0" y="4695900"/>
            <a:ext cx="9144000" cy="447599"/>
          </a:xfrm>
          <a:custGeom>
            <a:avLst/>
            <a:gdLst/>
            <a:ahLst/>
            <a:cxnLst/>
            <a:rect l="l" t="t" r="r" b="b"/>
            <a:pathLst>
              <a:path w="9144000" h="447599">
                <a:moveTo>
                  <a:pt x="9144000" y="0"/>
                </a:moveTo>
                <a:lnTo>
                  <a:pt x="0" y="0"/>
                </a:lnTo>
                <a:lnTo>
                  <a:pt x="0" y="447599"/>
                </a:lnTo>
                <a:lnTo>
                  <a:pt x="9144000" y="447599"/>
                </a:lnTo>
                <a:lnTo>
                  <a:pt x="9144000" y="0"/>
                </a:lnTo>
                <a:close/>
              </a:path>
            </a:pathLst>
          </a:custGeom>
          <a:solidFill>
            <a:srgbClr val="642C8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9144000" cy="4695900"/>
          </a:xfrm>
          <a:custGeom>
            <a:avLst/>
            <a:gdLst/>
            <a:ahLst/>
            <a:cxnLst/>
            <a:rect l="l" t="t" r="r" b="b"/>
            <a:pathLst>
              <a:path w="9144000" h="4695900">
                <a:moveTo>
                  <a:pt x="9144000" y="0"/>
                </a:moveTo>
                <a:lnTo>
                  <a:pt x="0" y="0"/>
                </a:lnTo>
                <a:lnTo>
                  <a:pt x="0" y="4695900"/>
                </a:lnTo>
                <a:lnTo>
                  <a:pt x="9144000" y="46959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16815" y="4723373"/>
            <a:ext cx="548700" cy="393600"/>
          </a:xfrm>
          <a:custGeom>
            <a:avLst/>
            <a:gdLst/>
            <a:ahLst/>
            <a:cxnLst/>
            <a:rect l="l" t="t" r="r" b="b"/>
            <a:pathLst>
              <a:path w="548700" h="393600">
                <a:moveTo>
                  <a:pt x="0" y="0"/>
                </a:moveTo>
                <a:lnTo>
                  <a:pt x="548700" y="0"/>
                </a:lnTo>
                <a:lnTo>
                  <a:pt x="548700" y="393600"/>
                </a:lnTo>
                <a:lnTo>
                  <a:pt x="0" y="393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7300" y="212325"/>
            <a:ext cx="8338800" cy="589800"/>
          </a:xfrm>
          <a:custGeom>
            <a:avLst/>
            <a:gdLst/>
            <a:ahLst/>
            <a:cxnLst/>
            <a:rect l="l" t="t" r="r" b="b"/>
            <a:pathLst>
              <a:path w="8338800" h="589800">
                <a:moveTo>
                  <a:pt x="0" y="0"/>
                </a:moveTo>
                <a:lnTo>
                  <a:pt x="8338800" y="0"/>
                </a:lnTo>
                <a:lnTo>
                  <a:pt x="8338800" y="589800"/>
                </a:lnTo>
                <a:lnTo>
                  <a:pt x="0" y="5898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4900" y="683400"/>
            <a:ext cx="8254200" cy="3965400"/>
          </a:xfrm>
          <a:custGeom>
            <a:avLst/>
            <a:gdLst/>
            <a:ahLst/>
            <a:cxnLst/>
            <a:rect l="l" t="t" r="r" b="b"/>
            <a:pathLst>
              <a:path w="8254200" h="3965400">
                <a:moveTo>
                  <a:pt x="0" y="0"/>
                </a:moveTo>
                <a:lnTo>
                  <a:pt x="8254200" y="0"/>
                </a:lnTo>
                <a:lnTo>
                  <a:pt x="8254200" y="3965400"/>
                </a:lnTo>
                <a:lnTo>
                  <a:pt x="0" y="39654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1800" y="4760950"/>
            <a:ext cx="732000" cy="318600"/>
          </a:xfrm>
          <a:custGeom>
            <a:avLst/>
            <a:gdLst/>
            <a:ahLst/>
            <a:cxnLst/>
            <a:rect l="l" t="t" r="r" b="b"/>
            <a:pathLst>
              <a:path w="732000" h="318600">
                <a:moveTo>
                  <a:pt x="0" y="0"/>
                </a:moveTo>
                <a:lnTo>
                  <a:pt x="732000" y="0"/>
                </a:lnTo>
                <a:lnTo>
                  <a:pt x="732000" y="318600"/>
                </a:lnTo>
                <a:lnTo>
                  <a:pt x="0" y="318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1800" y="4760950"/>
            <a:ext cx="732000" cy="31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30325" y="354691"/>
            <a:ext cx="785520" cy="355600"/>
          </a:xfrm>
          <a:prstGeom prst="rect">
            <a:avLst/>
          </a:prstGeom>
        </p:spPr>
        <p:txBody>
          <a:bodyPr wrap="square" lIns="0" tIns="17145" rIns="0" bIns="0" rtlCol="0">
            <a:noAutofit/>
          </a:bodyPr>
          <a:lstStyle/>
          <a:p>
            <a:pPr marL="12700">
              <a:lnSpc>
                <a:spcPts val="2700"/>
              </a:lnSpc>
            </a:pPr>
            <a:r>
              <a:rPr sz="2600" b="1" dirty="0" smtClean="0">
                <a:solidFill>
                  <a:srgbClr val="642C84"/>
                </a:solidFill>
                <a:latin typeface="Calibri"/>
                <a:cs typeface="Calibri"/>
              </a:rPr>
              <a:t>HTTP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7925" y="815099"/>
            <a:ext cx="5503596" cy="304800"/>
          </a:xfrm>
          <a:prstGeom prst="rect">
            <a:avLst/>
          </a:prstGeom>
        </p:spPr>
        <p:txBody>
          <a:bodyPr wrap="square" lIns="0" tIns="14605" rIns="0" bIns="0" rtlCol="0">
            <a:noAutofit/>
          </a:bodyPr>
          <a:lstStyle/>
          <a:p>
            <a:pPr marL="12700">
              <a:lnSpc>
                <a:spcPts val="2300"/>
              </a:lnSpc>
            </a:pPr>
            <a:r>
              <a:rPr sz="2200" b="1" dirty="0" smtClean="0">
                <a:solidFill>
                  <a:srgbClr val="DB4437"/>
                </a:solidFill>
                <a:latin typeface="Calibri"/>
                <a:cs typeface="Calibri"/>
              </a:rPr>
              <a:t>= a protocol which allows fetching of resources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3167" y="1175445"/>
            <a:ext cx="216916" cy="631825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dirty="0" smtClean="0">
                <a:latin typeface="Arial"/>
                <a:cs typeface="Arial"/>
              </a:rPr>
              <a:t>●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67"/>
              </a:spcBef>
            </a:pPr>
            <a:r>
              <a:rPr sz="2000" b="1" dirty="0" smtClean="0">
                <a:latin typeface="Arial"/>
                <a:cs typeface="Arial"/>
              </a:rPr>
              <a:t>●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5125" y="1190765"/>
            <a:ext cx="7667581" cy="2317750"/>
          </a:xfrm>
          <a:prstGeom prst="rect">
            <a:avLst/>
          </a:prstGeom>
        </p:spPr>
        <p:txBody>
          <a:bodyPr wrap="square" lIns="0" tIns="13335" rIns="0" bIns="0" rtlCol="0">
            <a:noAutofit/>
          </a:bodyPr>
          <a:lstStyle/>
          <a:p>
            <a:pPr marL="12700" marR="46508">
              <a:lnSpc>
                <a:spcPts val="2100"/>
              </a:lnSpc>
            </a:pPr>
            <a:r>
              <a:rPr sz="2000" b="1" spc="0" dirty="0" smtClean="0">
                <a:latin typeface="Calibri"/>
                <a:cs typeface="Calibri"/>
              </a:rPr>
              <a:t>It is the </a:t>
            </a:r>
            <a:r>
              <a:rPr sz="2000" b="1" spc="0" dirty="0" smtClean="0">
                <a:solidFill>
                  <a:srgbClr val="642C84"/>
                </a:solidFill>
                <a:latin typeface="Calibri"/>
                <a:cs typeface="Calibri"/>
              </a:rPr>
              <a:t>foundation </a:t>
            </a:r>
            <a:r>
              <a:rPr sz="2000" b="1" spc="0" dirty="0" smtClean="0">
                <a:latin typeface="Calibri"/>
                <a:cs typeface="Calibri"/>
              </a:rPr>
              <a:t>of any data exchange on the Web</a:t>
            </a:r>
            <a:endParaRPr sz="2000">
              <a:latin typeface="Calibri"/>
              <a:cs typeface="Calibri"/>
            </a:endParaRPr>
          </a:p>
          <a:p>
            <a:pPr marL="12700" marR="46508">
              <a:lnSpc>
                <a:spcPct val="101725"/>
              </a:lnSpc>
              <a:spcBef>
                <a:spcPts val="225"/>
              </a:spcBef>
            </a:pPr>
            <a:r>
              <a:rPr sz="2000" b="1" dirty="0" smtClean="0">
                <a:latin typeface="Calibri"/>
                <a:cs typeface="Calibri"/>
              </a:rPr>
              <a:t>It can be used to:</a:t>
            </a:r>
            <a:endParaRPr sz="2000">
              <a:latin typeface="Calibri"/>
              <a:cs typeface="Calibri"/>
            </a:endParaRPr>
          </a:p>
          <a:p>
            <a:pPr marL="103224" marR="46508">
              <a:lnSpc>
                <a:spcPct val="101725"/>
              </a:lnSpc>
              <a:spcBef>
                <a:spcPts val="335"/>
              </a:spcBef>
            </a:pPr>
            <a:r>
              <a:rPr sz="1800" b="1" spc="0" dirty="0" smtClean="0">
                <a:latin typeface="Arial"/>
                <a:cs typeface="Arial"/>
              </a:rPr>
              <a:t>○  </a:t>
            </a:r>
            <a:r>
              <a:rPr sz="1800" b="1" spc="303" dirty="0" smtClean="0">
                <a:latin typeface="Arial"/>
                <a:cs typeface="Arial"/>
              </a:rPr>
              <a:t> </a:t>
            </a:r>
            <a:r>
              <a:rPr sz="1800" b="1" spc="0" dirty="0" smtClean="0">
                <a:latin typeface="Calibri"/>
                <a:cs typeface="Calibri"/>
              </a:rPr>
              <a:t>fetch HTML documents, images, videos, data</a:t>
            </a:r>
            <a:endParaRPr sz="1800">
              <a:latin typeface="Calibri"/>
              <a:cs typeface="Calibri"/>
            </a:endParaRPr>
          </a:p>
          <a:p>
            <a:pPr marL="103224" marR="46508">
              <a:lnSpc>
                <a:spcPct val="101725"/>
              </a:lnSpc>
              <a:spcBef>
                <a:spcPts val="275"/>
              </a:spcBef>
            </a:pPr>
            <a:r>
              <a:rPr sz="1800" b="1" spc="0" dirty="0" smtClean="0">
                <a:latin typeface="Arial"/>
                <a:cs typeface="Arial"/>
              </a:rPr>
              <a:t>○  </a:t>
            </a:r>
            <a:r>
              <a:rPr sz="1800" b="1" spc="303" dirty="0" smtClean="0">
                <a:latin typeface="Arial"/>
                <a:cs typeface="Arial"/>
              </a:rPr>
              <a:t> </a:t>
            </a:r>
            <a:r>
              <a:rPr sz="1800" b="1" spc="0" dirty="0" smtClean="0">
                <a:latin typeface="Calibri"/>
                <a:cs typeface="Calibri"/>
              </a:rPr>
              <a:t>post content to servers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275"/>
              </a:spcBef>
            </a:pPr>
            <a:r>
              <a:rPr sz="2000" b="1" spc="0" dirty="0" smtClean="0">
                <a:latin typeface="Calibri"/>
                <a:cs typeface="Calibri"/>
              </a:rPr>
              <a:t>It’s a </a:t>
            </a:r>
            <a:r>
              <a:rPr sz="2000" b="1" spc="0" dirty="0" smtClean="0">
                <a:solidFill>
                  <a:srgbClr val="642C84"/>
                </a:solidFill>
                <a:latin typeface="Calibri"/>
                <a:cs typeface="Calibri"/>
              </a:rPr>
              <a:t>client-server protocol </a:t>
            </a:r>
            <a:r>
              <a:rPr sz="2000" b="1" spc="0" dirty="0" smtClean="0">
                <a:latin typeface="Calibri"/>
                <a:cs typeface="Calibri"/>
              </a:rPr>
              <a:t>=&gt; </a:t>
            </a:r>
            <a:r>
              <a:rPr sz="2000" b="1" spc="0" dirty="0" smtClean="0">
                <a:solidFill>
                  <a:srgbClr val="0F9D58"/>
                </a:solidFill>
                <a:latin typeface="Calibri"/>
                <a:cs typeface="Calibri"/>
              </a:rPr>
              <a:t>requests are always initiated by the client</a:t>
            </a:r>
            <a:endParaRPr sz="2000">
              <a:latin typeface="Calibri"/>
              <a:cs typeface="Calibri"/>
            </a:endParaRPr>
          </a:p>
          <a:p>
            <a:pPr marL="12700" marR="46508">
              <a:lnSpc>
                <a:spcPct val="101725"/>
              </a:lnSpc>
              <a:spcBef>
                <a:spcPts val="330"/>
              </a:spcBef>
            </a:pPr>
            <a:r>
              <a:rPr sz="2000" b="1" spc="0" dirty="0" smtClean="0">
                <a:latin typeface="Calibri"/>
                <a:cs typeface="Calibri"/>
              </a:rPr>
              <a:t>It is </a:t>
            </a:r>
            <a:r>
              <a:rPr sz="2000" b="1" spc="0" dirty="0" smtClean="0">
                <a:solidFill>
                  <a:srgbClr val="642C84"/>
                </a:solidFill>
                <a:latin typeface="Calibri"/>
                <a:cs typeface="Calibri"/>
              </a:rPr>
              <a:t>extensible </a:t>
            </a:r>
            <a:r>
              <a:rPr sz="2000" b="1" spc="0" dirty="0" smtClean="0">
                <a:latin typeface="Calibri"/>
                <a:cs typeface="Calibri"/>
              </a:rPr>
              <a:t>(using HTTP </a:t>
            </a:r>
            <a:r>
              <a:rPr sz="2000" b="1" spc="0" dirty="0" smtClean="0">
                <a:solidFill>
                  <a:srgbClr val="0F9D58"/>
                </a:solidFill>
                <a:latin typeface="Calibri"/>
                <a:cs typeface="Calibri"/>
              </a:rPr>
              <a:t>headers</a:t>
            </a:r>
            <a:r>
              <a:rPr sz="2000" b="1" spc="0" dirty="0" smtClean="0">
                <a:latin typeface="Calibri"/>
                <a:cs typeface="Calibri"/>
              </a:rPr>
              <a:t>).</a:t>
            </a:r>
            <a:endParaRPr sz="2000">
              <a:latin typeface="Calibri"/>
              <a:cs typeface="Calibri"/>
            </a:endParaRPr>
          </a:p>
          <a:p>
            <a:pPr marL="12700" marR="46508">
              <a:lnSpc>
                <a:spcPct val="101725"/>
              </a:lnSpc>
              <a:spcBef>
                <a:spcPts val="330"/>
              </a:spcBef>
            </a:pPr>
            <a:r>
              <a:rPr sz="2000" b="1" spc="0" dirty="0" smtClean="0">
                <a:latin typeface="Calibri"/>
                <a:cs typeface="Calibri"/>
              </a:rPr>
              <a:t>It is </a:t>
            </a:r>
            <a:r>
              <a:rPr sz="2000" b="1" spc="0" dirty="0" smtClean="0">
                <a:solidFill>
                  <a:srgbClr val="642C84"/>
                </a:solidFill>
                <a:latin typeface="Calibri"/>
                <a:cs typeface="Calibri"/>
              </a:rPr>
              <a:t>stateless</a:t>
            </a:r>
            <a:r>
              <a:rPr sz="2000" b="1" spc="0" dirty="0" smtClean="0">
                <a:latin typeface="Calibri"/>
                <a:cs typeface="Calibri"/>
              </a:rPr>
              <a:t>, but </a:t>
            </a:r>
            <a:r>
              <a:rPr sz="2000" b="1" spc="0" dirty="0" smtClean="0">
                <a:solidFill>
                  <a:srgbClr val="642C84"/>
                </a:solidFill>
                <a:latin typeface="Calibri"/>
                <a:cs typeface="Calibri"/>
              </a:rPr>
              <a:t>not sessionless </a:t>
            </a:r>
            <a:r>
              <a:rPr sz="2000" b="1" spc="0" dirty="0" smtClean="0">
                <a:solidFill>
                  <a:srgbClr val="0F9D58"/>
                </a:solidFill>
                <a:latin typeface="Calibri"/>
                <a:cs typeface="Calibri"/>
              </a:rPr>
              <a:t>(cookies)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3167" y="2529527"/>
            <a:ext cx="216916" cy="963668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27981" marR="3869">
              <a:lnSpc>
                <a:spcPts val="1939"/>
              </a:lnSpc>
            </a:pPr>
            <a:r>
              <a:rPr sz="1800" b="1" dirty="0" smtClean="0">
                <a:latin typeface="Arial"/>
                <a:cs typeface="Arial"/>
              </a:rPr>
              <a:t>●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20"/>
              </a:spcBef>
            </a:pPr>
            <a:r>
              <a:rPr sz="2000" b="1" dirty="0" smtClean="0">
                <a:latin typeface="Arial"/>
                <a:cs typeface="Arial"/>
              </a:rPr>
              <a:t>●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75"/>
              </a:spcBef>
            </a:pPr>
            <a:r>
              <a:rPr sz="2000" b="1" dirty="0" smtClean="0">
                <a:latin typeface="Arial"/>
                <a:cs typeface="Arial"/>
              </a:rPr>
              <a:t>●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89840" y="4829312"/>
            <a:ext cx="150926" cy="203199"/>
          </a:xfrm>
          <a:prstGeom prst="rect">
            <a:avLst/>
          </a:prstGeom>
        </p:spPr>
        <p:txBody>
          <a:bodyPr wrap="square" lIns="0" tIns="9715" rIns="0" bIns="0" rtlCol="0">
            <a:noAutofit/>
          </a:bodyPr>
          <a:lstStyle/>
          <a:p>
            <a:pPr marL="12700">
              <a:lnSpc>
                <a:spcPts val="1530"/>
              </a:lnSpc>
            </a:pPr>
            <a:r>
              <a:rPr sz="1400" dirty="0" smtClean="0">
                <a:latin typeface="Arial"/>
                <a:cs typeface="Arial"/>
              </a:rPr>
              <a:t>9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7300" y="212325"/>
            <a:ext cx="87600" cy="58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8699100" y="212325"/>
            <a:ext cx="0" cy="44364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357300" y="683400"/>
            <a:ext cx="87600" cy="118725"/>
          </a:xfrm>
          <a:prstGeom prst="rect">
            <a:avLst/>
          </a:prstGeom>
        </p:spPr>
        <p:txBody>
          <a:bodyPr wrap="square" lIns="0" tIns="4425" rIns="0" bIns="0" rtlCol="0">
            <a:noAutofit/>
          </a:bodyPr>
          <a:lstStyle/>
          <a:p>
            <a:pPr marL="25400">
              <a:lnSpc>
                <a:spcPts val="900"/>
              </a:lnSpc>
            </a:pPr>
            <a:endParaRPr sz="900"/>
          </a:p>
        </p:txBody>
      </p:sp>
      <p:sp>
        <p:nvSpPr>
          <p:cNvPr id="2" name="object 2"/>
          <p:cNvSpPr txBox="1"/>
          <p:nvPr/>
        </p:nvSpPr>
        <p:spPr>
          <a:xfrm>
            <a:off x="444900" y="683400"/>
            <a:ext cx="8254200" cy="118725"/>
          </a:xfrm>
          <a:prstGeom prst="rect">
            <a:avLst/>
          </a:prstGeom>
        </p:spPr>
        <p:txBody>
          <a:bodyPr wrap="square" lIns="0" tIns="4425" rIns="0" bIns="0" rtlCol="0">
            <a:noAutofit/>
          </a:bodyPr>
          <a:lstStyle/>
          <a:p>
            <a:pPr marL="25400">
              <a:lnSpc>
                <a:spcPts val="900"/>
              </a:lnSpc>
            </a:pPr>
            <a:endParaRPr sz="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4695900"/>
            <a:ext cx="9144000" cy="447599"/>
          </a:xfrm>
          <a:custGeom>
            <a:avLst/>
            <a:gdLst/>
            <a:ahLst/>
            <a:cxnLst/>
            <a:rect l="l" t="t" r="r" b="b"/>
            <a:pathLst>
              <a:path w="9144000" h="447599">
                <a:moveTo>
                  <a:pt x="9144000" y="0"/>
                </a:moveTo>
                <a:lnTo>
                  <a:pt x="0" y="0"/>
                </a:lnTo>
                <a:lnTo>
                  <a:pt x="0" y="447599"/>
                </a:lnTo>
                <a:lnTo>
                  <a:pt x="9144000" y="447599"/>
                </a:lnTo>
                <a:lnTo>
                  <a:pt x="9144000" y="0"/>
                </a:lnTo>
                <a:close/>
              </a:path>
            </a:pathLst>
          </a:custGeom>
          <a:solidFill>
            <a:srgbClr val="642C8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849300"/>
            <a:ext cx="9144000" cy="846600"/>
          </a:xfrm>
          <a:custGeom>
            <a:avLst/>
            <a:gdLst/>
            <a:ahLst/>
            <a:cxnLst/>
            <a:rect l="l" t="t" r="r" b="b"/>
            <a:pathLst>
              <a:path w="9144000" h="846600">
                <a:moveTo>
                  <a:pt x="9144000" y="0"/>
                </a:moveTo>
                <a:lnTo>
                  <a:pt x="0" y="0"/>
                </a:lnTo>
                <a:lnTo>
                  <a:pt x="0" y="846600"/>
                </a:lnTo>
                <a:lnTo>
                  <a:pt x="9144000" y="8466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16815" y="4723373"/>
            <a:ext cx="548700" cy="393600"/>
          </a:xfrm>
          <a:custGeom>
            <a:avLst/>
            <a:gdLst/>
            <a:ahLst/>
            <a:cxnLst/>
            <a:rect l="l" t="t" r="r" b="b"/>
            <a:pathLst>
              <a:path w="548700" h="393600">
                <a:moveTo>
                  <a:pt x="0" y="0"/>
                </a:moveTo>
                <a:lnTo>
                  <a:pt x="548700" y="0"/>
                </a:lnTo>
                <a:lnTo>
                  <a:pt x="548700" y="393600"/>
                </a:lnTo>
                <a:lnTo>
                  <a:pt x="0" y="393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9144000" cy="3849300"/>
          </a:xfrm>
          <a:custGeom>
            <a:avLst/>
            <a:gdLst/>
            <a:ahLst/>
            <a:cxnLst/>
            <a:rect l="l" t="t" r="r" b="b"/>
            <a:pathLst>
              <a:path w="9144000" h="3849300">
                <a:moveTo>
                  <a:pt x="9144000" y="0"/>
                </a:moveTo>
                <a:lnTo>
                  <a:pt x="0" y="0"/>
                </a:lnTo>
                <a:lnTo>
                  <a:pt x="0" y="3849300"/>
                </a:lnTo>
                <a:lnTo>
                  <a:pt x="9144000" y="38493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6922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15950" y="1233000"/>
            <a:ext cx="5912100" cy="1383300"/>
          </a:xfrm>
          <a:custGeom>
            <a:avLst/>
            <a:gdLst/>
            <a:ahLst/>
            <a:cxnLst/>
            <a:rect l="l" t="t" r="r" b="b"/>
            <a:pathLst>
              <a:path w="5912100" h="1383300">
                <a:moveTo>
                  <a:pt x="0" y="0"/>
                </a:moveTo>
                <a:lnTo>
                  <a:pt x="5912100" y="0"/>
                </a:lnTo>
                <a:lnTo>
                  <a:pt x="5912100" y="1383300"/>
                </a:lnTo>
                <a:lnTo>
                  <a:pt x="0" y="13833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1800" y="4760950"/>
            <a:ext cx="732000" cy="318600"/>
          </a:xfrm>
          <a:custGeom>
            <a:avLst/>
            <a:gdLst/>
            <a:ahLst/>
            <a:cxnLst/>
            <a:rect l="l" t="t" r="r" b="b"/>
            <a:pathLst>
              <a:path w="732000" h="318600">
                <a:moveTo>
                  <a:pt x="0" y="0"/>
                </a:moveTo>
                <a:lnTo>
                  <a:pt x="732000" y="0"/>
                </a:lnTo>
                <a:lnTo>
                  <a:pt x="732000" y="318600"/>
                </a:lnTo>
                <a:lnTo>
                  <a:pt x="0" y="318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1800" y="4760950"/>
            <a:ext cx="732000" cy="31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589840" y="4829312"/>
            <a:ext cx="249783" cy="203199"/>
          </a:xfrm>
          <a:prstGeom prst="rect">
            <a:avLst/>
          </a:prstGeom>
        </p:spPr>
        <p:txBody>
          <a:bodyPr wrap="square" lIns="0" tIns="9715" rIns="0" bIns="0" rtlCol="0">
            <a:noAutofit/>
          </a:bodyPr>
          <a:lstStyle/>
          <a:p>
            <a:pPr marL="12700">
              <a:lnSpc>
                <a:spcPts val="1530"/>
              </a:lnSpc>
            </a:pPr>
            <a:r>
              <a:rPr sz="1400" dirty="0" smtClean="0">
                <a:latin typeface="Arial"/>
                <a:cs typeface="Arial"/>
              </a:rPr>
              <a:t>21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615950" y="1233000"/>
            <a:ext cx="5912100" cy="1383300"/>
          </a:xfrm>
          <a:prstGeom prst="rect">
            <a:avLst/>
          </a:prstGeom>
        </p:spPr>
        <p:txBody>
          <a:bodyPr wrap="square" lIns="0" tIns="4087" rIns="0" bIns="0" rtlCol="0">
            <a:noAutofit/>
          </a:bodyPr>
          <a:lstStyle/>
          <a:p>
            <a:pPr>
              <a:lnSpc>
                <a:spcPts val="600"/>
              </a:lnSpc>
            </a:pPr>
            <a:endParaRPr sz="600"/>
          </a:p>
          <a:p>
            <a:pPr marL="743687">
              <a:lnSpc>
                <a:spcPct val="101725"/>
              </a:lnSpc>
            </a:pPr>
            <a:r>
              <a:rPr sz="4000" dirty="0" smtClean="0">
                <a:latin typeface="Calibri"/>
                <a:cs typeface="Calibri"/>
              </a:rPr>
              <a:t>Session Management</a:t>
            </a:r>
            <a:endParaRPr sz="4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731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/>
          <p:nvPr/>
        </p:nvSpPr>
        <p:spPr>
          <a:xfrm>
            <a:off x="0" y="4695900"/>
            <a:ext cx="9144000" cy="447599"/>
          </a:xfrm>
          <a:custGeom>
            <a:avLst/>
            <a:gdLst/>
            <a:ahLst/>
            <a:cxnLst/>
            <a:rect l="l" t="t" r="r" b="b"/>
            <a:pathLst>
              <a:path w="9144000" h="447599">
                <a:moveTo>
                  <a:pt x="9144000" y="0"/>
                </a:moveTo>
                <a:lnTo>
                  <a:pt x="0" y="0"/>
                </a:lnTo>
                <a:lnTo>
                  <a:pt x="0" y="447599"/>
                </a:lnTo>
                <a:lnTo>
                  <a:pt x="9144000" y="447599"/>
                </a:lnTo>
                <a:lnTo>
                  <a:pt x="9144000" y="0"/>
                </a:lnTo>
                <a:close/>
              </a:path>
            </a:pathLst>
          </a:custGeom>
          <a:solidFill>
            <a:srgbClr val="642C8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9144000" cy="4695900"/>
          </a:xfrm>
          <a:custGeom>
            <a:avLst/>
            <a:gdLst/>
            <a:ahLst/>
            <a:cxnLst/>
            <a:rect l="l" t="t" r="r" b="b"/>
            <a:pathLst>
              <a:path w="9144000" h="4695900">
                <a:moveTo>
                  <a:pt x="9144000" y="0"/>
                </a:moveTo>
                <a:lnTo>
                  <a:pt x="0" y="0"/>
                </a:lnTo>
                <a:lnTo>
                  <a:pt x="0" y="4695900"/>
                </a:lnTo>
                <a:lnTo>
                  <a:pt x="9144000" y="46959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516815" y="4723373"/>
            <a:ext cx="548700" cy="393600"/>
          </a:xfrm>
          <a:custGeom>
            <a:avLst/>
            <a:gdLst/>
            <a:ahLst/>
            <a:cxnLst/>
            <a:rect l="l" t="t" r="r" b="b"/>
            <a:pathLst>
              <a:path w="548700" h="393600">
                <a:moveTo>
                  <a:pt x="0" y="0"/>
                </a:moveTo>
                <a:lnTo>
                  <a:pt x="548700" y="0"/>
                </a:lnTo>
                <a:lnTo>
                  <a:pt x="548700" y="393600"/>
                </a:lnTo>
                <a:lnTo>
                  <a:pt x="0" y="393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7300" y="212325"/>
            <a:ext cx="8338800" cy="589800"/>
          </a:xfrm>
          <a:custGeom>
            <a:avLst/>
            <a:gdLst/>
            <a:ahLst/>
            <a:cxnLst/>
            <a:rect l="l" t="t" r="r" b="b"/>
            <a:pathLst>
              <a:path w="8338800" h="589800">
                <a:moveTo>
                  <a:pt x="0" y="0"/>
                </a:moveTo>
                <a:lnTo>
                  <a:pt x="8338800" y="0"/>
                </a:lnTo>
                <a:lnTo>
                  <a:pt x="8338800" y="589800"/>
                </a:lnTo>
                <a:lnTo>
                  <a:pt x="0" y="5898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96800" y="716825"/>
            <a:ext cx="8510400" cy="3951300"/>
          </a:xfrm>
          <a:custGeom>
            <a:avLst/>
            <a:gdLst/>
            <a:ahLst/>
            <a:cxnLst/>
            <a:rect l="l" t="t" r="r" b="b"/>
            <a:pathLst>
              <a:path w="8510400" h="3951300">
                <a:moveTo>
                  <a:pt x="0" y="0"/>
                </a:moveTo>
                <a:lnTo>
                  <a:pt x="8510400" y="0"/>
                </a:lnTo>
                <a:lnTo>
                  <a:pt x="8510400" y="3951300"/>
                </a:lnTo>
                <a:lnTo>
                  <a:pt x="0" y="39513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1800" y="4760950"/>
            <a:ext cx="732000" cy="318600"/>
          </a:xfrm>
          <a:custGeom>
            <a:avLst/>
            <a:gdLst/>
            <a:ahLst/>
            <a:cxnLst/>
            <a:rect l="l" t="t" r="r" b="b"/>
            <a:pathLst>
              <a:path w="732000" h="318600">
                <a:moveTo>
                  <a:pt x="0" y="0"/>
                </a:moveTo>
                <a:lnTo>
                  <a:pt x="732000" y="0"/>
                </a:lnTo>
                <a:lnTo>
                  <a:pt x="732000" y="318600"/>
                </a:lnTo>
                <a:lnTo>
                  <a:pt x="0" y="318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1800" y="4760950"/>
            <a:ext cx="732000" cy="31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30325" y="354691"/>
            <a:ext cx="1094917" cy="355600"/>
          </a:xfrm>
          <a:prstGeom prst="rect">
            <a:avLst/>
          </a:prstGeom>
        </p:spPr>
        <p:txBody>
          <a:bodyPr wrap="square" lIns="0" tIns="17145" rIns="0" bIns="0" rtlCol="0">
            <a:noAutofit/>
          </a:bodyPr>
          <a:lstStyle/>
          <a:p>
            <a:pPr marL="12700">
              <a:lnSpc>
                <a:spcPts val="2700"/>
              </a:lnSpc>
            </a:pPr>
            <a:r>
              <a:rPr sz="2600" b="1" dirty="0" smtClean="0">
                <a:solidFill>
                  <a:srgbClr val="642C84"/>
                </a:solidFill>
                <a:latin typeface="Calibri"/>
                <a:cs typeface="Calibri"/>
              </a:rPr>
              <a:t>Session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5067" y="827870"/>
            <a:ext cx="216916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dirty="0" smtClean="0">
                <a:latin typeface="Arial"/>
                <a:cs typeface="Arial"/>
              </a:rPr>
              <a:t>●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27025" y="843190"/>
            <a:ext cx="7168642" cy="984250"/>
          </a:xfrm>
          <a:prstGeom prst="rect">
            <a:avLst/>
          </a:prstGeom>
        </p:spPr>
        <p:txBody>
          <a:bodyPr wrap="square" lIns="0" tIns="13335" rIns="0" bIns="0" rtlCol="0">
            <a:noAutofit/>
          </a:bodyPr>
          <a:lstStyle/>
          <a:p>
            <a:pPr marL="12700">
              <a:lnSpc>
                <a:spcPts val="2100"/>
              </a:lnSpc>
            </a:pPr>
            <a:r>
              <a:rPr sz="2000" b="1" dirty="0" smtClean="0">
                <a:solidFill>
                  <a:srgbClr val="DB4437"/>
                </a:solidFill>
                <a:latin typeface="Calibri"/>
                <a:cs typeface="Calibri"/>
              </a:rPr>
              <a:t>A web session is a sequence of network HTTP request and response</a:t>
            </a:r>
            <a:endParaRPr sz="2000">
              <a:latin typeface="Calibri"/>
              <a:cs typeface="Calibri"/>
            </a:endParaRPr>
          </a:p>
          <a:p>
            <a:pPr marL="12700" marR="38100">
              <a:lnSpc>
                <a:spcPct val="101725"/>
              </a:lnSpc>
              <a:spcBef>
                <a:spcPts val="225"/>
              </a:spcBef>
            </a:pPr>
            <a:r>
              <a:rPr sz="2000" b="1" dirty="0" smtClean="0">
                <a:solidFill>
                  <a:srgbClr val="DB4437"/>
                </a:solidFill>
                <a:latin typeface="Calibri"/>
                <a:cs typeface="Calibri"/>
              </a:rPr>
              <a:t>transactions associated to the same user</a:t>
            </a:r>
            <a:endParaRPr sz="2000">
              <a:latin typeface="Calibri"/>
              <a:cs typeface="Calibri"/>
            </a:endParaRPr>
          </a:p>
          <a:p>
            <a:pPr marL="12700" marR="38100">
              <a:lnSpc>
                <a:spcPct val="101725"/>
              </a:lnSpc>
              <a:spcBef>
                <a:spcPts val="330"/>
              </a:spcBef>
            </a:pPr>
            <a:r>
              <a:rPr sz="2000" b="1" dirty="0" smtClean="0">
                <a:solidFill>
                  <a:srgbClr val="0F9D58"/>
                </a:solidFill>
                <a:latin typeface="Calibri"/>
                <a:cs typeface="Calibri"/>
              </a:rPr>
              <a:t>Why </a:t>
            </a:r>
            <a:r>
              <a:rPr sz="2000" b="1" dirty="0" smtClean="0">
                <a:latin typeface="Calibri"/>
                <a:cs typeface="Calibri"/>
              </a:rPr>
              <a:t>do we need them?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5067" y="1532720"/>
            <a:ext cx="216916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dirty="0" smtClean="0">
                <a:latin typeface="Arial"/>
                <a:cs typeface="Arial"/>
              </a:rPr>
              <a:t>●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02267" y="1885145"/>
            <a:ext cx="216916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dirty="0" smtClean="0">
                <a:latin typeface="Arial"/>
                <a:cs typeface="Arial"/>
              </a:rPr>
              <a:t>○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84225" y="1900465"/>
            <a:ext cx="7074603" cy="631825"/>
          </a:xfrm>
          <a:prstGeom prst="rect">
            <a:avLst/>
          </a:prstGeom>
        </p:spPr>
        <p:txBody>
          <a:bodyPr wrap="square" lIns="0" tIns="13335" rIns="0" bIns="0" rtlCol="0">
            <a:noAutofit/>
          </a:bodyPr>
          <a:lstStyle/>
          <a:p>
            <a:pPr marL="12700">
              <a:lnSpc>
                <a:spcPts val="2100"/>
              </a:lnSpc>
            </a:pPr>
            <a:r>
              <a:rPr sz="2000" b="1" spc="0" dirty="0" smtClean="0">
                <a:latin typeface="Calibri"/>
                <a:cs typeface="Calibri"/>
              </a:rPr>
              <a:t>To retain </a:t>
            </a:r>
            <a:r>
              <a:rPr sz="2000" b="1" spc="0" dirty="0" smtClean="0">
                <a:solidFill>
                  <a:srgbClr val="0F9D58"/>
                </a:solidFill>
                <a:latin typeface="Calibri"/>
                <a:cs typeface="Calibri"/>
              </a:rPr>
              <a:t>information </a:t>
            </a:r>
            <a:r>
              <a:rPr sz="2000" b="1" spc="0" dirty="0" smtClean="0">
                <a:latin typeface="Calibri"/>
                <a:cs typeface="Calibri"/>
              </a:rPr>
              <a:t>or </a:t>
            </a:r>
            <a:r>
              <a:rPr sz="2000" b="1" spc="0" dirty="0" smtClean="0">
                <a:solidFill>
                  <a:srgbClr val="0F9D58"/>
                </a:solidFill>
                <a:latin typeface="Calibri"/>
                <a:cs typeface="Calibri"/>
              </a:rPr>
              <a:t>status </a:t>
            </a:r>
            <a:r>
              <a:rPr sz="2000" b="1" spc="0" dirty="0" smtClean="0">
                <a:latin typeface="Calibri"/>
                <a:cs typeface="Calibri"/>
              </a:rPr>
              <a:t>about </a:t>
            </a:r>
            <a:r>
              <a:rPr sz="2000" b="1" spc="0" dirty="0" smtClean="0">
                <a:solidFill>
                  <a:srgbClr val="0F9D58"/>
                </a:solidFill>
                <a:latin typeface="Calibri"/>
                <a:cs typeface="Calibri"/>
              </a:rPr>
              <a:t>each user </a:t>
            </a:r>
            <a:r>
              <a:rPr sz="2000" b="1" spc="0" dirty="0" smtClean="0">
                <a:latin typeface="Calibri"/>
                <a:cs typeface="Calibri"/>
              </a:rPr>
              <a:t>for the </a:t>
            </a:r>
            <a:r>
              <a:rPr sz="2000" b="1" spc="0" dirty="0" smtClean="0">
                <a:solidFill>
                  <a:srgbClr val="0F9D58"/>
                </a:solidFill>
                <a:latin typeface="Calibri"/>
                <a:cs typeface="Calibri"/>
              </a:rPr>
              <a:t>duration of</a:t>
            </a:r>
            <a:endParaRPr sz="2000">
              <a:latin typeface="Calibri"/>
              <a:cs typeface="Calibri"/>
            </a:endParaRPr>
          </a:p>
          <a:p>
            <a:pPr marL="12700" marR="38100">
              <a:lnSpc>
                <a:spcPct val="101725"/>
              </a:lnSpc>
              <a:spcBef>
                <a:spcPts val="225"/>
              </a:spcBef>
            </a:pPr>
            <a:r>
              <a:rPr sz="2000" b="1" dirty="0" smtClean="0">
                <a:solidFill>
                  <a:srgbClr val="0F9D58"/>
                </a:solidFill>
                <a:latin typeface="Calibri"/>
                <a:cs typeface="Calibri"/>
              </a:rPr>
              <a:t>multiple requests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5067" y="2589995"/>
            <a:ext cx="216916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dirty="0" smtClean="0">
                <a:latin typeface="Arial"/>
                <a:cs typeface="Arial"/>
              </a:rPr>
              <a:t>●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27025" y="2605315"/>
            <a:ext cx="3820160" cy="279400"/>
          </a:xfrm>
          <a:prstGeom prst="rect">
            <a:avLst/>
          </a:prstGeom>
        </p:spPr>
        <p:txBody>
          <a:bodyPr wrap="square" lIns="0" tIns="13335" rIns="0" bIns="0" rtlCol="0">
            <a:noAutofit/>
          </a:bodyPr>
          <a:lstStyle/>
          <a:p>
            <a:pPr marL="12700">
              <a:lnSpc>
                <a:spcPts val="2100"/>
              </a:lnSpc>
            </a:pPr>
            <a:r>
              <a:rPr sz="2000" b="1" dirty="0" smtClean="0">
                <a:latin typeface="Calibri"/>
                <a:cs typeface="Calibri"/>
              </a:rPr>
              <a:t>Web applications can keep track of: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02267" y="2942420"/>
            <a:ext cx="216916" cy="631825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dirty="0" smtClean="0">
                <a:latin typeface="Arial"/>
                <a:cs typeface="Arial"/>
              </a:rPr>
              <a:t>○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67"/>
              </a:spcBef>
            </a:pPr>
            <a:r>
              <a:rPr sz="2000" b="1" dirty="0" smtClean="0">
                <a:latin typeface="Arial"/>
                <a:cs typeface="Arial"/>
              </a:rPr>
              <a:t>○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84225" y="2957740"/>
            <a:ext cx="7457717" cy="631825"/>
          </a:xfrm>
          <a:prstGeom prst="rect">
            <a:avLst/>
          </a:prstGeom>
        </p:spPr>
        <p:txBody>
          <a:bodyPr wrap="square" lIns="0" tIns="13335" rIns="0" bIns="0" rtlCol="0">
            <a:noAutofit/>
          </a:bodyPr>
          <a:lstStyle/>
          <a:p>
            <a:pPr marL="12700">
              <a:lnSpc>
                <a:spcPts val="2100"/>
              </a:lnSpc>
            </a:pPr>
            <a:r>
              <a:rPr sz="2000" b="1" spc="0" dirty="0" smtClean="0">
                <a:solidFill>
                  <a:srgbClr val="642C84"/>
                </a:solidFill>
                <a:latin typeface="Calibri"/>
                <a:cs typeface="Calibri"/>
              </a:rPr>
              <a:t>Anonymous </a:t>
            </a:r>
            <a:r>
              <a:rPr sz="2000" b="1" spc="0" dirty="0" smtClean="0">
                <a:latin typeface="Calibri"/>
                <a:cs typeface="Calibri"/>
              </a:rPr>
              <a:t>users - after the very first user request (ex: language pref)</a:t>
            </a:r>
            <a:endParaRPr sz="2000">
              <a:latin typeface="Calibri"/>
              <a:cs typeface="Calibri"/>
            </a:endParaRPr>
          </a:p>
          <a:p>
            <a:pPr marL="12700" marR="38100">
              <a:lnSpc>
                <a:spcPct val="101725"/>
              </a:lnSpc>
              <a:spcBef>
                <a:spcPts val="225"/>
              </a:spcBef>
            </a:pPr>
            <a:r>
              <a:rPr sz="2000" b="1" spc="0" dirty="0" smtClean="0">
                <a:solidFill>
                  <a:srgbClr val="642C84"/>
                </a:solidFill>
                <a:latin typeface="Calibri"/>
                <a:cs typeface="Calibri"/>
              </a:rPr>
              <a:t>Authenticated </a:t>
            </a:r>
            <a:r>
              <a:rPr sz="2000" b="1" spc="0" dirty="0" smtClean="0">
                <a:latin typeface="Calibri"/>
                <a:cs typeface="Calibri"/>
              </a:rPr>
              <a:t>users - ensures the ability to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59467" y="3647270"/>
            <a:ext cx="216916" cy="631825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dirty="0" smtClean="0">
                <a:latin typeface="Arial"/>
                <a:cs typeface="Arial"/>
              </a:rPr>
              <a:t>■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67"/>
              </a:spcBef>
            </a:pPr>
            <a:r>
              <a:rPr sz="2000" b="1" dirty="0" smtClean="0">
                <a:latin typeface="Arial"/>
                <a:cs typeface="Arial"/>
              </a:rPr>
              <a:t>■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41425" y="3662590"/>
            <a:ext cx="5336032" cy="631825"/>
          </a:xfrm>
          <a:prstGeom prst="rect">
            <a:avLst/>
          </a:prstGeom>
        </p:spPr>
        <p:txBody>
          <a:bodyPr wrap="square" lIns="0" tIns="13335" rIns="0" bIns="0" rtlCol="0">
            <a:noAutofit/>
          </a:bodyPr>
          <a:lstStyle/>
          <a:p>
            <a:pPr marL="12700" marR="38100">
              <a:lnSpc>
                <a:spcPts val="2100"/>
              </a:lnSpc>
            </a:pPr>
            <a:r>
              <a:rPr sz="2000" b="1" dirty="0" smtClean="0">
                <a:latin typeface="Calibri"/>
                <a:cs typeface="Calibri"/>
              </a:rPr>
              <a:t>identify the user on any subsequent request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225"/>
              </a:spcBef>
            </a:pPr>
            <a:r>
              <a:rPr sz="2000" b="1" dirty="0" smtClean="0">
                <a:latin typeface="Calibri"/>
                <a:cs typeface="Calibri"/>
              </a:rPr>
              <a:t>provide authorized access to the user private data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89840" y="4829312"/>
            <a:ext cx="249783" cy="203199"/>
          </a:xfrm>
          <a:prstGeom prst="rect">
            <a:avLst/>
          </a:prstGeom>
        </p:spPr>
        <p:txBody>
          <a:bodyPr wrap="square" lIns="0" tIns="9715" rIns="0" bIns="0" rtlCol="0">
            <a:noAutofit/>
          </a:bodyPr>
          <a:lstStyle/>
          <a:p>
            <a:pPr marL="12700">
              <a:lnSpc>
                <a:spcPts val="1530"/>
              </a:lnSpc>
            </a:pPr>
            <a:r>
              <a:rPr sz="1400" dirty="0" smtClean="0">
                <a:latin typeface="Arial"/>
                <a:cs typeface="Arial"/>
              </a:rPr>
              <a:t>22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7300" y="212325"/>
            <a:ext cx="139500" cy="58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8696100" y="212325"/>
            <a:ext cx="311100" cy="504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357300" y="716825"/>
            <a:ext cx="139500" cy="85300"/>
          </a:xfrm>
          <a:prstGeom prst="rect">
            <a:avLst/>
          </a:prstGeom>
        </p:spPr>
        <p:txBody>
          <a:bodyPr wrap="square" lIns="0" tIns="2750" rIns="0" bIns="0" rtlCol="0">
            <a:noAutofit/>
          </a:bodyPr>
          <a:lstStyle/>
          <a:p>
            <a:pPr marL="25400">
              <a:lnSpc>
                <a:spcPts val="650"/>
              </a:lnSpc>
            </a:pPr>
            <a:endParaRPr sz="650"/>
          </a:p>
        </p:txBody>
      </p:sp>
      <p:sp>
        <p:nvSpPr>
          <p:cNvPr id="3" name="object 3"/>
          <p:cNvSpPr txBox="1"/>
          <p:nvPr/>
        </p:nvSpPr>
        <p:spPr>
          <a:xfrm>
            <a:off x="496800" y="716825"/>
            <a:ext cx="8199300" cy="85300"/>
          </a:xfrm>
          <a:prstGeom prst="rect">
            <a:avLst/>
          </a:prstGeom>
        </p:spPr>
        <p:txBody>
          <a:bodyPr wrap="square" lIns="0" tIns="2750" rIns="0" bIns="0" rtlCol="0">
            <a:noAutofit/>
          </a:bodyPr>
          <a:lstStyle/>
          <a:p>
            <a:pPr marL="25400">
              <a:lnSpc>
                <a:spcPts val="650"/>
              </a:lnSpc>
            </a:pPr>
            <a:endParaRPr sz="650"/>
          </a:p>
        </p:txBody>
      </p:sp>
      <p:sp>
        <p:nvSpPr>
          <p:cNvPr id="2" name="object 2"/>
          <p:cNvSpPr txBox="1"/>
          <p:nvPr/>
        </p:nvSpPr>
        <p:spPr>
          <a:xfrm>
            <a:off x="8696100" y="716825"/>
            <a:ext cx="311100" cy="85300"/>
          </a:xfrm>
          <a:prstGeom prst="rect">
            <a:avLst/>
          </a:prstGeom>
        </p:spPr>
        <p:txBody>
          <a:bodyPr wrap="square" lIns="0" tIns="2750" rIns="0" bIns="0" rtlCol="0">
            <a:noAutofit/>
          </a:bodyPr>
          <a:lstStyle/>
          <a:p>
            <a:pPr marL="25400">
              <a:lnSpc>
                <a:spcPts val="650"/>
              </a:lnSpc>
            </a:pPr>
            <a:endParaRPr sz="650"/>
          </a:p>
        </p:txBody>
      </p:sp>
    </p:spTree>
    <p:extLst>
      <p:ext uri="{BB962C8B-B14F-4D97-AF65-F5344CB8AC3E}">
        <p14:creationId xmlns:p14="http://schemas.microsoft.com/office/powerpoint/2010/main" val="294972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4695900"/>
            <a:ext cx="9144000" cy="447599"/>
          </a:xfrm>
          <a:custGeom>
            <a:avLst/>
            <a:gdLst/>
            <a:ahLst/>
            <a:cxnLst/>
            <a:rect l="l" t="t" r="r" b="b"/>
            <a:pathLst>
              <a:path w="9144000" h="447599">
                <a:moveTo>
                  <a:pt x="9144000" y="0"/>
                </a:moveTo>
                <a:lnTo>
                  <a:pt x="0" y="0"/>
                </a:lnTo>
                <a:lnTo>
                  <a:pt x="0" y="447599"/>
                </a:lnTo>
                <a:lnTo>
                  <a:pt x="9144000" y="447599"/>
                </a:lnTo>
                <a:lnTo>
                  <a:pt x="9144000" y="0"/>
                </a:lnTo>
                <a:close/>
              </a:path>
            </a:pathLst>
          </a:custGeom>
          <a:solidFill>
            <a:srgbClr val="642C8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849300"/>
            <a:ext cx="9144000" cy="846600"/>
          </a:xfrm>
          <a:custGeom>
            <a:avLst/>
            <a:gdLst/>
            <a:ahLst/>
            <a:cxnLst/>
            <a:rect l="l" t="t" r="r" b="b"/>
            <a:pathLst>
              <a:path w="9144000" h="846600">
                <a:moveTo>
                  <a:pt x="9144000" y="0"/>
                </a:moveTo>
                <a:lnTo>
                  <a:pt x="0" y="0"/>
                </a:lnTo>
                <a:lnTo>
                  <a:pt x="0" y="846600"/>
                </a:lnTo>
                <a:lnTo>
                  <a:pt x="9144000" y="8466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16815" y="4723373"/>
            <a:ext cx="548700" cy="393600"/>
          </a:xfrm>
          <a:custGeom>
            <a:avLst/>
            <a:gdLst/>
            <a:ahLst/>
            <a:cxnLst/>
            <a:rect l="l" t="t" r="r" b="b"/>
            <a:pathLst>
              <a:path w="548700" h="393600">
                <a:moveTo>
                  <a:pt x="0" y="0"/>
                </a:moveTo>
                <a:lnTo>
                  <a:pt x="548700" y="0"/>
                </a:lnTo>
                <a:lnTo>
                  <a:pt x="548700" y="393600"/>
                </a:lnTo>
                <a:lnTo>
                  <a:pt x="0" y="393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9144000" cy="3849300"/>
          </a:xfrm>
          <a:custGeom>
            <a:avLst/>
            <a:gdLst/>
            <a:ahLst/>
            <a:cxnLst/>
            <a:rect l="l" t="t" r="r" b="b"/>
            <a:pathLst>
              <a:path w="9144000" h="3849300">
                <a:moveTo>
                  <a:pt x="9144000" y="0"/>
                </a:moveTo>
                <a:lnTo>
                  <a:pt x="0" y="0"/>
                </a:lnTo>
                <a:lnTo>
                  <a:pt x="0" y="3849300"/>
                </a:lnTo>
                <a:lnTo>
                  <a:pt x="9144000" y="38493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6922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15950" y="1233000"/>
            <a:ext cx="5912100" cy="1383300"/>
          </a:xfrm>
          <a:custGeom>
            <a:avLst/>
            <a:gdLst/>
            <a:ahLst/>
            <a:cxnLst/>
            <a:rect l="l" t="t" r="r" b="b"/>
            <a:pathLst>
              <a:path w="5912100" h="1383300">
                <a:moveTo>
                  <a:pt x="0" y="0"/>
                </a:moveTo>
                <a:lnTo>
                  <a:pt x="5912100" y="0"/>
                </a:lnTo>
                <a:lnTo>
                  <a:pt x="5912100" y="1383300"/>
                </a:lnTo>
                <a:lnTo>
                  <a:pt x="0" y="13833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1800" y="4760950"/>
            <a:ext cx="732000" cy="318600"/>
          </a:xfrm>
          <a:custGeom>
            <a:avLst/>
            <a:gdLst/>
            <a:ahLst/>
            <a:cxnLst/>
            <a:rect l="l" t="t" r="r" b="b"/>
            <a:pathLst>
              <a:path w="732000" h="318600">
                <a:moveTo>
                  <a:pt x="0" y="0"/>
                </a:moveTo>
                <a:lnTo>
                  <a:pt x="732000" y="0"/>
                </a:lnTo>
                <a:lnTo>
                  <a:pt x="732000" y="318600"/>
                </a:lnTo>
                <a:lnTo>
                  <a:pt x="0" y="318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1800" y="4760950"/>
            <a:ext cx="732000" cy="31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589840" y="4829312"/>
            <a:ext cx="249783" cy="203199"/>
          </a:xfrm>
          <a:prstGeom prst="rect">
            <a:avLst/>
          </a:prstGeom>
        </p:spPr>
        <p:txBody>
          <a:bodyPr wrap="square" lIns="0" tIns="9715" rIns="0" bIns="0" rtlCol="0">
            <a:noAutofit/>
          </a:bodyPr>
          <a:lstStyle/>
          <a:p>
            <a:pPr marL="12700">
              <a:lnSpc>
                <a:spcPts val="1530"/>
              </a:lnSpc>
            </a:pPr>
            <a:r>
              <a:rPr sz="1400" dirty="0" smtClean="0">
                <a:latin typeface="Arial"/>
                <a:cs typeface="Arial"/>
              </a:rPr>
              <a:t>16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615950" y="1233000"/>
            <a:ext cx="5912100" cy="1383300"/>
          </a:xfrm>
          <a:prstGeom prst="rect">
            <a:avLst/>
          </a:prstGeom>
        </p:spPr>
        <p:txBody>
          <a:bodyPr wrap="square" lIns="0" tIns="4087" rIns="0" bIns="0" rtlCol="0">
            <a:noAutofit/>
          </a:bodyPr>
          <a:lstStyle/>
          <a:p>
            <a:pPr>
              <a:lnSpc>
                <a:spcPts val="600"/>
              </a:lnSpc>
            </a:pPr>
            <a:endParaRPr sz="600"/>
          </a:p>
          <a:p>
            <a:pPr marL="1558938">
              <a:lnSpc>
                <a:spcPct val="101725"/>
              </a:lnSpc>
            </a:pPr>
            <a:r>
              <a:rPr sz="4000" dirty="0" smtClean="0">
                <a:latin typeface="Calibri"/>
                <a:cs typeface="Calibri"/>
              </a:rPr>
              <a:t>HTTP Cookies</a:t>
            </a:r>
            <a:endParaRPr sz="4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7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/>
          <p:nvPr/>
        </p:nvSpPr>
        <p:spPr>
          <a:xfrm>
            <a:off x="0" y="4695900"/>
            <a:ext cx="9144000" cy="447599"/>
          </a:xfrm>
          <a:custGeom>
            <a:avLst/>
            <a:gdLst/>
            <a:ahLst/>
            <a:cxnLst/>
            <a:rect l="l" t="t" r="r" b="b"/>
            <a:pathLst>
              <a:path w="9144000" h="447599">
                <a:moveTo>
                  <a:pt x="9144000" y="0"/>
                </a:moveTo>
                <a:lnTo>
                  <a:pt x="0" y="0"/>
                </a:lnTo>
                <a:lnTo>
                  <a:pt x="0" y="447599"/>
                </a:lnTo>
                <a:lnTo>
                  <a:pt x="9144000" y="447599"/>
                </a:lnTo>
                <a:lnTo>
                  <a:pt x="9144000" y="0"/>
                </a:lnTo>
                <a:close/>
              </a:path>
            </a:pathLst>
          </a:custGeom>
          <a:solidFill>
            <a:srgbClr val="642C8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0"/>
            <a:ext cx="9144000" cy="4695900"/>
          </a:xfrm>
          <a:custGeom>
            <a:avLst/>
            <a:gdLst/>
            <a:ahLst/>
            <a:cxnLst/>
            <a:rect l="l" t="t" r="r" b="b"/>
            <a:pathLst>
              <a:path w="9144000" h="4695900">
                <a:moveTo>
                  <a:pt x="9144000" y="0"/>
                </a:moveTo>
                <a:lnTo>
                  <a:pt x="0" y="0"/>
                </a:lnTo>
                <a:lnTo>
                  <a:pt x="0" y="4695900"/>
                </a:lnTo>
                <a:lnTo>
                  <a:pt x="9144000" y="46959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516815" y="4723373"/>
            <a:ext cx="548700" cy="393600"/>
          </a:xfrm>
          <a:custGeom>
            <a:avLst/>
            <a:gdLst/>
            <a:ahLst/>
            <a:cxnLst/>
            <a:rect l="l" t="t" r="r" b="b"/>
            <a:pathLst>
              <a:path w="548700" h="393600">
                <a:moveTo>
                  <a:pt x="0" y="0"/>
                </a:moveTo>
                <a:lnTo>
                  <a:pt x="548700" y="0"/>
                </a:lnTo>
                <a:lnTo>
                  <a:pt x="548700" y="393600"/>
                </a:lnTo>
                <a:lnTo>
                  <a:pt x="0" y="393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7300" y="212325"/>
            <a:ext cx="8338800" cy="589800"/>
          </a:xfrm>
          <a:custGeom>
            <a:avLst/>
            <a:gdLst/>
            <a:ahLst/>
            <a:cxnLst/>
            <a:rect l="l" t="t" r="r" b="b"/>
            <a:pathLst>
              <a:path w="8338800" h="589800">
                <a:moveTo>
                  <a:pt x="0" y="0"/>
                </a:moveTo>
                <a:lnTo>
                  <a:pt x="8338800" y="0"/>
                </a:lnTo>
                <a:lnTo>
                  <a:pt x="8338800" y="589800"/>
                </a:lnTo>
                <a:lnTo>
                  <a:pt x="0" y="5898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6800" y="716825"/>
            <a:ext cx="8510400" cy="3073800"/>
          </a:xfrm>
          <a:custGeom>
            <a:avLst/>
            <a:gdLst/>
            <a:ahLst/>
            <a:cxnLst/>
            <a:rect l="l" t="t" r="r" b="b"/>
            <a:pathLst>
              <a:path w="8510400" h="3073800">
                <a:moveTo>
                  <a:pt x="0" y="0"/>
                </a:moveTo>
                <a:lnTo>
                  <a:pt x="8510400" y="0"/>
                </a:lnTo>
                <a:lnTo>
                  <a:pt x="8510400" y="3073800"/>
                </a:lnTo>
                <a:lnTo>
                  <a:pt x="0" y="30738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1800" y="4760950"/>
            <a:ext cx="732000" cy="318600"/>
          </a:xfrm>
          <a:custGeom>
            <a:avLst/>
            <a:gdLst/>
            <a:ahLst/>
            <a:cxnLst/>
            <a:rect l="l" t="t" r="r" b="b"/>
            <a:pathLst>
              <a:path w="732000" h="318600">
                <a:moveTo>
                  <a:pt x="0" y="0"/>
                </a:moveTo>
                <a:lnTo>
                  <a:pt x="732000" y="0"/>
                </a:lnTo>
                <a:lnTo>
                  <a:pt x="732000" y="318600"/>
                </a:lnTo>
                <a:lnTo>
                  <a:pt x="0" y="318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1800" y="4760950"/>
            <a:ext cx="732000" cy="31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30325" y="354691"/>
            <a:ext cx="3798265" cy="355600"/>
          </a:xfrm>
          <a:prstGeom prst="rect">
            <a:avLst/>
          </a:prstGeom>
        </p:spPr>
        <p:txBody>
          <a:bodyPr wrap="square" lIns="0" tIns="17145" rIns="0" bIns="0" rtlCol="0">
            <a:noAutofit/>
          </a:bodyPr>
          <a:lstStyle/>
          <a:p>
            <a:pPr marL="12700">
              <a:lnSpc>
                <a:spcPts val="2700"/>
              </a:lnSpc>
            </a:pPr>
            <a:r>
              <a:rPr sz="2600" b="1" dirty="0" smtClean="0">
                <a:solidFill>
                  <a:srgbClr val="642C84"/>
                </a:solidFill>
                <a:latin typeface="Calibri"/>
                <a:cs typeface="Calibri"/>
              </a:rPr>
              <a:t>HTTP Cookies Classification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5067" y="827870"/>
            <a:ext cx="216916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dirty="0" smtClean="0">
                <a:latin typeface="Arial"/>
                <a:cs typeface="Arial"/>
              </a:rPr>
              <a:t>●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27025" y="843190"/>
            <a:ext cx="848106" cy="279400"/>
          </a:xfrm>
          <a:prstGeom prst="rect">
            <a:avLst/>
          </a:prstGeom>
        </p:spPr>
        <p:txBody>
          <a:bodyPr wrap="square" lIns="0" tIns="13335" rIns="0" bIns="0" rtlCol="0">
            <a:noAutofit/>
          </a:bodyPr>
          <a:lstStyle/>
          <a:p>
            <a:pPr marL="12700">
              <a:lnSpc>
                <a:spcPts val="2100"/>
              </a:lnSpc>
            </a:pPr>
            <a:r>
              <a:rPr sz="2000" b="1" dirty="0" smtClean="0">
                <a:solidFill>
                  <a:srgbClr val="DB4437"/>
                </a:solidFill>
                <a:latin typeface="Calibri"/>
                <a:cs typeface="Calibri"/>
              </a:rPr>
              <a:t>Session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02267" y="1180295"/>
            <a:ext cx="216916" cy="57342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dirty="0" smtClean="0">
                <a:latin typeface="Arial"/>
                <a:cs typeface="Arial"/>
              </a:rPr>
              <a:t>○</a:t>
            </a:r>
            <a:endParaRPr sz="2000">
              <a:latin typeface="Arial"/>
              <a:cs typeface="Arial"/>
            </a:endParaRPr>
          </a:p>
          <a:p>
            <a:pPr marL="43353" marR="7649">
              <a:lnSpc>
                <a:spcPct val="95825"/>
              </a:lnSpc>
              <a:spcBef>
                <a:spcPts val="357"/>
              </a:spcBef>
            </a:pPr>
            <a:r>
              <a:rPr sz="1600" b="1" dirty="0" smtClean="0">
                <a:latin typeface="Arial"/>
                <a:cs typeface="Arial"/>
              </a:rPr>
              <a:t>○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84225" y="1195615"/>
            <a:ext cx="6446545" cy="846582"/>
          </a:xfrm>
          <a:prstGeom prst="rect">
            <a:avLst/>
          </a:prstGeom>
        </p:spPr>
        <p:txBody>
          <a:bodyPr wrap="square" lIns="0" tIns="13335" rIns="0" bIns="0" rtlCol="0">
            <a:noAutofit/>
          </a:bodyPr>
          <a:lstStyle/>
          <a:p>
            <a:pPr marL="12700" marR="24507">
              <a:lnSpc>
                <a:spcPts val="2100"/>
              </a:lnSpc>
            </a:pPr>
            <a:r>
              <a:rPr sz="2000" b="1" dirty="0" smtClean="0">
                <a:latin typeface="Calibri"/>
                <a:cs typeface="Calibri"/>
              </a:rPr>
              <a:t>deleted when the client shuts down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1954"/>
              </a:lnSpc>
              <a:spcBef>
                <a:spcPts val="229"/>
              </a:spcBef>
            </a:pPr>
            <a:r>
              <a:rPr sz="1600" b="1" dirty="0" smtClean="0">
                <a:latin typeface="Calibri"/>
                <a:cs typeface="Calibri"/>
              </a:rPr>
              <a:t>web browsers may use</a:t>
            </a:r>
            <a:r>
              <a:rPr sz="1600" b="1" spc="9" dirty="0" smtClean="0">
                <a:latin typeface="Calibri"/>
                <a:cs typeface="Calibri"/>
              </a:rPr>
              <a:t> </a:t>
            </a:r>
            <a:r>
              <a:rPr sz="1600" b="1" i="1" spc="0" dirty="0" smtClean="0">
                <a:latin typeface="Calibri"/>
                <a:cs typeface="Calibri"/>
              </a:rPr>
              <a:t>session restorin</a:t>
            </a:r>
            <a:r>
              <a:rPr sz="1600" b="1" i="1" spc="4" dirty="0" smtClean="0">
                <a:latin typeface="Calibri"/>
                <a:cs typeface="Calibri"/>
              </a:rPr>
              <a:t>g</a:t>
            </a:r>
            <a:r>
              <a:rPr sz="1600" b="1" spc="0" dirty="0" smtClean="0">
                <a:latin typeface="Calibri"/>
                <a:cs typeface="Calibri"/>
              </a:rPr>
              <a:t>, which makes most session cookies 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953"/>
              </a:lnSpc>
              <a:spcBef>
                <a:spcPts val="222"/>
              </a:spcBef>
            </a:pPr>
            <a:r>
              <a:rPr sz="1600" b="1" dirty="0" smtClean="0">
                <a:latin typeface="Calibri"/>
                <a:cs typeface="Calibri"/>
              </a:rPr>
              <a:t>permanent, as if the browser was never closed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5067" y="2085170"/>
            <a:ext cx="216916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dirty="0" smtClean="0">
                <a:latin typeface="Arial"/>
                <a:cs typeface="Arial"/>
              </a:rPr>
              <a:t>●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27025" y="2100490"/>
            <a:ext cx="1236218" cy="279400"/>
          </a:xfrm>
          <a:prstGeom prst="rect">
            <a:avLst/>
          </a:prstGeom>
        </p:spPr>
        <p:txBody>
          <a:bodyPr wrap="square" lIns="0" tIns="13335" rIns="0" bIns="0" rtlCol="0">
            <a:noAutofit/>
          </a:bodyPr>
          <a:lstStyle/>
          <a:p>
            <a:pPr marL="12700">
              <a:lnSpc>
                <a:spcPts val="2100"/>
              </a:lnSpc>
            </a:pPr>
            <a:r>
              <a:rPr sz="2000" b="1" dirty="0" smtClean="0">
                <a:solidFill>
                  <a:srgbClr val="DB4437"/>
                </a:solidFill>
                <a:latin typeface="Calibri"/>
                <a:cs typeface="Calibri"/>
              </a:rPr>
              <a:t>Permanent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02267" y="2437595"/>
            <a:ext cx="216916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dirty="0" smtClean="0">
                <a:latin typeface="Arial"/>
                <a:cs typeface="Arial"/>
              </a:rPr>
              <a:t>○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84225" y="2452915"/>
            <a:ext cx="6945845" cy="631825"/>
          </a:xfrm>
          <a:prstGeom prst="rect">
            <a:avLst/>
          </a:prstGeom>
        </p:spPr>
        <p:txBody>
          <a:bodyPr wrap="square" lIns="0" tIns="13335" rIns="0" bIns="0" rtlCol="0">
            <a:noAutofit/>
          </a:bodyPr>
          <a:lstStyle/>
          <a:p>
            <a:pPr marL="12700">
              <a:lnSpc>
                <a:spcPts val="2100"/>
              </a:lnSpc>
            </a:pPr>
            <a:r>
              <a:rPr sz="2000" b="1" spc="0" dirty="0" smtClean="0">
                <a:latin typeface="Calibri"/>
                <a:cs typeface="Calibri"/>
              </a:rPr>
              <a:t>expire at a specific date (</a:t>
            </a:r>
            <a:r>
              <a:rPr sz="2000" b="1" spc="0" dirty="0" smtClean="0">
                <a:solidFill>
                  <a:srgbClr val="642C84"/>
                </a:solidFill>
                <a:latin typeface="Calibri"/>
                <a:cs typeface="Calibri"/>
              </a:rPr>
              <a:t>Expires</a:t>
            </a:r>
            <a:r>
              <a:rPr sz="2000" b="1" spc="0" dirty="0" smtClean="0">
                <a:latin typeface="Calibri"/>
                <a:cs typeface="Calibri"/>
              </a:rPr>
              <a:t>) or after a specific length of time</a:t>
            </a:r>
            <a:endParaRPr sz="2000" dirty="0">
              <a:latin typeface="Calibri"/>
              <a:cs typeface="Calibri"/>
            </a:endParaRPr>
          </a:p>
          <a:p>
            <a:pPr marL="12700" marR="38100">
              <a:lnSpc>
                <a:spcPct val="101725"/>
              </a:lnSpc>
              <a:spcBef>
                <a:spcPts val="225"/>
              </a:spcBef>
            </a:pPr>
            <a:r>
              <a:rPr sz="2000" b="1" spc="0" dirty="0" smtClean="0">
                <a:latin typeface="Calibri"/>
                <a:cs typeface="Calibri"/>
              </a:rPr>
              <a:t>(</a:t>
            </a:r>
            <a:r>
              <a:rPr sz="2000" b="1" spc="0" dirty="0" smtClean="0">
                <a:solidFill>
                  <a:srgbClr val="642C84"/>
                </a:solidFill>
                <a:latin typeface="Calibri"/>
                <a:cs typeface="Calibri"/>
              </a:rPr>
              <a:t>Max-Age</a:t>
            </a:r>
            <a:r>
              <a:rPr sz="2000" b="1" spc="0" dirty="0" smtClean="0">
                <a:latin typeface="Calibri"/>
                <a:cs typeface="Calibri"/>
              </a:rPr>
              <a:t>)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5067" y="3142445"/>
            <a:ext cx="216916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dirty="0" smtClean="0">
                <a:latin typeface="Arial"/>
                <a:cs typeface="Arial"/>
              </a:rPr>
              <a:t>●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7025" y="3157765"/>
            <a:ext cx="2246685" cy="279400"/>
          </a:xfrm>
          <a:prstGeom prst="rect">
            <a:avLst/>
          </a:prstGeom>
        </p:spPr>
        <p:txBody>
          <a:bodyPr wrap="square" lIns="0" tIns="13335" rIns="0" bIns="0" rtlCol="0">
            <a:noAutofit/>
          </a:bodyPr>
          <a:lstStyle/>
          <a:p>
            <a:pPr marL="12700">
              <a:lnSpc>
                <a:spcPts val="2100"/>
              </a:lnSpc>
            </a:pPr>
            <a:r>
              <a:rPr sz="2000" b="1" dirty="0" smtClean="0">
                <a:solidFill>
                  <a:srgbClr val="DB4437"/>
                </a:solidFill>
                <a:latin typeface="Calibri"/>
                <a:cs typeface="Calibri"/>
              </a:rPr>
              <a:t>Secure </a:t>
            </a:r>
            <a:r>
              <a:rPr sz="2000" b="1" dirty="0" smtClean="0">
                <a:latin typeface="Calibri"/>
                <a:cs typeface="Calibri"/>
              </a:rPr>
              <a:t>and </a:t>
            </a:r>
            <a:r>
              <a:rPr sz="2000" b="1" dirty="0" smtClean="0">
                <a:solidFill>
                  <a:srgbClr val="DB4437"/>
                </a:solidFill>
                <a:latin typeface="Calibri"/>
                <a:cs typeface="Calibri"/>
              </a:rPr>
              <a:t>HttpOnly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02267" y="3494870"/>
            <a:ext cx="216916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dirty="0" smtClean="0">
                <a:latin typeface="Arial"/>
                <a:cs typeface="Arial"/>
              </a:rPr>
              <a:t>○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84225" y="3510190"/>
            <a:ext cx="6531610" cy="279400"/>
          </a:xfrm>
          <a:prstGeom prst="rect">
            <a:avLst/>
          </a:prstGeom>
        </p:spPr>
        <p:txBody>
          <a:bodyPr wrap="square" lIns="0" tIns="13335" rIns="0" bIns="0" rtlCol="0">
            <a:noAutofit/>
          </a:bodyPr>
          <a:lstStyle/>
          <a:p>
            <a:pPr marL="12700">
              <a:lnSpc>
                <a:spcPts val="2100"/>
              </a:lnSpc>
            </a:pPr>
            <a:r>
              <a:rPr lang="en-US" sz="2000" b="1" dirty="0" smtClean="0">
                <a:solidFill>
                  <a:srgbClr val="DB4437"/>
                </a:solidFill>
                <a:cs typeface="Calibri"/>
              </a:rPr>
              <a:t>Secure: </a:t>
            </a:r>
            <a:r>
              <a:rPr sz="2000" b="1" dirty="0" smtClean="0">
                <a:latin typeface="Calibri"/>
                <a:cs typeface="Calibri"/>
              </a:rPr>
              <a:t>only sent to the server with an encrypted request over HTTPS</a:t>
            </a:r>
            <a:endParaRPr lang="en-US" sz="2000" b="1" dirty="0" smtClean="0">
              <a:latin typeface="Calibri"/>
              <a:cs typeface="Calibri"/>
            </a:endParaRPr>
          </a:p>
          <a:p>
            <a:pPr marL="12700">
              <a:lnSpc>
                <a:spcPts val="2100"/>
              </a:lnSpc>
            </a:pPr>
            <a:endParaRPr sz="20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89840" y="4829312"/>
            <a:ext cx="249783" cy="203199"/>
          </a:xfrm>
          <a:prstGeom prst="rect">
            <a:avLst/>
          </a:prstGeom>
        </p:spPr>
        <p:txBody>
          <a:bodyPr wrap="square" lIns="0" tIns="9715" rIns="0" bIns="0" rtlCol="0">
            <a:noAutofit/>
          </a:bodyPr>
          <a:lstStyle/>
          <a:p>
            <a:pPr marL="12700">
              <a:lnSpc>
                <a:spcPts val="1530"/>
              </a:lnSpc>
            </a:pPr>
            <a:r>
              <a:rPr sz="1400" dirty="0" smtClean="0">
                <a:latin typeface="Arial"/>
                <a:cs typeface="Arial"/>
              </a:rPr>
              <a:t>19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7300" y="212325"/>
            <a:ext cx="139500" cy="58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8696100" y="212325"/>
            <a:ext cx="311100" cy="504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357300" y="716825"/>
            <a:ext cx="139500" cy="85300"/>
          </a:xfrm>
          <a:prstGeom prst="rect">
            <a:avLst/>
          </a:prstGeom>
        </p:spPr>
        <p:txBody>
          <a:bodyPr wrap="square" lIns="0" tIns="2750" rIns="0" bIns="0" rtlCol="0">
            <a:noAutofit/>
          </a:bodyPr>
          <a:lstStyle/>
          <a:p>
            <a:pPr marL="25400">
              <a:lnSpc>
                <a:spcPts val="650"/>
              </a:lnSpc>
            </a:pPr>
            <a:endParaRPr sz="650"/>
          </a:p>
        </p:txBody>
      </p:sp>
      <p:sp>
        <p:nvSpPr>
          <p:cNvPr id="3" name="object 3"/>
          <p:cNvSpPr txBox="1"/>
          <p:nvPr/>
        </p:nvSpPr>
        <p:spPr>
          <a:xfrm>
            <a:off x="496800" y="716825"/>
            <a:ext cx="8199300" cy="85300"/>
          </a:xfrm>
          <a:prstGeom prst="rect">
            <a:avLst/>
          </a:prstGeom>
        </p:spPr>
        <p:txBody>
          <a:bodyPr wrap="square" lIns="0" tIns="2750" rIns="0" bIns="0" rtlCol="0">
            <a:noAutofit/>
          </a:bodyPr>
          <a:lstStyle/>
          <a:p>
            <a:pPr marL="25400">
              <a:lnSpc>
                <a:spcPts val="650"/>
              </a:lnSpc>
            </a:pPr>
            <a:endParaRPr sz="650"/>
          </a:p>
        </p:txBody>
      </p:sp>
      <p:sp>
        <p:nvSpPr>
          <p:cNvPr id="2" name="object 2"/>
          <p:cNvSpPr txBox="1"/>
          <p:nvPr/>
        </p:nvSpPr>
        <p:spPr>
          <a:xfrm>
            <a:off x="8696100" y="716825"/>
            <a:ext cx="311100" cy="85300"/>
          </a:xfrm>
          <a:prstGeom prst="rect">
            <a:avLst/>
          </a:prstGeom>
        </p:spPr>
        <p:txBody>
          <a:bodyPr wrap="square" lIns="0" tIns="2750" rIns="0" bIns="0" rtlCol="0">
            <a:noAutofit/>
          </a:bodyPr>
          <a:lstStyle/>
          <a:p>
            <a:pPr marL="25400">
              <a:lnSpc>
                <a:spcPts val="650"/>
              </a:lnSpc>
            </a:pPr>
            <a:endParaRPr sz="650"/>
          </a:p>
        </p:txBody>
      </p:sp>
      <p:sp>
        <p:nvSpPr>
          <p:cNvPr id="33" name="object 9"/>
          <p:cNvSpPr txBox="1"/>
          <p:nvPr/>
        </p:nvSpPr>
        <p:spPr>
          <a:xfrm>
            <a:off x="1478973" y="4095750"/>
            <a:ext cx="6531610" cy="173485"/>
          </a:xfrm>
          <a:prstGeom prst="rect">
            <a:avLst/>
          </a:prstGeom>
        </p:spPr>
        <p:txBody>
          <a:bodyPr wrap="square" lIns="0" tIns="13335" rIns="0" bIns="0" rtlCol="0">
            <a:noAutofit/>
          </a:bodyPr>
          <a:lstStyle/>
          <a:p>
            <a:pPr marL="12700">
              <a:lnSpc>
                <a:spcPts val="2100"/>
              </a:lnSpc>
            </a:pPr>
            <a:r>
              <a:rPr lang="en-US" sz="2000" b="1" dirty="0" err="1" smtClean="0">
                <a:solidFill>
                  <a:srgbClr val="DB4437"/>
                </a:solidFill>
                <a:cs typeface="Calibri"/>
              </a:rPr>
              <a:t>HttpOnly</a:t>
            </a:r>
            <a:r>
              <a:rPr lang="en-US" sz="2000" b="1" dirty="0" smtClean="0">
                <a:solidFill>
                  <a:srgbClr val="DB4437"/>
                </a:solidFill>
                <a:cs typeface="Calibri"/>
              </a:rPr>
              <a:t>: </a:t>
            </a:r>
            <a:r>
              <a:rPr sz="2000" b="1" dirty="0" smtClean="0">
                <a:latin typeface="Calibri"/>
                <a:cs typeface="Calibri"/>
              </a:rPr>
              <a:t>only </a:t>
            </a:r>
            <a:r>
              <a:rPr lang="en-US" sz="2000" b="1" dirty="0" smtClean="0">
                <a:latin typeface="Calibri"/>
                <a:cs typeface="Calibri"/>
              </a:rPr>
              <a:t>the server may read the cookie (not JavaScript)</a:t>
            </a:r>
          </a:p>
          <a:p>
            <a:pPr marL="12700">
              <a:lnSpc>
                <a:spcPts val="2100"/>
              </a:lnSpc>
            </a:pPr>
            <a:endParaRPr sz="2000" dirty="0">
              <a:latin typeface="Calibri"/>
              <a:cs typeface="Calibri"/>
            </a:endParaRPr>
          </a:p>
        </p:txBody>
      </p:sp>
      <p:sp>
        <p:nvSpPr>
          <p:cNvPr id="34" name="object 10"/>
          <p:cNvSpPr txBox="1"/>
          <p:nvPr/>
        </p:nvSpPr>
        <p:spPr>
          <a:xfrm>
            <a:off x="1113120" y="4064577"/>
            <a:ext cx="216916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dirty="0" smtClean="0">
                <a:latin typeface="Arial"/>
                <a:cs typeface="Arial"/>
              </a:rPr>
              <a:t>○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798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0" y="4695900"/>
            <a:ext cx="9144000" cy="447599"/>
          </a:xfrm>
          <a:custGeom>
            <a:avLst/>
            <a:gdLst/>
            <a:ahLst/>
            <a:cxnLst/>
            <a:rect l="l" t="t" r="r" b="b"/>
            <a:pathLst>
              <a:path w="9144000" h="447599">
                <a:moveTo>
                  <a:pt x="9144000" y="0"/>
                </a:moveTo>
                <a:lnTo>
                  <a:pt x="0" y="0"/>
                </a:lnTo>
                <a:lnTo>
                  <a:pt x="0" y="447599"/>
                </a:lnTo>
                <a:lnTo>
                  <a:pt x="9144000" y="447599"/>
                </a:lnTo>
                <a:lnTo>
                  <a:pt x="9144000" y="0"/>
                </a:lnTo>
                <a:close/>
              </a:path>
            </a:pathLst>
          </a:custGeom>
          <a:solidFill>
            <a:srgbClr val="642C8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9144000" cy="4695900"/>
          </a:xfrm>
          <a:custGeom>
            <a:avLst/>
            <a:gdLst/>
            <a:ahLst/>
            <a:cxnLst/>
            <a:rect l="l" t="t" r="r" b="b"/>
            <a:pathLst>
              <a:path w="9144000" h="4695900">
                <a:moveTo>
                  <a:pt x="9144000" y="0"/>
                </a:moveTo>
                <a:lnTo>
                  <a:pt x="0" y="0"/>
                </a:lnTo>
                <a:lnTo>
                  <a:pt x="0" y="4695900"/>
                </a:lnTo>
                <a:lnTo>
                  <a:pt x="9144000" y="46959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16815" y="4723373"/>
            <a:ext cx="548700" cy="393600"/>
          </a:xfrm>
          <a:custGeom>
            <a:avLst/>
            <a:gdLst/>
            <a:ahLst/>
            <a:cxnLst/>
            <a:rect l="l" t="t" r="r" b="b"/>
            <a:pathLst>
              <a:path w="548700" h="393600">
                <a:moveTo>
                  <a:pt x="0" y="0"/>
                </a:moveTo>
                <a:lnTo>
                  <a:pt x="548700" y="0"/>
                </a:lnTo>
                <a:lnTo>
                  <a:pt x="548700" y="393600"/>
                </a:lnTo>
                <a:lnTo>
                  <a:pt x="0" y="393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7300" y="212325"/>
            <a:ext cx="8338800" cy="589800"/>
          </a:xfrm>
          <a:custGeom>
            <a:avLst/>
            <a:gdLst/>
            <a:ahLst/>
            <a:cxnLst/>
            <a:rect l="l" t="t" r="r" b="b"/>
            <a:pathLst>
              <a:path w="8338800" h="589800">
                <a:moveTo>
                  <a:pt x="0" y="0"/>
                </a:moveTo>
                <a:lnTo>
                  <a:pt x="8338800" y="0"/>
                </a:lnTo>
                <a:lnTo>
                  <a:pt x="8338800" y="589800"/>
                </a:lnTo>
                <a:lnTo>
                  <a:pt x="0" y="5898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1800" y="4760950"/>
            <a:ext cx="732000" cy="318600"/>
          </a:xfrm>
          <a:custGeom>
            <a:avLst/>
            <a:gdLst/>
            <a:ahLst/>
            <a:cxnLst/>
            <a:rect l="l" t="t" r="r" b="b"/>
            <a:pathLst>
              <a:path w="732000" h="318600">
                <a:moveTo>
                  <a:pt x="0" y="0"/>
                </a:moveTo>
                <a:lnTo>
                  <a:pt x="732000" y="0"/>
                </a:lnTo>
                <a:lnTo>
                  <a:pt x="732000" y="318600"/>
                </a:lnTo>
                <a:lnTo>
                  <a:pt x="0" y="318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1800" y="4760950"/>
            <a:ext cx="732000" cy="31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6950" y="802125"/>
            <a:ext cx="8510400" cy="3921300"/>
          </a:xfrm>
          <a:custGeom>
            <a:avLst/>
            <a:gdLst/>
            <a:ahLst/>
            <a:cxnLst/>
            <a:rect l="l" t="t" r="r" b="b"/>
            <a:pathLst>
              <a:path w="8510400" h="3921300">
                <a:moveTo>
                  <a:pt x="0" y="0"/>
                </a:moveTo>
                <a:lnTo>
                  <a:pt x="8510400" y="0"/>
                </a:lnTo>
                <a:lnTo>
                  <a:pt x="8510400" y="3921300"/>
                </a:lnTo>
                <a:lnTo>
                  <a:pt x="0" y="39213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45217" y="913170"/>
            <a:ext cx="216916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dirty="0" smtClean="0">
                <a:latin typeface="Arial"/>
                <a:cs typeface="Arial"/>
              </a:rPr>
              <a:t>●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27175" y="928490"/>
            <a:ext cx="1195578" cy="279400"/>
          </a:xfrm>
          <a:prstGeom prst="rect">
            <a:avLst/>
          </a:prstGeom>
        </p:spPr>
        <p:txBody>
          <a:bodyPr wrap="square" lIns="0" tIns="13335" rIns="0" bIns="0" rtlCol="0">
            <a:noAutofit/>
          </a:bodyPr>
          <a:lstStyle/>
          <a:p>
            <a:pPr marL="12700">
              <a:lnSpc>
                <a:spcPts val="2100"/>
              </a:lnSpc>
            </a:pPr>
            <a:r>
              <a:rPr sz="2000" b="1" dirty="0" smtClean="0">
                <a:solidFill>
                  <a:srgbClr val="DB4437"/>
                </a:solidFill>
                <a:latin typeface="Calibri"/>
                <a:cs typeface="Calibri"/>
              </a:rPr>
              <a:t>Set-Cookie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02417" y="1265595"/>
            <a:ext cx="216916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dirty="0" smtClean="0">
                <a:latin typeface="Arial"/>
                <a:cs typeface="Arial"/>
              </a:rPr>
              <a:t>○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84375" y="1280915"/>
            <a:ext cx="7351776" cy="984250"/>
          </a:xfrm>
          <a:prstGeom prst="rect">
            <a:avLst/>
          </a:prstGeom>
        </p:spPr>
        <p:txBody>
          <a:bodyPr wrap="square" lIns="0" tIns="13335" rIns="0" bIns="0" rtlCol="0">
            <a:noAutofit/>
          </a:bodyPr>
          <a:lstStyle/>
          <a:p>
            <a:pPr marL="12700">
              <a:lnSpc>
                <a:spcPts val="2100"/>
              </a:lnSpc>
            </a:pPr>
            <a:r>
              <a:rPr sz="2000" b="1" dirty="0" smtClean="0">
                <a:latin typeface="Calibri"/>
                <a:cs typeface="Calibri"/>
              </a:rPr>
              <a:t>sends cookies from the server to the user agent and tells the client to</a:t>
            </a:r>
            <a:endParaRPr sz="2000" dirty="0">
              <a:latin typeface="Calibri"/>
              <a:cs typeface="Calibri"/>
            </a:endParaRPr>
          </a:p>
          <a:p>
            <a:pPr marL="12700" marR="38100">
              <a:lnSpc>
                <a:spcPct val="101725"/>
              </a:lnSpc>
              <a:spcBef>
                <a:spcPts val="225"/>
              </a:spcBef>
            </a:pPr>
            <a:r>
              <a:rPr sz="2000" b="1" dirty="0" smtClean="0">
                <a:latin typeface="Calibri"/>
                <a:cs typeface="Calibri"/>
              </a:rPr>
              <a:t>store a cookie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02417" y="1970445"/>
            <a:ext cx="216916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endParaRPr sz="20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1137" y="2915470"/>
            <a:ext cx="216916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dirty="0" smtClean="0">
                <a:latin typeface="Arial"/>
                <a:cs typeface="Arial"/>
              </a:rPr>
              <a:t>●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7175" y="2936305"/>
            <a:ext cx="782320" cy="279400"/>
          </a:xfrm>
          <a:prstGeom prst="rect">
            <a:avLst/>
          </a:prstGeom>
        </p:spPr>
        <p:txBody>
          <a:bodyPr wrap="square" lIns="0" tIns="13335" rIns="0" bIns="0" rtlCol="0">
            <a:noAutofit/>
          </a:bodyPr>
          <a:lstStyle/>
          <a:p>
            <a:pPr marL="12700">
              <a:lnSpc>
                <a:spcPts val="2100"/>
              </a:lnSpc>
            </a:pPr>
            <a:r>
              <a:rPr sz="2000" b="1" dirty="0" smtClean="0">
                <a:solidFill>
                  <a:srgbClr val="DB4437"/>
                </a:solidFill>
                <a:latin typeface="Calibri"/>
                <a:cs typeface="Calibri"/>
              </a:rPr>
              <a:t>Cookie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7556" y="3240445"/>
            <a:ext cx="216916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dirty="0" smtClean="0">
                <a:latin typeface="Arial"/>
                <a:cs typeface="Arial"/>
              </a:rPr>
              <a:t>○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4375" y="3220399"/>
            <a:ext cx="7211060" cy="1689100"/>
          </a:xfrm>
          <a:prstGeom prst="rect">
            <a:avLst/>
          </a:prstGeom>
        </p:spPr>
        <p:txBody>
          <a:bodyPr wrap="square" lIns="0" tIns="13335" rIns="0" bIns="0" rtlCol="0">
            <a:noAutofit/>
          </a:bodyPr>
          <a:lstStyle/>
          <a:p>
            <a:pPr marL="12700">
              <a:lnSpc>
                <a:spcPts val="2100"/>
              </a:lnSpc>
            </a:pPr>
            <a:r>
              <a:rPr sz="2000" b="1" dirty="0" smtClean="0">
                <a:latin typeface="Calibri"/>
                <a:cs typeface="Calibri"/>
              </a:rPr>
              <a:t>with every new request to the server, the browser will send back all</a:t>
            </a:r>
            <a:endParaRPr sz="2000" dirty="0">
              <a:latin typeface="Calibri"/>
              <a:cs typeface="Calibri"/>
            </a:endParaRPr>
          </a:p>
          <a:p>
            <a:pPr marL="12700" marR="38100">
              <a:lnSpc>
                <a:spcPct val="101725"/>
              </a:lnSpc>
              <a:spcBef>
                <a:spcPts val="225"/>
              </a:spcBef>
            </a:pPr>
            <a:r>
              <a:rPr sz="2000" b="1" dirty="0" smtClean="0">
                <a:latin typeface="Calibri"/>
                <a:cs typeface="Calibri"/>
              </a:rPr>
              <a:t>previously stored cookies to the server using Cookie header</a:t>
            </a:r>
            <a:endParaRPr sz="2000" dirty="0">
              <a:latin typeface="Calibri"/>
              <a:cs typeface="Calibri"/>
            </a:endParaRPr>
          </a:p>
          <a:p>
            <a:pPr marL="12700" marR="38100">
              <a:lnSpc>
                <a:spcPct val="101725"/>
              </a:lnSpc>
              <a:spcBef>
                <a:spcPts val="330"/>
              </a:spcBef>
            </a:pPr>
            <a:r>
              <a:rPr sz="2000" b="1" dirty="0" smtClean="0">
                <a:solidFill>
                  <a:srgbClr val="0F9D58"/>
                </a:solidFill>
                <a:latin typeface="Calibri"/>
                <a:cs typeface="Calibri"/>
              </a:rPr>
              <a:t>Cookie: &lt;cookie-name-1&gt;=&lt;cookie-value-1&gt;,</a:t>
            </a:r>
            <a:endParaRPr sz="2000" dirty="0">
              <a:latin typeface="Calibri"/>
              <a:cs typeface="Calibri"/>
            </a:endParaRPr>
          </a:p>
          <a:p>
            <a:pPr marL="12700" marR="38100">
              <a:lnSpc>
                <a:spcPct val="101725"/>
              </a:lnSpc>
              <a:spcBef>
                <a:spcPts val="330"/>
              </a:spcBef>
            </a:pPr>
            <a:r>
              <a:rPr sz="2000" b="1" spc="0" dirty="0" smtClean="0">
                <a:solidFill>
                  <a:srgbClr val="0F9D58"/>
                </a:solidFill>
                <a:latin typeface="Calibri"/>
                <a:cs typeface="Calibri"/>
              </a:rPr>
              <a:t>&lt;cookie-name-2&gt;=&lt;cookie-value-2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7556" y="3945295"/>
            <a:ext cx="216916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dirty="0" smtClean="0">
                <a:solidFill>
                  <a:srgbClr val="0F9D58"/>
                </a:solidFill>
                <a:latin typeface="Arial"/>
                <a:cs typeface="Arial"/>
              </a:rPr>
              <a:t>○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89840" y="4829312"/>
            <a:ext cx="249783" cy="203199"/>
          </a:xfrm>
          <a:prstGeom prst="rect">
            <a:avLst/>
          </a:prstGeom>
        </p:spPr>
        <p:txBody>
          <a:bodyPr wrap="square" lIns="0" tIns="9715" rIns="0" bIns="0" rtlCol="0">
            <a:noAutofit/>
          </a:bodyPr>
          <a:lstStyle/>
          <a:p>
            <a:pPr marL="12700">
              <a:lnSpc>
                <a:spcPts val="1530"/>
              </a:lnSpc>
            </a:pPr>
            <a:r>
              <a:rPr sz="1400" dirty="0" smtClean="0">
                <a:latin typeface="Arial"/>
                <a:cs typeface="Arial"/>
              </a:rPr>
              <a:t>18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57300" y="212325"/>
            <a:ext cx="8338800" cy="589800"/>
          </a:xfrm>
          <a:prstGeom prst="rect">
            <a:avLst/>
          </a:prstGeom>
        </p:spPr>
        <p:txBody>
          <a:bodyPr wrap="square" lIns="0" tIns="5990" rIns="0" bIns="0" rtlCol="0">
            <a:noAutofit/>
          </a:bodyPr>
          <a:lstStyle/>
          <a:p>
            <a:pPr>
              <a:lnSpc>
                <a:spcPts val="600"/>
              </a:lnSpc>
            </a:pPr>
            <a:endParaRPr sz="600"/>
          </a:p>
          <a:p>
            <a:pPr marL="85724">
              <a:lnSpc>
                <a:spcPct val="101725"/>
              </a:lnSpc>
            </a:pPr>
            <a:r>
              <a:rPr sz="2600" b="1" dirty="0" smtClean="0">
                <a:solidFill>
                  <a:srgbClr val="642C84"/>
                </a:solidFill>
                <a:latin typeface="Calibri"/>
                <a:cs typeface="Calibri"/>
              </a:rPr>
              <a:t>HTTP Cookie Headers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21" name="object 28"/>
          <p:cNvSpPr/>
          <p:nvPr/>
        </p:nvSpPr>
        <p:spPr>
          <a:xfrm>
            <a:off x="374233" y="2038350"/>
            <a:ext cx="8649900" cy="682800"/>
          </a:xfrm>
          <a:custGeom>
            <a:avLst/>
            <a:gdLst/>
            <a:ahLst/>
            <a:cxnLst/>
            <a:rect l="l" t="t" r="r" b="b"/>
            <a:pathLst>
              <a:path w="8649900" h="682800">
                <a:moveTo>
                  <a:pt x="0" y="0"/>
                </a:moveTo>
                <a:lnTo>
                  <a:pt x="8649900" y="0"/>
                </a:lnTo>
                <a:lnTo>
                  <a:pt x="8649900" y="682800"/>
                </a:lnTo>
                <a:lnTo>
                  <a:pt x="0" y="682800"/>
                </a:lnTo>
                <a:lnTo>
                  <a:pt x="0" y="0"/>
                </a:lnTo>
                <a:close/>
              </a:path>
            </a:pathLst>
          </a:custGeom>
          <a:solidFill>
            <a:srgbClr val="EEEC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9"/>
          <p:cNvSpPr/>
          <p:nvPr/>
        </p:nvSpPr>
        <p:spPr>
          <a:xfrm>
            <a:off x="370866" y="2038350"/>
            <a:ext cx="8649900" cy="682800"/>
          </a:xfrm>
          <a:custGeom>
            <a:avLst/>
            <a:gdLst/>
            <a:ahLst/>
            <a:cxnLst/>
            <a:rect l="l" t="t" r="r" b="b"/>
            <a:pathLst>
              <a:path w="8649900" h="682800">
                <a:moveTo>
                  <a:pt x="0" y="0"/>
                </a:moveTo>
                <a:lnTo>
                  <a:pt x="8649900" y="0"/>
                </a:lnTo>
                <a:lnTo>
                  <a:pt x="8649900" y="682800"/>
                </a:lnTo>
                <a:lnTo>
                  <a:pt x="0" y="682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8064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7"/>
          <p:cNvSpPr txBox="1"/>
          <p:nvPr/>
        </p:nvSpPr>
        <p:spPr>
          <a:xfrm>
            <a:off x="379581" y="2038350"/>
            <a:ext cx="8649900" cy="466361"/>
          </a:xfrm>
          <a:prstGeom prst="rect">
            <a:avLst/>
          </a:prstGeom>
        </p:spPr>
        <p:txBody>
          <a:bodyPr wrap="square" lIns="0" tIns="49530" rIns="0" bIns="0" rtlCol="0">
            <a:noAutofit/>
          </a:bodyPr>
          <a:lstStyle/>
          <a:p>
            <a:pPr marL="85724" marR="141971">
              <a:lnSpc>
                <a:spcPct val="100014"/>
              </a:lnSpc>
            </a:pPr>
            <a:r>
              <a:rPr sz="2000" b="1" dirty="0" smtClean="0">
                <a:latin typeface="Consolas"/>
                <a:cs typeface="Consolas"/>
              </a:rPr>
              <a:t>Set-Cookie: id=a3fWa; Expires=Sat, 21 Oct 2017 07:28:00 GMT; Secure; HttpOnly</a:t>
            </a:r>
            <a:endParaRPr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0917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C3F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</TotalTime>
  <Words>454</Words>
  <Application>Microsoft Office PowerPoint</Application>
  <PresentationFormat>On-screen Show (16:9)</PresentationFormat>
  <Paragraphs>112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Trompetica</cp:lastModifiedBy>
  <cp:revision>11</cp:revision>
  <dcterms:modified xsi:type="dcterms:W3CDTF">2019-09-06T18:49:32Z</dcterms:modified>
</cp:coreProperties>
</file>