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g"/>
  <Override PartName="/ppt/media/image10.jpg" ContentType="image/jpg"/>
  <Override PartName="/ppt/media/image13.jpg" ContentType="image/jpg"/>
  <Override PartName="/ppt/media/image17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9" r:id="rId3"/>
    <p:sldId id="315" r:id="rId4"/>
    <p:sldId id="260" r:id="rId5"/>
    <p:sldId id="262" r:id="rId6"/>
    <p:sldId id="266" r:id="rId7"/>
    <p:sldId id="309" r:id="rId8"/>
    <p:sldId id="269" r:id="rId9"/>
    <p:sldId id="270" r:id="rId10"/>
    <p:sldId id="271" r:id="rId11"/>
    <p:sldId id="272" r:id="rId12"/>
    <p:sldId id="273" r:id="rId13"/>
    <p:sldId id="316" r:id="rId14"/>
    <p:sldId id="275" r:id="rId15"/>
    <p:sldId id="277" r:id="rId16"/>
    <p:sldId id="308" r:id="rId17"/>
    <p:sldId id="278" r:id="rId18"/>
    <p:sldId id="280" r:id="rId19"/>
    <p:sldId id="281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3" r:id="rId29"/>
    <p:sldId id="295" r:id="rId30"/>
    <p:sldId id="294" r:id="rId31"/>
    <p:sldId id="296" r:id="rId32"/>
    <p:sldId id="297" r:id="rId33"/>
    <p:sldId id="298" r:id="rId34"/>
    <p:sldId id="317" r:id="rId35"/>
    <p:sldId id="318" r:id="rId36"/>
    <p:sldId id="319" r:id="rId37"/>
    <p:sldId id="320" r:id="rId38"/>
    <p:sldId id="321" r:id="rId39"/>
    <p:sldId id="307" r:id="rId40"/>
  </p:sldIdLst>
  <p:sldSz cx="9144000" cy="5143500" type="screen16x9"/>
  <p:notesSz cx="9144000" cy="51435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>
      <p:cViewPr>
        <p:scale>
          <a:sx n="102" d="100"/>
          <a:sy n="102" d="100"/>
        </p:scale>
        <p:origin x="-42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2D68F-E4B0-45AD-99CF-D875E5956EBA}" type="datetimeFigureOut">
              <a:rPr lang="ro-RO" smtClean="0"/>
              <a:t>14.09.2019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892F9-C1D3-495A-B100-83C95CA053E9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5454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F892F9-C1D3-495A-B100-83C95CA053E9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237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642C8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642C8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3849299"/>
            <a:ext cx="9144000" cy="847090"/>
          </a:xfrm>
          <a:custGeom>
            <a:avLst/>
            <a:gdLst/>
            <a:ahLst/>
            <a:cxnLst/>
            <a:rect l="l" t="t" r="r" b="b"/>
            <a:pathLst>
              <a:path w="9144000" h="847089">
                <a:moveTo>
                  <a:pt x="0" y="846599"/>
                </a:moveTo>
                <a:lnTo>
                  <a:pt x="9143999" y="846599"/>
                </a:lnTo>
                <a:lnTo>
                  <a:pt x="9143999" y="0"/>
                </a:lnTo>
                <a:lnTo>
                  <a:pt x="0" y="0"/>
                </a:lnTo>
                <a:lnTo>
                  <a:pt x="0" y="8465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642C8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324" y="272141"/>
            <a:ext cx="2593975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642C8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8675" y="848888"/>
            <a:ext cx="5170170" cy="3385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77140" y="4812428"/>
            <a:ext cx="2489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oalainformala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oalainformala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decademy.com/en/courses/learn-html-css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specificity.keegan.st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mashingmagazine.com/2016/05/an-ultimate-guide-to-css-pseudo-classes-and-pseudo-elements/" TargetMode="External"/><Relationship Id="rId5" Type="http://schemas.openxmlformats.org/officeDocument/2006/relationships/hyperlink" Target="http://benhowdle.im/cssselectors/" TargetMode="External"/><Relationship Id="rId4" Type="http://schemas.openxmlformats.org/officeDocument/2006/relationships/hyperlink" Target="http://www.learn-html.org/en/Sty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aniuse.com/" TargetMode="External"/><Relationship Id="rId4" Type="http://schemas.openxmlformats.org/officeDocument/2006/relationships/hyperlink" Target="http://css3tes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2048" cy="3184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1038" y="2124262"/>
            <a:ext cx="3634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Introduction in</a:t>
            </a:r>
            <a:r>
              <a:rPr sz="3600" spc="-90" dirty="0">
                <a:solidFill>
                  <a:srgbClr val="000000"/>
                </a:solidFill>
              </a:rPr>
              <a:t> </a:t>
            </a:r>
            <a:r>
              <a:rPr sz="3600" spc="-5" dirty="0">
                <a:solidFill>
                  <a:srgbClr val="000000"/>
                </a:solidFill>
              </a:rPr>
              <a:t>CSS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3698738" y="855500"/>
            <a:ext cx="1746524" cy="7597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004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Inline Styles:</a:t>
            </a:r>
            <a:r>
              <a:rPr spc="-85" dirty="0"/>
              <a:t> </a:t>
            </a:r>
            <a:r>
              <a:rPr spc="-5" dirty="0"/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755650" y="742950"/>
            <a:ext cx="7702550" cy="3391104"/>
          </a:xfrm>
          <a:custGeom>
            <a:avLst/>
            <a:gdLst/>
            <a:ahLst/>
            <a:cxnLst/>
            <a:rect l="l" t="t" r="r" b="b"/>
            <a:pathLst>
              <a:path w="7702550" h="3717290">
                <a:moveTo>
                  <a:pt x="0" y="0"/>
                </a:moveTo>
                <a:lnTo>
                  <a:pt x="7702499" y="0"/>
                </a:lnTo>
                <a:lnTo>
                  <a:pt x="7702499" y="3716699"/>
                </a:lnTo>
                <a:lnTo>
                  <a:pt x="0" y="3716699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650" y="742950"/>
            <a:ext cx="7702550" cy="3391104"/>
          </a:xfrm>
          <a:custGeom>
            <a:avLst/>
            <a:gdLst/>
            <a:ahLst/>
            <a:cxnLst/>
            <a:rect l="l" t="t" r="r" b="b"/>
            <a:pathLst>
              <a:path w="7702550" h="3717290">
                <a:moveTo>
                  <a:pt x="0" y="0"/>
                </a:moveTo>
                <a:lnTo>
                  <a:pt x="7702499" y="0"/>
                </a:lnTo>
                <a:lnTo>
                  <a:pt x="7702499" y="3716699"/>
                </a:lnTo>
                <a:lnTo>
                  <a:pt x="0" y="37166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81230" y="2609462"/>
            <a:ext cx="1758950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0"/>
              </a:lnSpc>
            </a:pPr>
            <a:r>
              <a:rPr sz="1800" b="1" spc="-5" dirty="0">
                <a:latin typeface="Consolas"/>
                <a:cs typeface="Consolas"/>
              </a:rPr>
              <a:t>icolon--&gt;</a:t>
            </a:r>
            <a:endParaRPr sz="1800" dirty="0">
              <a:latin typeface="Consolas"/>
              <a:cs typeface="Consolas"/>
            </a:endParaRPr>
          </a:p>
          <a:p>
            <a:pPr marL="4445" indent="122555">
              <a:lnSpc>
                <a:spcPts val="2030"/>
              </a:lnSpc>
              <a:spcBef>
                <a:spcPts val="105"/>
              </a:spcBef>
            </a:pPr>
            <a:r>
              <a:rPr sz="1800" b="1" spc="-5" dirty="0">
                <a:latin typeface="Consolas"/>
                <a:cs typeface="Consolas"/>
              </a:rPr>
              <a:t>more</a:t>
            </a:r>
            <a:r>
              <a:rPr sz="1800" b="1" spc="-100" dirty="0">
                <a:latin typeface="Consolas"/>
                <a:cs typeface="Consolas"/>
              </a:rPr>
              <a:t> </a:t>
            </a:r>
            <a:r>
              <a:rPr sz="1800" b="1" spc="-5" dirty="0">
                <a:latin typeface="Consolas"/>
                <a:cs typeface="Consolas"/>
              </a:rPr>
              <a:t>text&lt;/p&gt;  F"&gt;Even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spc="-5" dirty="0">
                <a:latin typeface="Consolas"/>
                <a:cs typeface="Consolas"/>
              </a:rPr>
              <a:t>more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828675" y="748234"/>
            <a:ext cx="5170170" cy="338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spc="-5" dirty="0"/>
              <a:t>&lt;!DOCTYPE</a:t>
            </a:r>
            <a:r>
              <a:rPr spc="-10" dirty="0"/>
              <a:t> </a:t>
            </a:r>
            <a:r>
              <a:rPr spc="-5" dirty="0"/>
              <a:t>html&gt;</a:t>
            </a:r>
          </a:p>
          <a:p>
            <a:pPr marL="12700">
              <a:lnSpc>
                <a:spcPts val="2025"/>
              </a:lnSpc>
            </a:pPr>
            <a:r>
              <a:rPr spc="-5" dirty="0"/>
              <a:t>&lt;html&gt;</a:t>
            </a:r>
          </a:p>
          <a:p>
            <a:pPr marL="12700">
              <a:lnSpc>
                <a:spcPts val="2025"/>
              </a:lnSpc>
            </a:pPr>
            <a:r>
              <a:rPr spc="-5" dirty="0"/>
              <a:t>&lt;head&gt;</a:t>
            </a:r>
          </a:p>
          <a:p>
            <a:pPr marL="263525">
              <a:lnSpc>
                <a:spcPts val="2025"/>
              </a:lnSpc>
            </a:pPr>
            <a:r>
              <a:rPr spc="-5" dirty="0"/>
              <a:t>&lt;title&gt;Inline</a:t>
            </a:r>
            <a:r>
              <a:rPr spc="-15" dirty="0"/>
              <a:t> </a:t>
            </a:r>
            <a:r>
              <a:rPr spc="-5" dirty="0"/>
              <a:t>Styles&lt;/title&gt;</a:t>
            </a:r>
          </a:p>
          <a:p>
            <a:pPr marL="12700">
              <a:lnSpc>
                <a:spcPts val="2025"/>
              </a:lnSpc>
            </a:pPr>
            <a:r>
              <a:rPr spc="-5" dirty="0"/>
              <a:t>&lt;/head&gt;</a:t>
            </a:r>
          </a:p>
          <a:p>
            <a:pPr marL="12700">
              <a:lnSpc>
                <a:spcPts val="2025"/>
              </a:lnSpc>
            </a:pPr>
            <a:r>
              <a:rPr spc="-5" dirty="0"/>
              <a:t>&lt;body&gt;</a:t>
            </a:r>
          </a:p>
          <a:p>
            <a:pPr marL="263525">
              <a:lnSpc>
                <a:spcPts val="2025"/>
              </a:lnSpc>
            </a:pPr>
            <a:r>
              <a:rPr spc="-5" dirty="0"/>
              <a:t>&lt;p&gt;Here is some</a:t>
            </a:r>
            <a:r>
              <a:rPr spc="-20" dirty="0"/>
              <a:t> </a:t>
            </a:r>
            <a:r>
              <a:rPr spc="-5" dirty="0"/>
              <a:t>text&lt;/p&gt;</a:t>
            </a:r>
          </a:p>
          <a:p>
            <a:pPr marL="263525">
              <a:lnSpc>
                <a:spcPts val="2025"/>
              </a:lnSpc>
            </a:pPr>
            <a:r>
              <a:rPr spc="-5" dirty="0"/>
              <a:t>&lt;!--Separate multiple styles with </a:t>
            </a:r>
            <a:r>
              <a:rPr dirty="0"/>
              <a:t>a</a:t>
            </a:r>
            <a:r>
              <a:rPr spc="-85" dirty="0"/>
              <a:t> </a:t>
            </a:r>
            <a:r>
              <a:rPr spc="-5" dirty="0"/>
              <a:t>sem</a:t>
            </a:r>
          </a:p>
          <a:p>
            <a:pPr marL="263525">
              <a:lnSpc>
                <a:spcPts val="2025"/>
              </a:lnSpc>
            </a:pPr>
            <a:r>
              <a:rPr spc="-5" dirty="0"/>
              <a:t>&lt;p </a:t>
            </a:r>
            <a:r>
              <a:rPr spc="-5" dirty="0">
                <a:solidFill>
                  <a:srgbClr val="0F9D58"/>
                </a:solidFill>
              </a:rPr>
              <a:t>style</a:t>
            </a:r>
            <a:r>
              <a:rPr spc="-5" dirty="0"/>
              <a:t>="font-size: 20pt"&gt;Here is</a:t>
            </a:r>
            <a:r>
              <a:rPr spc="-65" dirty="0"/>
              <a:t> </a:t>
            </a:r>
            <a:r>
              <a:rPr spc="-5" dirty="0"/>
              <a:t>some</a:t>
            </a:r>
          </a:p>
          <a:p>
            <a:pPr marL="12700" marR="5080" indent="254000">
              <a:lnSpc>
                <a:spcPts val="2030"/>
              </a:lnSpc>
              <a:spcBef>
                <a:spcPts val="105"/>
              </a:spcBef>
            </a:pPr>
            <a:r>
              <a:rPr spc="-5" dirty="0"/>
              <a:t>&lt;p </a:t>
            </a:r>
            <a:r>
              <a:rPr spc="-5" dirty="0">
                <a:solidFill>
                  <a:srgbClr val="0F9D58"/>
                </a:solidFill>
              </a:rPr>
              <a:t>style</a:t>
            </a:r>
            <a:r>
              <a:rPr spc="-5" dirty="0"/>
              <a:t>="font-size: 20pt;color: #0000F  text&lt;/p&gt;</a:t>
            </a:r>
          </a:p>
          <a:p>
            <a:pPr marL="12700">
              <a:lnSpc>
                <a:spcPts val="1905"/>
              </a:lnSpc>
            </a:pPr>
            <a:r>
              <a:rPr spc="-5" dirty="0"/>
              <a:t>&lt;/body&gt;</a:t>
            </a:r>
          </a:p>
          <a:p>
            <a:pPr marL="12700">
              <a:lnSpc>
                <a:spcPts val="2090"/>
              </a:lnSpc>
            </a:pPr>
            <a:r>
              <a:rPr spc="-5" dirty="0"/>
              <a:t>&lt;/html&gt;</a:t>
            </a:r>
          </a:p>
        </p:txBody>
      </p:sp>
      <p:sp>
        <p:nvSpPr>
          <p:cNvPr id="9" name="object 9"/>
          <p:cNvSpPr/>
          <p:nvPr/>
        </p:nvSpPr>
        <p:spPr>
          <a:xfrm>
            <a:off x="4659065" y="172172"/>
            <a:ext cx="3799136" cy="23099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074437" y="4835372"/>
            <a:ext cx="841375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800" y="4212100"/>
            <a:ext cx="7357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DO NOT USE INLINE STYLES IN YOUR CODE!</a:t>
            </a:r>
            <a:endParaRPr lang="ro-RO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521" y="738373"/>
            <a:ext cx="54311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latin typeface="Calibri"/>
                <a:cs typeface="Calibri"/>
              </a:rPr>
              <a:t>Embedded in the HTML in the </a:t>
            </a:r>
            <a:r>
              <a:rPr sz="2200" b="1" spc="-5" dirty="0">
                <a:solidFill>
                  <a:srgbClr val="0F9D58"/>
                </a:solidFill>
                <a:latin typeface="Consolas"/>
                <a:cs typeface="Consolas"/>
              </a:rPr>
              <a:t>&lt;style&gt;</a:t>
            </a:r>
            <a:r>
              <a:rPr sz="2200" b="1" spc="-705" dirty="0">
                <a:solidFill>
                  <a:srgbClr val="0F9D58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tag: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3921" y="2529074"/>
            <a:ext cx="6708140" cy="11798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65430" marR="5080" indent="-253365">
              <a:lnSpc>
                <a:spcPts val="2630"/>
              </a:lnSpc>
              <a:spcBef>
                <a:spcPts val="195"/>
              </a:spcBef>
              <a:buFont typeface="Arial"/>
              <a:buChar char="○"/>
              <a:tabLst>
                <a:tab pos="266065" algn="l"/>
              </a:tabLst>
            </a:pPr>
            <a:r>
              <a:rPr sz="2200" b="1" spc="-5" dirty="0">
                <a:latin typeface="Calibri"/>
                <a:cs typeface="Calibri"/>
              </a:rPr>
              <a:t>The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F9D58"/>
                </a:solidFill>
                <a:latin typeface="Consolas"/>
                <a:cs typeface="Consolas"/>
              </a:rPr>
              <a:t>&lt;style&gt;</a:t>
            </a:r>
            <a:r>
              <a:rPr sz="2200" b="1" spc="-710" dirty="0">
                <a:solidFill>
                  <a:srgbClr val="0F9D58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tag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is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placed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in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the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642C84"/>
                </a:solidFill>
                <a:latin typeface="Consolas"/>
                <a:cs typeface="Consolas"/>
              </a:rPr>
              <a:t>&lt;head&gt;</a:t>
            </a:r>
            <a:r>
              <a:rPr sz="2200" b="1" spc="-710" dirty="0">
                <a:solidFill>
                  <a:srgbClr val="642C84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section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of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the  document</a:t>
            </a:r>
            <a:endParaRPr sz="2200">
              <a:latin typeface="Calibri"/>
              <a:cs typeface="Calibri"/>
            </a:endParaRPr>
          </a:p>
          <a:p>
            <a:pPr marL="265430" indent="-253365">
              <a:lnSpc>
                <a:spcPct val="100000"/>
              </a:lnSpc>
              <a:spcBef>
                <a:spcPts val="1095"/>
              </a:spcBef>
              <a:buFont typeface="Arial"/>
              <a:buChar char="○"/>
              <a:tabLst>
                <a:tab pos="266065" algn="l"/>
              </a:tabLst>
            </a:pPr>
            <a:r>
              <a:rPr sz="2200" b="1" spc="-5" dirty="0">
                <a:latin typeface="Calibri"/>
                <a:cs typeface="Calibri"/>
              </a:rPr>
              <a:t>Used for document-specific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styles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3717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Embedded</a:t>
            </a:r>
            <a:r>
              <a:rPr spc="-85" dirty="0"/>
              <a:t> </a:t>
            </a:r>
            <a:r>
              <a:rPr spc="-5" dirty="0"/>
              <a:t>Styles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074437" y="4835372"/>
            <a:ext cx="841375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099" y="1334600"/>
            <a:ext cx="6976745" cy="10287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85090">
              <a:lnSpc>
                <a:spcPts val="2290"/>
              </a:lnSpc>
              <a:spcBef>
                <a:spcPts val="25"/>
              </a:spcBef>
            </a:pPr>
            <a:r>
              <a:rPr sz="2000" b="1" spc="-5" dirty="0">
                <a:latin typeface="Consolas"/>
                <a:cs typeface="Consolas"/>
              </a:rPr>
              <a:t>&lt;</a:t>
            </a:r>
            <a:r>
              <a:rPr sz="2000" b="1" spc="-5" dirty="0">
                <a:solidFill>
                  <a:srgbClr val="0F9D58"/>
                </a:solidFill>
                <a:latin typeface="Consolas"/>
                <a:cs typeface="Consolas"/>
              </a:rPr>
              <a:t>style</a:t>
            </a:r>
            <a:r>
              <a:rPr sz="2000" b="1" spc="-5" dirty="0"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42290">
              <a:lnSpc>
                <a:spcPts val="2175"/>
              </a:lnSpc>
            </a:pPr>
            <a:r>
              <a:rPr sz="2000" b="1" spc="-5" dirty="0">
                <a:latin typeface="Consolas"/>
                <a:cs typeface="Consolas"/>
              </a:rPr>
              <a:t>...</a:t>
            </a:r>
            <a:endParaRPr sz="2000">
              <a:latin typeface="Consolas"/>
              <a:cs typeface="Consolas"/>
            </a:endParaRPr>
          </a:p>
          <a:p>
            <a:pPr marL="85090">
              <a:lnSpc>
                <a:spcPts val="2290"/>
              </a:lnSpc>
            </a:pPr>
            <a:r>
              <a:rPr sz="2000" b="1" spc="-5" dirty="0">
                <a:latin typeface="Consolas"/>
                <a:cs typeface="Consolas"/>
              </a:rPr>
              <a:t>&lt;/style&gt;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7026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Embedded Styles: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074437" y="4835372"/>
            <a:ext cx="841375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800" y="732813"/>
            <a:ext cx="7585709" cy="3889911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1000" b="1" spc="-5" dirty="0">
                <a:latin typeface="Consolas"/>
                <a:cs typeface="Consolas"/>
              </a:rPr>
              <a:t>&lt;!DOCTYPE</a:t>
            </a:r>
            <a:r>
              <a:rPr sz="1000" b="1" spc="-10" dirty="0">
                <a:latin typeface="Consolas"/>
                <a:cs typeface="Consolas"/>
              </a:rPr>
              <a:t> </a:t>
            </a:r>
            <a:r>
              <a:rPr sz="1000" b="1" spc="-5" dirty="0">
                <a:latin typeface="Consolas"/>
                <a:cs typeface="Consolas"/>
              </a:rPr>
              <a:t>html&gt;</a:t>
            </a:r>
            <a:endParaRPr sz="10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00" b="1" spc="-5" dirty="0">
                <a:latin typeface="Consolas"/>
                <a:cs typeface="Consolas"/>
              </a:rPr>
              <a:t>&lt;html&gt;</a:t>
            </a:r>
            <a:endParaRPr sz="10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00" b="1" spc="-5" dirty="0">
                <a:latin typeface="Consolas"/>
                <a:cs typeface="Consolas"/>
              </a:rPr>
              <a:t>&lt;head&gt;</a:t>
            </a:r>
            <a:endParaRPr sz="1000" dirty="0">
              <a:latin typeface="Consolas"/>
              <a:cs typeface="Consolas"/>
            </a:endParaRPr>
          </a:p>
          <a:p>
            <a:pPr marL="336550">
              <a:lnSpc>
                <a:spcPct val="100000"/>
              </a:lnSpc>
              <a:spcBef>
                <a:spcPts val="15"/>
              </a:spcBef>
            </a:pPr>
            <a:r>
              <a:rPr sz="1000" b="1" spc="-5" dirty="0">
                <a:latin typeface="Consolas"/>
                <a:cs typeface="Consolas"/>
              </a:rPr>
              <a:t>&lt;</a:t>
            </a:r>
            <a:r>
              <a:rPr sz="1000" b="1" spc="-5" dirty="0" smtClean="0">
                <a:latin typeface="Consolas"/>
                <a:cs typeface="Consolas"/>
              </a:rPr>
              <a:t>title&gt;</a:t>
            </a:r>
            <a:r>
              <a:rPr lang="en-US" sz="1000" b="1" spc="-5" dirty="0" smtClean="0">
                <a:latin typeface="Consolas"/>
                <a:cs typeface="Consolas"/>
              </a:rPr>
              <a:t>Embedded </a:t>
            </a:r>
            <a:r>
              <a:rPr sz="1000" b="1" spc="-5" dirty="0" smtClean="0">
                <a:latin typeface="Consolas"/>
                <a:cs typeface="Consolas"/>
              </a:rPr>
              <a:t>Style</a:t>
            </a:r>
            <a:r>
              <a:rPr lang="en-US" sz="1000" b="1" spc="-10" dirty="0">
                <a:latin typeface="Consolas"/>
                <a:cs typeface="Consolas"/>
              </a:rPr>
              <a:t> </a:t>
            </a:r>
            <a:r>
              <a:rPr lang="en-US" sz="1000" b="1" spc="-5" dirty="0" smtClean="0">
                <a:latin typeface="Consolas"/>
                <a:cs typeface="Consolas"/>
              </a:rPr>
              <a:t>Example</a:t>
            </a:r>
            <a:r>
              <a:rPr sz="1000" b="1" spc="-5" dirty="0" smtClean="0">
                <a:latin typeface="Consolas"/>
                <a:cs typeface="Consolas"/>
              </a:rPr>
              <a:t>&lt;/</a:t>
            </a:r>
            <a:r>
              <a:rPr sz="1000" b="1" spc="-5" dirty="0">
                <a:latin typeface="Consolas"/>
                <a:cs typeface="Consolas"/>
              </a:rPr>
              <a:t>title&gt;</a:t>
            </a:r>
            <a:endParaRPr sz="1000" dirty="0">
              <a:latin typeface="Consolas"/>
              <a:cs typeface="Consolas"/>
            </a:endParaRPr>
          </a:p>
          <a:p>
            <a:pPr marL="336550">
              <a:lnSpc>
                <a:spcPct val="100000"/>
              </a:lnSpc>
              <a:spcBef>
                <a:spcPts val="15"/>
              </a:spcBef>
            </a:pPr>
            <a:r>
              <a:rPr sz="1000" b="1" spc="-5" dirty="0"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0F9D58"/>
                </a:solidFill>
                <a:latin typeface="Consolas"/>
                <a:cs typeface="Consolas"/>
              </a:rPr>
              <a:t>style</a:t>
            </a:r>
            <a:r>
              <a:rPr sz="1000" b="1" spc="-5" dirty="0"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587375" marR="1097915">
              <a:lnSpc>
                <a:spcPct val="100699"/>
              </a:lnSpc>
            </a:pPr>
            <a:r>
              <a:rPr sz="1000" b="1" spc="-5" dirty="0">
                <a:latin typeface="Consolas"/>
                <a:cs typeface="Consolas"/>
              </a:rPr>
              <a:t>em </a:t>
            </a:r>
            <a:r>
              <a:rPr sz="1000" b="1" dirty="0">
                <a:latin typeface="Consolas"/>
                <a:cs typeface="Consolas"/>
              </a:rPr>
              <a:t>{ </a:t>
            </a:r>
            <a:endParaRPr lang="en-US" sz="1000" b="1" dirty="0" smtClean="0">
              <a:latin typeface="Consolas"/>
              <a:cs typeface="Consolas"/>
            </a:endParaRPr>
          </a:p>
          <a:p>
            <a:pPr marL="587375" marR="1097915">
              <a:lnSpc>
                <a:spcPct val="100699"/>
              </a:lnSpc>
            </a:pPr>
            <a:r>
              <a:rPr lang="en-US" sz="1000" b="1" spc="-5" dirty="0" smtClean="0">
                <a:latin typeface="Consolas"/>
                <a:cs typeface="Consolas"/>
              </a:rPr>
              <a:t>	</a:t>
            </a:r>
            <a:r>
              <a:rPr sz="1000" b="1" spc="-5" dirty="0" smtClean="0">
                <a:latin typeface="Consolas"/>
                <a:cs typeface="Consolas"/>
              </a:rPr>
              <a:t>background-color</a:t>
            </a:r>
            <a:r>
              <a:rPr sz="1000" b="1" spc="-5" dirty="0">
                <a:latin typeface="Consolas"/>
                <a:cs typeface="Consolas"/>
              </a:rPr>
              <a:t>: #8000FF; </a:t>
            </a:r>
            <a:endParaRPr lang="en-US" sz="1000" b="1" spc="-5" dirty="0" smtClean="0">
              <a:latin typeface="Consolas"/>
              <a:cs typeface="Consolas"/>
            </a:endParaRPr>
          </a:p>
          <a:p>
            <a:pPr marL="587375" marR="1097915">
              <a:lnSpc>
                <a:spcPct val="100699"/>
              </a:lnSpc>
            </a:pPr>
            <a:r>
              <a:rPr lang="en-US" sz="1000" b="1" spc="-5" dirty="0">
                <a:latin typeface="Consolas"/>
                <a:cs typeface="Consolas"/>
              </a:rPr>
              <a:t>	</a:t>
            </a:r>
            <a:r>
              <a:rPr sz="1000" b="1" spc="-5" dirty="0" smtClean="0">
                <a:latin typeface="Consolas"/>
                <a:cs typeface="Consolas"/>
              </a:rPr>
              <a:t>color</a:t>
            </a:r>
            <a:r>
              <a:rPr sz="1000" b="1" spc="-5" dirty="0">
                <a:latin typeface="Consolas"/>
                <a:cs typeface="Consolas"/>
              </a:rPr>
              <a:t>: white; </a:t>
            </a:r>
            <a:endParaRPr lang="en-US" sz="1000" b="1" spc="-5" dirty="0" smtClean="0">
              <a:latin typeface="Consolas"/>
              <a:cs typeface="Consolas"/>
            </a:endParaRPr>
          </a:p>
          <a:p>
            <a:pPr marL="587375" marR="1097915">
              <a:lnSpc>
                <a:spcPct val="100699"/>
              </a:lnSpc>
            </a:pPr>
            <a:r>
              <a:rPr sz="1000" b="1" dirty="0" smtClean="0">
                <a:latin typeface="Consolas"/>
                <a:cs typeface="Consolas"/>
              </a:rPr>
              <a:t>}</a:t>
            </a:r>
            <a:endParaRPr lang="en-US" sz="1000" b="1" dirty="0" smtClean="0">
              <a:latin typeface="Consolas"/>
              <a:cs typeface="Consolas"/>
            </a:endParaRPr>
          </a:p>
          <a:p>
            <a:pPr marL="587375" marR="1097915">
              <a:lnSpc>
                <a:spcPct val="100699"/>
              </a:lnSpc>
            </a:pPr>
            <a:endParaRPr lang="en-US" sz="1000" b="1" dirty="0" smtClean="0">
              <a:latin typeface="Consolas"/>
              <a:cs typeface="Consolas"/>
            </a:endParaRPr>
          </a:p>
          <a:p>
            <a:pPr marL="587375" marR="1097915">
              <a:lnSpc>
                <a:spcPct val="100699"/>
              </a:lnSpc>
            </a:pPr>
            <a:r>
              <a:rPr sz="1000" b="1" spc="-5" dirty="0" smtClean="0">
                <a:latin typeface="Consolas"/>
                <a:cs typeface="Consolas"/>
              </a:rPr>
              <a:t>h1 </a:t>
            </a:r>
            <a:r>
              <a:rPr sz="1000" b="1" dirty="0">
                <a:latin typeface="Consolas"/>
                <a:cs typeface="Consolas"/>
              </a:rPr>
              <a:t>{ </a:t>
            </a:r>
            <a:endParaRPr lang="en-US" sz="1000" b="1" dirty="0" smtClean="0">
              <a:latin typeface="Consolas"/>
              <a:cs typeface="Consolas"/>
            </a:endParaRPr>
          </a:p>
          <a:p>
            <a:pPr marL="587375" marR="1097915">
              <a:lnSpc>
                <a:spcPct val="100699"/>
              </a:lnSpc>
            </a:pPr>
            <a:r>
              <a:rPr lang="en-US" sz="1000" b="1" spc="-5" dirty="0" smtClean="0">
                <a:latin typeface="Consolas"/>
                <a:cs typeface="Consolas"/>
              </a:rPr>
              <a:t>	</a:t>
            </a:r>
            <a:r>
              <a:rPr sz="1000" b="1" spc="-5" dirty="0" smtClean="0">
                <a:latin typeface="Consolas"/>
                <a:cs typeface="Consolas"/>
              </a:rPr>
              <a:t>font-family</a:t>
            </a:r>
            <a:r>
              <a:rPr sz="1000" b="1" spc="-5" dirty="0">
                <a:latin typeface="Consolas"/>
                <a:cs typeface="Consolas"/>
              </a:rPr>
              <a:t>: Arial, </a:t>
            </a:r>
            <a:r>
              <a:rPr lang="en-US" sz="1000" b="1" spc="-5" dirty="0" smtClean="0">
                <a:latin typeface="Consolas"/>
                <a:cs typeface="Consolas"/>
              </a:rPr>
              <a:t>Verdana, </a:t>
            </a:r>
            <a:r>
              <a:rPr sz="1000" b="1" spc="-5" dirty="0" smtClean="0">
                <a:latin typeface="Consolas"/>
                <a:cs typeface="Consolas"/>
              </a:rPr>
              <a:t>sans-serif</a:t>
            </a:r>
            <a:r>
              <a:rPr sz="1000" b="1" spc="-5" dirty="0">
                <a:latin typeface="Consolas"/>
                <a:cs typeface="Consolas"/>
              </a:rPr>
              <a:t>;</a:t>
            </a:r>
            <a:r>
              <a:rPr sz="1000" b="1" spc="-40" dirty="0">
                <a:latin typeface="Consolas"/>
                <a:cs typeface="Consolas"/>
              </a:rPr>
              <a:t> </a:t>
            </a:r>
            <a:endParaRPr lang="en-US" sz="1000" b="1" spc="-40" dirty="0" smtClean="0">
              <a:latin typeface="Consolas"/>
              <a:cs typeface="Consolas"/>
            </a:endParaRPr>
          </a:p>
          <a:p>
            <a:pPr marL="587375" marR="1097915">
              <a:lnSpc>
                <a:spcPct val="100699"/>
              </a:lnSpc>
            </a:pPr>
            <a:r>
              <a:rPr sz="1000" b="1" dirty="0" smtClean="0">
                <a:latin typeface="Consolas"/>
                <a:cs typeface="Consolas"/>
              </a:rPr>
              <a:t>}</a:t>
            </a:r>
            <a:endParaRPr lang="en-US" sz="1000" b="1" dirty="0" smtClean="0">
              <a:latin typeface="Consolas"/>
              <a:cs typeface="Consolas"/>
            </a:endParaRPr>
          </a:p>
          <a:p>
            <a:pPr marL="587375" marR="1097915">
              <a:lnSpc>
                <a:spcPct val="100699"/>
              </a:lnSpc>
            </a:pPr>
            <a:endParaRPr sz="1000" dirty="0">
              <a:latin typeface="Consolas"/>
              <a:cs typeface="Consolas"/>
            </a:endParaRPr>
          </a:p>
          <a:p>
            <a:pPr marL="587375">
              <a:lnSpc>
                <a:spcPct val="100000"/>
              </a:lnSpc>
              <a:spcBef>
                <a:spcPts val="15"/>
              </a:spcBef>
              <a:tabLst>
                <a:tab pos="963930" algn="l"/>
              </a:tabLst>
            </a:pPr>
            <a:r>
              <a:rPr lang="ro-RO" sz="1000" b="1" dirty="0" smtClean="0">
                <a:latin typeface="Consolas"/>
                <a:cs typeface="Consolas"/>
              </a:rPr>
              <a:t>P</a:t>
            </a:r>
            <a:r>
              <a:rPr lang="en-US" sz="1000" b="1" dirty="0" smtClean="0">
                <a:latin typeface="Consolas"/>
                <a:cs typeface="Consolas"/>
              </a:rPr>
              <a:t> </a:t>
            </a:r>
            <a:r>
              <a:rPr sz="1000" b="1" dirty="0" smtClean="0">
                <a:latin typeface="Consolas"/>
                <a:cs typeface="Consolas"/>
              </a:rPr>
              <a:t>{</a:t>
            </a:r>
            <a:endParaRPr lang="en-US" sz="1000" b="1" dirty="0" smtClean="0">
              <a:latin typeface="Consolas"/>
              <a:cs typeface="Consolas"/>
            </a:endParaRPr>
          </a:p>
          <a:p>
            <a:pPr marL="587375">
              <a:lnSpc>
                <a:spcPct val="100000"/>
              </a:lnSpc>
              <a:spcBef>
                <a:spcPts val="15"/>
              </a:spcBef>
              <a:tabLst>
                <a:tab pos="963930" algn="l"/>
              </a:tabLst>
            </a:pPr>
            <a:r>
              <a:rPr lang="en-US" sz="1000" b="1" spc="-5" dirty="0" smtClean="0">
                <a:latin typeface="Consolas"/>
                <a:cs typeface="Consolas"/>
              </a:rPr>
              <a:t>	</a:t>
            </a:r>
            <a:r>
              <a:rPr sz="1000" b="1" spc="-5" dirty="0" smtClean="0">
                <a:latin typeface="Consolas"/>
                <a:cs typeface="Consolas"/>
              </a:rPr>
              <a:t>font-size</a:t>
            </a:r>
            <a:r>
              <a:rPr sz="1000" b="1" spc="-5" dirty="0">
                <a:latin typeface="Consolas"/>
                <a:cs typeface="Consolas"/>
              </a:rPr>
              <a:t>: 18pt;</a:t>
            </a:r>
            <a:r>
              <a:rPr sz="1000" b="1" spc="-20" dirty="0">
                <a:latin typeface="Consolas"/>
                <a:cs typeface="Consolas"/>
              </a:rPr>
              <a:t> </a:t>
            </a:r>
            <a:endParaRPr lang="en-US" sz="1000" b="1" spc="-20" dirty="0" smtClean="0">
              <a:latin typeface="Consolas"/>
              <a:cs typeface="Consolas"/>
            </a:endParaRPr>
          </a:p>
          <a:p>
            <a:pPr marL="587375">
              <a:lnSpc>
                <a:spcPct val="100000"/>
              </a:lnSpc>
              <a:spcBef>
                <a:spcPts val="15"/>
              </a:spcBef>
              <a:tabLst>
                <a:tab pos="963930" algn="l"/>
              </a:tabLst>
            </a:pPr>
            <a:r>
              <a:rPr sz="1000" b="1" dirty="0" smtClean="0">
                <a:latin typeface="Consolas"/>
                <a:cs typeface="Consolas"/>
              </a:rPr>
              <a:t>}</a:t>
            </a:r>
            <a:endParaRPr lang="en-US" sz="1000" b="1" dirty="0" smtClean="0">
              <a:latin typeface="Consolas"/>
              <a:cs typeface="Consolas"/>
            </a:endParaRPr>
          </a:p>
          <a:p>
            <a:pPr marL="587375">
              <a:lnSpc>
                <a:spcPct val="100000"/>
              </a:lnSpc>
              <a:spcBef>
                <a:spcPts val="15"/>
              </a:spcBef>
              <a:tabLst>
                <a:tab pos="963930" algn="l"/>
              </a:tabLst>
            </a:pPr>
            <a:endParaRPr sz="1000" dirty="0">
              <a:latin typeface="Consolas"/>
              <a:cs typeface="Consolas"/>
            </a:endParaRPr>
          </a:p>
          <a:p>
            <a:pPr marL="587375">
              <a:lnSpc>
                <a:spcPct val="100000"/>
              </a:lnSpc>
              <a:spcBef>
                <a:spcPts val="15"/>
              </a:spcBef>
            </a:pPr>
            <a:r>
              <a:rPr sz="1000" b="1" spc="-5" dirty="0">
                <a:latin typeface="Consolas"/>
                <a:cs typeface="Consolas"/>
              </a:rPr>
              <a:t>.blue </a:t>
            </a:r>
            <a:r>
              <a:rPr sz="1000" b="1" dirty="0" smtClean="0">
                <a:latin typeface="Consolas"/>
                <a:cs typeface="Consolas"/>
              </a:rPr>
              <a:t>{</a:t>
            </a:r>
            <a:endParaRPr lang="en-US" sz="1000" b="1" dirty="0" smtClean="0">
              <a:latin typeface="Consolas"/>
              <a:cs typeface="Consolas"/>
            </a:endParaRPr>
          </a:p>
          <a:p>
            <a:pPr marL="587375">
              <a:lnSpc>
                <a:spcPct val="100000"/>
              </a:lnSpc>
              <a:spcBef>
                <a:spcPts val="15"/>
              </a:spcBef>
            </a:pPr>
            <a:r>
              <a:rPr lang="en-US" sz="1000" b="1" spc="-5" dirty="0" smtClean="0">
                <a:latin typeface="Consolas"/>
                <a:cs typeface="Consolas"/>
              </a:rPr>
              <a:t>	</a:t>
            </a:r>
            <a:r>
              <a:rPr sz="1000" b="1" spc="-5" dirty="0" smtClean="0">
                <a:latin typeface="Consolas"/>
                <a:cs typeface="Consolas"/>
              </a:rPr>
              <a:t>color</a:t>
            </a:r>
            <a:r>
              <a:rPr sz="1000" b="1" spc="-5" dirty="0">
                <a:latin typeface="Consolas"/>
                <a:cs typeface="Consolas"/>
              </a:rPr>
              <a:t>: blue</a:t>
            </a:r>
            <a:r>
              <a:rPr sz="1000" b="1" spc="-5" dirty="0" smtClean="0">
                <a:latin typeface="Consolas"/>
                <a:cs typeface="Consolas"/>
              </a:rPr>
              <a:t>;</a:t>
            </a:r>
            <a:endParaRPr lang="en-US" sz="1000" b="1" spc="-20" dirty="0">
              <a:latin typeface="Consolas"/>
              <a:cs typeface="Consolas"/>
            </a:endParaRPr>
          </a:p>
          <a:p>
            <a:pPr marL="587375">
              <a:lnSpc>
                <a:spcPct val="100000"/>
              </a:lnSpc>
              <a:spcBef>
                <a:spcPts val="15"/>
              </a:spcBef>
            </a:pPr>
            <a:r>
              <a:rPr sz="1000" b="1" dirty="0" smtClean="0">
                <a:latin typeface="Consolas"/>
                <a:cs typeface="Consolas"/>
              </a:rPr>
              <a:t>}</a:t>
            </a:r>
            <a:endParaRPr sz="1000" dirty="0">
              <a:latin typeface="Consolas"/>
              <a:cs typeface="Consolas"/>
            </a:endParaRPr>
          </a:p>
          <a:p>
            <a:pPr marL="336550">
              <a:lnSpc>
                <a:spcPct val="100000"/>
              </a:lnSpc>
              <a:spcBef>
                <a:spcPts val="15"/>
              </a:spcBef>
            </a:pPr>
            <a:r>
              <a:rPr sz="1000" b="1" spc="-5" dirty="0">
                <a:latin typeface="Consolas"/>
                <a:cs typeface="Consolas"/>
              </a:rPr>
              <a:t>&lt;</a:t>
            </a:r>
            <a:r>
              <a:rPr sz="1000" b="1" spc="-5" dirty="0">
                <a:solidFill>
                  <a:srgbClr val="0F9D58"/>
                </a:solidFill>
                <a:latin typeface="Consolas"/>
                <a:cs typeface="Consolas"/>
              </a:rPr>
              <a:t>/style</a:t>
            </a:r>
            <a:r>
              <a:rPr sz="1000" b="1" spc="-5" dirty="0">
                <a:latin typeface="Consolas"/>
                <a:cs typeface="Consolas"/>
              </a:rPr>
              <a:t>&gt;</a:t>
            </a:r>
            <a:endParaRPr sz="10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sz="1000" b="1" spc="-5" dirty="0" smtClean="0">
                <a:latin typeface="Consolas"/>
                <a:cs typeface="Consolas"/>
              </a:rPr>
              <a:t>&lt;head&gt;</a:t>
            </a:r>
            <a:endParaRPr lang="en-US" sz="1000" b="1" spc="-5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endParaRPr lang="en-US" sz="1000" b="1" spc="-5" dirty="0" smtClean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lang="en-US" sz="1000" b="1" spc="-5" dirty="0" smtClean="0">
                <a:solidFill>
                  <a:srgbClr val="FF0000"/>
                </a:solidFill>
                <a:latin typeface="Consolas"/>
                <a:cs typeface="Consolas"/>
              </a:rPr>
              <a:t> The rest of the code on the next page ... </a:t>
            </a:r>
            <a:endParaRPr sz="1000" b="1" spc="-5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600" y="264064"/>
            <a:ext cx="2980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embedded-stylesheets.html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27601" y="918245"/>
            <a:ext cx="3716399" cy="2850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7026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Embedded Styles: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074437" y="4835372"/>
            <a:ext cx="841375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0899" y="838200"/>
            <a:ext cx="7585709" cy="2460032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5"/>
              </a:spcBef>
            </a:pPr>
            <a:endParaRPr lang="en-US" sz="11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lang="en-US" sz="1100" b="1" spc="-5" dirty="0" smtClean="0">
                <a:solidFill>
                  <a:srgbClr val="FF0000"/>
                </a:solidFill>
                <a:latin typeface="Consolas"/>
                <a:cs typeface="Consolas"/>
              </a:rPr>
              <a:t> ... Continued from the previous page </a:t>
            </a:r>
            <a:endParaRPr lang="en-US" sz="1100" b="1" spc="-5" dirty="0">
              <a:solidFill>
                <a:srgbClr val="FF0000"/>
              </a:solidFill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25"/>
              </a:spcBef>
            </a:pPr>
            <a:endParaRPr lang="en-US" sz="1100" b="1" spc="-5" dirty="0" smtClean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lang="en-US" sz="1100" b="1" spc="-5" dirty="0" smtClean="0">
                <a:latin typeface="Consolas"/>
                <a:cs typeface="Consolas"/>
              </a:rPr>
              <a:t>&lt;</a:t>
            </a:r>
            <a:r>
              <a:rPr lang="en-US" sz="1100" b="1" spc="-5" dirty="0">
                <a:latin typeface="Consolas"/>
                <a:cs typeface="Consolas"/>
              </a:rPr>
              <a:t>body&gt;</a:t>
            </a:r>
            <a:endParaRPr lang="en-US" sz="1100" dirty="0">
              <a:latin typeface="Consolas"/>
              <a:cs typeface="Consolas"/>
            </a:endParaRPr>
          </a:p>
          <a:p>
            <a:pPr marL="336550">
              <a:lnSpc>
                <a:spcPct val="100000"/>
              </a:lnSpc>
              <a:spcBef>
                <a:spcPts val="15"/>
              </a:spcBef>
            </a:pPr>
            <a:r>
              <a:rPr lang="en-US" sz="1100" b="1" spc="-5" dirty="0">
                <a:latin typeface="Consolas"/>
                <a:cs typeface="Consolas"/>
              </a:rPr>
              <a:t>&lt;h1 class="blue"&gt;A</a:t>
            </a:r>
            <a:r>
              <a:rPr lang="en-US" sz="1100" b="1" spc="-15" dirty="0">
                <a:latin typeface="Consolas"/>
                <a:cs typeface="Consolas"/>
              </a:rPr>
              <a:t> </a:t>
            </a:r>
            <a:r>
              <a:rPr lang="en-US" sz="1100" b="1" spc="-5" dirty="0">
                <a:latin typeface="Consolas"/>
                <a:cs typeface="Consolas"/>
              </a:rPr>
              <a:t>Heading&lt;/h1&gt;</a:t>
            </a:r>
            <a:endParaRPr lang="en-US" sz="1100" dirty="0">
              <a:latin typeface="Consolas"/>
              <a:cs typeface="Consolas"/>
            </a:endParaRPr>
          </a:p>
          <a:p>
            <a:pPr marL="336550" marR="2805430">
              <a:lnSpc>
                <a:spcPct val="100699"/>
              </a:lnSpc>
            </a:pPr>
            <a:r>
              <a:rPr lang="en-US" sz="1100" b="1" spc="-5" dirty="0">
                <a:latin typeface="Consolas"/>
                <a:cs typeface="Consolas"/>
              </a:rPr>
              <a:t>&lt;p&gt;Here is some text. Here is </a:t>
            </a:r>
            <a:r>
              <a:rPr lang="en-US" sz="1100" b="1" spc="-5" dirty="0" smtClean="0">
                <a:latin typeface="Consolas"/>
                <a:cs typeface="Consolas"/>
              </a:rPr>
              <a:t>some </a:t>
            </a:r>
            <a:r>
              <a:rPr lang="en-US" sz="1100" b="1" spc="-5" dirty="0">
                <a:latin typeface="Consolas"/>
                <a:cs typeface="Consolas"/>
              </a:rPr>
              <a:t>is some text. Here is some text.</a:t>
            </a:r>
            <a:r>
              <a:rPr lang="en-US" sz="1100" b="1" spc="-70" dirty="0">
                <a:latin typeface="Consolas"/>
                <a:cs typeface="Consolas"/>
              </a:rPr>
              <a:t> </a:t>
            </a:r>
            <a:r>
              <a:rPr lang="en-US" sz="1100" b="1" spc="-5" dirty="0" smtClean="0">
                <a:latin typeface="Consolas"/>
                <a:cs typeface="Consolas"/>
              </a:rPr>
              <a:t>Here is some </a:t>
            </a:r>
            <a:r>
              <a:rPr lang="en-US" sz="1100" b="1" spc="-5" dirty="0">
                <a:latin typeface="Consolas"/>
                <a:cs typeface="Consolas"/>
              </a:rPr>
              <a:t>text.&lt;/p&gt;</a:t>
            </a:r>
            <a:endParaRPr lang="en-US" sz="1100" dirty="0">
              <a:latin typeface="Consolas"/>
              <a:cs typeface="Consolas"/>
            </a:endParaRPr>
          </a:p>
          <a:p>
            <a:pPr marL="336550">
              <a:lnSpc>
                <a:spcPct val="100000"/>
              </a:lnSpc>
              <a:spcBef>
                <a:spcPts val="15"/>
              </a:spcBef>
            </a:pPr>
            <a:r>
              <a:rPr lang="en-US" sz="1100" b="1" spc="-5" dirty="0">
                <a:latin typeface="Consolas"/>
                <a:cs typeface="Consolas"/>
              </a:rPr>
              <a:t>&lt;h1&gt;Another</a:t>
            </a:r>
            <a:r>
              <a:rPr lang="en-US" sz="1100" b="1" spc="-10" dirty="0">
                <a:latin typeface="Consolas"/>
                <a:cs typeface="Consolas"/>
              </a:rPr>
              <a:t> </a:t>
            </a:r>
            <a:r>
              <a:rPr lang="en-US" sz="1100" b="1" spc="-5" dirty="0">
                <a:latin typeface="Consolas"/>
                <a:cs typeface="Consolas"/>
              </a:rPr>
              <a:t>Heading&lt;/h1&gt;</a:t>
            </a:r>
            <a:endParaRPr lang="en-US" sz="1100" dirty="0">
              <a:latin typeface="Consolas"/>
              <a:cs typeface="Consolas"/>
            </a:endParaRPr>
          </a:p>
          <a:p>
            <a:pPr marL="336550" marR="2931160">
              <a:lnSpc>
                <a:spcPct val="100699"/>
              </a:lnSpc>
            </a:pPr>
            <a:r>
              <a:rPr lang="en-US" sz="1100" b="1" spc="-5" dirty="0">
                <a:latin typeface="Consolas"/>
                <a:cs typeface="Consolas"/>
              </a:rPr>
              <a:t>&lt;p class="blue"&gt;Here is some</a:t>
            </a:r>
            <a:r>
              <a:rPr lang="en-US" sz="1100" b="1" spc="-85" dirty="0">
                <a:latin typeface="Consolas"/>
                <a:cs typeface="Consolas"/>
              </a:rPr>
              <a:t> </a:t>
            </a:r>
            <a:r>
              <a:rPr lang="en-US" sz="1100" b="1" spc="-5" dirty="0">
                <a:latin typeface="Consolas"/>
                <a:cs typeface="Consolas"/>
              </a:rPr>
              <a:t>more </a:t>
            </a:r>
            <a:r>
              <a:rPr lang="en-US" sz="1100" b="1" spc="-5" dirty="0" smtClean="0">
                <a:latin typeface="Consolas"/>
                <a:cs typeface="Consolas"/>
              </a:rPr>
              <a:t>text </a:t>
            </a:r>
            <a:r>
              <a:rPr lang="en-US" sz="1100" b="1" spc="-5" dirty="0">
                <a:latin typeface="Consolas"/>
                <a:cs typeface="Consolas"/>
              </a:rPr>
              <a:t>Here is some more</a:t>
            </a:r>
            <a:r>
              <a:rPr lang="en-US" sz="1100" b="1" spc="-40" dirty="0">
                <a:latin typeface="Consolas"/>
                <a:cs typeface="Consolas"/>
              </a:rPr>
              <a:t> </a:t>
            </a:r>
            <a:r>
              <a:rPr lang="en-US" sz="1100" b="1" spc="-5" dirty="0">
                <a:latin typeface="Consolas"/>
                <a:cs typeface="Consolas"/>
              </a:rPr>
              <a:t>text.&lt;/p&gt;</a:t>
            </a:r>
            <a:endParaRPr lang="en-US" sz="1100" dirty="0">
              <a:latin typeface="Consolas"/>
              <a:cs typeface="Consolas"/>
            </a:endParaRPr>
          </a:p>
          <a:p>
            <a:pPr marL="336550" marR="2930525">
              <a:lnSpc>
                <a:spcPct val="100699"/>
              </a:lnSpc>
            </a:pPr>
            <a:r>
              <a:rPr lang="en-US" sz="1100" b="1" spc="-5" dirty="0">
                <a:latin typeface="Consolas"/>
                <a:cs typeface="Consolas"/>
              </a:rPr>
              <a:t>&lt;p class="blue"&gt;Here is some</a:t>
            </a:r>
            <a:r>
              <a:rPr lang="en-US" sz="1100" b="1" spc="-85" dirty="0">
                <a:latin typeface="Consolas"/>
                <a:cs typeface="Consolas"/>
              </a:rPr>
              <a:t> </a:t>
            </a:r>
            <a:r>
              <a:rPr lang="en-US" sz="1100" b="1" spc="-5" dirty="0">
                <a:latin typeface="Consolas"/>
                <a:cs typeface="Consolas"/>
              </a:rPr>
              <a:t>&lt;</a:t>
            </a:r>
            <a:r>
              <a:rPr lang="en-US" sz="1100" b="1" spc="-5" dirty="0" err="1" smtClean="0">
                <a:latin typeface="Consolas"/>
                <a:cs typeface="Consolas"/>
              </a:rPr>
              <a:t>em</a:t>
            </a:r>
            <a:r>
              <a:rPr lang="en-US" sz="1100" b="1" spc="-5" dirty="0" smtClean="0">
                <a:latin typeface="Consolas"/>
                <a:cs typeface="Consolas"/>
              </a:rPr>
              <a:t>&gt;more&lt;/</a:t>
            </a:r>
            <a:r>
              <a:rPr lang="en-US" sz="1100" b="1" spc="-5" dirty="0" err="1" smtClean="0">
                <a:latin typeface="Consolas"/>
                <a:cs typeface="Consolas"/>
              </a:rPr>
              <a:t>em</a:t>
            </a:r>
            <a:r>
              <a:rPr lang="en-US" sz="1100" b="1" spc="-5" dirty="0" smtClean="0">
                <a:latin typeface="Consolas"/>
                <a:cs typeface="Consolas"/>
              </a:rPr>
              <a:t>&gt; </a:t>
            </a:r>
            <a:r>
              <a:rPr lang="en-US" sz="1100" b="1" spc="-5" dirty="0">
                <a:latin typeface="Consolas"/>
                <a:cs typeface="Consolas"/>
              </a:rPr>
              <a:t>text. Here is some more</a:t>
            </a:r>
            <a:r>
              <a:rPr lang="en-US" sz="1100" b="1" spc="-80" dirty="0">
                <a:latin typeface="Consolas"/>
                <a:cs typeface="Consolas"/>
              </a:rPr>
              <a:t> </a:t>
            </a:r>
            <a:r>
              <a:rPr lang="en-US" sz="1100" b="1" spc="-5" dirty="0">
                <a:latin typeface="Consolas"/>
                <a:cs typeface="Consolas"/>
              </a:rPr>
              <a:t>text.&lt;/p&gt;</a:t>
            </a:r>
            <a:endParaRPr lang="en-US" sz="11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lang="en-US" sz="1100" b="1" spc="-5" dirty="0">
                <a:latin typeface="Consolas"/>
                <a:cs typeface="Consolas"/>
              </a:rPr>
              <a:t>&lt;/body&gt;</a:t>
            </a:r>
            <a:endParaRPr lang="en-US" sz="11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15"/>
              </a:spcBef>
            </a:pPr>
            <a:r>
              <a:rPr lang="en-US" sz="1100" b="1" spc="-5" dirty="0">
                <a:latin typeface="Consolas"/>
                <a:cs typeface="Consolas"/>
              </a:rPr>
              <a:t>&lt;/html</a:t>
            </a:r>
            <a:r>
              <a:rPr lang="en-US" sz="1100" b="1" spc="-5" dirty="0" smtClean="0">
                <a:latin typeface="Consolas"/>
                <a:cs typeface="Consolas"/>
              </a:rPr>
              <a:t>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78425" y="472440"/>
            <a:ext cx="29800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embedded-stylesheets.html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86400" y="1047750"/>
            <a:ext cx="3716399" cy="2850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59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521" y="550756"/>
            <a:ext cx="7861934" cy="280543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575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latin typeface="Calibri"/>
                <a:cs typeface="Calibri"/>
              </a:rPr>
              <a:t>External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linking</a:t>
            </a:r>
            <a:endParaRPr sz="2200" dirty="0">
              <a:latin typeface="Calibri"/>
              <a:cs typeface="Calibri"/>
            </a:endParaRPr>
          </a:p>
          <a:p>
            <a:pPr marL="671830" lvl="1" indent="-250825">
              <a:lnSpc>
                <a:spcPct val="100000"/>
              </a:lnSpc>
              <a:spcBef>
                <a:spcPts val="1345"/>
              </a:spcBef>
              <a:buFont typeface="Arial"/>
              <a:buChar char="○"/>
              <a:tabLst>
                <a:tab pos="672465" algn="l"/>
              </a:tabLst>
            </a:pPr>
            <a:r>
              <a:rPr sz="2000" b="1" spc="-5" dirty="0">
                <a:latin typeface="Calibri"/>
                <a:cs typeface="Calibri"/>
              </a:rPr>
              <a:t>Separate pages can all use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5" dirty="0">
                <a:solidFill>
                  <a:srgbClr val="DB4437"/>
                </a:solidFill>
                <a:latin typeface="Calibri"/>
                <a:cs typeface="Calibri"/>
              </a:rPr>
              <a:t>shared style</a:t>
            </a:r>
            <a:r>
              <a:rPr sz="2000" b="1" spc="25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DB4437"/>
                </a:solidFill>
                <a:latin typeface="Calibri"/>
                <a:cs typeface="Calibri"/>
              </a:rPr>
              <a:t>sheet</a:t>
            </a:r>
            <a:endParaRPr sz="2000" dirty="0">
              <a:latin typeface="Calibri"/>
              <a:cs typeface="Calibri"/>
            </a:endParaRPr>
          </a:p>
          <a:p>
            <a:pPr marL="671830" marR="5080" lvl="1" indent="-250190">
              <a:lnSpc>
                <a:spcPct val="106300"/>
              </a:lnSpc>
              <a:spcBef>
                <a:spcPts val="1200"/>
              </a:spcBef>
              <a:buFont typeface="Arial"/>
              <a:buChar char="○"/>
              <a:tabLst>
                <a:tab pos="672465" algn="l"/>
              </a:tabLst>
            </a:pPr>
            <a:r>
              <a:rPr sz="2000" b="1" spc="-5" dirty="0">
                <a:latin typeface="Calibri"/>
                <a:cs typeface="Calibri"/>
              </a:rPr>
              <a:t>Only modify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single file to change the styles across your entire Web  site (see</a:t>
            </a:r>
            <a:r>
              <a:rPr sz="2000" b="1" spc="1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2000" b="1" u="heavy" spc="-5" dirty="0" smtClean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Calibri"/>
                <a:cs typeface="Calibri"/>
                <a:hlinkClick r:id="rId3"/>
              </a:rPr>
              <a:t>http://www.csszengarden.com/</a:t>
            </a:r>
            <a:r>
              <a:rPr sz="2000" b="1" spc="-5" dirty="0" smtClean="0"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323850" indent="-311785">
              <a:lnSpc>
                <a:spcPct val="100000"/>
              </a:lnSpc>
              <a:spcBef>
                <a:spcPts val="1340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latin typeface="Consolas"/>
                <a:cs typeface="Consolas"/>
              </a:rPr>
              <a:t>link</a:t>
            </a:r>
            <a:r>
              <a:rPr sz="2200" b="1" spc="-715" dirty="0">
                <a:latin typeface="Consolas"/>
                <a:cs typeface="Consolas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tag (with </a:t>
            </a:r>
            <a:r>
              <a:rPr sz="2200" b="1" dirty="0">
                <a:latin typeface="Calibri"/>
                <a:cs typeface="Calibri"/>
              </a:rPr>
              <a:t>a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69646"/>
                </a:solidFill>
                <a:latin typeface="Consolas"/>
                <a:cs typeface="Consolas"/>
              </a:rPr>
              <a:t>rel</a:t>
            </a:r>
            <a:r>
              <a:rPr sz="2200" b="1" spc="-715" dirty="0">
                <a:solidFill>
                  <a:srgbClr val="F69646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attribute)</a:t>
            </a:r>
            <a:endParaRPr sz="2200" dirty="0">
              <a:latin typeface="Calibri"/>
              <a:cs typeface="Calibri"/>
            </a:endParaRPr>
          </a:p>
          <a:p>
            <a:pPr marL="671830" lvl="1" indent="-250825">
              <a:lnSpc>
                <a:spcPct val="100000"/>
              </a:lnSpc>
              <a:spcBef>
                <a:spcPts val="1345"/>
              </a:spcBef>
              <a:buFont typeface="Arial"/>
              <a:buChar char="○"/>
              <a:tabLst>
                <a:tab pos="672465" algn="l"/>
              </a:tabLst>
            </a:pPr>
            <a:r>
              <a:rPr sz="2000" b="1" spc="-5" dirty="0">
                <a:latin typeface="Calibri"/>
                <a:cs typeface="Calibri"/>
              </a:rPr>
              <a:t>Specifies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relationship between current document and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another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9487" y="3425440"/>
            <a:ext cx="107315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2000" b="1" spc="-5" dirty="0">
                <a:latin typeface="Calibri"/>
                <a:cs typeface="Calibri"/>
              </a:rPr>
              <a:t>document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3781352"/>
            <a:ext cx="7734299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190">
              <a:lnSpc>
                <a:spcPct val="100000"/>
              </a:lnSpc>
              <a:spcBef>
                <a:spcPts val="100"/>
              </a:spcBef>
              <a:buFont typeface="Arial"/>
              <a:buChar char="○"/>
              <a:tabLst>
                <a:tab pos="262890" algn="l"/>
              </a:tabLst>
            </a:pPr>
            <a:r>
              <a:rPr sz="2000" b="1" spc="-5" dirty="0">
                <a:latin typeface="Consolas"/>
                <a:cs typeface="Consolas"/>
              </a:rPr>
              <a:t>link</a:t>
            </a:r>
            <a:r>
              <a:rPr sz="2000" b="1" spc="-670" dirty="0">
                <a:latin typeface="Consolas"/>
                <a:cs typeface="Consolas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elements should be in the </a:t>
            </a:r>
            <a:r>
              <a:rPr sz="2000" b="1" spc="-5" dirty="0">
                <a:solidFill>
                  <a:srgbClr val="F69646"/>
                </a:solidFill>
                <a:latin typeface="Consolas"/>
                <a:cs typeface="Consolas"/>
              </a:rPr>
              <a:t>&lt;head</a:t>
            </a:r>
            <a:r>
              <a:rPr sz="2000" b="1" spc="-5" dirty="0" smtClean="0">
                <a:solidFill>
                  <a:srgbClr val="F69646"/>
                </a:solidFill>
                <a:latin typeface="Consolas"/>
                <a:cs typeface="Consolas"/>
              </a:rPr>
              <a:t>&gt;</a:t>
            </a:r>
            <a:endParaRPr lang="en-US" sz="2000" b="1" spc="-5" dirty="0" smtClean="0">
              <a:solidFill>
                <a:srgbClr val="F69646"/>
              </a:solidFill>
              <a:latin typeface="Consolas"/>
              <a:cs typeface="Consolas"/>
            </a:endParaRPr>
          </a:p>
          <a:p>
            <a:pPr marL="262890" indent="-250190">
              <a:spcBef>
                <a:spcPts val="100"/>
              </a:spcBef>
              <a:buFont typeface="Arial"/>
              <a:buChar char="○"/>
              <a:tabLst>
                <a:tab pos="262890" algn="l"/>
              </a:tabLst>
            </a:pPr>
            <a:r>
              <a:rPr lang="en-US" sz="2000" b="1" spc="-5" dirty="0" smtClean="0">
                <a:cs typeface="Calibri"/>
              </a:rPr>
              <a:t>The </a:t>
            </a:r>
            <a:r>
              <a:rPr lang="en-US" sz="2000" b="1" i="1" spc="-5" dirty="0" smtClean="0">
                <a:cs typeface="Calibri"/>
              </a:rPr>
              <a:t>type</a:t>
            </a:r>
            <a:r>
              <a:rPr lang="en-US" sz="2000" b="1" spc="-5" dirty="0" smtClean="0">
                <a:cs typeface="Calibri"/>
              </a:rPr>
              <a:t> attribute hints the file MIME type; is not mandatory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External CSS</a:t>
            </a:r>
            <a:r>
              <a:rPr spc="-90" dirty="0"/>
              <a:t> </a:t>
            </a:r>
            <a:r>
              <a:rPr spc="-5" dirty="0"/>
              <a:t>Styles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074437" y="4835372"/>
            <a:ext cx="841375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3405284"/>
            <a:ext cx="6362702" cy="294311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none" lIns="0" tIns="37465" rIns="0" bIns="0" rtlCol="0">
            <a:noAutofit/>
          </a:bodyPr>
          <a:lstStyle/>
          <a:p>
            <a:pPr marL="336550" marR="2167890" indent="-251460">
              <a:lnSpc>
                <a:spcPts val="1950"/>
              </a:lnSpc>
              <a:spcBef>
                <a:spcPts val="295"/>
              </a:spcBef>
            </a:pPr>
            <a:r>
              <a:rPr lang="ro-RO" sz="1500" b="1" spc="-5" dirty="0" smtClean="0">
                <a:latin typeface="Consolas"/>
                <a:cs typeface="Consolas"/>
              </a:rPr>
              <a:t>&lt;link </a:t>
            </a:r>
            <a:r>
              <a:rPr lang="ro-RO" sz="1500" b="1" spc="-5" dirty="0" smtClean="0">
                <a:solidFill>
                  <a:srgbClr val="F69646"/>
                </a:solidFill>
                <a:latin typeface="Consolas"/>
                <a:cs typeface="Consolas"/>
              </a:rPr>
              <a:t>rel</a:t>
            </a:r>
            <a:r>
              <a:rPr lang="ro-RO" sz="1500" b="1" spc="-5" dirty="0" smtClean="0">
                <a:latin typeface="Consolas"/>
                <a:cs typeface="Consolas"/>
              </a:rPr>
              <a:t>="stylesheet" type="text/css" href="styles.css“</a:t>
            </a:r>
            <a:r>
              <a:rPr lang="en-US" sz="1500" b="1" spc="-5" dirty="0" smtClean="0">
                <a:latin typeface="Consolas"/>
                <a:cs typeface="Consolas"/>
              </a:rPr>
              <a:t> /</a:t>
            </a:r>
            <a:r>
              <a:rPr lang="ro-RO" sz="1500" b="1" spc="-5" dirty="0" smtClean="0">
                <a:latin typeface="Consolas"/>
                <a:cs typeface="Consolas"/>
              </a:rPr>
              <a:t>&gt;</a:t>
            </a:r>
            <a:endParaRPr lang="ro-RO" sz="1500" dirty="0" smtClean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521" y="568828"/>
            <a:ext cx="7454900" cy="274955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435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latin typeface="Calibri"/>
                <a:cs typeface="Calibri"/>
              </a:rPr>
              <a:t>Browsers have default CSS styles </a:t>
            </a:r>
            <a:r>
              <a:rPr sz="2200" b="1" dirty="0">
                <a:latin typeface="Calibri"/>
                <a:cs typeface="Calibri"/>
              </a:rPr>
              <a:t>(</a:t>
            </a:r>
            <a:r>
              <a:rPr sz="2200" b="1" dirty="0">
                <a:solidFill>
                  <a:srgbClr val="DB4437"/>
                </a:solidFill>
                <a:latin typeface="Calibri"/>
                <a:cs typeface="Calibri"/>
              </a:rPr>
              <a:t>user-agent</a:t>
            </a:r>
            <a:r>
              <a:rPr sz="2200" b="1" spc="-20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DB4437"/>
                </a:solidFill>
                <a:latin typeface="Calibri"/>
                <a:cs typeface="Calibri"/>
              </a:rPr>
              <a:t>styles</a:t>
            </a:r>
            <a:r>
              <a:rPr sz="2200" b="1" dirty="0"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671830" marR="161925" lvl="1" indent="-253365">
              <a:lnSpc>
                <a:spcPct val="105100"/>
              </a:lnSpc>
              <a:spcBef>
                <a:spcPts val="1200"/>
              </a:spcBef>
              <a:buFont typeface="Arial"/>
              <a:buChar char="○"/>
              <a:tabLst>
                <a:tab pos="672465" algn="l"/>
              </a:tabLst>
            </a:pPr>
            <a:r>
              <a:rPr sz="2200" b="1" spc="-5" dirty="0">
                <a:latin typeface="Calibri"/>
                <a:cs typeface="Calibri"/>
              </a:rPr>
              <a:t>Used when there is no CSS information or any other style  information in the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document</a:t>
            </a:r>
            <a:endParaRPr sz="2200" dirty="0">
              <a:latin typeface="Calibri"/>
              <a:cs typeface="Calibri"/>
            </a:endParaRPr>
          </a:p>
          <a:p>
            <a:pPr marL="323850" indent="-311785">
              <a:lnSpc>
                <a:spcPct val="100000"/>
              </a:lnSpc>
              <a:spcBef>
                <a:spcPts val="1335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latin typeface="Calibri"/>
                <a:cs typeface="Calibri"/>
              </a:rPr>
              <a:t>Caution: </a:t>
            </a: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default styles differ from browser to</a:t>
            </a:r>
            <a:r>
              <a:rPr sz="2200" b="1" spc="-20" dirty="0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browser</a:t>
            </a:r>
            <a:endParaRPr sz="2200" dirty="0">
              <a:latin typeface="Calibri"/>
              <a:cs typeface="Calibri"/>
            </a:endParaRPr>
          </a:p>
          <a:p>
            <a:pPr marL="671830" marR="5080" lvl="1" indent="-253365">
              <a:lnSpc>
                <a:spcPct val="105100"/>
              </a:lnSpc>
              <a:spcBef>
                <a:spcPts val="1200"/>
              </a:spcBef>
              <a:buFont typeface="Arial"/>
              <a:buChar char="○"/>
              <a:tabLst>
                <a:tab pos="672465" algn="l"/>
              </a:tabLst>
            </a:pPr>
            <a:r>
              <a:rPr sz="2200" b="1" spc="-5" dirty="0">
                <a:latin typeface="Calibri"/>
                <a:cs typeface="Calibri"/>
              </a:rPr>
              <a:t>E.g. margins, paddings and font sizes differ most often and  usually developers reset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them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4437" y="4826194"/>
            <a:ext cx="8413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89840" y="4795585"/>
            <a:ext cx="2235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 smtClean="0">
                <a:latin typeface="Arial"/>
                <a:cs typeface="Arial"/>
              </a:rPr>
              <a:t>15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1311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Default Browser</a:t>
            </a:r>
            <a:r>
              <a:rPr spc="-85" dirty="0"/>
              <a:t> </a:t>
            </a:r>
            <a:r>
              <a:rPr spc="-5" dirty="0"/>
              <a:t>Styles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7724" y="3455322"/>
            <a:ext cx="7417434" cy="3937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b="1" dirty="0">
                <a:latin typeface="Consolas"/>
                <a:cs typeface="Consolas"/>
              </a:rPr>
              <a:t>* { </a:t>
            </a:r>
            <a:r>
              <a:rPr sz="2000" b="1" spc="-5" dirty="0">
                <a:latin typeface="Consolas"/>
                <a:cs typeface="Consolas"/>
              </a:rPr>
              <a:t>margin: 0; padding: 0;</a:t>
            </a:r>
            <a:r>
              <a:rPr sz="2000" b="1" spc="-3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000" y="4114800"/>
            <a:ext cx="7417434" cy="3937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0"/>
              </a:spcBef>
            </a:pPr>
            <a:r>
              <a:rPr sz="2000" b="1" spc="-5" dirty="0">
                <a:latin typeface="Consolas"/>
                <a:cs typeface="Consolas"/>
              </a:rPr>
              <a:t>body, h1, p, ul, li </a:t>
            </a:r>
            <a:r>
              <a:rPr sz="2000" b="1" dirty="0">
                <a:latin typeface="Consolas"/>
                <a:cs typeface="Consolas"/>
              </a:rPr>
              <a:t>{ </a:t>
            </a:r>
            <a:r>
              <a:rPr sz="2000" b="1" spc="-5" dirty="0">
                <a:latin typeface="Consolas"/>
                <a:cs typeface="Consolas"/>
              </a:rPr>
              <a:t>margin: 0; padding: 0;</a:t>
            </a:r>
            <a:r>
              <a:rPr sz="2000" b="1" spc="-45" dirty="0">
                <a:latin typeface="Consolas"/>
                <a:cs typeface="Consolas"/>
              </a:rPr>
              <a:t> </a:t>
            </a:r>
            <a:r>
              <a:rPr sz="2000" b="1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9761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 and</a:t>
            </a:r>
            <a:r>
              <a:rPr spc="-90" dirty="0"/>
              <a:t> </a:t>
            </a:r>
            <a:r>
              <a:rPr spc="-5" dirty="0"/>
              <a:t>HTML</a:t>
            </a:r>
          </a:p>
        </p:txBody>
      </p:sp>
      <p:sp>
        <p:nvSpPr>
          <p:cNvPr id="7" name="object 7"/>
          <p:cNvSpPr/>
          <p:nvPr/>
        </p:nvSpPr>
        <p:spPr>
          <a:xfrm>
            <a:off x="1547812" y="991275"/>
            <a:ext cx="6048374" cy="2333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40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1258" y="1285704"/>
            <a:ext cx="2239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sz="40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Syntax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9796" y="933574"/>
            <a:ext cx="3461385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ts val="2630"/>
              </a:lnSpc>
              <a:spcBef>
                <a:spcPts val="100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latin typeface="Calibri"/>
                <a:cs typeface="Calibri"/>
              </a:rPr>
              <a:t>Stylesheets consist of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rules</a:t>
            </a:r>
            <a:endParaRPr sz="2200" dirty="0">
              <a:latin typeface="Calibri"/>
              <a:cs typeface="Calibri"/>
            </a:endParaRPr>
          </a:p>
          <a:p>
            <a:pPr marL="955675" indent="-398145">
              <a:lnSpc>
                <a:spcPts val="2635"/>
              </a:lnSpc>
              <a:buFont typeface="Arial"/>
              <a:buChar char="○"/>
              <a:tabLst>
                <a:tab pos="955675" algn="l"/>
                <a:tab pos="956310" algn="l"/>
              </a:tabLst>
            </a:pPr>
            <a:r>
              <a:rPr sz="2200" b="1" spc="-5" dirty="0" smtClean="0">
                <a:solidFill>
                  <a:srgbClr val="0F9D58"/>
                </a:solidFill>
                <a:latin typeface="Calibri"/>
                <a:cs typeface="Calibri"/>
              </a:rPr>
              <a:t>Selectors</a:t>
            </a:r>
            <a:endParaRPr lang="en-US" sz="2200" b="1" spc="-5" dirty="0" smtClean="0">
              <a:solidFill>
                <a:srgbClr val="0F9D58"/>
              </a:solidFill>
              <a:latin typeface="Calibri"/>
              <a:cs typeface="Calibri"/>
            </a:endParaRPr>
          </a:p>
          <a:p>
            <a:pPr marL="955675" lvl="1" indent="-398145">
              <a:lnSpc>
                <a:spcPts val="2625"/>
              </a:lnSpc>
              <a:buFont typeface="Arial"/>
              <a:buChar char="○"/>
              <a:tabLst>
                <a:tab pos="955675" algn="l"/>
                <a:tab pos="956310" algn="l"/>
              </a:tabLst>
            </a:pPr>
            <a:r>
              <a:rPr lang="ro-RO" sz="2200" b="1" spc="-5" dirty="0">
                <a:solidFill>
                  <a:srgbClr val="0F9D58"/>
                </a:solidFill>
                <a:cs typeface="Calibri"/>
              </a:rPr>
              <a:t>Declarations</a:t>
            </a:r>
            <a:endParaRPr lang="ro-RO" sz="2200" dirty="0">
              <a:cs typeface="Calibri"/>
            </a:endParaRPr>
          </a:p>
          <a:p>
            <a:pPr marL="1412875" lvl="2" indent="-398145">
              <a:lnSpc>
                <a:spcPts val="2625"/>
              </a:lnSpc>
              <a:buFont typeface="Arial"/>
              <a:buChar char="■"/>
              <a:tabLst>
                <a:tab pos="1412875" algn="l"/>
                <a:tab pos="1413510" algn="l"/>
              </a:tabLst>
            </a:pPr>
            <a:r>
              <a:rPr lang="ro-RO" sz="2200" b="1" spc="-5" dirty="0">
                <a:solidFill>
                  <a:srgbClr val="642C84"/>
                </a:solidFill>
                <a:cs typeface="Calibri"/>
              </a:rPr>
              <a:t>Properties</a:t>
            </a:r>
            <a:endParaRPr lang="ro-RO" sz="2200" dirty="0">
              <a:cs typeface="Calibri"/>
            </a:endParaRPr>
          </a:p>
          <a:p>
            <a:pPr marL="1412875" lvl="2" indent="-398145">
              <a:lnSpc>
                <a:spcPts val="2625"/>
              </a:lnSpc>
              <a:buFont typeface="Arial"/>
              <a:buChar char="■"/>
              <a:tabLst>
                <a:tab pos="1412875" algn="l"/>
                <a:tab pos="1413510" algn="l"/>
              </a:tabLst>
            </a:pPr>
            <a:r>
              <a:rPr lang="ro-RO" sz="2200" b="1" spc="-5" dirty="0">
                <a:solidFill>
                  <a:srgbClr val="642C84"/>
                </a:solidFill>
                <a:cs typeface="Calibri"/>
              </a:rPr>
              <a:t>Values</a:t>
            </a:r>
            <a:endParaRPr lang="ro-RO" sz="2200" dirty="0">
              <a:cs typeface="Calibri"/>
            </a:endParaRPr>
          </a:p>
          <a:p>
            <a:pPr marL="955675" indent="-398145">
              <a:lnSpc>
                <a:spcPts val="2635"/>
              </a:lnSpc>
              <a:buFont typeface="Arial"/>
              <a:buChar char="○"/>
              <a:tabLst>
                <a:tab pos="955675" algn="l"/>
                <a:tab pos="956310" algn="l"/>
              </a:tabLst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796" y="2600449"/>
            <a:ext cx="3797300" cy="1360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ts val="2630"/>
              </a:lnSpc>
              <a:spcBef>
                <a:spcPts val="100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latin typeface="Calibri"/>
                <a:cs typeface="Calibri"/>
              </a:rPr>
              <a:t>Selectors are separated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by</a:t>
            </a:r>
            <a:endParaRPr sz="2200">
              <a:latin typeface="Calibri"/>
              <a:cs typeface="Calibri"/>
            </a:endParaRPr>
          </a:p>
          <a:p>
            <a:pPr marL="498475">
              <a:lnSpc>
                <a:spcPts val="2625"/>
              </a:lnSpc>
            </a:pPr>
            <a:r>
              <a:rPr sz="2200" b="1" i="1" spc="-5" dirty="0">
                <a:latin typeface="Calibri"/>
                <a:cs typeface="Calibri"/>
              </a:rPr>
              <a:t>commas</a:t>
            </a:r>
            <a:endParaRPr sz="2200">
              <a:latin typeface="Calibri"/>
              <a:cs typeface="Calibri"/>
            </a:endParaRPr>
          </a:p>
          <a:p>
            <a:pPr marL="323850" indent="-311785">
              <a:lnSpc>
                <a:spcPts val="2625"/>
              </a:lnSpc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latin typeface="Calibri"/>
                <a:cs typeface="Calibri"/>
              </a:rPr>
              <a:t>Declarations are separated</a:t>
            </a:r>
            <a:r>
              <a:rPr sz="2200" b="1" spc="-8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by</a:t>
            </a:r>
            <a:endParaRPr sz="2200">
              <a:latin typeface="Calibri"/>
              <a:cs typeface="Calibri"/>
            </a:endParaRPr>
          </a:p>
          <a:p>
            <a:pPr marL="498475">
              <a:lnSpc>
                <a:spcPts val="2635"/>
              </a:lnSpc>
            </a:pPr>
            <a:r>
              <a:rPr sz="2200" b="1" i="1" spc="-5" dirty="0">
                <a:latin typeface="Calibri"/>
                <a:cs typeface="Calibri"/>
              </a:rPr>
              <a:t>semicolons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796" y="3933949"/>
            <a:ext cx="4852670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ts val="2635"/>
              </a:lnSpc>
              <a:spcBef>
                <a:spcPts val="100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latin typeface="Calibri"/>
                <a:cs typeface="Calibri"/>
              </a:rPr>
              <a:t>Properties and values are separated</a:t>
            </a:r>
            <a:r>
              <a:rPr sz="2200" b="1" spc="-7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by</a:t>
            </a:r>
            <a:endParaRPr sz="2200">
              <a:latin typeface="Calibri"/>
              <a:cs typeface="Calibri"/>
            </a:endParaRPr>
          </a:p>
          <a:p>
            <a:pPr marL="498475">
              <a:lnSpc>
                <a:spcPts val="2630"/>
              </a:lnSpc>
            </a:pPr>
            <a:r>
              <a:rPr sz="2200" b="1" i="1" spc="-5" dirty="0">
                <a:latin typeface="Calibri"/>
                <a:cs typeface="Calibri"/>
              </a:rPr>
              <a:t>colons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41694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 Syntax in </a:t>
            </a:r>
            <a:r>
              <a:rPr dirty="0"/>
              <a:t>a </a:t>
            </a:r>
            <a:r>
              <a:rPr spc="-5" dirty="0"/>
              <a:t>different</a:t>
            </a:r>
            <a:r>
              <a:rPr spc="-90" dirty="0"/>
              <a:t> </a:t>
            </a:r>
            <a:r>
              <a:rPr spc="-5" dirty="0"/>
              <a:t>angle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22999" y="2594374"/>
            <a:ext cx="3992879" cy="11430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308610" marR="2223135" indent="-223520">
              <a:lnSpc>
                <a:spcPct val="101600"/>
              </a:lnSpc>
              <a:spcBef>
                <a:spcPts val="204"/>
              </a:spcBef>
            </a:pPr>
            <a:r>
              <a:rPr sz="1600" b="1" spc="-5" dirty="0">
                <a:solidFill>
                  <a:srgbClr val="0F9D58"/>
                </a:solidFill>
                <a:latin typeface="Consolas"/>
                <a:cs typeface="Consolas"/>
              </a:rPr>
              <a:t>h1,h2,h3 </a:t>
            </a:r>
            <a:r>
              <a:rPr sz="1600" b="1" dirty="0">
                <a:latin typeface="Consolas"/>
                <a:cs typeface="Consolas"/>
              </a:rPr>
              <a:t>{  </a:t>
            </a:r>
            <a:r>
              <a:rPr sz="1600" b="1" spc="-5" dirty="0">
                <a:solidFill>
                  <a:srgbClr val="642C84"/>
                </a:solidFill>
                <a:latin typeface="Consolas"/>
                <a:cs typeface="Consolas"/>
              </a:rPr>
              <a:t>color</a:t>
            </a:r>
            <a:r>
              <a:rPr sz="1600" b="1" spc="-5" dirty="0">
                <a:solidFill>
                  <a:srgbClr val="0F9D58"/>
                </a:solidFill>
                <a:latin typeface="Consolas"/>
                <a:cs typeface="Consolas"/>
              </a:rPr>
              <a:t>:</a:t>
            </a:r>
            <a:r>
              <a:rPr sz="1600" b="1" spc="-80" dirty="0">
                <a:solidFill>
                  <a:srgbClr val="0F9D58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DB4437"/>
                </a:solidFill>
                <a:latin typeface="Consolas"/>
                <a:cs typeface="Consolas"/>
              </a:rPr>
              <a:t>green</a:t>
            </a:r>
            <a:r>
              <a:rPr sz="1600" b="1" spc="-5" dirty="0">
                <a:solidFill>
                  <a:srgbClr val="0F9D58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308610">
              <a:lnSpc>
                <a:spcPct val="100000"/>
              </a:lnSpc>
              <a:spcBef>
                <a:spcPts val="30"/>
              </a:spcBef>
            </a:pPr>
            <a:r>
              <a:rPr sz="1600" b="1" spc="-5" dirty="0">
                <a:solidFill>
                  <a:srgbClr val="642C84"/>
                </a:solidFill>
                <a:latin typeface="Consolas"/>
                <a:cs typeface="Consolas"/>
              </a:rPr>
              <a:t>font-weight</a:t>
            </a:r>
            <a:r>
              <a:rPr sz="1600" b="1" spc="-5" dirty="0">
                <a:solidFill>
                  <a:srgbClr val="0F9D58"/>
                </a:solidFill>
                <a:latin typeface="Consolas"/>
                <a:cs typeface="Consolas"/>
              </a:rPr>
              <a:t>:</a:t>
            </a:r>
            <a:r>
              <a:rPr sz="1600" b="1" spc="-10" dirty="0">
                <a:solidFill>
                  <a:srgbClr val="0F9D58"/>
                </a:solidFill>
                <a:latin typeface="Consolas"/>
                <a:cs typeface="Consolas"/>
              </a:rPr>
              <a:t> </a:t>
            </a:r>
            <a:r>
              <a:rPr sz="1600" b="1" spc="-5" dirty="0">
                <a:solidFill>
                  <a:srgbClr val="DB4437"/>
                </a:solidFill>
                <a:latin typeface="Consolas"/>
                <a:cs typeface="Consolas"/>
              </a:rPr>
              <a:t>bold</a:t>
            </a:r>
            <a:r>
              <a:rPr sz="1600" b="1" spc="-5" dirty="0">
                <a:solidFill>
                  <a:srgbClr val="0F9D58"/>
                </a:solidFill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30"/>
              </a:spcBef>
            </a:pPr>
            <a:r>
              <a:rPr sz="1600" b="1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33900" y="1126737"/>
            <a:ext cx="4381499" cy="1142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9137" y="1121975"/>
            <a:ext cx="4391025" cy="1152525"/>
          </a:xfrm>
          <a:custGeom>
            <a:avLst/>
            <a:gdLst/>
            <a:ahLst/>
            <a:cxnLst/>
            <a:rect l="l" t="t" r="r" b="b"/>
            <a:pathLst>
              <a:path w="4391025" h="1152525">
                <a:moveTo>
                  <a:pt x="0" y="102136"/>
                </a:moveTo>
                <a:lnTo>
                  <a:pt x="7977" y="62380"/>
                </a:lnTo>
                <a:lnTo>
                  <a:pt x="29732" y="29915"/>
                </a:lnTo>
                <a:lnTo>
                  <a:pt x="61999" y="8026"/>
                </a:lnTo>
                <a:lnTo>
                  <a:pt x="101512" y="0"/>
                </a:lnTo>
                <a:lnTo>
                  <a:pt x="4289512" y="0"/>
                </a:lnTo>
                <a:lnTo>
                  <a:pt x="4328359" y="7774"/>
                </a:lnTo>
                <a:lnTo>
                  <a:pt x="4361292" y="29915"/>
                </a:lnTo>
                <a:lnTo>
                  <a:pt x="4383297" y="63050"/>
                </a:lnTo>
                <a:lnTo>
                  <a:pt x="4391024" y="102136"/>
                </a:lnTo>
                <a:lnTo>
                  <a:pt x="4391024" y="1050388"/>
                </a:lnTo>
                <a:lnTo>
                  <a:pt x="4383047" y="1090144"/>
                </a:lnTo>
                <a:lnTo>
                  <a:pt x="4361292" y="1122609"/>
                </a:lnTo>
                <a:lnTo>
                  <a:pt x="4329025" y="1144498"/>
                </a:lnTo>
                <a:lnTo>
                  <a:pt x="4289512" y="1152524"/>
                </a:lnTo>
                <a:lnTo>
                  <a:pt x="101512" y="1152524"/>
                </a:lnTo>
                <a:lnTo>
                  <a:pt x="61999" y="1144498"/>
                </a:lnTo>
                <a:lnTo>
                  <a:pt x="29732" y="1122609"/>
                </a:lnTo>
                <a:lnTo>
                  <a:pt x="7977" y="1090144"/>
                </a:lnTo>
                <a:lnTo>
                  <a:pt x="0" y="1050388"/>
                </a:lnTo>
                <a:lnTo>
                  <a:pt x="0" y="102136"/>
                </a:lnTo>
                <a:close/>
              </a:path>
            </a:pathLst>
          </a:custGeom>
          <a:ln w="9524">
            <a:solidFill>
              <a:srgbClr val="674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1723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85" dirty="0"/>
              <a:t> </a:t>
            </a:r>
            <a:r>
              <a:rPr spc="-5" dirty="0"/>
              <a:t>Declaration</a:t>
            </a:r>
          </a:p>
        </p:txBody>
      </p:sp>
      <p:sp>
        <p:nvSpPr>
          <p:cNvPr id="5" name="object 5"/>
          <p:cNvSpPr/>
          <p:nvPr/>
        </p:nvSpPr>
        <p:spPr>
          <a:xfrm>
            <a:off x="3117175" y="679637"/>
            <a:ext cx="4133849" cy="1800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11096" y="2702903"/>
            <a:ext cx="6616065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9575" marR="5080" indent="-397510">
              <a:lnSpc>
                <a:spcPct val="105100"/>
              </a:lnSpc>
              <a:spcBef>
                <a:spcPts val="10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latin typeface="Calibri"/>
                <a:cs typeface="Calibri"/>
              </a:rPr>
              <a:t>If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property is unknown </a:t>
            </a:r>
            <a:r>
              <a:rPr sz="2200" b="1" spc="-5" dirty="0">
                <a:latin typeface="Calibri"/>
                <a:cs typeface="Calibri"/>
              </a:rPr>
              <a:t>or if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value is not valid for </a:t>
            </a:r>
            <a:r>
              <a:rPr sz="2200" b="1" dirty="0">
                <a:solidFill>
                  <a:srgbClr val="0F9D58"/>
                </a:solidFill>
                <a:latin typeface="Calibri"/>
                <a:cs typeface="Calibri"/>
              </a:rPr>
              <a:t>a  </a:t>
            </a: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given property</a:t>
            </a:r>
            <a:r>
              <a:rPr sz="2200" b="1" spc="-5" dirty="0">
                <a:latin typeface="Calibri"/>
                <a:cs typeface="Calibri"/>
              </a:rPr>
              <a:t>, the </a:t>
            </a: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declaration </a:t>
            </a:r>
            <a:r>
              <a:rPr sz="2200" b="1" spc="-5" dirty="0">
                <a:latin typeface="Calibri"/>
                <a:cs typeface="Calibri"/>
              </a:rPr>
              <a:t>is deemed invalid  and is </a:t>
            </a: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wholly ignored </a:t>
            </a:r>
            <a:r>
              <a:rPr sz="2200" b="1" spc="-5" dirty="0">
                <a:latin typeface="Calibri"/>
                <a:cs typeface="Calibri"/>
              </a:rPr>
              <a:t>by the browser's CSS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engine</a:t>
            </a:r>
            <a:endParaRPr sz="2200"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13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latin typeface="Calibri"/>
                <a:cs typeface="Calibri"/>
              </a:rPr>
              <a:t>Use </a:t>
            </a:r>
            <a:r>
              <a:rPr sz="2200" b="1" spc="-5" dirty="0">
                <a:solidFill>
                  <a:srgbClr val="642C84"/>
                </a:solidFill>
                <a:latin typeface="Calibri"/>
                <a:cs typeface="Calibri"/>
              </a:rPr>
              <a:t>US spelling </a:t>
            </a:r>
            <a:r>
              <a:rPr sz="2200" b="1" spc="-5" dirty="0">
                <a:latin typeface="Calibri"/>
                <a:cs typeface="Calibri"/>
              </a:rPr>
              <a:t>for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properties</a:t>
            </a:r>
            <a:endParaRPr sz="2200">
              <a:latin typeface="Calibri"/>
              <a:cs typeface="Calibri"/>
            </a:endParaRPr>
          </a:p>
          <a:p>
            <a:pPr marL="866775" lvl="1" indent="-397510">
              <a:lnSpc>
                <a:spcPct val="100000"/>
              </a:lnSpc>
              <a:spcBef>
                <a:spcPts val="135"/>
              </a:spcBef>
              <a:buFont typeface="Arial"/>
              <a:buChar char="○"/>
              <a:tabLst>
                <a:tab pos="866775" algn="l"/>
                <a:tab pos="867410" algn="l"/>
              </a:tabLst>
            </a:pPr>
            <a:r>
              <a:rPr sz="2200" b="1" spc="-5" dirty="0">
                <a:latin typeface="Calibri"/>
                <a:cs typeface="Calibri"/>
              </a:rPr>
              <a:t>color, not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colour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6394222" y="109379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;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7489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Last session’s</a:t>
            </a:r>
            <a:r>
              <a:rPr spc="-90" dirty="0"/>
              <a:t> </a:t>
            </a:r>
            <a:r>
              <a:rPr spc="-5" dirty="0"/>
              <a:t>topics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1224" y="842968"/>
            <a:ext cx="3870325" cy="1703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315" marR="791845" indent="-47625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sz="2400" b="1" spc="-5" dirty="0">
                <a:latin typeface="Calibri"/>
                <a:cs typeface="Calibri"/>
              </a:rPr>
              <a:t>HTML definition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and  characteristics</a:t>
            </a:r>
            <a:endParaRPr sz="2400" dirty="0">
              <a:latin typeface="Calibri"/>
              <a:cs typeface="Calibri"/>
            </a:endParaRPr>
          </a:p>
          <a:p>
            <a:pPr marL="488315" indent="-4762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sz="2400" b="1" spc="-5" dirty="0">
                <a:latin typeface="Calibri"/>
                <a:cs typeface="Calibri"/>
              </a:rPr>
              <a:t>HTML Document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Structure</a:t>
            </a:r>
            <a:endParaRPr sz="2400" dirty="0">
              <a:latin typeface="Calibri"/>
              <a:cs typeface="Calibri"/>
            </a:endParaRPr>
          </a:p>
          <a:p>
            <a:pPr marL="488315" indent="-4762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sz="2400" b="1" spc="-5" dirty="0">
                <a:latin typeface="Calibri"/>
                <a:cs typeface="Calibri"/>
              </a:rPr>
              <a:t>HTML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 smtClean="0">
                <a:latin typeface="Calibri"/>
                <a:cs typeface="Calibri"/>
              </a:rPr>
              <a:t>Elements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38150"/>
            <a:ext cx="4273826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91082" y="1285704"/>
            <a:ext cx="27597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sz="40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Selectors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770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</a:t>
            </a:r>
            <a:r>
              <a:rPr spc="-85" dirty="0"/>
              <a:t> </a:t>
            </a:r>
            <a:r>
              <a:rPr spc="-5" dirty="0" smtClean="0"/>
              <a:t>Selector</a:t>
            </a:r>
            <a:r>
              <a:rPr lang="en-US" spc="-5" dirty="0" smtClean="0"/>
              <a:t> Type</a:t>
            </a:r>
            <a:r>
              <a:rPr spc="-5" dirty="0" smtClean="0"/>
              <a:t>s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90096" y="655010"/>
            <a:ext cx="7997190" cy="399415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409575" indent="-397510">
              <a:lnSpc>
                <a:spcPct val="100000"/>
              </a:lnSpc>
              <a:spcBef>
                <a:spcPts val="284"/>
              </a:spcBef>
              <a:buClr>
                <a:srgbClr val="000000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Simple</a:t>
            </a:r>
            <a:r>
              <a:rPr sz="2200" b="1" spc="5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selectors</a:t>
            </a:r>
            <a:endParaRPr sz="2200" dirty="0">
              <a:latin typeface="Calibri"/>
              <a:cs typeface="Calibri"/>
            </a:endParaRPr>
          </a:p>
          <a:p>
            <a:pPr marL="866775" lvl="1" indent="-367030">
              <a:lnSpc>
                <a:spcPct val="100000"/>
              </a:lnSpc>
              <a:spcBef>
                <a:spcPts val="150"/>
              </a:spcBef>
              <a:buFont typeface="Arial"/>
              <a:buChar char="○"/>
              <a:tabLst>
                <a:tab pos="866775" algn="l"/>
                <a:tab pos="867410" algn="l"/>
              </a:tabLst>
            </a:pPr>
            <a:r>
              <a:rPr sz="1800" b="1" spc="-5" dirty="0">
                <a:latin typeface="Calibri"/>
                <a:cs typeface="Calibri"/>
              </a:rPr>
              <a:t>Based on element </a:t>
            </a:r>
            <a:r>
              <a:rPr sz="1800" b="1" spc="-5" dirty="0">
                <a:solidFill>
                  <a:srgbClr val="0F9D58"/>
                </a:solidFill>
                <a:latin typeface="Calibri"/>
                <a:cs typeface="Calibri"/>
              </a:rPr>
              <a:t>type</a:t>
            </a:r>
            <a:r>
              <a:rPr sz="1800" b="1" spc="-5" dirty="0">
                <a:latin typeface="Calibri"/>
                <a:cs typeface="Calibri"/>
              </a:rPr>
              <a:t>, </a:t>
            </a:r>
            <a:r>
              <a:rPr sz="1800" b="1" spc="-5" dirty="0">
                <a:solidFill>
                  <a:srgbClr val="0F9D58"/>
                </a:solidFill>
                <a:latin typeface="Calibri"/>
                <a:cs typeface="Calibri"/>
              </a:rPr>
              <a:t>class </a:t>
            </a:r>
            <a:r>
              <a:rPr sz="1800" b="1" spc="-5" dirty="0">
                <a:latin typeface="Calibri"/>
                <a:cs typeface="Calibri"/>
              </a:rPr>
              <a:t>or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F9D58"/>
                </a:solidFill>
                <a:latin typeface="Calibri"/>
                <a:cs typeface="Calibri"/>
              </a:rPr>
              <a:t>id</a:t>
            </a:r>
            <a:endParaRPr sz="1800" dirty="0"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75"/>
              </a:spcBef>
              <a:buClr>
                <a:srgbClr val="000000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Combinators</a:t>
            </a:r>
            <a:endParaRPr sz="2200" dirty="0"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Attribute</a:t>
            </a:r>
            <a:r>
              <a:rPr sz="2200" b="1" spc="25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selectors</a:t>
            </a:r>
            <a:endParaRPr sz="2200" dirty="0">
              <a:latin typeface="Calibri"/>
              <a:cs typeface="Calibri"/>
            </a:endParaRPr>
          </a:p>
          <a:p>
            <a:pPr marL="866775" lvl="1" indent="-367030">
              <a:lnSpc>
                <a:spcPct val="100000"/>
              </a:lnSpc>
              <a:spcBef>
                <a:spcPts val="150"/>
              </a:spcBef>
              <a:buFont typeface="Arial"/>
              <a:buChar char="○"/>
              <a:tabLst>
                <a:tab pos="866775" algn="l"/>
                <a:tab pos="867410" algn="l"/>
              </a:tabLst>
            </a:pPr>
            <a:r>
              <a:rPr sz="1800" b="1" spc="-5" dirty="0">
                <a:latin typeface="Calibri"/>
                <a:cs typeface="Calibri"/>
              </a:rPr>
              <a:t>Based on element’s attribute or attribute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values</a:t>
            </a:r>
            <a:endParaRPr sz="1800" dirty="0"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75"/>
              </a:spcBef>
              <a:buClr>
                <a:srgbClr val="000000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Pseudo-classes</a:t>
            </a:r>
            <a:endParaRPr sz="2200" dirty="0">
              <a:latin typeface="Calibri"/>
              <a:cs typeface="Calibri"/>
            </a:endParaRPr>
          </a:p>
          <a:p>
            <a:pPr marL="866775" lvl="1" indent="-367030">
              <a:lnSpc>
                <a:spcPct val="100000"/>
              </a:lnSpc>
              <a:spcBef>
                <a:spcPts val="150"/>
              </a:spcBef>
              <a:buFont typeface="Arial"/>
              <a:buChar char="○"/>
              <a:tabLst>
                <a:tab pos="866775" algn="l"/>
                <a:tab pos="867410" algn="l"/>
              </a:tabLst>
            </a:pPr>
            <a:r>
              <a:rPr sz="1800" b="1" spc="-5" dirty="0">
                <a:latin typeface="Calibri"/>
                <a:cs typeface="Calibri"/>
              </a:rPr>
              <a:t>Elements that exist in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certain state (hovered element, disabled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checkbox)</a:t>
            </a:r>
            <a:endParaRPr sz="1800" dirty="0"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75"/>
              </a:spcBef>
              <a:buClr>
                <a:srgbClr val="000000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Pseudo-elements</a:t>
            </a:r>
            <a:endParaRPr sz="2200" dirty="0">
              <a:latin typeface="Calibri"/>
              <a:cs typeface="Calibri"/>
            </a:endParaRPr>
          </a:p>
          <a:p>
            <a:pPr marL="866775" marR="638810" lvl="1" indent="-397510">
              <a:lnSpc>
                <a:spcPct val="110700"/>
              </a:lnSpc>
              <a:spcBef>
                <a:spcPts val="300"/>
              </a:spcBef>
              <a:buSzPct val="122222"/>
              <a:buFont typeface="Arial"/>
              <a:buChar char="○"/>
              <a:tabLst>
                <a:tab pos="866775" algn="l"/>
                <a:tab pos="867410" algn="l"/>
              </a:tabLst>
            </a:pPr>
            <a:r>
              <a:rPr sz="1800" b="1" spc="-5" dirty="0">
                <a:latin typeface="Calibri"/>
                <a:cs typeface="Calibri"/>
              </a:rPr>
              <a:t>Match parts of content that are in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certain position in relation to an  element</a:t>
            </a:r>
            <a:endParaRPr sz="1800" dirty="0">
              <a:latin typeface="Calibri"/>
              <a:cs typeface="Calibri"/>
            </a:endParaRPr>
          </a:p>
          <a:p>
            <a:pPr marL="409575" indent="-397510">
              <a:lnSpc>
                <a:spcPct val="100000"/>
              </a:lnSpc>
              <a:spcBef>
                <a:spcPts val="75"/>
              </a:spcBef>
              <a:buClr>
                <a:srgbClr val="000000"/>
              </a:buClr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Multiple</a:t>
            </a:r>
            <a:r>
              <a:rPr sz="2200" b="1" spc="-10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selectors</a:t>
            </a:r>
            <a:endParaRPr sz="2200" dirty="0">
              <a:latin typeface="Calibri"/>
              <a:cs typeface="Calibri"/>
            </a:endParaRPr>
          </a:p>
          <a:p>
            <a:pPr marL="866775" lvl="1" indent="-397510">
              <a:lnSpc>
                <a:spcPct val="100000"/>
              </a:lnSpc>
              <a:spcBef>
                <a:spcPts val="535"/>
              </a:spcBef>
              <a:buSzPct val="122222"/>
              <a:buFont typeface="Arial"/>
              <a:buChar char="○"/>
              <a:tabLst>
                <a:tab pos="866775" algn="l"/>
                <a:tab pos="867410" algn="l"/>
              </a:tabLst>
            </a:pPr>
            <a:r>
              <a:rPr sz="1800" b="1" spc="-5" dirty="0">
                <a:latin typeface="Calibri"/>
                <a:cs typeface="Calibri"/>
              </a:rPr>
              <a:t>Apply same rules to elements selected by multiple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selectors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521" y="738373"/>
            <a:ext cx="32016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lang="en-US" sz="2200" b="1" spc="-5" dirty="0" smtClean="0">
                <a:solidFill>
                  <a:srgbClr val="DB4437"/>
                </a:solidFill>
                <a:latin typeface="Calibri"/>
                <a:cs typeface="Calibri"/>
              </a:rPr>
              <a:t>HTML Tag </a:t>
            </a:r>
            <a:r>
              <a:rPr sz="2200" b="1" spc="-5" dirty="0" smtClean="0">
                <a:latin typeface="Calibri"/>
                <a:cs typeface="Calibri"/>
              </a:rPr>
              <a:t>selectors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521" y="1660448"/>
            <a:ext cx="7332974" cy="169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marR="5080" indent="-311150">
              <a:lnSpc>
                <a:spcPts val="263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11150" algn="l"/>
                <a:tab pos="3117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Class</a:t>
            </a:r>
            <a:r>
              <a:rPr sz="2200" b="1" spc="-95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200" b="1" spc="-5" dirty="0" smtClean="0">
                <a:latin typeface="Calibri"/>
                <a:cs typeface="Calibri"/>
              </a:rPr>
              <a:t>selectors</a:t>
            </a:r>
            <a:r>
              <a:rPr lang="en-US" sz="2200" b="1" spc="-5" dirty="0" smtClean="0">
                <a:latin typeface="Calibri"/>
                <a:cs typeface="Calibri"/>
              </a:rPr>
              <a:t>: </a:t>
            </a:r>
            <a:r>
              <a:rPr sz="2200" b="1" i="1" spc="-5" dirty="0" smtClean="0">
                <a:solidFill>
                  <a:srgbClr val="00B050"/>
                </a:solidFill>
                <a:latin typeface="Calibri"/>
                <a:cs typeface="Calibri"/>
              </a:rPr>
              <a:t>.</a:t>
            </a:r>
            <a:r>
              <a:rPr sz="2200" b="1" i="1" spc="-5" dirty="0" err="1" smtClean="0">
                <a:solidFill>
                  <a:srgbClr val="00B050"/>
                </a:solidFill>
                <a:latin typeface="Calibri"/>
                <a:cs typeface="Calibri"/>
              </a:rPr>
              <a:t>className</a:t>
            </a:r>
            <a:endParaRPr lang="en-US" sz="2200" b="1" i="1" spc="-5" dirty="0" smtClean="0">
              <a:solidFill>
                <a:srgbClr val="00B050"/>
              </a:solidFill>
              <a:latin typeface="Calibri"/>
              <a:cs typeface="Calibri"/>
            </a:endParaRPr>
          </a:p>
          <a:p>
            <a:pPr marL="671830" lvl="1" indent="-254000">
              <a:lnSpc>
                <a:spcPts val="2625"/>
              </a:lnSpc>
              <a:buFont typeface="Arial"/>
              <a:buChar char="○"/>
              <a:tabLst>
                <a:tab pos="672465" algn="l"/>
              </a:tabLst>
            </a:pPr>
            <a:r>
              <a:rPr lang="en-US" sz="2200" b="1" spc="-5" dirty="0" smtClean="0">
                <a:cs typeface="Calibri"/>
              </a:rPr>
              <a:t>Multiple elements can have the same class</a:t>
            </a:r>
          </a:p>
          <a:p>
            <a:pPr marL="671830" lvl="1" indent="-254000">
              <a:lnSpc>
                <a:spcPts val="2625"/>
              </a:lnSpc>
              <a:buFont typeface="Arial"/>
              <a:buChar char="○"/>
              <a:tabLst>
                <a:tab pos="672465" algn="l"/>
              </a:tabLst>
            </a:pPr>
            <a:r>
              <a:rPr lang="en-US" sz="2200" b="1" spc="-5" dirty="0" smtClean="0">
                <a:cs typeface="Calibri"/>
              </a:rPr>
              <a:t>An element can have more than one class !</a:t>
            </a:r>
          </a:p>
          <a:p>
            <a:pPr marL="671830" lvl="1" indent="-254000">
              <a:lnSpc>
                <a:spcPts val="2625"/>
              </a:lnSpc>
              <a:buFont typeface="Arial"/>
              <a:buChar char="○"/>
              <a:tabLst>
                <a:tab pos="672465" algn="l"/>
              </a:tabLst>
            </a:pPr>
            <a:endParaRPr lang="ro-RO" sz="2200" dirty="0">
              <a:cs typeface="Calibri"/>
            </a:endParaRPr>
          </a:p>
          <a:p>
            <a:pPr marL="768350" marR="5080" lvl="1" indent="-311150">
              <a:lnSpc>
                <a:spcPts val="263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11150" algn="l"/>
                <a:tab pos="311785" algn="l"/>
              </a:tabLst>
            </a:pPr>
            <a:endParaRPr sz="2200" i="1" dirty="0">
              <a:solidFill>
                <a:srgbClr val="00B050"/>
              </a:solidFill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521" y="3416077"/>
            <a:ext cx="5251450" cy="67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ts val="263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Id </a:t>
            </a:r>
            <a:r>
              <a:rPr sz="2200" b="1" spc="-5" dirty="0" smtClean="0">
                <a:latin typeface="Calibri"/>
                <a:cs typeface="Calibri"/>
              </a:rPr>
              <a:t>selectors</a:t>
            </a:r>
            <a:r>
              <a:rPr lang="en-US" sz="2200" b="1" spc="-5" dirty="0" smtClean="0">
                <a:latin typeface="Calibri"/>
                <a:cs typeface="Calibri"/>
              </a:rPr>
              <a:t>: </a:t>
            </a:r>
            <a:r>
              <a:rPr sz="2200" b="1" i="1" spc="-5" dirty="0" smtClean="0">
                <a:solidFill>
                  <a:srgbClr val="00B050"/>
                </a:solidFill>
                <a:latin typeface="Calibri"/>
                <a:cs typeface="Calibri"/>
              </a:rPr>
              <a:t>#</a:t>
            </a:r>
            <a:r>
              <a:rPr sz="2200" b="1" i="1" spc="-5" dirty="0">
                <a:solidFill>
                  <a:srgbClr val="00B050"/>
                </a:solidFill>
                <a:latin typeface="Calibri"/>
                <a:cs typeface="Calibri"/>
              </a:rPr>
              <a:t>id</a:t>
            </a:r>
            <a:endParaRPr sz="2200" i="1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671830" lvl="1" indent="-254000">
              <a:lnSpc>
                <a:spcPts val="2635"/>
              </a:lnSpc>
              <a:buFont typeface="Arial"/>
              <a:buChar char="○"/>
              <a:tabLst>
                <a:tab pos="672465" algn="l"/>
              </a:tabLst>
            </a:pPr>
            <a:r>
              <a:rPr sz="2200" b="1" spc="-5" dirty="0">
                <a:solidFill>
                  <a:srgbClr val="642C84"/>
                </a:solidFill>
                <a:latin typeface="Calibri"/>
                <a:cs typeface="Calibri"/>
              </a:rPr>
              <a:t>An ID must be unique in the</a:t>
            </a:r>
            <a:r>
              <a:rPr sz="2200" b="1" spc="-70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642C84"/>
                </a:solidFill>
                <a:latin typeface="Calibri"/>
                <a:cs typeface="Calibri"/>
              </a:rPr>
              <a:t>document!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2752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Simple</a:t>
            </a:r>
            <a:r>
              <a:rPr spc="-85" dirty="0"/>
              <a:t> </a:t>
            </a:r>
            <a:r>
              <a:rPr spc="-5" dirty="0"/>
              <a:t>Selectors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074437" y="4835372"/>
            <a:ext cx="841375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3750" y="1187649"/>
            <a:ext cx="6976745" cy="3937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h1 </a:t>
            </a:r>
            <a:r>
              <a:rPr sz="1700" b="1" dirty="0">
                <a:latin typeface="Consolas"/>
                <a:cs typeface="Consolas"/>
              </a:rPr>
              <a:t>{ </a:t>
            </a:r>
            <a:r>
              <a:rPr sz="1700" b="1" spc="-5" dirty="0">
                <a:latin typeface="Consolas"/>
                <a:cs typeface="Consolas"/>
              </a:rPr>
              <a:t>font-family: verdana,sans-serif;</a:t>
            </a:r>
            <a:r>
              <a:rPr sz="1700" b="1" spc="-25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3868" y="2738635"/>
            <a:ext cx="6976745" cy="578362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.</a:t>
            </a:r>
            <a:r>
              <a:rPr sz="17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element</a:t>
            </a:r>
            <a:r>
              <a:rPr lang="en-US" sz="17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-</a:t>
            </a:r>
            <a:r>
              <a:rPr sz="17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class </a:t>
            </a:r>
            <a:r>
              <a:rPr sz="1700" b="1" dirty="0">
                <a:latin typeface="Consolas"/>
                <a:cs typeface="Consolas"/>
              </a:rPr>
              <a:t>{ </a:t>
            </a:r>
            <a:r>
              <a:rPr sz="1700" b="1" spc="-5" dirty="0">
                <a:latin typeface="Consolas"/>
                <a:cs typeface="Consolas"/>
              </a:rPr>
              <a:t>border: 1px solid red;</a:t>
            </a:r>
            <a:r>
              <a:rPr sz="1700" b="1" spc="-15" dirty="0">
                <a:latin typeface="Consolas"/>
                <a:cs typeface="Consolas"/>
              </a:rPr>
              <a:t> </a:t>
            </a:r>
            <a:r>
              <a:rPr sz="1700" b="1" dirty="0" smtClean="0">
                <a:latin typeface="Consolas"/>
                <a:cs typeface="Consolas"/>
              </a:rPr>
              <a:t>}</a:t>
            </a:r>
            <a:endParaRPr lang="en-US" sz="1700" b="1" dirty="0" smtClean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lang="en-US" sz="1700" b="1" dirty="0" smtClean="0">
                <a:solidFill>
                  <a:srgbClr val="00B050"/>
                </a:solidFill>
                <a:latin typeface="Consolas"/>
                <a:cs typeface="Consolas"/>
              </a:rPr>
              <a:t>.class1.class2 </a:t>
            </a:r>
            <a:r>
              <a:rPr lang="en-US" sz="1700" b="1" dirty="0" smtClean="0">
                <a:latin typeface="Consolas"/>
                <a:cs typeface="Consolas"/>
              </a:rPr>
              <a:t>{ color: violet; font-size 14px; 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8449" y="4143874"/>
            <a:ext cx="6976745" cy="291104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#</a:t>
            </a:r>
            <a:r>
              <a:rPr sz="17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element</a:t>
            </a:r>
            <a:r>
              <a:rPr lang="en-US" sz="17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-</a:t>
            </a:r>
            <a:r>
              <a:rPr sz="17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id </a:t>
            </a:r>
            <a:r>
              <a:rPr sz="1700" b="1" dirty="0">
                <a:latin typeface="Consolas"/>
                <a:cs typeface="Consolas"/>
              </a:rPr>
              <a:t>{ </a:t>
            </a:r>
            <a:r>
              <a:rPr sz="1700" b="1" spc="-5" dirty="0">
                <a:latin typeface="Consolas"/>
                <a:cs typeface="Consolas"/>
              </a:rPr>
              <a:t>color: red;</a:t>
            </a:r>
            <a:r>
              <a:rPr sz="1700" b="1" spc="-10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7630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Simple Selectors</a:t>
            </a:r>
            <a:r>
              <a:rPr spc="-85" dirty="0"/>
              <a:t> </a:t>
            </a:r>
            <a:r>
              <a:rPr spc="-5" dirty="0"/>
              <a:t>Workshop</a:t>
            </a:r>
          </a:p>
        </p:txBody>
      </p:sp>
      <p:sp>
        <p:nvSpPr>
          <p:cNvPr id="5" name="object 5"/>
          <p:cNvSpPr/>
          <p:nvPr/>
        </p:nvSpPr>
        <p:spPr>
          <a:xfrm>
            <a:off x="1083750" y="1187649"/>
            <a:ext cx="6976745" cy="2070100"/>
          </a:xfrm>
          <a:custGeom>
            <a:avLst/>
            <a:gdLst/>
            <a:ahLst/>
            <a:cxnLst/>
            <a:rect l="l" t="t" r="r" b="b"/>
            <a:pathLst>
              <a:path w="6976745" h="2070100">
                <a:moveTo>
                  <a:pt x="0" y="0"/>
                </a:moveTo>
                <a:lnTo>
                  <a:pt x="6976499" y="0"/>
                </a:lnTo>
                <a:lnTo>
                  <a:pt x="6976499" y="2069999"/>
                </a:lnTo>
                <a:lnTo>
                  <a:pt x="0" y="2069999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3750" y="1187649"/>
            <a:ext cx="6976745" cy="2070100"/>
          </a:xfrm>
          <a:custGeom>
            <a:avLst/>
            <a:gdLst/>
            <a:ahLst/>
            <a:cxnLst/>
            <a:rect l="l" t="t" r="r" b="b"/>
            <a:pathLst>
              <a:path w="6976745" h="2070100">
                <a:moveTo>
                  <a:pt x="0" y="0"/>
                </a:moveTo>
                <a:lnTo>
                  <a:pt x="6976499" y="0"/>
                </a:lnTo>
                <a:lnTo>
                  <a:pt x="6976499" y="2069999"/>
                </a:lnTo>
                <a:lnTo>
                  <a:pt x="0" y="20699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7521" y="569154"/>
            <a:ext cx="7082155" cy="373951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430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latin typeface="Calibri"/>
                <a:cs typeface="Calibri"/>
              </a:rPr>
              <a:t>Given the following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HTML</a:t>
            </a:r>
            <a:endParaRPr sz="2200" dirty="0">
              <a:latin typeface="Calibri"/>
              <a:cs typeface="Calibri"/>
            </a:endParaRPr>
          </a:p>
          <a:p>
            <a:pPr marL="441325">
              <a:lnSpc>
                <a:spcPts val="2030"/>
              </a:lnSpc>
              <a:spcBef>
                <a:spcPts val="1030"/>
              </a:spcBef>
            </a:pPr>
            <a:r>
              <a:rPr sz="1700" b="1" spc="-5" dirty="0">
                <a:latin typeface="Consolas"/>
                <a:cs typeface="Consolas"/>
              </a:rPr>
              <a:t>...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&lt;div </a:t>
            </a: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id</a:t>
            </a:r>
            <a:r>
              <a:rPr sz="1700" b="1" spc="-5" dirty="0">
                <a:latin typeface="Consolas"/>
                <a:cs typeface="Consolas"/>
              </a:rPr>
              <a:t>=“container”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898525">
              <a:lnSpc>
                <a:spcPts val="2025"/>
              </a:lnSpc>
            </a:pP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&lt;p </a:t>
            </a: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class</a:t>
            </a:r>
            <a:r>
              <a:rPr sz="1700" b="1" spc="-5" dirty="0">
                <a:latin typeface="Consolas"/>
                <a:cs typeface="Consolas"/>
              </a:rPr>
              <a:t>=“red”&gt;This is some</a:t>
            </a:r>
            <a:r>
              <a:rPr sz="1700" b="1" spc="-15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text</a:t>
            </a:r>
            <a:r>
              <a:rPr sz="1700" b="1" dirty="0">
                <a:solidFill>
                  <a:srgbClr val="642C84"/>
                </a:solidFill>
                <a:latin typeface="Consolas"/>
                <a:cs typeface="Consolas"/>
              </a:rPr>
              <a:t>&lt;/p&gt;</a:t>
            </a:r>
            <a:endParaRPr sz="1700" dirty="0">
              <a:latin typeface="Consolas"/>
              <a:cs typeface="Consolas"/>
            </a:endParaRPr>
          </a:p>
          <a:p>
            <a:pPr marL="898525">
              <a:lnSpc>
                <a:spcPts val="2025"/>
              </a:lnSpc>
            </a:pP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&lt;p&gt;</a:t>
            </a:r>
            <a:r>
              <a:rPr sz="1700" b="1" spc="-5" dirty="0">
                <a:latin typeface="Consolas"/>
                <a:cs typeface="Consolas"/>
              </a:rPr>
              <a:t>This is 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&lt;span&gt;</a:t>
            </a:r>
            <a:r>
              <a:rPr sz="1700" b="1" spc="-5" dirty="0">
                <a:latin typeface="Consolas"/>
                <a:cs typeface="Consolas"/>
              </a:rPr>
              <a:t>more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&lt;/span&gt;</a:t>
            </a:r>
            <a:r>
              <a:rPr sz="1700" b="1" dirty="0">
                <a:solidFill>
                  <a:srgbClr val="642C84"/>
                </a:solidFill>
                <a:latin typeface="Consolas"/>
                <a:cs typeface="Consolas"/>
              </a:rPr>
              <a:t> </a:t>
            </a:r>
            <a:r>
              <a:rPr sz="1700" b="1" spc="-5" dirty="0">
                <a:latin typeface="Consolas"/>
                <a:cs typeface="Consolas"/>
              </a:rPr>
              <a:t>text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&lt;/p&gt;</a:t>
            </a:r>
            <a:endParaRPr sz="1700" dirty="0">
              <a:latin typeface="Consolas"/>
              <a:cs typeface="Consolas"/>
            </a:endParaRPr>
          </a:p>
          <a:p>
            <a:pPr marL="1355725" marR="5080" indent="-457200">
              <a:lnSpc>
                <a:spcPts val="2030"/>
              </a:lnSpc>
              <a:spcBef>
                <a:spcPts val="70"/>
              </a:spcBef>
            </a:pP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&lt;p&gt;</a:t>
            </a:r>
            <a:r>
              <a:rPr sz="1700" b="1" spc="-5" dirty="0">
                <a:latin typeface="Consolas"/>
                <a:cs typeface="Consolas"/>
              </a:rPr>
              <a:t>Link to 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&lt;a </a:t>
            </a: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href</a:t>
            </a:r>
            <a:r>
              <a:rPr sz="1700" b="1" spc="-5" dirty="0">
                <a:latin typeface="Consolas"/>
                <a:cs typeface="Consolas"/>
              </a:rPr>
              <a:t>=“</a:t>
            </a:r>
            <a:r>
              <a:rPr sz="1700" b="1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Consolas"/>
                <a:cs typeface="Consolas"/>
                <a:hlinkClick r:id="rId4"/>
              </a:rPr>
              <a:t>http://www.scoalainformala.com</a:t>
            </a:r>
            <a:r>
              <a:rPr sz="1700" b="1" spc="-5" dirty="0">
                <a:latin typeface="Consolas"/>
                <a:cs typeface="Consolas"/>
              </a:rPr>
              <a:t>”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&gt;  </a:t>
            </a:r>
            <a:r>
              <a:rPr sz="1700" b="1" spc="-5" dirty="0">
                <a:latin typeface="Consolas"/>
                <a:cs typeface="Consolas"/>
              </a:rPr>
              <a:t>Scoala</a:t>
            </a:r>
            <a:r>
              <a:rPr sz="1700" b="1" spc="-10" dirty="0">
                <a:latin typeface="Consolas"/>
                <a:cs typeface="Consolas"/>
              </a:rPr>
              <a:t> </a:t>
            </a:r>
            <a:r>
              <a:rPr sz="1700" b="1" spc="-5" dirty="0">
                <a:latin typeface="Consolas"/>
                <a:cs typeface="Consolas"/>
              </a:rPr>
              <a:t>Informala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&lt;/a&gt;&lt;/p&gt;</a:t>
            </a:r>
            <a:endParaRPr sz="1700" dirty="0">
              <a:latin typeface="Consolas"/>
              <a:cs typeface="Consolas"/>
            </a:endParaRPr>
          </a:p>
          <a:p>
            <a:pPr marL="898525">
              <a:lnSpc>
                <a:spcPts val="1945"/>
              </a:lnSpc>
            </a:pP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&lt;a</a:t>
            </a:r>
            <a:r>
              <a:rPr sz="1700" b="1" spc="-10" dirty="0">
                <a:solidFill>
                  <a:srgbClr val="642C84"/>
                </a:solidFill>
                <a:latin typeface="Consolas"/>
                <a:cs typeface="Consolas"/>
              </a:rPr>
              <a:t> </a:t>
            </a: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href</a:t>
            </a:r>
            <a:r>
              <a:rPr sz="1700" b="1" spc="-5" dirty="0">
                <a:latin typeface="Consolas"/>
                <a:cs typeface="Consolas"/>
              </a:rPr>
              <a:t>=“</a:t>
            </a:r>
            <a:r>
              <a:rPr sz="1700" b="1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Consolas"/>
                <a:cs typeface="Consolas"/>
                <a:hlinkClick r:id="rId4"/>
              </a:rPr>
              <a:t>http://www.google.com</a:t>
            </a:r>
            <a:r>
              <a:rPr sz="1700" b="1" spc="-5" dirty="0">
                <a:latin typeface="Consolas"/>
                <a:cs typeface="Consolas"/>
              </a:rPr>
              <a:t>”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&gt;</a:t>
            </a:r>
            <a:r>
              <a:rPr sz="1700" b="1" spc="-5" dirty="0">
                <a:latin typeface="Consolas"/>
                <a:cs typeface="Consolas"/>
              </a:rPr>
              <a:t>Google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&lt;/a&gt;</a:t>
            </a:r>
            <a:endParaRPr sz="1700" dirty="0">
              <a:latin typeface="Consolas"/>
              <a:cs typeface="Consolas"/>
            </a:endParaRPr>
          </a:p>
          <a:p>
            <a:pPr marL="441325">
              <a:lnSpc>
                <a:spcPts val="2035"/>
              </a:lnSpc>
            </a:pP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&lt;/div&gt;</a:t>
            </a:r>
            <a:r>
              <a:rPr sz="1700" b="1" spc="-5" dirty="0">
                <a:latin typeface="Consolas"/>
                <a:cs typeface="Consolas"/>
              </a:rPr>
              <a:t>...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671830" lvl="1" indent="-278130">
              <a:lnSpc>
                <a:spcPct val="100000"/>
              </a:lnSpc>
              <a:buAutoNum type="alphaLcPeriod"/>
              <a:tabLst>
                <a:tab pos="672465" algn="l"/>
              </a:tabLst>
            </a:pPr>
            <a:r>
              <a:rPr sz="2000" b="1" spc="-5" dirty="0">
                <a:latin typeface="Calibri"/>
                <a:cs typeface="Calibri"/>
              </a:rPr>
              <a:t>Add </a:t>
            </a:r>
            <a:r>
              <a:rPr sz="2000" b="1" dirty="0">
                <a:latin typeface="Calibri"/>
                <a:cs typeface="Calibri"/>
              </a:rPr>
              <a:t>a </a:t>
            </a:r>
            <a:r>
              <a:rPr sz="2000" b="1" i="1" spc="-5" dirty="0">
                <a:latin typeface="Calibri"/>
                <a:cs typeface="Calibri"/>
              </a:rPr>
              <a:t>background-color: gray; </a:t>
            </a:r>
            <a:r>
              <a:rPr sz="2000" b="1" spc="-5" dirty="0">
                <a:latin typeface="Calibri"/>
                <a:cs typeface="Calibri"/>
              </a:rPr>
              <a:t>style to the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lang="en-US" sz="2000" b="1" spc="35" dirty="0" smtClean="0">
                <a:latin typeface="Calibri"/>
                <a:cs typeface="Calibri"/>
              </a:rPr>
              <a:t>DIV </a:t>
            </a:r>
            <a:r>
              <a:rPr sz="2000" b="1" spc="-5" dirty="0" smtClean="0">
                <a:latin typeface="Calibri"/>
                <a:cs typeface="Calibri"/>
              </a:rPr>
              <a:t>container</a:t>
            </a:r>
            <a:endParaRPr sz="2000" dirty="0">
              <a:latin typeface="Calibri"/>
              <a:cs typeface="Calibri"/>
            </a:endParaRPr>
          </a:p>
          <a:p>
            <a:pPr marL="671830" lvl="1" indent="-288925">
              <a:lnSpc>
                <a:spcPct val="100000"/>
              </a:lnSpc>
              <a:buAutoNum type="alphaLcPeriod"/>
              <a:tabLst>
                <a:tab pos="672465" algn="l"/>
              </a:tabLst>
            </a:pPr>
            <a:r>
              <a:rPr sz="2000" b="1" spc="-5" dirty="0">
                <a:latin typeface="Calibri"/>
                <a:cs typeface="Calibri"/>
              </a:rPr>
              <a:t>Style </a:t>
            </a:r>
            <a:r>
              <a:rPr sz="2000" b="1" spc="-5" dirty="0" smtClean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first paragraph and the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 smtClean="0">
                <a:latin typeface="Calibri"/>
                <a:cs typeface="Calibri"/>
              </a:rPr>
              <a:t>span</a:t>
            </a:r>
            <a:r>
              <a:rPr lang="en-US" sz="2000" b="1" spc="-5" dirty="0" smtClean="0">
                <a:latin typeface="Calibri"/>
                <a:cs typeface="Calibri"/>
              </a:rPr>
              <a:t> </a:t>
            </a:r>
            <a:r>
              <a:rPr lang="ro-RO" sz="2000" b="1" spc="-5" dirty="0">
                <a:cs typeface="Calibri"/>
              </a:rPr>
              <a:t>in </a:t>
            </a:r>
            <a:r>
              <a:rPr lang="ro-RO" sz="2000" b="1" spc="-5" dirty="0">
                <a:solidFill>
                  <a:srgbClr val="DB4437"/>
                </a:solidFill>
                <a:cs typeface="Calibri"/>
              </a:rPr>
              <a:t>red </a:t>
            </a:r>
            <a:endParaRPr sz="2000" dirty="0">
              <a:latin typeface="Calibri"/>
              <a:cs typeface="Calibri"/>
            </a:endParaRPr>
          </a:p>
          <a:p>
            <a:pPr marL="671830" lvl="1" indent="-259079">
              <a:lnSpc>
                <a:spcPct val="100000"/>
              </a:lnSpc>
              <a:buAutoNum type="alphaLcPeriod"/>
              <a:tabLst>
                <a:tab pos="672465" algn="l"/>
              </a:tabLst>
            </a:pPr>
            <a:r>
              <a:rPr sz="2000" b="1" spc="-5" dirty="0">
                <a:latin typeface="Calibri"/>
                <a:cs typeface="Calibri"/>
              </a:rPr>
              <a:t>Style </a:t>
            </a:r>
            <a:r>
              <a:rPr lang="ro-RO" sz="2000" b="1" spc="-5" dirty="0">
                <a:cs typeface="Calibri"/>
              </a:rPr>
              <a:t>the</a:t>
            </a:r>
            <a:r>
              <a:rPr lang="ro-RO" sz="2000" b="1" spc="15" dirty="0">
                <a:cs typeface="Calibri"/>
              </a:rPr>
              <a:t> </a:t>
            </a:r>
            <a:r>
              <a:rPr lang="ro-RO" sz="2000" b="1" spc="-5" dirty="0">
                <a:cs typeface="Calibri"/>
              </a:rPr>
              <a:t>links </a:t>
            </a:r>
            <a:r>
              <a:rPr sz="2000" b="1" spc="-5" dirty="0" smtClean="0">
                <a:latin typeface="Calibri"/>
                <a:cs typeface="Calibri"/>
              </a:rPr>
              <a:t>in </a:t>
            </a:r>
            <a:r>
              <a:rPr sz="2000" b="1" spc="-5" dirty="0" smtClean="0">
                <a:solidFill>
                  <a:srgbClr val="4285F4"/>
                </a:solidFill>
                <a:latin typeface="Calibri"/>
                <a:cs typeface="Calibri"/>
              </a:rPr>
              <a:t>blue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074437" y="4835372"/>
            <a:ext cx="841375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521" y="738373"/>
            <a:ext cx="42329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Universal </a:t>
            </a:r>
            <a:r>
              <a:rPr sz="2200" b="1" spc="-5" dirty="0" smtClean="0">
                <a:latin typeface="Calibri"/>
                <a:cs typeface="Calibri"/>
              </a:rPr>
              <a:t>selector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521" y="1700399"/>
            <a:ext cx="791845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ts val="2635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Descendent</a:t>
            </a:r>
            <a:r>
              <a:rPr sz="2200" b="1" spc="5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selector</a:t>
            </a:r>
            <a:endParaRPr sz="2200">
              <a:latin typeface="Calibri"/>
              <a:cs typeface="Calibri"/>
            </a:endParaRPr>
          </a:p>
          <a:p>
            <a:pPr marL="671830" lvl="1" indent="-238125">
              <a:lnSpc>
                <a:spcPts val="2395"/>
              </a:lnSpc>
              <a:buClr>
                <a:srgbClr val="000000"/>
              </a:buClr>
              <a:buFont typeface="Arial"/>
              <a:buChar char="○"/>
              <a:tabLst>
                <a:tab pos="672465" algn="l"/>
              </a:tabLst>
            </a:pPr>
            <a:r>
              <a:rPr sz="2000" b="1" spc="-5" dirty="0">
                <a:solidFill>
                  <a:srgbClr val="0F9D58"/>
                </a:solidFill>
                <a:latin typeface="Calibri"/>
                <a:cs typeface="Calibri"/>
              </a:rPr>
              <a:t>space </a:t>
            </a:r>
            <a:r>
              <a:rPr sz="2000" b="1" dirty="0">
                <a:latin typeface="Calibri"/>
                <a:cs typeface="Calibri"/>
              </a:rPr>
              <a:t>- </a:t>
            </a:r>
            <a:r>
              <a:rPr sz="2000" b="1" spc="-5" dirty="0">
                <a:latin typeface="Calibri"/>
                <a:cs typeface="Calibri"/>
              </a:rPr>
              <a:t>select an element nested somewhere inside another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element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7521" y="3005324"/>
            <a:ext cx="7270750" cy="998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lang="en-US" sz="2200" b="1" spc="-5" dirty="0" smtClean="0">
                <a:solidFill>
                  <a:srgbClr val="DB4437"/>
                </a:solidFill>
                <a:latin typeface="Calibri"/>
                <a:cs typeface="Calibri"/>
              </a:rPr>
              <a:t>Direct </a:t>
            </a:r>
            <a:r>
              <a:rPr sz="2200" b="1" spc="-5" dirty="0" smtClean="0">
                <a:solidFill>
                  <a:srgbClr val="DB4437"/>
                </a:solidFill>
                <a:latin typeface="Calibri"/>
                <a:cs typeface="Calibri"/>
              </a:rPr>
              <a:t>Child </a:t>
            </a:r>
            <a:r>
              <a:rPr sz="2200" b="1" spc="-5" dirty="0">
                <a:latin typeface="Calibri"/>
                <a:cs typeface="Calibri"/>
              </a:rPr>
              <a:t>selector</a:t>
            </a:r>
            <a:endParaRPr sz="2200" dirty="0">
              <a:latin typeface="Calibri"/>
              <a:cs typeface="Calibri"/>
            </a:endParaRPr>
          </a:p>
          <a:p>
            <a:pPr marL="671830" marR="5080" lvl="1" indent="-253365">
              <a:lnSpc>
                <a:spcPct val="101400"/>
              </a:lnSpc>
              <a:spcBef>
                <a:spcPts val="150"/>
              </a:spcBef>
              <a:buClr>
                <a:srgbClr val="000000"/>
              </a:buClr>
              <a:buSzPct val="110000"/>
              <a:buFont typeface="Arial"/>
              <a:buChar char="○"/>
              <a:tabLst>
                <a:tab pos="672465" algn="l"/>
              </a:tabLst>
            </a:pPr>
            <a:r>
              <a:rPr sz="2000" b="1" dirty="0">
                <a:solidFill>
                  <a:srgbClr val="0F9D58"/>
                </a:solidFill>
                <a:latin typeface="Calibri"/>
                <a:cs typeface="Calibri"/>
              </a:rPr>
              <a:t>&gt; </a:t>
            </a:r>
            <a:r>
              <a:rPr sz="2000" b="1" dirty="0">
                <a:latin typeface="Calibri"/>
                <a:cs typeface="Calibri"/>
              </a:rPr>
              <a:t>- </a:t>
            </a:r>
            <a:r>
              <a:rPr sz="2000" b="1" spc="-5" dirty="0">
                <a:latin typeface="Calibri"/>
                <a:cs typeface="Calibri"/>
              </a:rPr>
              <a:t>select an element that is the immediate children of another  element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7849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Combinators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074437" y="4835372"/>
            <a:ext cx="841375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3750" y="1187649"/>
            <a:ext cx="6976745" cy="3937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1700" b="1" dirty="0">
                <a:solidFill>
                  <a:srgbClr val="0F9D58"/>
                </a:solidFill>
                <a:latin typeface="Consolas"/>
                <a:cs typeface="Consolas"/>
              </a:rPr>
              <a:t>* </a:t>
            </a:r>
            <a:r>
              <a:rPr sz="1700" b="1" dirty="0">
                <a:latin typeface="Consolas"/>
                <a:cs typeface="Consolas"/>
              </a:rPr>
              <a:t>{ </a:t>
            </a:r>
            <a:r>
              <a:rPr sz="1700" b="1" spc="-5" dirty="0">
                <a:latin typeface="Consolas"/>
                <a:cs typeface="Consolas"/>
              </a:rPr>
              <a:t>font-family: verdana,sans-serif;</a:t>
            </a:r>
            <a:r>
              <a:rPr sz="1700" b="1" spc="-30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8449" y="2552675"/>
            <a:ext cx="6976745" cy="3937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div </a:t>
            </a:r>
            <a:r>
              <a:rPr sz="1700" b="1" dirty="0">
                <a:solidFill>
                  <a:srgbClr val="0F9D58"/>
                </a:solidFill>
                <a:latin typeface="Consolas"/>
                <a:cs typeface="Consolas"/>
              </a:rPr>
              <a:t>p </a:t>
            </a:r>
            <a:r>
              <a:rPr sz="1700" b="1" dirty="0">
                <a:latin typeface="Consolas"/>
                <a:cs typeface="Consolas"/>
              </a:rPr>
              <a:t>{ </a:t>
            </a:r>
            <a:r>
              <a:rPr sz="1700" b="1" spc="-5" dirty="0">
                <a:latin typeface="Consolas"/>
                <a:cs typeface="Consolas"/>
              </a:rPr>
              <a:t>border: 1px solid red;</a:t>
            </a:r>
            <a:r>
              <a:rPr sz="1700" b="1" spc="-25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1474" y="4119400"/>
            <a:ext cx="6976745" cy="3937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div </a:t>
            </a:r>
            <a:r>
              <a:rPr sz="1700" b="1" dirty="0">
                <a:solidFill>
                  <a:srgbClr val="0F9D58"/>
                </a:solidFill>
                <a:latin typeface="Consolas"/>
                <a:cs typeface="Consolas"/>
              </a:rPr>
              <a:t>&gt; p </a:t>
            </a:r>
            <a:r>
              <a:rPr sz="1700" b="1" dirty="0">
                <a:latin typeface="Consolas"/>
                <a:cs typeface="Consolas"/>
              </a:rPr>
              <a:t>{ </a:t>
            </a:r>
            <a:r>
              <a:rPr sz="1700" b="1" spc="-5" dirty="0">
                <a:latin typeface="Consolas"/>
                <a:cs typeface="Consolas"/>
              </a:rPr>
              <a:t>color: red;</a:t>
            </a:r>
            <a:r>
              <a:rPr sz="1700" b="1" spc="-25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521" y="738373"/>
            <a:ext cx="7934959" cy="969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ts val="2635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Immediate sibling</a:t>
            </a:r>
            <a:r>
              <a:rPr sz="2200" b="1" spc="40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selector</a:t>
            </a:r>
            <a:endParaRPr sz="2200">
              <a:latin typeface="Calibri"/>
              <a:cs typeface="Calibri"/>
            </a:endParaRPr>
          </a:p>
          <a:p>
            <a:pPr marL="671830" marR="5080" indent="-237490">
              <a:lnSpc>
                <a:spcPts val="2400"/>
              </a:lnSpc>
              <a:spcBef>
                <a:spcPts val="75"/>
              </a:spcBef>
            </a:pPr>
            <a:r>
              <a:rPr sz="2000" b="1" dirty="0">
                <a:latin typeface="Arial"/>
                <a:cs typeface="Arial"/>
              </a:rPr>
              <a:t>○ </a:t>
            </a:r>
            <a:r>
              <a:rPr sz="2000" b="1" dirty="0">
                <a:solidFill>
                  <a:srgbClr val="0F9D58"/>
                </a:solidFill>
                <a:latin typeface="Calibri"/>
                <a:cs typeface="Calibri"/>
              </a:rPr>
              <a:t>+ </a:t>
            </a:r>
            <a:r>
              <a:rPr sz="2000" b="1" dirty="0">
                <a:latin typeface="Calibri"/>
                <a:cs typeface="Calibri"/>
              </a:rPr>
              <a:t>- </a:t>
            </a:r>
            <a:r>
              <a:rPr sz="2000" b="1" spc="-5" dirty="0">
                <a:latin typeface="Calibri"/>
                <a:cs typeface="Calibri"/>
              </a:rPr>
              <a:t>select an element that is an immediate sibling of another element  (i.e. right next to it, at the same level in 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hierarchy)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9356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Combinators</a:t>
            </a:r>
            <a:r>
              <a:rPr spc="-80" dirty="0"/>
              <a:t> </a:t>
            </a:r>
            <a:r>
              <a:rPr spc="-5" dirty="0"/>
              <a:t>(contd.)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074437" y="4835372"/>
            <a:ext cx="841375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3750" y="1982699"/>
            <a:ext cx="6976745" cy="3937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div </a:t>
            </a:r>
            <a:r>
              <a:rPr sz="1700" b="1" dirty="0">
                <a:solidFill>
                  <a:srgbClr val="0F9D58"/>
                </a:solidFill>
                <a:latin typeface="Consolas"/>
                <a:cs typeface="Consolas"/>
              </a:rPr>
              <a:t>+ p </a:t>
            </a:r>
            <a:r>
              <a:rPr sz="1700" b="1" dirty="0">
                <a:latin typeface="Consolas"/>
                <a:cs typeface="Consolas"/>
              </a:rPr>
              <a:t>{ </a:t>
            </a:r>
            <a:r>
              <a:rPr sz="1700" b="1" spc="-5" dirty="0">
                <a:latin typeface="Consolas"/>
                <a:cs typeface="Consolas"/>
              </a:rPr>
              <a:t>color: blue;</a:t>
            </a:r>
            <a:r>
              <a:rPr sz="1700" b="1" spc="-25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2740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Combinators</a:t>
            </a:r>
            <a:r>
              <a:rPr spc="-80" dirty="0"/>
              <a:t> </a:t>
            </a:r>
            <a:r>
              <a:rPr spc="-5" dirty="0"/>
              <a:t>Workshop</a:t>
            </a:r>
          </a:p>
        </p:txBody>
      </p:sp>
      <p:sp>
        <p:nvSpPr>
          <p:cNvPr id="5" name="object 5"/>
          <p:cNvSpPr/>
          <p:nvPr/>
        </p:nvSpPr>
        <p:spPr>
          <a:xfrm>
            <a:off x="1083750" y="1187649"/>
            <a:ext cx="6976745" cy="2143760"/>
          </a:xfrm>
          <a:custGeom>
            <a:avLst/>
            <a:gdLst/>
            <a:ahLst/>
            <a:cxnLst/>
            <a:rect l="l" t="t" r="r" b="b"/>
            <a:pathLst>
              <a:path w="6976745" h="2143760">
                <a:moveTo>
                  <a:pt x="0" y="0"/>
                </a:moveTo>
                <a:lnTo>
                  <a:pt x="6976499" y="0"/>
                </a:lnTo>
                <a:lnTo>
                  <a:pt x="6976499" y="2143499"/>
                </a:lnTo>
                <a:lnTo>
                  <a:pt x="0" y="2143499"/>
                </a:lnTo>
                <a:lnTo>
                  <a:pt x="0" y="0"/>
                </a:lnTo>
                <a:close/>
              </a:path>
            </a:pathLst>
          </a:custGeom>
          <a:solidFill>
            <a:srgbClr val="EEE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3750" y="1187649"/>
            <a:ext cx="6976745" cy="2143760"/>
          </a:xfrm>
          <a:custGeom>
            <a:avLst/>
            <a:gdLst/>
            <a:ahLst/>
            <a:cxnLst/>
            <a:rect l="l" t="t" r="r" b="b"/>
            <a:pathLst>
              <a:path w="6976745" h="2143760">
                <a:moveTo>
                  <a:pt x="0" y="0"/>
                </a:moveTo>
                <a:lnTo>
                  <a:pt x="6976499" y="0"/>
                </a:lnTo>
                <a:lnTo>
                  <a:pt x="6976499" y="2143499"/>
                </a:lnTo>
                <a:lnTo>
                  <a:pt x="0" y="21434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7521" y="569154"/>
            <a:ext cx="7498080" cy="3727944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430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latin typeface="Calibri"/>
                <a:cs typeface="Calibri"/>
              </a:rPr>
              <a:t>Given the following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HTML</a:t>
            </a:r>
            <a:endParaRPr sz="2200" dirty="0">
              <a:latin typeface="Calibri"/>
              <a:cs typeface="Calibri"/>
            </a:endParaRPr>
          </a:p>
          <a:p>
            <a:pPr marL="441325">
              <a:lnSpc>
                <a:spcPts val="2030"/>
              </a:lnSpc>
              <a:spcBef>
                <a:spcPts val="1030"/>
              </a:spcBef>
            </a:pPr>
            <a:r>
              <a:rPr sz="1700" b="1" spc="-5" dirty="0" smtClean="0">
                <a:solidFill>
                  <a:srgbClr val="642C84"/>
                </a:solidFill>
                <a:latin typeface="Consolas"/>
                <a:cs typeface="Consolas"/>
              </a:rPr>
              <a:t>&lt;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div </a:t>
            </a: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id</a:t>
            </a:r>
            <a:r>
              <a:rPr sz="1700" b="1" spc="-5" dirty="0">
                <a:latin typeface="Consolas"/>
                <a:cs typeface="Consolas"/>
              </a:rPr>
              <a:t>=“container”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&gt;</a:t>
            </a:r>
            <a:endParaRPr sz="1700" dirty="0">
              <a:latin typeface="Consolas"/>
              <a:cs typeface="Consolas"/>
            </a:endParaRPr>
          </a:p>
          <a:p>
            <a:pPr marL="898525">
              <a:lnSpc>
                <a:spcPts val="2025"/>
              </a:lnSpc>
            </a:pP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&lt;p </a:t>
            </a: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class</a:t>
            </a:r>
            <a:r>
              <a:rPr sz="1700" b="1" spc="-5" dirty="0">
                <a:latin typeface="Consolas"/>
                <a:cs typeface="Consolas"/>
              </a:rPr>
              <a:t>=“red”&gt;This is some</a:t>
            </a:r>
            <a:r>
              <a:rPr sz="1700" b="1" spc="-15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text</a:t>
            </a:r>
            <a:r>
              <a:rPr sz="1700" b="1" dirty="0">
                <a:solidFill>
                  <a:srgbClr val="642C84"/>
                </a:solidFill>
                <a:latin typeface="Consolas"/>
                <a:cs typeface="Consolas"/>
              </a:rPr>
              <a:t>&lt;/p&gt;</a:t>
            </a:r>
            <a:endParaRPr sz="1700" dirty="0">
              <a:latin typeface="Consolas"/>
              <a:cs typeface="Consolas"/>
            </a:endParaRPr>
          </a:p>
          <a:p>
            <a:pPr marL="898525">
              <a:lnSpc>
                <a:spcPts val="2025"/>
              </a:lnSpc>
            </a:pP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&lt;p&gt;</a:t>
            </a:r>
            <a:r>
              <a:rPr sz="1700" b="1" spc="-5" dirty="0">
                <a:latin typeface="Consolas"/>
                <a:cs typeface="Consolas"/>
              </a:rPr>
              <a:t>This is 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&lt;span&gt;</a:t>
            </a:r>
            <a:r>
              <a:rPr sz="1700" b="1" spc="-5" dirty="0">
                <a:latin typeface="Consolas"/>
                <a:cs typeface="Consolas"/>
              </a:rPr>
              <a:t>more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&lt;/span&gt;</a:t>
            </a:r>
            <a:r>
              <a:rPr sz="1700" b="1" spc="5" dirty="0">
                <a:solidFill>
                  <a:srgbClr val="642C84"/>
                </a:solidFill>
                <a:latin typeface="Consolas"/>
                <a:cs typeface="Consolas"/>
              </a:rPr>
              <a:t> </a:t>
            </a:r>
            <a:r>
              <a:rPr sz="1700" b="1" spc="-5" dirty="0">
                <a:latin typeface="Consolas"/>
                <a:cs typeface="Consolas"/>
              </a:rPr>
              <a:t>text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&lt;/p&gt;</a:t>
            </a:r>
            <a:endParaRPr sz="1700" dirty="0">
              <a:latin typeface="Consolas"/>
              <a:cs typeface="Consolas"/>
            </a:endParaRPr>
          </a:p>
          <a:p>
            <a:pPr marL="1355725" marR="421005" indent="-457200">
              <a:lnSpc>
                <a:spcPts val="2030"/>
              </a:lnSpc>
              <a:spcBef>
                <a:spcPts val="70"/>
              </a:spcBef>
            </a:pP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&lt;p&gt;</a:t>
            </a:r>
            <a:r>
              <a:rPr sz="1700" b="1" spc="-5" dirty="0">
                <a:latin typeface="Consolas"/>
                <a:cs typeface="Consolas"/>
              </a:rPr>
              <a:t>Link to 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&lt;a </a:t>
            </a: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href</a:t>
            </a:r>
            <a:r>
              <a:rPr sz="1700" b="1" spc="-5" dirty="0">
                <a:latin typeface="Consolas"/>
                <a:cs typeface="Consolas"/>
              </a:rPr>
              <a:t>=“</a:t>
            </a:r>
            <a:r>
              <a:rPr sz="1700" b="1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Consolas"/>
                <a:cs typeface="Consolas"/>
                <a:hlinkClick r:id="rId4"/>
              </a:rPr>
              <a:t>http://www.scoalainformala.com</a:t>
            </a:r>
            <a:r>
              <a:rPr sz="1700" b="1" spc="-5" dirty="0">
                <a:latin typeface="Consolas"/>
                <a:cs typeface="Consolas"/>
              </a:rPr>
              <a:t>”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&gt;  </a:t>
            </a:r>
            <a:r>
              <a:rPr sz="1700" b="1" spc="-5" dirty="0">
                <a:latin typeface="Consolas"/>
                <a:cs typeface="Consolas"/>
              </a:rPr>
              <a:t>Scoala</a:t>
            </a:r>
            <a:r>
              <a:rPr sz="1700" b="1" spc="-10" dirty="0">
                <a:latin typeface="Consolas"/>
                <a:cs typeface="Consolas"/>
              </a:rPr>
              <a:t> </a:t>
            </a:r>
            <a:r>
              <a:rPr sz="1700" b="1" spc="-5" dirty="0">
                <a:latin typeface="Consolas"/>
                <a:cs typeface="Consolas"/>
              </a:rPr>
              <a:t>Informala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&lt;/a&gt;&lt;/p&gt;</a:t>
            </a:r>
            <a:endParaRPr sz="1700" dirty="0">
              <a:latin typeface="Consolas"/>
              <a:cs typeface="Consolas"/>
            </a:endParaRPr>
          </a:p>
          <a:p>
            <a:pPr marL="898525">
              <a:lnSpc>
                <a:spcPts val="1945"/>
              </a:lnSpc>
            </a:pP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&lt;a </a:t>
            </a: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href</a:t>
            </a:r>
            <a:r>
              <a:rPr sz="1700" b="1" spc="-5" dirty="0">
                <a:latin typeface="Consolas"/>
                <a:cs typeface="Consolas"/>
              </a:rPr>
              <a:t>=“</a:t>
            </a:r>
            <a:r>
              <a:rPr sz="1700" b="1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Consolas"/>
                <a:cs typeface="Consolas"/>
                <a:hlinkClick r:id="rId4"/>
              </a:rPr>
              <a:t>http://www.google.com</a:t>
            </a:r>
            <a:r>
              <a:rPr sz="1700" b="1" spc="-5" dirty="0">
                <a:latin typeface="Consolas"/>
                <a:cs typeface="Consolas"/>
              </a:rPr>
              <a:t>”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&gt;</a:t>
            </a:r>
            <a:r>
              <a:rPr sz="1700" b="1" spc="-5" dirty="0">
                <a:latin typeface="Consolas"/>
                <a:cs typeface="Consolas"/>
              </a:rPr>
              <a:t>Google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&lt;/a&gt;</a:t>
            </a:r>
            <a:endParaRPr sz="1700" dirty="0">
              <a:latin typeface="Consolas"/>
              <a:cs typeface="Consolas"/>
            </a:endParaRPr>
          </a:p>
          <a:p>
            <a:pPr marL="441325">
              <a:lnSpc>
                <a:spcPts val="2025"/>
              </a:lnSpc>
            </a:pP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&lt;/div&gt;</a:t>
            </a:r>
            <a:endParaRPr sz="1700" dirty="0">
              <a:latin typeface="Consolas"/>
              <a:cs typeface="Consolas"/>
            </a:endParaRPr>
          </a:p>
          <a:p>
            <a:pPr marL="441325">
              <a:lnSpc>
                <a:spcPts val="2035"/>
              </a:lnSpc>
            </a:pP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&lt;p&gt;</a:t>
            </a:r>
            <a:r>
              <a:rPr sz="1700" b="1" spc="-5" dirty="0">
                <a:latin typeface="Consolas"/>
                <a:cs typeface="Consolas"/>
              </a:rPr>
              <a:t>This is 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&lt;span&gt;</a:t>
            </a:r>
            <a:r>
              <a:rPr sz="1700" b="1" spc="-5" dirty="0">
                <a:latin typeface="Consolas"/>
                <a:cs typeface="Consolas"/>
              </a:rPr>
              <a:t>some other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&lt;/span&gt;</a:t>
            </a:r>
            <a:r>
              <a:rPr sz="1700" b="1" dirty="0">
                <a:solidFill>
                  <a:srgbClr val="642C84"/>
                </a:solidFill>
                <a:latin typeface="Consolas"/>
                <a:cs typeface="Consolas"/>
              </a:rPr>
              <a:t> </a:t>
            </a:r>
            <a:r>
              <a:rPr sz="1700" b="1" spc="-5" dirty="0">
                <a:latin typeface="Consolas"/>
                <a:cs typeface="Consolas"/>
              </a:rPr>
              <a:t>text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&lt;/p&gt;</a:t>
            </a:r>
            <a:r>
              <a:rPr sz="1700" b="1" spc="-5" dirty="0">
                <a:latin typeface="Consolas"/>
                <a:cs typeface="Consolas"/>
              </a:rPr>
              <a:t>...</a:t>
            </a:r>
            <a:endParaRPr sz="1700" dirty="0">
              <a:latin typeface="Consolas"/>
              <a:cs typeface="Consolas"/>
            </a:endParaRPr>
          </a:p>
          <a:p>
            <a:pPr marL="671830" marR="5080" lvl="1" indent="-277495">
              <a:lnSpc>
                <a:spcPct val="100000"/>
              </a:lnSpc>
              <a:spcBef>
                <a:spcPts val="819"/>
              </a:spcBef>
              <a:buAutoNum type="alphaLcPeriod"/>
              <a:tabLst>
                <a:tab pos="672465" algn="l"/>
              </a:tabLst>
            </a:pPr>
            <a:r>
              <a:rPr sz="2000" b="1" spc="-5" dirty="0">
                <a:latin typeface="Calibri"/>
                <a:cs typeface="Calibri"/>
              </a:rPr>
              <a:t>Style </a:t>
            </a:r>
            <a:r>
              <a:rPr sz="2000" b="1" spc="-5" dirty="0" smtClean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link to </a:t>
            </a:r>
            <a:r>
              <a:rPr sz="2000" b="1" spc="-5" dirty="0" err="1">
                <a:latin typeface="Calibri"/>
                <a:cs typeface="Calibri"/>
              </a:rPr>
              <a:t>Scoala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5" dirty="0" err="1" smtClean="0">
                <a:latin typeface="Calibri"/>
                <a:cs typeface="Calibri"/>
              </a:rPr>
              <a:t>Informala</a:t>
            </a:r>
            <a:r>
              <a:rPr lang="en-US" sz="2000" b="1" spc="-5" dirty="0" smtClean="0">
                <a:latin typeface="Calibri"/>
                <a:cs typeface="Calibri"/>
              </a:rPr>
              <a:t> </a:t>
            </a:r>
            <a:r>
              <a:rPr lang="ro-RO" sz="2000" b="1" spc="-5" dirty="0">
                <a:cs typeface="Calibri"/>
              </a:rPr>
              <a:t>in </a:t>
            </a:r>
            <a:r>
              <a:rPr lang="ro-RO" sz="2000" b="1" spc="-5" dirty="0">
                <a:solidFill>
                  <a:srgbClr val="4285F4"/>
                </a:solidFill>
                <a:cs typeface="Calibri"/>
              </a:rPr>
              <a:t>blue </a:t>
            </a:r>
            <a:r>
              <a:rPr sz="2000" b="1" spc="-5" dirty="0" smtClean="0">
                <a:latin typeface="Calibri"/>
                <a:cs typeface="Calibri"/>
              </a:rPr>
              <a:t>, </a:t>
            </a:r>
            <a:r>
              <a:rPr sz="2000" b="1" spc="-5" dirty="0">
                <a:latin typeface="Calibri"/>
                <a:cs typeface="Calibri"/>
              </a:rPr>
              <a:t>and </a:t>
            </a:r>
            <a:r>
              <a:rPr sz="2000" b="1" spc="-5" dirty="0" smtClean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link to  </a:t>
            </a:r>
            <a:r>
              <a:rPr sz="2000" b="1" spc="-5" dirty="0" smtClean="0">
                <a:latin typeface="Calibri"/>
                <a:cs typeface="Calibri"/>
              </a:rPr>
              <a:t>Google</a:t>
            </a:r>
            <a:r>
              <a:rPr lang="en-US" sz="2000" b="1" spc="-5" dirty="0" smtClean="0">
                <a:latin typeface="Calibri"/>
                <a:cs typeface="Calibri"/>
              </a:rPr>
              <a:t> </a:t>
            </a:r>
            <a:r>
              <a:rPr lang="ro-RO" sz="2000" b="1" spc="-5" dirty="0">
                <a:cs typeface="Calibri"/>
              </a:rPr>
              <a:t>in </a:t>
            </a:r>
            <a:r>
              <a:rPr lang="ro-RO" sz="2000" b="1" spc="-5" dirty="0">
                <a:solidFill>
                  <a:srgbClr val="0F9D58"/>
                </a:solidFill>
                <a:cs typeface="Calibri"/>
              </a:rPr>
              <a:t>green </a:t>
            </a:r>
            <a:endParaRPr sz="2000" dirty="0">
              <a:latin typeface="Calibri"/>
              <a:cs typeface="Calibri"/>
            </a:endParaRPr>
          </a:p>
          <a:p>
            <a:pPr marL="671830" lvl="1" indent="-288925">
              <a:lnSpc>
                <a:spcPct val="100000"/>
              </a:lnSpc>
              <a:buAutoNum type="alphaLcPeriod"/>
              <a:tabLst>
                <a:tab pos="672465" algn="l"/>
              </a:tabLst>
            </a:pPr>
            <a:r>
              <a:rPr sz="2000" b="1" spc="-5" dirty="0">
                <a:latin typeface="Calibri"/>
                <a:cs typeface="Calibri"/>
              </a:rPr>
              <a:t>Style </a:t>
            </a:r>
            <a:r>
              <a:rPr sz="2000" b="1" spc="-5" dirty="0" smtClean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“some other”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 smtClean="0">
                <a:latin typeface="Calibri"/>
                <a:cs typeface="Calibri"/>
              </a:rPr>
              <a:t>span</a:t>
            </a:r>
            <a:r>
              <a:rPr lang="en-US" sz="2000" b="1" spc="-5" dirty="0" smtClean="0">
                <a:latin typeface="Calibri"/>
                <a:cs typeface="Calibri"/>
              </a:rPr>
              <a:t> </a:t>
            </a:r>
            <a:r>
              <a:rPr lang="ro-RO" sz="2000" b="1" spc="-5" dirty="0">
                <a:cs typeface="Calibri"/>
              </a:rPr>
              <a:t>in </a:t>
            </a:r>
            <a:r>
              <a:rPr lang="ro-RO" sz="2000" b="1" spc="-5" dirty="0">
                <a:solidFill>
                  <a:srgbClr val="FF00FF"/>
                </a:solidFill>
                <a:cs typeface="Calibri"/>
              </a:rPr>
              <a:t>pink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074437" y="4835372"/>
            <a:ext cx="841375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521" y="738373"/>
            <a:ext cx="7208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[attr]</a:t>
            </a:r>
            <a:r>
              <a:rPr sz="2200" b="1" spc="5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000" b="1" spc="-5" dirty="0" smtClean="0">
                <a:latin typeface="Calibri"/>
                <a:cs typeface="Calibri"/>
              </a:rPr>
              <a:t>attribute </a:t>
            </a:r>
            <a:r>
              <a:rPr sz="1800" b="1" spc="-5" dirty="0">
                <a:latin typeface="Consolas"/>
                <a:cs typeface="Consolas"/>
              </a:rPr>
              <a:t>attr</a:t>
            </a:r>
            <a:r>
              <a:rPr sz="2000" b="1" spc="-5" dirty="0">
                <a:latin typeface="Calibri"/>
                <a:cs typeface="Calibri"/>
              </a:rPr>
              <a:t>, whatever its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value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521" y="1589187"/>
            <a:ext cx="744474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[attr=val]</a:t>
            </a:r>
            <a:r>
              <a:rPr sz="2200" b="1" spc="20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000" b="1" spc="-5" dirty="0" smtClean="0">
                <a:latin typeface="Calibri"/>
                <a:cs typeface="Calibri"/>
              </a:rPr>
              <a:t>attribute </a:t>
            </a:r>
            <a:r>
              <a:rPr sz="1800" b="1" spc="-5" dirty="0">
                <a:latin typeface="Consolas"/>
                <a:cs typeface="Consolas"/>
              </a:rPr>
              <a:t>attr</a:t>
            </a:r>
            <a:r>
              <a:rPr sz="2000" b="1" spc="-5" dirty="0">
                <a:latin typeface="Calibri"/>
                <a:cs typeface="Calibri"/>
              </a:rPr>
              <a:t>, and with value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nsolas"/>
                <a:cs typeface="Consolas"/>
              </a:rPr>
              <a:t>val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6041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Attribute</a:t>
            </a:r>
            <a:r>
              <a:rPr spc="-90" dirty="0"/>
              <a:t> </a:t>
            </a:r>
            <a:r>
              <a:rPr spc="-5" dirty="0"/>
              <a:t>Selectors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074437" y="4835372"/>
            <a:ext cx="841375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0448" y="1159534"/>
            <a:ext cx="5436551" cy="291104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lang="en-US" sz="17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input[disabled]</a:t>
            </a:r>
            <a:r>
              <a:rPr sz="17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{ </a:t>
            </a:r>
            <a:r>
              <a:rPr sz="1700" b="1" spc="-5" dirty="0">
                <a:latin typeface="Consolas"/>
                <a:cs typeface="Consolas"/>
              </a:rPr>
              <a:t>color: blue;</a:t>
            </a:r>
            <a:r>
              <a:rPr sz="1700" b="1" spc="-15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4011" y="2015620"/>
            <a:ext cx="6976745" cy="3937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[id=“container”] </a:t>
            </a:r>
            <a:r>
              <a:rPr sz="1700" b="1" dirty="0">
                <a:latin typeface="Consolas"/>
                <a:cs typeface="Consolas"/>
              </a:rPr>
              <a:t>{ </a:t>
            </a:r>
            <a:r>
              <a:rPr sz="1700" b="1" spc="-5" dirty="0">
                <a:latin typeface="Consolas"/>
                <a:cs typeface="Consolas"/>
              </a:rPr>
              <a:t>border: 1px solid red;</a:t>
            </a:r>
            <a:r>
              <a:rPr sz="1700" b="1" spc="-20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13" name="object 3"/>
          <p:cNvSpPr txBox="1"/>
          <p:nvPr/>
        </p:nvSpPr>
        <p:spPr>
          <a:xfrm>
            <a:off x="685800" y="2569322"/>
            <a:ext cx="834854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[</a:t>
            </a:r>
            <a:r>
              <a:rPr sz="2200" b="1" spc="-5" dirty="0" err="1">
                <a:solidFill>
                  <a:srgbClr val="DB4437"/>
                </a:solidFill>
                <a:latin typeface="Calibri"/>
                <a:cs typeface="Calibri"/>
              </a:rPr>
              <a:t>attr</a:t>
            </a:r>
            <a:r>
              <a:rPr sz="2200" b="1" spc="-5" dirty="0" smtClean="0">
                <a:solidFill>
                  <a:srgbClr val="DB4437"/>
                </a:solidFill>
                <a:latin typeface="Calibri"/>
                <a:cs typeface="Calibri"/>
              </a:rPr>
              <a:t>|=</a:t>
            </a:r>
            <a:r>
              <a:rPr sz="2200" b="1" spc="-5" dirty="0" err="1" smtClean="0">
                <a:solidFill>
                  <a:srgbClr val="DB4437"/>
                </a:solidFill>
                <a:latin typeface="Calibri"/>
                <a:cs typeface="Calibri"/>
              </a:rPr>
              <a:t>val</a:t>
            </a:r>
            <a:r>
              <a:rPr sz="2200" b="1" spc="-5" dirty="0" smtClean="0">
                <a:solidFill>
                  <a:srgbClr val="DB4437"/>
                </a:solidFill>
                <a:latin typeface="Calibri"/>
                <a:cs typeface="Calibri"/>
              </a:rPr>
              <a:t>]</a:t>
            </a:r>
            <a:r>
              <a:rPr lang="en-US" sz="2200" b="1" spc="-5" dirty="0" smtClean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1800" b="1" spc="-5" dirty="0" smtClean="0">
                <a:latin typeface="Calibri"/>
                <a:cs typeface="Calibri"/>
              </a:rPr>
              <a:t>attribute </a:t>
            </a:r>
            <a:r>
              <a:rPr sz="1800" b="1" spc="-5" dirty="0" err="1" smtClean="0">
                <a:latin typeface="Consolas"/>
                <a:cs typeface="Consolas"/>
              </a:rPr>
              <a:t>attr</a:t>
            </a:r>
            <a:r>
              <a:rPr lang="en-US" b="1" spc="-509" dirty="0">
                <a:latin typeface="Consolas"/>
                <a:cs typeface="Consolas"/>
              </a:rPr>
              <a:t> </a:t>
            </a:r>
            <a:r>
              <a:rPr lang="en-US" sz="1800" b="1" spc="-5" dirty="0" smtClean="0">
                <a:latin typeface="Calibri"/>
                <a:cs typeface="Calibri"/>
              </a:rPr>
              <a:t>for which the v</a:t>
            </a:r>
            <a:r>
              <a:rPr sz="1800" b="1" spc="-5" dirty="0" smtClean="0">
                <a:latin typeface="Calibri"/>
                <a:cs typeface="Calibri"/>
              </a:rPr>
              <a:t>alue is exactly </a:t>
            </a:r>
            <a:r>
              <a:rPr sz="1800" b="1" spc="-5" dirty="0" err="1" smtClean="0">
                <a:latin typeface="Consolas"/>
                <a:cs typeface="Consolas"/>
              </a:rPr>
              <a:t>val</a:t>
            </a:r>
            <a:r>
              <a:rPr lang="en-US" sz="1800" b="1" spc="-5" dirty="0" smtClean="0">
                <a:latin typeface="Consolas"/>
                <a:cs typeface="Consolas"/>
              </a:rPr>
              <a:t> </a:t>
            </a:r>
            <a:r>
              <a:rPr sz="1800" b="1" spc="-5" dirty="0" smtClean="0">
                <a:latin typeface="Calibri"/>
                <a:cs typeface="Calibri"/>
              </a:rPr>
              <a:t>or </a:t>
            </a:r>
            <a:r>
              <a:rPr sz="1800" b="1" spc="-5" dirty="0">
                <a:latin typeface="Calibri"/>
                <a:cs typeface="Calibri"/>
              </a:rPr>
              <a:t>starts with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onsolas"/>
                <a:cs typeface="Consolas"/>
              </a:rPr>
              <a:t>val-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686916" y="2984013"/>
            <a:ext cx="752284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[attr^=val]</a:t>
            </a:r>
            <a:r>
              <a:rPr sz="2200" b="1" spc="20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1800" b="1" spc="-5" dirty="0" smtClean="0">
                <a:latin typeface="Calibri"/>
                <a:cs typeface="Calibri"/>
              </a:rPr>
              <a:t>attribute </a:t>
            </a:r>
            <a:r>
              <a:rPr sz="1800" b="1" spc="-5" dirty="0" err="1" smtClean="0">
                <a:latin typeface="Consolas"/>
                <a:cs typeface="Consolas"/>
              </a:rPr>
              <a:t>attr</a:t>
            </a:r>
            <a:r>
              <a:rPr sz="1800" b="1" spc="-530" dirty="0" smtClean="0">
                <a:latin typeface="Consolas"/>
                <a:cs typeface="Consolas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for which the value starts with </a:t>
            </a:r>
            <a:r>
              <a:rPr sz="1800" b="1" spc="-5" dirty="0">
                <a:latin typeface="Consolas"/>
                <a:cs typeface="Consolas"/>
              </a:rPr>
              <a:t>val</a:t>
            </a:r>
            <a:endParaRPr sz="1800" dirty="0">
              <a:latin typeface="Consolas"/>
              <a:cs typeface="Consolas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691922" y="3392994"/>
            <a:ext cx="7835265" cy="702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[attr$=val]</a:t>
            </a:r>
            <a:r>
              <a:rPr sz="2200" b="1" spc="20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1800" b="1" spc="-5" dirty="0" smtClean="0">
                <a:latin typeface="Calibri"/>
                <a:cs typeface="Calibri"/>
              </a:rPr>
              <a:t>attribute </a:t>
            </a:r>
            <a:r>
              <a:rPr sz="1800" b="1" spc="-5" dirty="0" err="1" smtClean="0">
                <a:latin typeface="Consolas"/>
                <a:cs typeface="Consolas"/>
              </a:rPr>
              <a:t>attr</a:t>
            </a:r>
            <a:r>
              <a:rPr lang="en-US" sz="1800" b="1" spc="-530" dirty="0" smtClean="0">
                <a:latin typeface="Consolas"/>
                <a:cs typeface="Consolas"/>
              </a:rPr>
              <a:t> </a:t>
            </a:r>
            <a:r>
              <a:rPr sz="1800" b="1" spc="-5" dirty="0" smtClean="0">
                <a:latin typeface="Calibri"/>
                <a:cs typeface="Calibri"/>
              </a:rPr>
              <a:t>for </a:t>
            </a:r>
            <a:r>
              <a:rPr sz="1800" b="1" spc="-5" dirty="0">
                <a:latin typeface="Calibri"/>
                <a:cs typeface="Calibri"/>
              </a:rPr>
              <a:t>which the value ends with </a:t>
            </a:r>
            <a:r>
              <a:rPr sz="1800" b="1" spc="-5" dirty="0">
                <a:latin typeface="Consolas"/>
                <a:cs typeface="Consolas"/>
              </a:rPr>
              <a:t>val</a:t>
            </a:r>
            <a:endParaRPr sz="1800" dirty="0">
              <a:latin typeface="Consolas"/>
              <a:cs typeface="Consolas"/>
            </a:endParaRPr>
          </a:p>
          <a:p>
            <a:pPr marL="323850" indent="-311785">
              <a:lnSpc>
                <a:spcPct val="100000"/>
              </a:lnSpc>
              <a:spcBef>
                <a:spcPts val="65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[attr*=val]</a:t>
            </a:r>
            <a:r>
              <a:rPr sz="2200" b="1" spc="20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1800" b="1" spc="-5" dirty="0" smtClean="0">
                <a:latin typeface="Calibri"/>
                <a:cs typeface="Calibri"/>
              </a:rPr>
              <a:t>attribute </a:t>
            </a:r>
            <a:r>
              <a:rPr sz="1800" b="1" spc="-5" dirty="0" err="1" smtClean="0">
                <a:latin typeface="Consolas"/>
                <a:cs typeface="Consolas"/>
              </a:rPr>
              <a:t>attr</a:t>
            </a:r>
            <a:r>
              <a:rPr lang="en-US" b="1" spc="-5" dirty="0" smtClean="0">
                <a:cs typeface="Calibri"/>
              </a:rPr>
              <a:t> f</a:t>
            </a:r>
            <a:r>
              <a:rPr lang="ro-RO" b="1" spc="-5" dirty="0" smtClean="0">
                <a:cs typeface="Calibri"/>
              </a:rPr>
              <a:t>or </a:t>
            </a:r>
            <a:r>
              <a:rPr lang="ro-RO" b="1" spc="-5" dirty="0">
                <a:cs typeface="Calibri"/>
              </a:rPr>
              <a:t>which the </a:t>
            </a:r>
            <a:r>
              <a:rPr sz="1800" b="1" spc="-5" dirty="0" smtClean="0">
                <a:latin typeface="Calibri"/>
                <a:cs typeface="Calibri"/>
              </a:rPr>
              <a:t>value </a:t>
            </a:r>
            <a:r>
              <a:rPr sz="1800" b="1" spc="-5" dirty="0">
                <a:latin typeface="Calibri"/>
                <a:cs typeface="Calibri"/>
              </a:rPr>
              <a:t>contains the </a:t>
            </a:r>
            <a:r>
              <a:rPr sz="1800" b="1" spc="-5" dirty="0" smtClean="0">
                <a:latin typeface="Calibri"/>
                <a:cs typeface="Calibri"/>
              </a:rPr>
              <a:t>string</a:t>
            </a:r>
            <a:r>
              <a:rPr lang="en-US" sz="1800" b="1" spc="-5" dirty="0" smtClean="0">
                <a:latin typeface="Calibri"/>
                <a:cs typeface="Calibri"/>
              </a:rPr>
              <a:t> </a:t>
            </a:r>
            <a:r>
              <a:rPr sz="1800" b="1" spc="-5" dirty="0" err="1" smtClean="0">
                <a:latin typeface="Consolas"/>
                <a:cs typeface="Consolas"/>
              </a:rPr>
              <a:t>val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521" y="738373"/>
            <a:ext cx="7945755" cy="198041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23850" marR="129539" indent="-311785">
              <a:lnSpc>
                <a:spcPts val="2630"/>
              </a:lnSpc>
              <a:spcBef>
                <a:spcPts val="195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latin typeface="Calibri"/>
                <a:cs typeface="Calibri"/>
              </a:rPr>
              <a:t>Pseudo-selectors </a:t>
            </a:r>
            <a:r>
              <a:rPr sz="2200" b="1" spc="-5" dirty="0">
                <a:solidFill>
                  <a:srgbClr val="642C84"/>
                </a:solidFill>
                <a:latin typeface="Calibri"/>
                <a:cs typeface="Calibri"/>
              </a:rPr>
              <a:t>don't select actual </a:t>
            </a:r>
            <a:r>
              <a:rPr sz="2200" b="1" dirty="0">
                <a:solidFill>
                  <a:srgbClr val="642C84"/>
                </a:solidFill>
                <a:latin typeface="Calibri"/>
                <a:cs typeface="Calibri"/>
              </a:rPr>
              <a:t>elements</a:t>
            </a:r>
            <a:r>
              <a:rPr sz="2200" b="1" dirty="0">
                <a:latin typeface="Calibri"/>
                <a:cs typeface="Calibri"/>
              </a:rPr>
              <a:t>, </a:t>
            </a:r>
            <a:r>
              <a:rPr sz="2200" b="1" spc="-5" dirty="0">
                <a:latin typeface="Calibri"/>
                <a:cs typeface="Calibri"/>
              </a:rPr>
              <a:t>but rather certain </a:t>
            </a: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 parts of elements</a:t>
            </a:r>
            <a:r>
              <a:rPr sz="2200" b="1" spc="-5" dirty="0">
                <a:latin typeface="Calibri"/>
                <a:cs typeface="Calibri"/>
              </a:rPr>
              <a:t>, or </a:t>
            </a: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elements only in certain</a:t>
            </a:r>
            <a:r>
              <a:rPr sz="2200" b="1" spc="-10" dirty="0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contexts</a:t>
            </a:r>
            <a:endParaRPr sz="2200" dirty="0">
              <a:latin typeface="Calibri"/>
              <a:cs typeface="Calibri"/>
            </a:endParaRPr>
          </a:p>
          <a:p>
            <a:pPr marL="323850" indent="-311785">
              <a:lnSpc>
                <a:spcPts val="2535"/>
              </a:lnSpc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endParaRPr lang="en-US" sz="2200" b="1" spc="-5" dirty="0" smtClean="0">
              <a:solidFill>
                <a:srgbClr val="DB4437"/>
              </a:solidFill>
              <a:latin typeface="Calibri"/>
              <a:cs typeface="Calibri"/>
            </a:endParaRPr>
          </a:p>
          <a:p>
            <a:pPr marL="323850" indent="-311785">
              <a:lnSpc>
                <a:spcPts val="2535"/>
              </a:lnSpc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 smtClean="0">
                <a:solidFill>
                  <a:srgbClr val="DB4437"/>
                </a:solidFill>
                <a:latin typeface="Calibri"/>
                <a:cs typeface="Calibri"/>
              </a:rPr>
              <a:t>Pseudo-classes</a:t>
            </a:r>
            <a:endParaRPr sz="2200" dirty="0">
              <a:latin typeface="Calibri"/>
              <a:cs typeface="Calibri"/>
            </a:endParaRPr>
          </a:p>
          <a:p>
            <a:pPr marL="671830" marR="5080" lvl="1" indent="-253365">
              <a:lnSpc>
                <a:spcPct val="101400"/>
              </a:lnSpc>
              <a:spcBef>
                <a:spcPts val="150"/>
              </a:spcBef>
              <a:buSzPct val="110000"/>
              <a:buFont typeface="Arial"/>
              <a:buChar char="○"/>
              <a:tabLst>
                <a:tab pos="672465" algn="l"/>
              </a:tabLst>
            </a:pPr>
            <a:r>
              <a:rPr sz="2000" b="1" spc="-5" dirty="0">
                <a:latin typeface="Calibri"/>
                <a:cs typeface="Calibri"/>
              </a:rPr>
              <a:t>added on to the end of selectors to specify that you want to style the  selected elements </a:t>
            </a:r>
            <a:r>
              <a:rPr sz="2000" b="1" spc="-5" dirty="0">
                <a:solidFill>
                  <a:srgbClr val="642C84"/>
                </a:solidFill>
                <a:latin typeface="Calibri"/>
                <a:cs typeface="Calibri"/>
              </a:rPr>
              <a:t>only when they are in certain</a:t>
            </a:r>
            <a:r>
              <a:rPr sz="2000" b="1" spc="20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42C84"/>
                </a:solidFill>
                <a:latin typeface="Calibri"/>
                <a:cs typeface="Calibri"/>
              </a:rPr>
              <a:t>state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7521" y="3238925"/>
            <a:ext cx="7719059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Pseudo-elements</a:t>
            </a:r>
            <a:endParaRPr sz="2200" dirty="0">
              <a:latin typeface="Calibri"/>
              <a:cs typeface="Calibri"/>
            </a:endParaRPr>
          </a:p>
          <a:p>
            <a:pPr marL="671830" lvl="1" indent="-254000">
              <a:lnSpc>
                <a:spcPct val="100000"/>
              </a:lnSpc>
              <a:spcBef>
                <a:spcPts val="185"/>
              </a:spcBef>
              <a:buSzPct val="110000"/>
              <a:buFont typeface="Arial"/>
              <a:buChar char="○"/>
              <a:tabLst>
                <a:tab pos="672465" algn="l"/>
              </a:tabLst>
            </a:pPr>
            <a:r>
              <a:rPr sz="2000" b="1" spc="-5" dirty="0">
                <a:latin typeface="Calibri"/>
                <a:cs typeface="Calibri"/>
              </a:rPr>
              <a:t>added to the end of selectors to select </a:t>
            </a:r>
            <a:r>
              <a:rPr sz="2000" b="1" dirty="0">
                <a:solidFill>
                  <a:srgbClr val="642C84"/>
                </a:solidFill>
                <a:latin typeface="Calibri"/>
                <a:cs typeface="Calibri"/>
              </a:rPr>
              <a:t>a </a:t>
            </a:r>
            <a:r>
              <a:rPr sz="2000" b="1" spc="-5" dirty="0">
                <a:solidFill>
                  <a:srgbClr val="642C84"/>
                </a:solidFill>
                <a:latin typeface="Calibri"/>
                <a:cs typeface="Calibri"/>
              </a:rPr>
              <a:t>certain part of an</a:t>
            </a:r>
            <a:r>
              <a:rPr sz="2000" b="1" spc="35" dirty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42C84"/>
                </a:solidFill>
                <a:latin typeface="Calibri"/>
                <a:cs typeface="Calibri"/>
              </a:rPr>
              <a:t>element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3520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Pseudo</a:t>
            </a:r>
            <a:r>
              <a:rPr spc="-80" dirty="0"/>
              <a:t> </a:t>
            </a:r>
            <a:r>
              <a:rPr spc="-5" dirty="0"/>
              <a:t>Selectors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074437" y="4835372"/>
            <a:ext cx="841375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1400" y="2736475"/>
            <a:ext cx="6976745" cy="3937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selector</a:t>
            </a:r>
            <a:r>
              <a:rPr sz="1700" b="1" spc="-5" dirty="0">
                <a:solidFill>
                  <a:srgbClr val="DB4437"/>
                </a:solidFill>
                <a:latin typeface="Consolas"/>
                <a:cs typeface="Consolas"/>
              </a:rPr>
              <a:t>:</a:t>
            </a: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keyword </a:t>
            </a:r>
            <a:r>
              <a:rPr sz="1700" b="1" dirty="0">
                <a:latin typeface="Consolas"/>
                <a:cs typeface="Consolas"/>
              </a:rPr>
              <a:t>{ </a:t>
            </a:r>
            <a:r>
              <a:rPr sz="1700" b="1" spc="-5" dirty="0">
                <a:latin typeface="Consolas"/>
                <a:cs typeface="Consolas"/>
              </a:rPr>
              <a:t>color: blue;</a:t>
            </a:r>
            <a:r>
              <a:rPr sz="1700" b="1" spc="-20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1400" y="4006850"/>
            <a:ext cx="6976745" cy="3937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selector</a:t>
            </a:r>
            <a:r>
              <a:rPr sz="1700" b="1" spc="-5" dirty="0">
                <a:solidFill>
                  <a:srgbClr val="DB4437"/>
                </a:solidFill>
                <a:latin typeface="Consolas"/>
                <a:cs typeface="Consolas"/>
              </a:rPr>
              <a:t>::</a:t>
            </a: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keyword </a:t>
            </a:r>
            <a:r>
              <a:rPr sz="1700" b="1" dirty="0">
                <a:latin typeface="Consolas"/>
                <a:cs typeface="Consolas"/>
              </a:rPr>
              <a:t>{ </a:t>
            </a:r>
            <a:r>
              <a:rPr sz="1700" b="1" spc="-5" dirty="0">
                <a:latin typeface="Consolas"/>
                <a:cs typeface="Consolas"/>
              </a:rPr>
              <a:t>border: 1px solid red;</a:t>
            </a:r>
            <a:r>
              <a:rPr sz="1700" b="1" spc="-25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}</a:t>
            </a:r>
            <a:endParaRPr sz="170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521" y="738373"/>
            <a:ext cx="8007350" cy="374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66675" indent="-3117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:enabled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any enabled element: if it can be activated (e.g. selected, clicked on  or accept text input) or accept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focus</a:t>
            </a:r>
            <a:endParaRPr sz="1800" dirty="0">
              <a:latin typeface="Calibri"/>
              <a:cs typeface="Calibri"/>
            </a:endParaRPr>
          </a:p>
          <a:p>
            <a:pPr marL="323850" indent="-296545">
              <a:lnSpc>
                <a:spcPts val="2635"/>
              </a:lnSpc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:disabled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the opposite 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enabled</a:t>
            </a:r>
            <a:endParaRPr sz="1800" dirty="0">
              <a:latin typeface="Calibri"/>
              <a:cs typeface="Calibri"/>
            </a:endParaRPr>
          </a:p>
          <a:p>
            <a:pPr marL="323850" marR="591820" indent="-296545">
              <a:lnSpc>
                <a:spcPts val="2240"/>
              </a:lnSpc>
              <a:spcBef>
                <a:spcPts val="400"/>
              </a:spcBef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:checked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any radio button, checkbox or select option that is checked or  toggled to an 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state</a:t>
            </a:r>
            <a:endParaRPr sz="1800" dirty="0">
              <a:latin typeface="Calibri"/>
              <a:cs typeface="Calibri"/>
            </a:endParaRPr>
          </a:p>
          <a:p>
            <a:pPr marL="323850" indent="-296545">
              <a:lnSpc>
                <a:spcPts val="2545"/>
              </a:lnSpc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:link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links that have not yet been visited</a:t>
            </a:r>
            <a:endParaRPr sz="1800" dirty="0">
              <a:latin typeface="Calibri"/>
              <a:cs typeface="Calibri"/>
            </a:endParaRPr>
          </a:p>
          <a:p>
            <a:pPr marL="323850" indent="-296545">
              <a:lnSpc>
                <a:spcPts val="2625"/>
              </a:lnSpc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:visited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links that have been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visited</a:t>
            </a:r>
            <a:endParaRPr sz="1800" dirty="0">
              <a:latin typeface="Calibri"/>
              <a:cs typeface="Calibri"/>
            </a:endParaRPr>
          </a:p>
          <a:p>
            <a:pPr marL="323850" marR="81915" indent="-296545">
              <a:lnSpc>
                <a:spcPts val="2240"/>
              </a:lnSpc>
              <a:spcBef>
                <a:spcPts val="400"/>
              </a:spcBef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:hover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when the user designates an element with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pointing device, but does  not necessarily activate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it</a:t>
            </a:r>
            <a:endParaRPr sz="1800" dirty="0">
              <a:latin typeface="Calibri"/>
              <a:cs typeface="Calibri"/>
            </a:endParaRPr>
          </a:p>
          <a:p>
            <a:pPr marL="323850" indent="-296545">
              <a:lnSpc>
                <a:spcPts val="2550"/>
              </a:lnSpc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:active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an element (such as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button) that is being activated by 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user</a:t>
            </a:r>
            <a:endParaRPr sz="1800" dirty="0">
              <a:latin typeface="Calibri"/>
              <a:cs typeface="Calibri"/>
            </a:endParaRPr>
          </a:p>
          <a:p>
            <a:pPr marL="323850" marR="5080" indent="-281305">
              <a:lnSpc>
                <a:spcPts val="2170"/>
              </a:lnSpc>
              <a:spcBef>
                <a:spcPts val="65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1800" b="1" spc="-5" dirty="0">
                <a:solidFill>
                  <a:srgbClr val="0F9D58"/>
                </a:solidFill>
                <a:latin typeface="Calibri"/>
                <a:cs typeface="Calibri"/>
              </a:rPr>
              <a:t>For </a:t>
            </a:r>
            <a:r>
              <a:rPr lang="en-US" sz="1800" b="1" spc="-5" dirty="0" smtClean="0">
                <a:solidFill>
                  <a:srgbClr val="0F9D58"/>
                </a:solidFill>
                <a:latin typeface="Calibri"/>
                <a:cs typeface="Calibri"/>
              </a:rPr>
              <a:t>anchor </a:t>
            </a:r>
            <a:r>
              <a:rPr sz="1800" b="1" spc="-5" dirty="0" smtClean="0">
                <a:solidFill>
                  <a:srgbClr val="0F9D58"/>
                </a:solidFill>
                <a:latin typeface="Calibri"/>
                <a:cs typeface="Calibri"/>
              </a:rPr>
              <a:t>links</a:t>
            </a:r>
            <a:r>
              <a:rPr sz="1800" b="1" spc="-5" dirty="0">
                <a:solidFill>
                  <a:srgbClr val="0F9D58"/>
                </a:solidFill>
                <a:latin typeface="Calibri"/>
                <a:cs typeface="Calibri"/>
              </a:rPr>
              <a:t>, </a:t>
            </a:r>
            <a:r>
              <a:rPr sz="1800" b="1" spc="-5" dirty="0" smtClean="0">
                <a:solidFill>
                  <a:srgbClr val="0F9D58"/>
                </a:solidFill>
                <a:latin typeface="Calibri"/>
                <a:cs typeface="Calibri"/>
              </a:rPr>
              <a:t>use </a:t>
            </a:r>
            <a:r>
              <a:rPr sz="1800" b="1" spc="-5" dirty="0">
                <a:solidFill>
                  <a:srgbClr val="0F9D58"/>
                </a:solidFill>
                <a:latin typeface="Calibri"/>
                <a:cs typeface="Calibri"/>
              </a:rPr>
              <a:t>the LVHA (LoVe-HAte) order for pseudo-classes, otherwise they </a:t>
            </a:r>
            <a:r>
              <a:rPr lang="en-US" sz="1800" b="1" spc="-5" dirty="0" smtClean="0">
                <a:solidFill>
                  <a:srgbClr val="0F9D58"/>
                </a:solidFill>
                <a:latin typeface="Calibri"/>
                <a:cs typeface="Calibri"/>
              </a:rPr>
              <a:t>might </a:t>
            </a:r>
            <a:r>
              <a:rPr sz="1800" b="1" spc="-5" dirty="0" smtClean="0">
                <a:solidFill>
                  <a:srgbClr val="0F9D58"/>
                </a:solidFill>
                <a:latin typeface="Calibri"/>
                <a:cs typeface="Calibri"/>
              </a:rPr>
              <a:t>be</a:t>
            </a:r>
            <a:r>
              <a:rPr sz="1800" b="1" spc="-10" dirty="0" smtClean="0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F9D58"/>
                </a:solidFill>
                <a:latin typeface="Calibri"/>
                <a:cs typeface="Calibri"/>
              </a:rPr>
              <a:t>overwritten</a:t>
            </a:r>
            <a:r>
              <a:rPr sz="1800" b="1" spc="-5" dirty="0" smtClean="0">
                <a:solidFill>
                  <a:srgbClr val="0F9D58"/>
                </a:solidFill>
                <a:latin typeface="Calibri"/>
                <a:cs typeface="Calibri"/>
              </a:rPr>
              <a:t>!</a:t>
            </a:r>
            <a:r>
              <a:rPr lang="en-US" sz="1800" b="1" spc="-5" dirty="0" smtClean="0">
                <a:solidFill>
                  <a:srgbClr val="0F9D58"/>
                </a:solidFill>
                <a:latin typeface="Calibri"/>
                <a:cs typeface="Calibri"/>
              </a:rPr>
              <a:t> [link , visited, hover, active]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405002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State-Related</a:t>
            </a:r>
            <a:r>
              <a:rPr spc="-80" dirty="0"/>
              <a:t> </a:t>
            </a:r>
            <a:r>
              <a:rPr spc="-5" dirty="0"/>
              <a:t>Pseudo-Classes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3838" y="-23726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748915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Today’</a:t>
            </a:r>
            <a:r>
              <a:rPr spc="-5" dirty="0" smtClean="0"/>
              <a:t>s</a:t>
            </a:r>
            <a:r>
              <a:rPr spc="-90" dirty="0" smtClean="0"/>
              <a:t> </a:t>
            </a:r>
            <a:r>
              <a:rPr spc="-5" dirty="0"/>
              <a:t>topics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1224" y="842968"/>
            <a:ext cx="5965776" cy="39113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315" indent="-4762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sz="2000" b="1" spc="-5" dirty="0" smtClean="0">
                <a:latin typeface="Calibri"/>
                <a:cs typeface="Calibri"/>
              </a:rPr>
              <a:t>HTML</a:t>
            </a:r>
            <a:r>
              <a:rPr sz="2000" b="1" spc="-10" dirty="0" smtClean="0">
                <a:latin typeface="Calibri"/>
                <a:cs typeface="Calibri"/>
              </a:rPr>
              <a:t> </a:t>
            </a:r>
            <a:r>
              <a:rPr lang="en-US" sz="2000" b="1" spc="-5" dirty="0" smtClean="0">
                <a:latin typeface="Calibri"/>
                <a:cs typeface="Calibri"/>
              </a:rPr>
              <a:t>Forms</a:t>
            </a:r>
          </a:p>
          <a:p>
            <a:pPr marL="488315" indent="-47625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en-US" sz="2000" b="1" spc="-5" dirty="0" smtClean="0">
                <a:latin typeface="Calibri"/>
                <a:cs typeface="Calibri"/>
              </a:rPr>
              <a:t>CSS Introduction:</a:t>
            </a:r>
          </a:p>
          <a:p>
            <a:pPr marL="945515" lvl="1" indent="-476250"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en-US" sz="2000" dirty="0" smtClean="0">
                <a:latin typeface="Calibri"/>
                <a:cs typeface="Calibri"/>
              </a:rPr>
              <a:t>Adding CSS to HTML</a:t>
            </a:r>
          </a:p>
          <a:p>
            <a:pPr marL="945515" lvl="1" indent="-476250"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en-US" sz="2000" dirty="0" smtClean="0">
                <a:latin typeface="Calibri"/>
                <a:cs typeface="Calibri"/>
              </a:rPr>
              <a:t>CSS Syntax</a:t>
            </a:r>
          </a:p>
          <a:p>
            <a:pPr marL="945515" lvl="1" indent="-476250"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en-US" sz="2000" dirty="0" smtClean="0">
                <a:latin typeface="Calibri"/>
                <a:cs typeface="Calibri"/>
              </a:rPr>
              <a:t>Cascading (priority) rules</a:t>
            </a:r>
          </a:p>
          <a:p>
            <a:pPr marL="945515" lvl="1" indent="-476250"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en-US" sz="2000" dirty="0" smtClean="0">
                <a:latin typeface="Calibri"/>
                <a:cs typeface="Calibri"/>
              </a:rPr>
              <a:t>CSS Selector Types</a:t>
            </a:r>
          </a:p>
          <a:p>
            <a:pPr marL="488315" indent="-476250"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en-US" sz="2000" b="1" dirty="0" smtClean="0">
                <a:latin typeface="Calibri"/>
                <a:cs typeface="Calibri"/>
              </a:rPr>
              <a:t>CSS Properties:</a:t>
            </a:r>
          </a:p>
          <a:p>
            <a:pPr marL="945515" lvl="1" indent="-476250"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en-US" sz="2000" dirty="0" smtClean="0">
                <a:latin typeface="Calibri"/>
                <a:cs typeface="Calibri"/>
              </a:rPr>
              <a:t>Styling</a:t>
            </a:r>
          </a:p>
          <a:p>
            <a:pPr marL="945515" lvl="1" indent="-476250"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en-US" sz="2000" dirty="0" smtClean="0">
                <a:latin typeface="Calibri"/>
                <a:cs typeface="Calibri"/>
              </a:rPr>
              <a:t>Coloring and adding backgrounds</a:t>
            </a:r>
          </a:p>
          <a:p>
            <a:pPr marL="945515" lvl="1" indent="-476250"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r>
              <a:rPr lang="en-US" sz="2000" dirty="0" smtClean="0">
                <a:latin typeface="Calibri"/>
                <a:cs typeface="Calibri"/>
              </a:rPr>
              <a:t>Positioning</a:t>
            </a:r>
          </a:p>
          <a:p>
            <a:pPr marL="945515" lvl="1" indent="-476250">
              <a:spcBef>
                <a:spcPts val="420"/>
              </a:spcBef>
              <a:buFont typeface="Arial"/>
              <a:buChar char="●"/>
              <a:tabLst>
                <a:tab pos="488315" algn="l"/>
                <a:tab pos="48895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19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521" y="738373"/>
            <a:ext cx="809752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ts val="263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:first-child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first element among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group of sibling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elements</a:t>
            </a:r>
            <a:endParaRPr sz="1800">
              <a:latin typeface="Calibri"/>
              <a:cs typeface="Calibri"/>
            </a:endParaRPr>
          </a:p>
          <a:p>
            <a:pPr marL="323850" indent="-296545">
              <a:lnSpc>
                <a:spcPts val="2625"/>
              </a:lnSpc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:last-child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last element among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group of sibling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elements</a:t>
            </a:r>
            <a:endParaRPr sz="1800">
              <a:latin typeface="Calibri"/>
              <a:cs typeface="Calibri"/>
            </a:endParaRPr>
          </a:p>
          <a:p>
            <a:pPr marL="323850" indent="-296545">
              <a:lnSpc>
                <a:spcPts val="2630"/>
              </a:lnSpc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:only-child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an element that has no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siblings</a:t>
            </a:r>
            <a:endParaRPr sz="1800">
              <a:latin typeface="Calibri"/>
              <a:cs typeface="Calibri"/>
            </a:endParaRPr>
          </a:p>
          <a:p>
            <a:pPr marL="671830" lvl="1" indent="-207645">
              <a:lnSpc>
                <a:spcPct val="100000"/>
              </a:lnSpc>
              <a:spcBef>
                <a:spcPts val="10"/>
              </a:spcBef>
              <a:buFont typeface="Arial"/>
              <a:buChar char="○"/>
              <a:tabLst>
                <a:tab pos="672465" algn="l"/>
              </a:tabLst>
            </a:pPr>
            <a:r>
              <a:rPr sz="1600" b="1" spc="-5" dirty="0">
                <a:latin typeface="Calibri"/>
                <a:cs typeface="Calibri"/>
              </a:rPr>
              <a:t>How can we write this using :first-child and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:last-child?</a:t>
            </a:r>
            <a:endParaRPr sz="1600">
              <a:latin typeface="Calibri"/>
              <a:cs typeface="Calibri"/>
            </a:endParaRPr>
          </a:p>
          <a:p>
            <a:pPr marL="323850" marR="582930" indent="-29654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:nth-child(an+b)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element whose numeric position in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series of siblings  matches the pattern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an+b</a:t>
            </a:r>
            <a:endParaRPr sz="1800">
              <a:latin typeface="Calibri"/>
              <a:cs typeface="Calibri"/>
            </a:endParaRPr>
          </a:p>
          <a:p>
            <a:pPr marL="671830" lvl="1" indent="-207645">
              <a:lnSpc>
                <a:spcPct val="100000"/>
              </a:lnSpc>
              <a:spcBef>
                <a:spcPts val="25"/>
              </a:spcBef>
              <a:buFont typeface="Arial"/>
              <a:buChar char="○"/>
              <a:tabLst>
                <a:tab pos="672465" algn="l"/>
              </a:tabLst>
            </a:pPr>
            <a:r>
              <a:rPr sz="1600" b="1" spc="-5" dirty="0">
                <a:latin typeface="Calibri"/>
                <a:cs typeface="Calibri"/>
              </a:rPr>
              <a:t>How to select every second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child?</a:t>
            </a:r>
            <a:endParaRPr sz="1600">
              <a:latin typeface="Calibri"/>
              <a:cs typeface="Calibri"/>
            </a:endParaRPr>
          </a:p>
          <a:p>
            <a:pPr marL="323850" indent="-296545">
              <a:lnSpc>
                <a:spcPts val="2630"/>
              </a:lnSpc>
              <a:spcBef>
                <a:spcPts val="5"/>
              </a:spcBef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:first-of-type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first element of its type among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group of sibling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elements</a:t>
            </a:r>
            <a:endParaRPr sz="1800">
              <a:latin typeface="Calibri"/>
              <a:cs typeface="Calibri"/>
            </a:endParaRPr>
          </a:p>
          <a:p>
            <a:pPr marL="323850" marR="5080" indent="-296545">
              <a:lnSpc>
                <a:spcPts val="2240"/>
              </a:lnSpc>
              <a:spcBef>
                <a:spcPts val="400"/>
              </a:spcBef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:nth-of-type(an+b)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element that has an+b-1 siblings of the same type before  it, where </a:t>
            </a:r>
            <a:r>
              <a:rPr sz="1800" b="1" dirty="0">
                <a:latin typeface="Calibri"/>
                <a:cs typeface="Calibri"/>
              </a:rPr>
              <a:t>n </a:t>
            </a:r>
            <a:r>
              <a:rPr sz="1800" b="1" spc="-5" dirty="0">
                <a:latin typeface="Calibri"/>
                <a:cs typeface="Calibri"/>
              </a:rPr>
              <a:t>is positive or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zero</a:t>
            </a:r>
            <a:endParaRPr sz="1800">
              <a:latin typeface="Calibri"/>
              <a:cs typeface="Calibri"/>
            </a:endParaRPr>
          </a:p>
          <a:p>
            <a:pPr marL="323850" marR="55244" indent="-296545">
              <a:lnSpc>
                <a:spcPts val="2240"/>
              </a:lnSpc>
              <a:spcBef>
                <a:spcPts val="320"/>
              </a:spcBef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:nth-last-of-type(an+b)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same as nth-of-type, but it counts items backwards  from the end, not 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beginning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5382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Structural</a:t>
            </a:r>
            <a:r>
              <a:rPr spc="-80" dirty="0"/>
              <a:t> </a:t>
            </a:r>
            <a:r>
              <a:rPr spc="-5" dirty="0"/>
              <a:t>Pseudo-Classes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521" y="738373"/>
            <a:ext cx="7856855" cy="262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5080" indent="-3117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:not(</a:t>
            </a:r>
            <a:r>
              <a:rPr sz="2200" b="1" i="1" spc="-5" dirty="0">
                <a:solidFill>
                  <a:srgbClr val="DB4437"/>
                </a:solidFill>
                <a:latin typeface="Calibri"/>
                <a:cs typeface="Calibri"/>
              </a:rPr>
              <a:t>X</a:t>
            </a: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)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matches elements that are not represented by the argument. </a:t>
            </a:r>
            <a:r>
              <a:rPr sz="1800" b="1" dirty="0">
                <a:latin typeface="Calibri"/>
                <a:cs typeface="Calibri"/>
              </a:rPr>
              <a:t>X </a:t>
            </a:r>
            <a:r>
              <a:rPr sz="1800" b="1" spc="-5" dirty="0">
                <a:latin typeface="Calibri"/>
                <a:cs typeface="Calibri"/>
              </a:rPr>
              <a:t>must  not contain another negation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selector</a:t>
            </a:r>
            <a:endParaRPr sz="1800" dirty="0">
              <a:latin typeface="Calibri"/>
              <a:cs typeface="Calibri"/>
            </a:endParaRPr>
          </a:p>
          <a:p>
            <a:pPr marL="671830" marR="245745" lvl="1" indent="-222250">
              <a:lnSpc>
                <a:spcPct val="100699"/>
              </a:lnSpc>
              <a:buFont typeface="Arial"/>
              <a:buChar char="○"/>
              <a:tabLst>
                <a:tab pos="672465" algn="l"/>
              </a:tabLst>
            </a:pPr>
            <a:r>
              <a:rPr sz="1800" b="1" spc="-5" dirty="0">
                <a:latin typeface="Calibri"/>
                <a:cs typeface="Calibri"/>
              </a:rPr>
              <a:t>This selector only applies to one element; you cannot use it to exclude all  ancestors.</a:t>
            </a:r>
            <a:endParaRPr sz="1800" dirty="0">
              <a:latin typeface="Calibri"/>
              <a:cs typeface="Calibri"/>
            </a:endParaRPr>
          </a:p>
          <a:p>
            <a:pPr marL="671830" marR="70485" lvl="1" indent="-222250">
              <a:lnSpc>
                <a:spcPct val="100699"/>
              </a:lnSpc>
              <a:buFont typeface="Arial"/>
              <a:buChar char="○"/>
              <a:tabLst>
                <a:tab pos="672465" algn="l"/>
              </a:tabLst>
            </a:pPr>
            <a:r>
              <a:rPr sz="1800" spc="-5" dirty="0">
                <a:latin typeface="Calibri"/>
                <a:cs typeface="Calibri"/>
              </a:rPr>
              <a:t>For instance, </a:t>
            </a:r>
            <a:r>
              <a:rPr sz="1800" b="1" spc="-5" dirty="0">
                <a:latin typeface="Consolas"/>
                <a:cs typeface="Consolas"/>
              </a:rPr>
              <a:t>body :not(table) </a:t>
            </a:r>
            <a:r>
              <a:rPr sz="1800" b="1" dirty="0">
                <a:latin typeface="Consolas"/>
                <a:cs typeface="Consolas"/>
              </a:rPr>
              <a:t>a</a:t>
            </a:r>
            <a:r>
              <a:rPr sz="1800" b="1" spc="-580" dirty="0">
                <a:latin typeface="Consolas"/>
                <a:cs typeface="Consolas"/>
              </a:rPr>
              <a:t> </a:t>
            </a:r>
            <a:r>
              <a:rPr sz="1800" spc="-5" dirty="0">
                <a:latin typeface="Calibri"/>
                <a:cs typeface="Calibri"/>
              </a:rPr>
              <a:t>will still </a:t>
            </a:r>
            <a:r>
              <a:rPr sz="1800" dirty="0">
                <a:latin typeface="Calibri"/>
                <a:cs typeface="Calibri"/>
              </a:rPr>
              <a:t>apply </a:t>
            </a:r>
            <a:r>
              <a:rPr sz="1800" spc="-5" dirty="0">
                <a:latin typeface="Calibri"/>
                <a:cs typeface="Calibri"/>
              </a:rPr>
              <a:t>to links inside of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table,  since &lt;tr&gt; will match with the :not() part of 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selector.</a:t>
            </a:r>
            <a:endParaRPr sz="1800" dirty="0">
              <a:latin typeface="Calibri"/>
              <a:cs typeface="Calibri"/>
            </a:endParaRPr>
          </a:p>
          <a:p>
            <a:pPr marL="323850" marR="25400" indent="-296545">
              <a:lnSpc>
                <a:spcPct val="100000"/>
              </a:lnSpc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:target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unique element (the target element) with an id matching the URL's  fragment</a:t>
            </a:r>
            <a:endParaRPr sz="1800" dirty="0">
              <a:latin typeface="Calibri"/>
              <a:cs typeface="Calibri"/>
            </a:endParaRPr>
          </a:p>
          <a:p>
            <a:pPr marL="671830" lvl="1" indent="-222885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Font typeface="Arial"/>
              <a:buChar char="○"/>
              <a:tabLst>
                <a:tab pos="672465" algn="l"/>
              </a:tabLst>
            </a:pPr>
            <a:r>
              <a:rPr sz="1800" b="1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Calibri"/>
                <a:cs typeface="Calibri"/>
              </a:rPr>
              <a:t>https://developer.mozilla.org/en-US/docs/Web/CSS/:target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9356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More</a:t>
            </a:r>
            <a:r>
              <a:rPr spc="-80" dirty="0"/>
              <a:t> </a:t>
            </a:r>
            <a:r>
              <a:rPr spc="-5" dirty="0"/>
              <a:t>Pseudo-Classes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7521" y="738373"/>
            <a:ext cx="4787900" cy="393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marR="69850" indent="-3117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::after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creates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pseudo-element that is</a:t>
            </a:r>
            <a:r>
              <a:rPr sz="1800" b="1" spc="-1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  last child of the selected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  <a:p>
            <a:pPr marL="323850" marR="220345" indent="-296545">
              <a:lnSpc>
                <a:spcPct val="100000"/>
              </a:lnSpc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::before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creates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pseudo-element that is  the last child of the selected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  <a:p>
            <a:pPr marL="323850" indent="-296545">
              <a:lnSpc>
                <a:spcPct val="100000"/>
              </a:lnSpc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::first-letter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first letter of the first line of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323850" marR="142240">
              <a:lnSpc>
                <a:spcPts val="2180"/>
              </a:lnSpc>
              <a:spcBef>
                <a:spcPts val="55"/>
              </a:spcBef>
            </a:pPr>
            <a:r>
              <a:rPr sz="1800" b="1" spc="-5" dirty="0">
                <a:latin typeface="Calibri"/>
                <a:cs typeface="Calibri"/>
              </a:rPr>
              <a:t>block-level element, but only when not  preceded by other content (such as images or  inline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tables)</a:t>
            </a:r>
            <a:endParaRPr sz="1800">
              <a:latin typeface="Calibri"/>
              <a:cs typeface="Calibri"/>
            </a:endParaRPr>
          </a:p>
          <a:p>
            <a:pPr marL="323850" indent="-296545">
              <a:lnSpc>
                <a:spcPts val="2545"/>
              </a:lnSpc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::first-line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first line of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block-level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  <a:p>
            <a:pPr marL="323850" indent="-296545">
              <a:lnSpc>
                <a:spcPts val="2635"/>
              </a:lnSpc>
              <a:buClr>
                <a:srgbClr val="000000"/>
              </a:buClr>
              <a:buSzPct val="90909"/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::selection </a:t>
            </a:r>
            <a:r>
              <a:rPr sz="22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the portion of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document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323850" marR="85725">
              <a:lnSpc>
                <a:spcPts val="2180"/>
              </a:lnSpc>
              <a:spcBef>
                <a:spcPts val="60"/>
              </a:spcBef>
            </a:pPr>
            <a:r>
              <a:rPr sz="1800" b="1" spc="-5" dirty="0">
                <a:latin typeface="Calibri"/>
                <a:cs typeface="Calibri"/>
              </a:rPr>
              <a:t>has been highlighted by the user (such as with  the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mouse)</a:t>
            </a:r>
            <a:endParaRPr sz="1800">
              <a:latin typeface="Calibri"/>
              <a:cs typeface="Calibri"/>
            </a:endParaRPr>
          </a:p>
          <a:p>
            <a:pPr marL="671830" lvl="1" indent="-238125">
              <a:lnSpc>
                <a:spcPct val="100000"/>
              </a:lnSpc>
              <a:spcBef>
                <a:spcPts val="125"/>
              </a:spcBef>
              <a:buSzPct val="111111"/>
              <a:buFont typeface="Arial"/>
              <a:buChar char="○"/>
              <a:tabLst>
                <a:tab pos="672465" algn="l"/>
              </a:tabLst>
            </a:pPr>
            <a:r>
              <a:rPr sz="1800" spc="-5" dirty="0">
                <a:latin typeface="Calibri"/>
                <a:cs typeface="Calibri"/>
              </a:rPr>
              <a:t>can’t </a:t>
            </a:r>
            <a:r>
              <a:rPr sz="1800" dirty="0">
                <a:latin typeface="Calibri"/>
                <a:cs typeface="Calibri"/>
              </a:rPr>
              <a:t>apply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background-image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3977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Pseudo-Elements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682424" y="802124"/>
            <a:ext cx="3076575" cy="3683000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ts val="2030"/>
              </a:lnSpc>
              <a:spcBef>
                <a:spcPts val="229"/>
              </a:spcBef>
            </a:pP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HTML:</a:t>
            </a:r>
            <a:endParaRPr sz="1700" dirty="0">
              <a:latin typeface="Consolas"/>
              <a:cs typeface="Consolas"/>
            </a:endParaRPr>
          </a:p>
          <a:p>
            <a:pPr marL="85725" marR="139065">
              <a:lnSpc>
                <a:spcPts val="2030"/>
              </a:lnSpc>
              <a:spcBef>
                <a:spcPts val="70"/>
              </a:spcBef>
            </a:pP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&lt;q&gt;</a:t>
            </a:r>
            <a:r>
              <a:rPr sz="1700" b="1" spc="-5" dirty="0">
                <a:latin typeface="Consolas"/>
                <a:cs typeface="Consolas"/>
              </a:rPr>
              <a:t>Some quotes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&lt;/q&gt;</a:t>
            </a:r>
            <a:r>
              <a:rPr sz="1700" b="1" spc="-5" dirty="0">
                <a:latin typeface="Consolas"/>
                <a:cs typeface="Consolas"/>
              </a:rPr>
              <a:t>, he  said, 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&lt;q&gt;</a:t>
            </a:r>
            <a:r>
              <a:rPr sz="1700" b="1" spc="-5" dirty="0">
                <a:latin typeface="Consolas"/>
                <a:cs typeface="Consolas"/>
              </a:rPr>
              <a:t>are better</a:t>
            </a:r>
            <a:r>
              <a:rPr sz="1700" b="1" spc="-75" dirty="0">
                <a:latin typeface="Consolas"/>
                <a:cs typeface="Consolas"/>
              </a:rPr>
              <a:t> </a:t>
            </a:r>
            <a:r>
              <a:rPr sz="1700" b="1" spc="-5" dirty="0">
                <a:latin typeface="Consolas"/>
                <a:cs typeface="Consolas"/>
              </a:rPr>
              <a:t>than  none</a:t>
            </a: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&lt;/q&gt;</a:t>
            </a:r>
            <a:r>
              <a:rPr sz="1700" b="1" spc="-5" dirty="0">
                <a:latin typeface="Consolas"/>
                <a:cs typeface="Consolas"/>
              </a:rPr>
              <a:t>.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85725">
              <a:lnSpc>
                <a:spcPts val="2030"/>
              </a:lnSpc>
            </a:pP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CSS:</a:t>
            </a:r>
            <a:endParaRPr sz="1700" dirty="0">
              <a:latin typeface="Consolas"/>
              <a:cs typeface="Consolas"/>
            </a:endParaRPr>
          </a:p>
          <a:p>
            <a:pPr marL="322580" marR="1206500" indent="-237490">
              <a:lnSpc>
                <a:spcPts val="2030"/>
              </a:lnSpc>
              <a:spcBef>
                <a:spcPts val="70"/>
              </a:spcBef>
            </a:pP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q::before </a:t>
            </a:r>
            <a:r>
              <a:rPr sz="1700" b="1" dirty="0">
                <a:latin typeface="Consolas"/>
                <a:cs typeface="Consolas"/>
              </a:rPr>
              <a:t>{  </a:t>
            </a:r>
            <a:r>
              <a:rPr sz="1700" b="1" spc="-5" dirty="0">
                <a:latin typeface="Consolas"/>
                <a:cs typeface="Consolas"/>
              </a:rPr>
              <a:t>content:</a:t>
            </a:r>
            <a:r>
              <a:rPr sz="1700" b="1" spc="-100" dirty="0">
                <a:latin typeface="Consolas"/>
                <a:cs typeface="Consolas"/>
              </a:rPr>
              <a:t> </a:t>
            </a:r>
            <a:r>
              <a:rPr sz="1700" b="1" spc="-5" dirty="0">
                <a:latin typeface="Consolas"/>
                <a:cs typeface="Consolas"/>
              </a:rPr>
              <a:t>"«";  color:</a:t>
            </a:r>
            <a:r>
              <a:rPr sz="1700" b="1" spc="-55" dirty="0">
                <a:latin typeface="Consolas"/>
                <a:cs typeface="Consolas"/>
              </a:rPr>
              <a:t> </a:t>
            </a:r>
            <a:r>
              <a:rPr sz="1700" b="1" spc="-5" dirty="0">
                <a:latin typeface="Consolas"/>
                <a:cs typeface="Consolas"/>
              </a:rPr>
              <a:t>blue;</a:t>
            </a:r>
            <a:endParaRPr sz="1700" dirty="0">
              <a:latin typeface="Consolas"/>
              <a:cs typeface="Consolas"/>
            </a:endParaRPr>
          </a:p>
          <a:p>
            <a:pPr marL="85725">
              <a:lnSpc>
                <a:spcPts val="1939"/>
              </a:lnSpc>
            </a:pPr>
            <a:r>
              <a:rPr sz="1700" b="1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 marL="322580" marR="1206500" indent="-237490">
              <a:lnSpc>
                <a:spcPts val="2030"/>
              </a:lnSpc>
              <a:spcBef>
                <a:spcPts val="70"/>
              </a:spcBef>
            </a:pPr>
            <a:r>
              <a:rPr sz="1700" b="1" spc="-5" dirty="0">
                <a:solidFill>
                  <a:srgbClr val="642C84"/>
                </a:solidFill>
                <a:latin typeface="Consolas"/>
                <a:cs typeface="Consolas"/>
              </a:rPr>
              <a:t>q::after </a:t>
            </a:r>
            <a:r>
              <a:rPr sz="1700" b="1" dirty="0">
                <a:latin typeface="Consolas"/>
                <a:cs typeface="Consolas"/>
              </a:rPr>
              <a:t>{  </a:t>
            </a:r>
            <a:r>
              <a:rPr sz="1700" b="1" spc="-5" dirty="0">
                <a:latin typeface="Consolas"/>
                <a:cs typeface="Consolas"/>
              </a:rPr>
              <a:t>content:</a:t>
            </a:r>
            <a:r>
              <a:rPr sz="1700" b="1" spc="-100" dirty="0">
                <a:latin typeface="Consolas"/>
                <a:cs typeface="Consolas"/>
              </a:rPr>
              <a:t> </a:t>
            </a:r>
            <a:r>
              <a:rPr sz="1700" b="1" spc="-5" dirty="0">
                <a:latin typeface="Consolas"/>
                <a:cs typeface="Consolas"/>
              </a:rPr>
              <a:t>"»";  color:</a:t>
            </a:r>
            <a:r>
              <a:rPr sz="1700" b="1" spc="-40" dirty="0">
                <a:latin typeface="Consolas"/>
                <a:cs typeface="Consolas"/>
              </a:rPr>
              <a:t> </a:t>
            </a:r>
            <a:r>
              <a:rPr sz="1700" b="1" spc="-5" dirty="0">
                <a:latin typeface="Consolas"/>
                <a:cs typeface="Consolas"/>
              </a:rPr>
              <a:t>red;</a:t>
            </a:r>
            <a:endParaRPr sz="1700" dirty="0">
              <a:latin typeface="Consolas"/>
              <a:cs typeface="Consolas"/>
            </a:endParaRPr>
          </a:p>
          <a:p>
            <a:pPr marL="85725">
              <a:lnSpc>
                <a:spcPts val="1950"/>
              </a:lnSpc>
            </a:pPr>
            <a:r>
              <a:rPr sz="1700" b="1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521" y="738373"/>
            <a:ext cx="7821930" cy="22179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23850" marR="5080" indent="-311785">
              <a:lnSpc>
                <a:spcPts val="2630"/>
              </a:lnSpc>
              <a:spcBef>
                <a:spcPts val="195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latin typeface="Calibri"/>
                <a:cs typeface="Calibri"/>
              </a:rPr>
              <a:t>You can also select multiple types of elements and </a:t>
            </a: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apply </a:t>
            </a:r>
            <a:r>
              <a:rPr sz="2200" b="1" dirty="0">
                <a:solidFill>
                  <a:srgbClr val="0F9D58"/>
                </a:solidFill>
                <a:latin typeface="Calibri"/>
                <a:cs typeface="Calibri"/>
              </a:rPr>
              <a:t>a </a:t>
            </a: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single  rule set to all of</a:t>
            </a:r>
            <a:r>
              <a:rPr sz="2200" b="1" spc="-10" dirty="0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them</a:t>
            </a:r>
            <a:endParaRPr sz="2200" dirty="0">
              <a:latin typeface="Calibri"/>
              <a:cs typeface="Calibri"/>
            </a:endParaRPr>
          </a:p>
          <a:p>
            <a:pPr marL="671830" lvl="1" indent="-222885">
              <a:lnSpc>
                <a:spcPts val="2070"/>
              </a:lnSpc>
              <a:buFont typeface="Arial"/>
              <a:buChar char="○"/>
              <a:tabLst>
                <a:tab pos="672465" algn="l"/>
              </a:tabLst>
            </a:pPr>
            <a:r>
              <a:rPr sz="1800" b="1" spc="-5" dirty="0">
                <a:latin typeface="Calibri"/>
                <a:cs typeface="Calibri"/>
              </a:rPr>
              <a:t>Include multiple selectors separated by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5" dirty="0" smtClean="0">
                <a:solidFill>
                  <a:srgbClr val="DB4437"/>
                </a:solidFill>
                <a:latin typeface="Calibri"/>
                <a:cs typeface="Calibri"/>
              </a:rPr>
              <a:t>commas</a:t>
            </a:r>
            <a:endParaRPr lang="en-US" sz="1800" b="1" spc="-5" dirty="0" smtClean="0">
              <a:solidFill>
                <a:srgbClr val="DB4437"/>
              </a:solidFill>
              <a:latin typeface="Calibri"/>
              <a:cs typeface="Calibri"/>
            </a:endParaRPr>
          </a:p>
          <a:p>
            <a:pPr>
              <a:lnSpc>
                <a:spcPts val="2070"/>
              </a:lnSpc>
              <a:tabLst>
                <a:tab pos="672465" algn="l"/>
              </a:tabLst>
            </a:pPr>
            <a:r>
              <a:rPr lang="en-US" b="1" spc="-5" dirty="0" smtClean="0">
                <a:cs typeface="Calibri"/>
              </a:rPr>
              <a:t> </a:t>
            </a:r>
            <a:endParaRPr lang="en-US" dirty="0">
              <a:cs typeface="Calibri"/>
            </a:endParaRPr>
          </a:p>
          <a:p>
            <a:pPr marL="323850" marR="5080" indent="-311785">
              <a:lnSpc>
                <a:spcPts val="2630"/>
              </a:lnSpc>
              <a:spcBef>
                <a:spcPts val="195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lang="en-US" sz="2200" b="1" spc="-5" dirty="0" smtClean="0">
                <a:cs typeface="Calibri"/>
              </a:rPr>
              <a:t>Pseudo-classes can be added in the selection</a:t>
            </a:r>
          </a:p>
          <a:p>
            <a:pPr marL="323850" marR="5080" indent="-311785">
              <a:lnSpc>
                <a:spcPts val="2630"/>
              </a:lnSpc>
              <a:spcBef>
                <a:spcPts val="195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lang="en-US" sz="2200" b="1" spc="-5" dirty="0" smtClean="0">
                <a:cs typeface="Calibri"/>
              </a:rPr>
              <a:t>Combine selectors as your project needs it</a:t>
            </a:r>
            <a:endParaRPr lang="en-US" b="1" spc="-5" dirty="0" smtClean="0">
              <a:solidFill>
                <a:srgbClr val="DB4437"/>
              </a:solidFill>
              <a:latin typeface="Calibri"/>
              <a:cs typeface="Calibri"/>
            </a:endParaRPr>
          </a:p>
          <a:p>
            <a:pPr>
              <a:lnSpc>
                <a:spcPts val="2070"/>
              </a:lnSpc>
              <a:tabLst>
                <a:tab pos="672465" algn="l"/>
              </a:tabLst>
            </a:pPr>
            <a:endParaRPr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76468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Multiple</a:t>
            </a:r>
            <a:r>
              <a:rPr spc="-80" dirty="0"/>
              <a:t> </a:t>
            </a:r>
            <a:r>
              <a:rPr spc="-5" dirty="0" smtClean="0"/>
              <a:t>Selectors</a:t>
            </a:r>
            <a:r>
              <a:rPr lang="en-US" spc="-5" dirty="0" smtClean="0"/>
              <a:t> With Pseudo-Classes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27521" y="2952750"/>
            <a:ext cx="8174001" cy="865621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  <a:tabLst>
                <a:tab pos="4356735" algn="l"/>
              </a:tabLst>
            </a:pP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div#container</a:t>
            </a:r>
            <a:r>
              <a:rPr sz="1700" b="1" spc="-5" dirty="0">
                <a:solidFill>
                  <a:srgbClr val="DB4437"/>
                </a:solidFill>
                <a:latin typeface="Consolas"/>
                <a:cs typeface="Consolas"/>
              </a:rPr>
              <a:t>,</a:t>
            </a:r>
            <a:r>
              <a:rPr sz="1700" b="1" spc="5" dirty="0">
                <a:solidFill>
                  <a:srgbClr val="DB4437"/>
                </a:solidFill>
                <a:latin typeface="Consolas"/>
                <a:cs typeface="Consolas"/>
              </a:rPr>
              <a:t> </a:t>
            </a: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span:only-child</a:t>
            </a:r>
            <a:r>
              <a:rPr sz="1700" b="1" spc="-5" dirty="0">
                <a:solidFill>
                  <a:srgbClr val="DB4437"/>
                </a:solidFill>
                <a:latin typeface="Consolas"/>
                <a:cs typeface="Consolas"/>
              </a:rPr>
              <a:t>,</a:t>
            </a:r>
            <a:r>
              <a:rPr sz="1700" b="1" spc="10" dirty="0">
                <a:solidFill>
                  <a:srgbClr val="DB4437"/>
                </a:solidFill>
                <a:latin typeface="Consolas"/>
                <a:cs typeface="Consolas"/>
              </a:rPr>
              <a:t> </a:t>
            </a: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h1	</a:t>
            </a:r>
            <a:r>
              <a:rPr sz="1700" b="1" dirty="0">
                <a:latin typeface="Consolas"/>
                <a:cs typeface="Consolas"/>
              </a:rPr>
              <a:t>{ </a:t>
            </a:r>
            <a:r>
              <a:rPr sz="1700" b="1" spc="-5" dirty="0">
                <a:latin typeface="Consolas"/>
                <a:cs typeface="Consolas"/>
              </a:rPr>
              <a:t>color: blue;</a:t>
            </a:r>
            <a:r>
              <a:rPr sz="1700" b="1" spc="-40" dirty="0">
                <a:latin typeface="Consolas"/>
                <a:cs typeface="Consolas"/>
              </a:rPr>
              <a:t> </a:t>
            </a:r>
            <a:r>
              <a:rPr sz="1700" b="1" dirty="0" smtClean="0">
                <a:latin typeface="Consolas"/>
                <a:cs typeface="Consolas"/>
              </a:rPr>
              <a:t>}</a:t>
            </a:r>
            <a:endParaRPr lang="en-US" sz="1700" b="1" dirty="0" smtClean="0">
              <a:latin typeface="Consolas"/>
              <a:cs typeface="Consolas"/>
            </a:endParaRPr>
          </a:p>
          <a:p>
            <a:pPr marL="85725">
              <a:spcBef>
                <a:spcPts val="229"/>
              </a:spcBef>
              <a:tabLst>
                <a:tab pos="4356735" algn="l"/>
              </a:tabLst>
            </a:pPr>
            <a:r>
              <a:rPr lang="en-US" sz="17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a</a:t>
            </a:r>
            <a:r>
              <a:rPr lang="en-US" sz="1700" b="1" spc="-5" dirty="0" smtClean="0">
                <a:solidFill>
                  <a:srgbClr val="DB4437"/>
                </a:solidFill>
                <a:latin typeface="Consolas"/>
                <a:cs typeface="Consolas"/>
              </a:rPr>
              <a:t>,</a:t>
            </a:r>
            <a:r>
              <a:rPr lang="en-US" sz="1700" b="1" spc="5" dirty="0" smtClean="0">
                <a:solidFill>
                  <a:srgbClr val="DB4437"/>
                </a:solidFill>
                <a:latin typeface="Consolas"/>
                <a:cs typeface="Consolas"/>
              </a:rPr>
              <a:t> </a:t>
            </a:r>
            <a:r>
              <a:rPr lang="en-US" sz="1700" b="1" spc="-5" dirty="0" err="1" smtClean="0">
                <a:solidFill>
                  <a:srgbClr val="0F9D58"/>
                </a:solidFill>
                <a:latin typeface="Consolas"/>
                <a:cs typeface="Consolas"/>
              </a:rPr>
              <a:t>em:hover</a:t>
            </a:r>
            <a:r>
              <a:rPr lang="en-US" sz="1700" b="1" spc="-5" dirty="0" smtClean="0">
                <a:solidFill>
                  <a:srgbClr val="DB4437"/>
                </a:solidFill>
                <a:latin typeface="Consolas"/>
                <a:cs typeface="Consolas"/>
              </a:rPr>
              <a:t>,</a:t>
            </a:r>
            <a:r>
              <a:rPr lang="en-US" sz="1700" b="1" spc="10" dirty="0" smtClean="0">
                <a:solidFill>
                  <a:srgbClr val="DB4437"/>
                </a:solidFill>
                <a:latin typeface="Consolas"/>
                <a:cs typeface="Consolas"/>
              </a:rPr>
              <a:t> </a:t>
            </a:r>
            <a:r>
              <a:rPr lang="en-US" sz="1700" b="1" spc="10" dirty="0" smtClean="0">
                <a:solidFill>
                  <a:srgbClr val="00B050"/>
                </a:solidFill>
                <a:latin typeface="Consolas"/>
                <a:cs typeface="Consolas"/>
              </a:rPr>
              <a:t>p:last-child</a:t>
            </a:r>
            <a:r>
              <a:rPr lang="en-US" sz="17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  </a:t>
            </a:r>
            <a:r>
              <a:rPr lang="en-US" sz="1700" b="1" dirty="0" smtClean="0">
                <a:latin typeface="Consolas"/>
                <a:cs typeface="Consolas"/>
              </a:rPr>
              <a:t>{ </a:t>
            </a:r>
            <a:r>
              <a:rPr lang="en-US" sz="1700" b="1" spc="-40" dirty="0" smtClean="0">
                <a:latin typeface="Consolas"/>
                <a:cs typeface="Consolas"/>
              </a:rPr>
              <a:t>letter-spacing: 5px; color: red;</a:t>
            </a:r>
            <a:r>
              <a:rPr lang="en-US" sz="1700" b="1" dirty="0" smtClean="0">
                <a:latin typeface="Consolas"/>
                <a:cs typeface="Consolas"/>
              </a:rPr>
              <a:t>}</a:t>
            </a:r>
            <a:endParaRPr lang="en-US" sz="1700" b="1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229"/>
              </a:spcBef>
              <a:tabLst>
                <a:tab pos="4356735" algn="l"/>
              </a:tabLst>
            </a:pPr>
            <a:endParaRPr sz="17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6397" y="1285704"/>
            <a:ext cx="33077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Cascading</a:t>
            </a:r>
            <a:r>
              <a:rPr sz="40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Rules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4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521" y="738373"/>
            <a:ext cx="6205220" cy="1346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ts val="2630"/>
              </a:lnSpc>
              <a:spcBef>
                <a:spcPts val="100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latin typeface="Calibri"/>
                <a:cs typeface="Calibri"/>
              </a:rPr>
              <a:t>Three factors that determine which CSS style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wins:</a:t>
            </a:r>
            <a:endParaRPr sz="2200" dirty="0">
              <a:latin typeface="Calibri"/>
              <a:cs typeface="Calibri"/>
            </a:endParaRPr>
          </a:p>
          <a:p>
            <a:pPr marL="671830" lvl="1" indent="-300990">
              <a:lnSpc>
                <a:spcPts val="2625"/>
              </a:lnSpc>
              <a:buFontTx/>
              <a:buAutoNum type="arabicPeriod"/>
              <a:tabLst>
                <a:tab pos="672465" algn="l"/>
              </a:tabLst>
            </a:pPr>
            <a:r>
              <a:rPr lang="ro-RO" sz="2200" b="1" spc="-5" dirty="0" smtClean="0">
                <a:solidFill>
                  <a:srgbClr val="DB4437"/>
                </a:solidFill>
                <a:cs typeface="Calibri"/>
              </a:rPr>
              <a:t>Specificity</a:t>
            </a:r>
            <a:endParaRPr lang="ro-RO" sz="2200" dirty="0" smtClean="0">
              <a:cs typeface="Calibri"/>
            </a:endParaRPr>
          </a:p>
          <a:p>
            <a:pPr marL="671830" lvl="1" indent="-300990">
              <a:lnSpc>
                <a:spcPts val="2625"/>
              </a:lnSpc>
              <a:buAutoNum type="arabicPeriod"/>
              <a:tabLst>
                <a:tab pos="672465" algn="l"/>
              </a:tabLst>
            </a:pPr>
            <a:r>
              <a:rPr lang="ro-RO" sz="2200" b="1" spc="-5" dirty="0" smtClean="0">
                <a:solidFill>
                  <a:srgbClr val="DB4437"/>
                </a:solidFill>
                <a:cs typeface="Calibri"/>
              </a:rPr>
              <a:t>Importance</a:t>
            </a:r>
            <a:endParaRPr lang="ro-RO" sz="2200" dirty="0">
              <a:cs typeface="Calibri"/>
            </a:endParaRPr>
          </a:p>
          <a:p>
            <a:pPr marL="671830" lvl="1" indent="-300990">
              <a:lnSpc>
                <a:spcPts val="2625"/>
              </a:lnSpc>
              <a:buFontTx/>
              <a:buAutoNum type="arabicPeriod"/>
              <a:tabLst>
                <a:tab pos="672465" algn="l"/>
              </a:tabLst>
            </a:pPr>
            <a:r>
              <a:rPr lang="ro-RO" sz="2200" b="1" spc="-5" dirty="0" smtClean="0">
                <a:solidFill>
                  <a:srgbClr val="DB4437"/>
                </a:solidFill>
                <a:cs typeface="Calibri"/>
              </a:rPr>
              <a:t>Order</a:t>
            </a:r>
            <a:r>
              <a:rPr lang="en-US" sz="2200" b="1" spc="-5" dirty="0" smtClean="0">
                <a:solidFill>
                  <a:srgbClr val="DB4437"/>
                </a:solidFill>
                <a:cs typeface="Calibri"/>
              </a:rPr>
              <a:t> of CSS Rule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5320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Cascading</a:t>
            </a:r>
            <a:r>
              <a:rPr spc="-85" dirty="0"/>
              <a:t> </a:t>
            </a:r>
            <a:r>
              <a:rPr lang="en-US" spc="-85" dirty="0" smtClean="0"/>
              <a:t>(priority) </a:t>
            </a:r>
            <a:r>
              <a:rPr spc="-5" dirty="0" smtClean="0"/>
              <a:t>Rules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29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09600" y="413606"/>
            <a:ext cx="7806055" cy="4347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  <a:tabLst>
                <a:tab pos="323850" algn="l"/>
              </a:tabLst>
            </a:pPr>
            <a:r>
              <a:rPr sz="2200" dirty="0">
                <a:solidFill>
                  <a:srgbClr val="DB4437"/>
                </a:solidFill>
                <a:latin typeface="Arial"/>
                <a:cs typeface="Arial"/>
              </a:rPr>
              <a:t>●	</a:t>
            </a:r>
            <a:r>
              <a:rPr lang="en-US" b="1" dirty="0" smtClean="0">
                <a:solidFill>
                  <a:srgbClr val="DB4437"/>
                </a:solidFill>
                <a:latin typeface="Calibri"/>
                <a:cs typeface="Calibri"/>
              </a:rPr>
              <a:t>A “score” which </a:t>
            </a:r>
            <a:r>
              <a:rPr lang="en-US" b="1" dirty="0" err="1" smtClean="0">
                <a:solidFill>
                  <a:srgbClr val="DB4437"/>
                </a:solidFill>
                <a:latin typeface="Calibri"/>
                <a:cs typeface="Calibri"/>
              </a:rPr>
              <a:t>determins</a:t>
            </a:r>
            <a:r>
              <a:rPr lang="en-US" b="1" dirty="0" smtClean="0">
                <a:solidFill>
                  <a:srgbClr val="DB4437"/>
                </a:solidFill>
                <a:latin typeface="Calibri"/>
                <a:cs typeface="Calibri"/>
              </a:rPr>
              <a:t> the priority of a CSS selector</a:t>
            </a:r>
          </a:p>
          <a:p>
            <a:pPr marL="323850" indent="-311785">
              <a:lnSpc>
                <a:spcPts val="2625"/>
              </a:lnSpc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lang="en-US" dirty="0" smtClean="0">
                <a:latin typeface="Calibri"/>
                <a:cs typeface="Calibri"/>
              </a:rPr>
              <a:t>Think of Specificity as 4 groups of numbers</a:t>
            </a:r>
          </a:p>
          <a:p>
            <a:pPr marL="323850" indent="-311785">
              <a:lnSpc>
                <a:spcPts val="2625"/>
              </a:lnSpc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lang="en-US" b="1" dirty="0" smtClean="0">
                <a:latin typeface="Calibri"/>
                <a:cs typeface="Calibri"/>
              </a:rPr>
              <a:t>Its starting form is 0 – 0 – 0 – 0</a:t>
            </a:r>
          </a:p>
          <a:p>
            <a:pPr marL="323850" indent="-311785">
              <a:lnSpc>
                <a:spcPts val="2625"/>
              </a:lnSpc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lang="en-US" dirty="0" smtClean="0">
                <a:latin typeface="Calibri"/>
                <a:cs typeface="Calibri"/>
              </a:rPr>
              <a:t>For each inline style: add 1-0-0-0</a:t>
            </a:r>
          </a:p>
          <a:p>
            <a:pPr marL="323850" indent="-311785">
              <a:lnSpc>
                <a:spcPts val="2625"/>
              </a:lnSpc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lang="en-US" dirty="0" smtClean="0">
                <a:latin typeface="Calibri"/>
                <a:cs typeface="Calibri"/>
              </a:rPr>
              <a:t>For ID: add 1-0-0</a:t>
            </a:r>
          </a:p>
          <a:p>
            <a:pPr marL="323850" indent="-311785">
              <a:lnSpc>
                <a:spcPts val="2625"/>
              </a:lnSpc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lang="en-US" dirty="0" smtClean="0">
                <a:latin typeface="Calibri"/>
                <a:cs typeface="Calibri"/>
              </a:rPr>
              <a:t>For each class, attribute, or pseudo-class: add 1-0</a:t>
            </a:r>
          </a:p>
          <a:p>
            <a:pPr marL="323850" indent="-311785">
              <a:lnSpc>
                <a:spcPts val="2625"/>
              </a:lnSpc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lang="en-US" dirty="0" smtClean="0">
                <a:latin typeface="Calibri"/>
                <a:cs typeface="Calibri"/>
              </a:rPr>
              <a:t>Tag: add 1</a:t>
            </a:r>
          </a:p>
          <a:p>
            <a:pPr marL="323850" indent="-311785">
              <a:lnSpc>
                <a:spcPts val="2625"/>
              </a:lnSpc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Each group can be larger than 10</a:t>
            </a:r>
            <a:endParaRPr lang="en-US" b="1" dirty="0">
              <a:latin typeface="Calibri"/>
              <a:cs typeface="Calibri"/>
            </a:endParaRPr>
          </a:p>
          <a:p>
            <a:pPr marL="323850" indent="-311785">
              <a:lnSpc>
                <a:spcPts val="2625"/>
              </a:lnSpc>
              <a:buFont typeface="Arial"/>
              <a:buChar char="●"/>
              <a:tabLst>
                <a:tab pos="323850" algn="l"/>
                <a:tab pos="324485" algn="l"/>
              </a:tabLst>
            </a:pPr>
            <a:endParaRPr lang="en-US" b="1" dirty="0" smtClean="0">
              <a:solidFill>
                <a:srgbClr val="00B050"/>
              </a:solidFill>
              <a:cs typeface="Calibri"/>
            </a:endParaRPr>
          </a:p>
          <a:p>
            <a:pPr marL="12065">
              <a:lnSpc>
                <a:spcPts val="2625"/>
              </a:lnSpc>
              <a:tabLst>
                <a:tab pos="323850" algn="l"/>
                <a:tab pos="324485" algn="l"/>
              </a:tabLst>
            </a:pPr>
            <a:r>
              <a:rPr lang="en-US" b="1" dirty="0" smtClean="0">
                <a:solidFill>
                  <a:srgbClr val="00B050"/>
                </a:solidFill>
                <a:cs typeface="Calibri"/>
              </a:rPr>
              <a:t>Examples </a:t>
            </a:r>
            <a:r>
              <a:rPr lang="en-US" b="1" dirty="0">
                <a:solidFill>
                  <a:srgbClr val="00B050"/>
                </a:solidFill>
                <a:cs typeface="Calibri"/>
              </a:rPr>
              <a:t>of </a:t>
            </a:r>
            <a:r>
              <a:rPr lang="en-US" b="1" dirty="0" smtClean="0">
                <a:solidFill>
                  <a:srgbClr val="00B050"/>
                </a:solidFill>
                <a:cs typeface="Calibri"/>
              </a:rPr>
              <a:t>specificity, in winning order: </a:t>
            </a:r>
          </a:p>
          <a:p>
            <a:pPr marL="323850" indent="-311785">
              <a:lnSpc>
                <a:spcPts val="2625"/>
              </a:lnSpc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lang="en-US" b="1" dirty="0" smtClean="0">
                <a:cs typeface="Calibri"/>
              </a:rPr>
              <a:t>1 – 0 – 0 – 1 </a:t>
            </a:r>
            <a:r>
              <a:rPr lang="en-US" dirty="0" smtClean="0">
                <a:cs typeface="Calibri"/>
              </a:rPr>
              <a:t>(inline style, 1 tag) – added inline style on a simple element</a:t>
            </a:r>
          </a:p>
          <a:p>
            <a:pPr marL="323850" indent="-311785">
              <a:lnSpc>
                <a:spcPts val="2625"/>
              </a:lnSpc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lang="en-US" b="1" dirty="0" smtClean="0">
                <a:cs typeface="Calibri"/>
              </a:rPr>
              <a:t>0 </a:t>
            </a:r>
            <a:r>
              <a:rPr lang="en-US" b="1" dirty="0">
                <a:cs typeface="Calibri"/>
              </a:rPr>
              <a:t>– 1 – </a:t>
            </a:r>
            <a:r>
              <a:rPr lang="en-US" b="1" dirty="0" smtClean="0">
                <a:cs typeface="Calibri"/>
              </a:rPr>
              <a:t>2 – 1 </a:t>
            </a:r>
            <a:r>
              <a:rPr lang="en-US" dirty="0" smtClean="0">
                <a:cs typeface="Calibri"/>
              </a:rPr>
              <a:t>(1 id, 2 classes, 1 tag) - #id .class1.class2 ….. div</a:t>
            </a:r>
          </a:p>
          <a:p>
            <a:pPr marL="323850" indent="-311785">
              <a:lnSpc>
                <a:spcPts val="2625"/>
              </a:lnSpc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lang="en-US" b="1" dirty="0" smtClean="0">
                <a:cs typeface="Calibri"/>
              </a:rPr>
              <a:t>0 – 0 – 5 – 10 </a:t>
            </a:r>
            <a:r>
              <a:rPr lang="en-US" dirty="0" smtClean="0">
                <a:cs typeface="Calibri"/>
              </a:rPr>
              <a:t>(5 classes, 10 tags) - .class1 .class2 …. div div </a:t>
            </a:r>
            <a:r>
              <a:rPr lang="en-US" dirty="0" err="1" smtClean="0">
                <a:cs typeface="Calibri"/>
              </a:rPr>
              <a:t>div</a:t>
            </a:r>
            <a:r>
              <a:rPr lang="en-US" dirty="0" smtClean="0">
                <a:cs typeface="Calibri"/>
              </a:rPr>
              <a:t> span a div ….</a:t>
            </a:r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43444"/>
            <a:ext cx="14179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Specificity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985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521" y="738373"/>
            <a:ext cx="7359015" cy="102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ts val="2630"/>
              </a:lnSpc>
              <a:spcBef>
                <a:spcPts val="100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later rules will win over earlier</a:t>
            </a:r>
            <a:r>
              <a:rPr sz="2200" b="1" spc="-15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rules</a:t>
            </a:r>
            <a:endParaRPr sz="2200" dirty="0">
              <a:latin typeface="Calibri"/>
              <a:cs typeface="Calibri"/>
            </a:endParaRPr>
          </a:p>
          <a:p>
            <a:pPr marL="323850" marR="5080" indent="-311785">
              <a:lnSpc>
                <a:spcPts val="2630"/>
              </a:lnSpc>
              <a:spcBef>
                <a:spcPts val="85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latin typeface="Calibri"/>
                <a:cs typeface="Calibri"/>
              </a:rPr>
              <a:t>Is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factor when </a:t>
            </a: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multiple competing selectors have the same  importance </a:t>
            </a:r>
            <a:r>
              <a:rPr sz="2200" b="1" i="1" spc="-5" dirty="0">
                <a:solidFill>
                  <a:srgbClr val="0F9D58"/>
                </a:solidFill>
                <a:latin typeface="Calibri"/>
                <a:cs typeface="Calibri"/>
              </a:rPr>
              <a:t>and</a:t>
            </a:r>
            <a:r>
              <a:rPr sz="2200" b="1" i="1" spc="25" dirty="0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specificity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9892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Order of CSS Rules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66800" y="1803218"/>
            <a:ext cx="7620000" cy="2658419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div </a:t>
            </a:r>
            <a:r>
              <a:rPr sz="1700" b="1" dirty="0">
                <a:latin typeface="Consolas"/>
                <a:cs typeface="Consolas"/>
              </a:rPr>
              <a:t>{ </a:t>
            </a:r>
            <a:r>
              <a:rPr sz="1700" b="1" spc="-5" dirty="0" smtClean="0">
                <a:latin typeface="Consolas"/>
                <a:cs typeface="Consolas"/>
              </a:rPr>
              <a:t>color</a:t>
            </a:r>
            <a:r>
              <a:rPr sz="1700" b="1" spc="-5" dirty="0">
                <a:latin typeface="Consolas"/>
                <a:cs typeface="Consolas"/>
              </a:rPr>
              <a:t>: </a:t>
            </a:r>
            <a:r>
              <a:rPr sz="1700" b="1" spc="-5" dirty="0" smtClean="0">
                <a:latin typeface="Consolas"/>
                <a:cs typeface="Consolas"/>
              </a:rPr>
              <a:t>blue</a:t>
            </a:r>
            <a:r>
              <a:rPr lang="en-US" sz="1700" b="1" spc="-5" dirty="0" smtClean="0">
                <a:latin typeface="Consolas"/>
                <a:cs typeface="Consolas"/>
              </a:rPr>
              <a:t> </a:t>
            </a:r>
            <a:r>
              <a:rPr sz="1700" b="1" dirty="0" smtClean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7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div </a:t>
            </a:r>
            <a:r>
              <a:rPr sz="1700" b="1" dirty="0">
                <a:latin typeface="Consolas"/>
                <a:cs typeface="Consolas"/>
              </a:rPr>
              <a:t>{ </a:t>
            </a:r>
            <a:r>
              <a:rPr sz="1700" b="1" spc="-5" dirty="0">
                <a:latin typeface="Consolas"/>
                <a:cs typeface="Consolas"/>
              </a:rPr>
              <a:t>color: red;</a:t>
            </a:r>
            <a:r>
              <a:rPr sz="1700" b="1" spc="-15" dirty="0">
                <a:latin typeface="Consolas"/>
                <a:cs typeface="Consolas"/>
              </a:rPr>
              <a:t> </a:t>
            </a:r>
            <a:r>
              <a:rPr lang="en-US" sz="1700" b="1" spc="-15" dirty="0" smtClean="0">
                <a:latin typeface="Consolas"/>
                <a:cs typeface="Consolas"/>
              </a:rPr>
              <a:t>width: auto; border: 10px solid red;</a:t>
            </a:r>
            <a:r>
              <a:rPr sz="1700" b="1" dirty="0" smtClean="0">
                <a:latin typeface="Consolas"/>
                <a:cs typeface="Consolas"/>
              </a:rPr>
              <a:t>}</a:t>
            </a:r>
            <a:endParaRPr lang="en-US" sz="1700" b="1" dirty="0" smtClean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endParaRPr lang="en-US" sz="1700" b="1" dirty="0">
              <a:latin typeface="Consolas"/>
              <a:cs typeface="Consolas"/>
            </a:endParaRPr>
          </a:p>
          <a:p>
            <a:pPr marL="85725"/>
            <a:r>
              <a:rPr lang="ro-RO" sz="17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div </a:t>
            </a:r>
            <a:r>
              <a:rPr lang="ro-RO" sz="1700" b="1" dirty="0" smtClean="0">
                <a:latin typeface="Consolas"/>
                <a:cs typeface="Consolas"/>
              </a:rPr>
              <a:t>{ </a:t>
            </a:r>
            <a:r>
              <a:rPr lang="ro-RO" sz="1700" b="1" spc="-5" dirty="0" smtClean="0">
                <a:latin typeface="Consolas"/>
                <a:cs typeface="Consolas"/>
              </a:rPr>
              <a:t>color: </a:t>
            </a:r>
            <a:r>
              <a:rPr lang="en-US" sz="1700" b="1" spc="-5" dirty="0" smtClean="0">
                <a:latin typeface="Consolas"/>
                <a:cs typeface="Consolas"/>
              </a:rPr>
              <a:t>purple</a:t>
            </a:r>
            <a:r>
              <a:rPr lang="ro-RO" sz="1700" b="1" spc="-5" dirty="0" smtClean="0">
                <a:latin typeface="Consolas"/>
                <a:cs typeface="Consolas"/>
              </a:rPr>
              <a:t>;</a:t>
            </a:r>
            <a:r>
              <a:rPr lang="ro-RO" sz="1700" b="1" spc="-15" dirty="0" smtClean="0">
                <a:latin typeface="Consolas"/>
                <a:cs typeface="Consolas"/>
              </a:rPr>
              <a:t> </a:t>
            </a:r>
            <a:r>
              <a:rPr lang="en-US" sz="1700" b="1" spc="-15" dirty="0" smtClean="0">
                <a:latin typeface="Consolas"/>
                <a:cs typeface="Consolas"/>
              </a:rPr>
              <a:t>width: 200px; border: 1px solid #000;</a:t>
            </a:r>
            <a:r>
              <a:rPr lang="ro-RO" sz="1700" b="1" dirty="0" smtClean="0">
                <a:latin typeface="Consolas"/>
                <a:cs typeface="Consolas"/>
              </a:rPr>
              <a:t>}</a:t>
            </a:r>
            <a:endParaRPr lang="en-US" sz="1700" b="1" dirty="0" smtClean="0">
              <a:latin typeface="Consolas"/>
              <a:cs typeface="Consolas"/>
            </a:endParaRPr>
          </a:p>
          <a:p>
            <a:pPr marL="85725"/>
            <a:endParaRPr lang="en-US" sz="1700" b="1" dirty="0">
              <a:latin typeface="Consolas"/>
              <a:cs typeface="Consolas"/>
            </a:endParaRPr>
          </a:p>
          <a:p>
            <a:pPr marL="85725"/>
            <a:r>
              <a:rPr lang="en-US" sz="1700" b="1" spc="-5" dirty="0" err="1" smtClean="0">
                <a:solidFill>
                  <a:srgbClr val="0F9D58"/>
                </a:solidFill>
                <a:latin typeface="Consolas"/>
                <a:cs typeface="Consolas"/>
              </a:rPr>
              <a:t>span.item</a:t>
            </a:r>
            <a:r>
              <a:rPr lang="en-US" sz="17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-text</a:t>
            </a:r>
            <a:r>
              <a:rPr lang="ro-RO" sz="17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 </a:t>
            </a:r>
            <a:r>
              <a:rPr lang="ro-RO" sz="1700" b="1" dirty="0" smtClean="0">
                <a:latin typeface="Consolas"/>
                <a:cs typeface="Consolas"/>
              </a:rPr>
              <a:t>{ </a:t>
            </a:r>
            <a:r>
              <a:rPr lang="ro-RO" sz="1700" b="1" spc="-5" dirty="0" smtClean="0">
                <a:latin typeface="Consolas"/>
                <a:cs typeface="Consolas"/>
              </a:rPr>
              <a:t>color: </a:t>
            </a:r>
            <a:r>
              <a:rPr lang="en-US" sz="1700" b="1" spc="-5" dirty="0" smtClean="0">
                <a:latin typeface="Consolas"/>
                <a:cs typeface="Consolas"/>
              </a:rPr>
              <a:t>purple</a:t>
            </a:r>
            <a:r>
              <a:rPr lang="ro-RO" sz="1700" b="1" spc="-5" dirty="0" smtClean="0">
                <a:latin typeface="Consolas"/>
                <a:cs typeface="Consolas"/>
              </a:rPr>
              <a:t>;</a:t>
            </a:r>
            <a:r>
              <a:rPr lang="ro-RO" sz="1700" b="1" spc="-15" dirty="0" smtClean="0">
                <a:latin typeface="Consolas"/>
                <a:cs typeface="Consolas"/>
              </a:rPr>
              <a:t> </a:t>
            </a:r>
            <a:r>
              <a:rPr lang="en-US" sz="1700" b="1" spc="-15" dirty="0" smtClean="0">
                <a:latin typeface="Consolas"/>
                <a:cs typeface="Consolas"/>
              </a:rPr>
              <a:t>background: none; </a:t>
            </a:r>
            <a:r>
              <a:rPr lang="ro-RO" sz="1700" b="1" dirty="0" smtClean="0">
                <a:latin typeface="Consolas"/>
                <a:cs typeface="Consolas"/>
              </a:rPr>
              <a:t>}</a:t>
            </a:r>
            <a:endParaRPr lang="en-US" sz="1700" b="1" dirty="0" smtClean="0">
              <a:latin typeface="Consolas"/>
              <a:cs typeface="Consolas"/>
            </a:endParaRPr>
          </a:p>
          <a:p>
            <a:pPr marL="85725"/>
            <a:endParaRPr lang="en-US" sz="1700" b="1" dirty="0" smtClean="0">
              <a:latin typeface="Consolas"/>
              <a:cs typeface="Consolas"/>
            </a:endParaRPr>
          </a:p>
          <a:p>
            <a:pPr marL="85725"/>
            <a:r>
              <a:rPr lang="en-US" sz="1700" b="1" spc="-5" dirty="0" err="1" smtClean="0">
                <a:solidFill>
                  <a:srgbClr val="0F9D58"/>
                </a:solidFill>
                <a:latin typeface="Consolas"/>
                <a:cs typeface="Consolas"/>
              </a:rPr>
              <a:t>span.item</a:t>
            </a:r>
            <a:r>
              <a:rPr lang="en-US" sz="17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-text</a:t>
            </a:r>
            <a:r>
              <a:rPr lang="ro-RO" sz="17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 </a:t>
            </a:r>
            <a:r>
              <a:rPr lang="ro-RO" sz="1700" b="1" dirty="0" smtClean="0">
                <a:latin typeface="Consolas"/>
                <a:cs typeface="Consolas"/>
              </a:rPr>
              <a:t>{ </a:t>
            </a:r>
            <a:r>
              <a:rPr lang="ro-RO" sz="1700" b="1" spc="-5" dirty="0" smtClean="0">
                <a:latin typeface="Consolas"/>
                <a:cs typeface="Consolas"/>
              </a:rPr>
              <a:t>color: </a:t>
            </a:r>
            <a:r>
              <a:rPr lang="en-US" sz="1700" b="1" spc="-5" dirty="0" smtClean="0">
                <a:latin typeface="Consolas"/>
                <a:cs typeface="Consolas"/>
              </a:rPr>
              <a:t>cyan</a:t>
            </a:r>
            <a:r>
              <a:rPr lang="ro-RO" sz="1700" b="1" spc="-5" dirty="0" smtClean="0">
                <a:latin typeface="Consolas"/>
                <a:cs typeface="Consolas"/>
              </a:rPr>
              <a:t>;</a:t>
            </a:r>
            <a:r>
              <a:rPr lang="en-US" sz="1700" b="1" spc="-5" dirty="0" smtClean="0">
                <a:latin typeface="Consolas"/>
                <a:cs typeface="Consolas"/>
              </a:rPr>
              <a:t> background: green;</a:t>
            </a:r>
            <a:r>
              <a:rPr lang="ro-RO" sz="1700" b="1" spc="-15" dirty="0" smtClean="0">
                <a:latin typeface="Consolas"/>
                <a:cs typeface="Consolas"/>
              </a:rPr>
              <a:t> </a:t>
            </a:r>
            <a:r>
              <a:rPr lang="ro-RO" sz="1700" b="1" dirty="0" smtClean="0">
                <a:latin typeface="Consolas"/>
                <a:cs typeface="Consolas"/>
              </a:rPr>
              <a:t>}</a:t>
            </a:r>
            <a:endParaRPr lang="en-US" sz="1700" b="1" dirty="0" smtClean="0">
              <a:latin typeface="Consolas"/>
              <a:cs typeface="Consolas"/>
            </a:endParaRPr>
          </a:p>
          <a:p>
            <a:pPr marL="85725"/>
            <a:endParaRPr lang="en-US" sz="1700" b="1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953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521" y="738373"/>
            <a:ext cx="7502079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dirty="0" smtClean="0">
                <a:latin typeface="Calibri"/>
                <a:cs typeface="Calibri"/>
              </a:rPr>
              <a:t>A</a:t>
            </a:r>
            <a:r>
              <a:rPr lang="en-US" sz="2200" b="1" dirty="0" smtClean="0">
                <a:latin typeface="Calibri"/>
                <a:cs typeface="Calibri"/>
              </a:rPr>
              <a:t>n</a:t>
            </a:r>
            <a:r>
              <a:rPr sz="2200" b="1" dirty="0" smtClean="0">
                <a:latin typeface="Calibri"/>
                <a:cs typeface="Calibri"/>
              </a:rPr>
              <a:t> </a:t>
            </a:r>
            <a:r>
              <a:rPr lang="en-US" b="1" spc="-5" dirty="0" smtClean="0">
                <a:solidFill>
                  <a:srgbClr val="DB4437"/>
                </a:solidFill>
                <a:latin typeface="Consolas"/>
                <a:cs typeface="Consolas"/>
              </a:rPr>
              <a:t>!</a:t>
            </a:r>
            <a:r>
              <a:rPr lang="en-US" b="1" spc="-5" dirty="0" err="1" smtClean="0">
                <a:solidFill>
                  <a:srgbClr val="DB4437"/>
                </a:solidFill>
                <a:latin typeface="Consolas"/>
                <a:cs typeface="Consolas"/>
              </a:rPr>
              <a:t>i</a:t>
            </a:r>
            <a:r>
              <a:rPr lang="ro-RO" b="1" spc="-5" dirty="0" smtClean="0">
                <a:solidFill>
                  <a:srgbClr val="DB4437"/>
                </a:solidFill>
                <a:latin typeface="Consolas"/>
                <a:cs typeface="Consolas"/>
              </a:rPr>
              <a:t>mportant</a:t>
            </a:r>
            <a:r>
              <a:rPr lang="en-US" b="1" spc="-5" dirty="0" smtClean="0">
                <a:solidFill>
                  <a:srgbClr val="DB4437"/>
                </a:solidFill>
                <a:latin typeface="Consolas"/>
                <a:cs typeface="Consolas"/>
              </a:rPr>
              <a:t> </a:t>
            </a:r>
            <a:r>
              <a:rPr sz="2200" b="1" spc="-5" dirty="0" smtClean="0">
                <a:latin typeface="Calibri"/>
                <a:cs typeface="Calibri"/>
              </a:rPr>
              <a:t>rule </a:t>
            </a:r>
            <a:r>
              <a:rPr sz="2200" b="1" spc="-5" dirty="0">
                <a:latin typeface="Calibri"/>
                <a:cs typeface="Calibri"/>
              </a:rPr>
              <a:t>will </a:t>
            </a:r>
            <a:r>
              <a:rPr sz="2200" b="1" spc="-5" dirty="0" smtClean="0">
                <a:solidFill>
                  <a:srgbClr val="0F9D58"/>
                </a:solidFill>
                <a:latin typeface="Calibri"/>
                <a:cs typeface="Calibri"/>
              </a:rPr>
              <a:t>always</a:t>
            </a:r>
            <a:r>
              <a:rPr sz="2200" b="1" spc="-45" dirty="0" smtClean="0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sz="2200" b="1" spc="-5" dirty="0" smtClean="0">
                <a:latin typeface="Calibri"/>
                <a:cs typeface="Calibri"/>
              </a:rPr>
              <a:t>win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2893" y="2291965"/>
            <a:ext cx="77279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marR="5080" indent="-29654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08610" algn="l"/>
                <a:tab pos="309245" algn="l"/>
              </a:tabLst>
            </a:pPr>
            <a:r>
              <a:rPr sz="2000" b="1" spc="-5" dirty="0">
                <a:latin typeface="Calibri"/>
                <a:cs typeface="Calibri"/>
              </a:rPr>
              <a:t>The only way to override this </a:t>
            </a:r>
            <a:r>
              <a:rPr sz="2000" b="1" spc="-5" dirty="0">
                <a:solidFill>
                  <a:srgbClr val="DB4437"/>
                </a:solidFill>
                <a:latin typeface="Calibri"/>
                <a:cs typeface="Calibri"/>
              </a:rPr>
              <a:t>!important </a:t>
            </a:r>
            <a:r>
              <a:rPr sz="2000" b="1" spc="-5" dirty="0">
                <a:latin typeface="Calibri"/>
                <a:cs typeface="Calibri"/>
              </a:rPr>
              <a:t>declaration would be to  include another </a:t>
            </a:r>
            <a:r>
              <a:rPr sz="2000" b="1" spc="-5" dirty="0">
                <a:solidFill>
                  <a:srgbClr val="DB4437"/>
                </a:solidFill>
                <a:latin typeface="Calibri"/>
                <a:cs typeface="Calibri"/>
              </a:rPr>
              <a:t>!important </a:t>
            </a:r>
            <a:r>
              <a:rPr sz="2000" b="1" spc="-5" dirty="0">
                <a:latin typeface="Calibri"/>
                <a:cs typeface="Calibri"/>
              </a:rPr>
              <a:t>declaration of the </a:t>
            </a:r>
            <a:r>
              <a:rPr sz="2000" b="1" spc="-5" dirty="0">
                <a:solidFill>
                  <a:srgbClr val="DB4437"/>
                </a:solidFill>
                <a:latin typeface="Calibri"/>
                <a:cs typeface="Calibri"/>
              </a:rPr>
              <a:t>same specificity, later in  the source</a:t>
            </a:r>
            <a:r>
              <a:rPr sz="2000" b="1" spc="-10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DB4437"/>
                </a:solidFill>
                <a:latin typeface="Calibri"/>
                <a:cs typeface="Calibri"/>
              </a:rPr>
              <a:t>order</a:t>
            </a:r>
            <a:endParaRPr sz="2000" dirty="0">
              <a:latin typeface="Calibri"/>
              <a:cs typeface="Calibri"/>
            </a:endParaRPr>
          </a:p>
          <a:p>
            <a:pPr marL="308610" indent="-296545">
              <a:lnSpc>
                <a:spcPct val="100000"/>
              </a:lnSpc>
              <a:buFont typeface="Arial"/>
              <a:buChar char="●"/>
              <a:tabLst>
                <a:tab pos="308610" algn="l"/>
                <a:tab pos="309245" algn="l"/>
              </a:tabLst>
            </a:pPr>
            <a:r>
              <a:rPr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D</a:t>
            </a:r>
            <a:r>
              <a:rPr lang="en-US"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o</a:t>
            </a:r>
            <a:r>
              <a:rPr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42C84"/>
                </a:solidFill>
                <a:latin typeface="Calibri"/>
                <a:cs typeface="Calibri"/>
              </a:rPr>
              <a:t>NOT </a:t>
            </a:r>
            <a:r>
              <a:rPr lang="en-US"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use</a:t>
            </a:r>
            <a:r>
              <a:rPr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42C84"/>
                </a:solidFill>
                <a:latin typeface="Calibri"/>
                <a:cs typeface="Calibri"/>
              </a:rPr>
              <a:t>!</a:t>
            </a:r>
            <a:r>
              <a:rPr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important</a:t>
            </a:r>
            <a:r>
              <a:rPr lang="en-US" sz="2000" b="1" spc="-5" dirty="0" smtClean="0">
                <a:solidFill>
                  <a:srgbClr val="642C84"/>
                </a:solidFill>
                <a:latin typeface="Calibri"/>
                <a:cs typeface="Calibri"/>
              </a:rPr>
              <a:t> unless absolutely necessary !</a:t>
            </a:r>
            <a:r>
              <a:rPr sz="2000" b="1" spc="-10" dirty="0" smtClean="0">
                <a:solidFill>
                  <a:srgbClr val="642C84"/>
                </a:solidFill>
                <a:latin typeface="Calibri"/>
                <a:cs typeface="Calibri"/>
              </a:rPr>
              <a:t>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161163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Importance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83750" y="1236949"/>
            <a:ext cx="6976745" cy="942975"/>
          </a:xfrm>
          <a:prstGeom prst="rect">
            <a:avLst/>
          </a:prstGeom>
          <a:solidFill>
            <a:srgbClr val="EEECE1"/>
          </a:solidFill>
          <a:ln w="12699">
            <a:solidFill>
              <a:srgbClr val="8064A2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9"/>
              </a:spcBef>
            </a:pP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div </a:t>
            </a:r>
            <a:r>
              <a:rPr sz="1700" b="1" dirty="0">
                <a:latin typeface="Consolas"/>
                <a:cs typeface="Consolas"/>
              </a:rPr>
              <a:t>{ </a:t>
            </a:r>
            <a:r>
              <a:rPr sz="1700" b="1" spc="-5" dirty="0">
                <a:latin typeface="Consolas"/>
                <a:cs typeface="Consolas"/>
              </a:rPr>
              <a:t>color: blue </a:t>
            </a:r>
            <a:r>
              <a:rPr sz="1700" b="1" spc="-5" dirty="0">
                <a:solidFill>
                  <a:srgbClr val="DB4437"/>
                </a:solidFill>
                <a:latin typeface="Consolas"/>
                <a:cs typeface="Consolas"/>
              </a:rPr>
              <a:t>!important</a:t>
            </a:r>
            <a:r>
              <a:rPr sz="1700" b="1" spc="-5" dirty="0">
                <a:latin typeface="Consolas"/>
                <a:cs typeface="Consolas"/>
              </a:rPr>
              <a:t>;</a:t>
            </a:r>
            <a:r>
              <a:rPr sz="1700" b="1" spc="10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700" b="1" spc="-5" dirty="0">
                <a:solidFill>
                  <a:srgbClr val="0F9D58"/>
                </a:solidFill>
                <a:latin typeface="Consolas"/>
                <a:cs typeface="Consolas"/>
              </a:rPr>
              <a:t>div#container </a:t>
            </a:r>
            <a:r>
              <a:rPr sz="1700" b="1" dirty="0">
                <a:latin typeface="Consolas"/>
                <a:cs typeface="Consolas"/>
              </a:rPr>
              <a:t>{ </a:t>
            </a:r>
            <a:r>
              <a:rPr sz="1700" b="1" spc="-5" dirty="0">
                <a:latin typeface="Consolas"/>
                <a:cs typeface="Consolas"/>
              </a:rPr>
              <a:t>color: red;</a:t>
            </a:r>
            <a:r>
              <a:rPr sz="1700" b="1" spc="-15" dirty="0">
                <a:latin typeface="Consolas"/>
                <a:cs typeface="Consolas"/>
              </a:rPr>
              <a:t> </a:t>
            </a:r>
            <a:r>
              <a:rPr sz="1700" b="1" dirty="0">
                <a:latin typeface="Consolas"/>
                <a:cs typeface="Consolas"/>
              </a:rPr>
              <a:t>}</a:t>
            </a:r>
            <a:endParaRPr sz="17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1995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8525" y="272141"/>
            <a:ext cx="28473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Readings </a:t>
            </a:r>
            <a:r>
              <a:rPr dirty="0"/>
              <a:t>&amp;</a:t>
            </a:r>
            <a:r>
              <a:rPr spc="-85" dirty="0"/>
              <a:t> </a:t>
            </a:r>
            <a:r>
              <a:rPr spc="-5" dirty="0"/>
              <a:t>Tutorials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66824" y="769651"/>
            <a:ext cx="8460740" cy="22345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26390" indent="-314325">
              <a:lnSpc>
                <a:spcPct val="100000"/>
              </a:lnSpc>
              <a:spcBef>
                <a:spcPts val="459"/>
              </a:spcBef>
              <a:buClr>
                <a:srgbClr val="4285F4"/>
              </a:buClr>
              <a:buSzPct val="171428"/>
              <a:buChar char="●"/>
              <a:tabLst>
                <a:tab pos="326390" algn="l"/>
                <a:tab pos="327025" algn="l"/>
              </a:tabLst>
            </a:pP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4"/>
              </a:rPr>
              <a:t>http://www.learn-html.org/en/Styles</a:t>
            </a:r>
            <a:endParaRPr sz="140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1620"/>
              </a:spcBef>
              <a:buClr>
                <a:srgbClr val="4285F4"/>
              </a:buClr>
              <a:buSzPct val="171428"/>
              <a:buChar char="●"/>
              <a:tabLst>
                <a:tab pos="326390" algn="l"/>
                <a:tab pos="327025" algn="l"/>
              </a:tabLst>
            </a:pP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5"/>
              </a:rPr>
              <a:t>http://benhowdle.im/cssselectors/</a:t>
            </a:r>
            <a:endParaRPr sz="1400" dirty="0">
              <a:latin typeface="Arial"/>
              <a:cs typeface="Arial"/>
            </a:endParaRPr>
          </a:p>
          <a:p>
            <a:pPr marL="326390" marR="5080" indent="-314325">
              <a:lnSpc>
                <a:spcPct val="139300"/>
              </a:lnSpc>
              <a:spcBef>
                <a:spcPts val="960"/>
              </a:spcBef>
              <a:buClr>
                <a:srgbClr val="4285F4"/>
              </a:buClr>
              <a:buSzPct val="171428"/>
              <a:buChar char="●"/>
              <a:tabLst>
                <a:tab pos="326390" algn="l"/>
                <a:tab pos="327025" algn="l"/>
              </a:tabLst>
            </a:pP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6"/>
              </a:rPr>
              <a:t>https://www.smashingmagazine.com/2016/05/an-ultimate-guide-to-css-pseudo-classes-and-pseudo-ele  </a:t>
            </a:r>
            <a:r>
              <a:rPr sz="1400" u="heavy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6"/>
              </a:rPr>
              <a:t>ments/</a:t>
            </a:r>
            <a:endParaRPr sz="140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1230"/>
              </a:spcBef>
              <a:buClr>
                <a:srgbClr val="4285F4"/>
              </a:buClr>
              <a:buSzPct val="171428"/>
              <a:buChar char="●"/>
              <a:tabLst>
                <a:tab pos="326390" algn="l"/>
                <a:tab pos="327025" algn="l"/>
              </a:tabLst>
            </a:pP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7"/>
              </a:rPr>
              <a:t>https://specificity.keegan.st/</a:t>
            </a:r>
            <a:endParaRPr sz="1400" dirty="0">
              <a:latin typeface="Arial"/>
              <a:cs typeface="Arial"/>
            </a:endParaRPr>
          </a:p>
          <a:p>
            <a:pPr marL="326390" indent="-314325">
              <a:lnSpc>
                <a:spcPct val="100000"/>
              </a:lnSpc>
              <a:spcBef>
                <a:spcPts val="1620"/>
              </a:spcBef>
              <a:buClr>
                <a:srgbClr val="4285F4"/>
              </a:buClr>
              <a:buSzPct val="171428"/>
              <a:buChar char="●"/>
              <a:tabLst>
                <a:tab pos="326390" algn="l"/>
                <a:tab pos="327025" algn="l"/>
              </a:tabLst>
            </a:pPr>
            <a:r>
              <a:rPr sz="1400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Arial"/>
                <a:cs typeface="Arial"/>
                <a:hlinkClick r:id="rId8"/>
              </a:rPr>
              <a:t>https://www.codecademy.com/en/courses/learn-html-css/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4375" y="1285704"/>
            <a:ext cx="2834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CSS</a:t>
            </a:r>
            <a:r>
              <a:rPr sz="40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Overview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4626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CSS Definition and</a:t>
            </a:r>
            <a:r>
              <a:rPr spc="-85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29846" y="839285"/>
            <a:ext cx="7794625" cy="358012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409575" algn="l"/>
              </a:tabLst>
            </a:pPr>
            <a:r>
              <a:rPr sz="2200" b="1" dirty="0">
                <a:solidFill>
                  <a:srgbClr val="DB4437"/>
                </a:solidFill>
                <a:latin typeface="Arial"/>
                <a:cs typeface="Arial"/>
              </a:rPr>
              <a:t>●	</a:t>
            </a:r>
            <a:r>
              <a:rPr sz="2200" b="1" dirty="0">
                <a:solidFill>
                  <a:srgbClr val="DB4437"/>
                </a:solidFill>
                <a:latin typeface="Calibri"/>
                <a:cs typeface="Calibri"/>
              </a:rPr>
              <a:t>= a </a:t>
            </a: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language used to define the visual appearance of web</a:t>
            </a:r>
            <a:r>
              <a:rPr sz="2200" b="1" spc="-70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pages</a:t>
            </a:r>
            <a:endParaRPr sz="2200" dirty="0">
              <a:latin typeface="Calibri"/>
              <a:cs typeface="Calibri"/>
            </a:endParaRPr>
          </a:p>
          <a:p>
            <a:pPr marL="409575" marR="332740" indent="-367030">
              <a:lnSpc>
                <a:spcPct val="114599"/>
              </a:lnSpc>
              <a:spcBef>
                <a:spcPts val="60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800" b="1" spc="-5" dirty="0">
                <a:latin typeface="Calibri"/>
                <a:cs typeface="Calibri"/>
              </a:rPr>
              <a:t>Allows web to </a:t>
            </a:r>
            <a:r>
              <a:rPr sz="1800" b="1" spc="-5" dirty="0">
                <a:solidFill>
                  <a:srgbClr val="642C84"/>
                </a:solidFill>
                <a:latin typeface="Calibri"/>
                <a:cs typeface="Calibri"/>
              </a:rPr>
              <a:t>separate </a:t>
            </a:r>
            <a:r>
              <a:rPr sz="1800" b="1" spc="-5" dirty="0">
                <a:solidFill>
                  <a:srgbClr val="0F9D58"/>
                </a:solidFill>
                <a:latin typeface="Calibri"/>
                <a:cs typeface="Calibri"/>
              </a:rPr>
              <a:t>content and structure </a:t>
            </a:r>
            <a:r>
              <a:rPr sz="1800" b="1" spc="-5" dirty="0">
                <a:latin typeface="Calibri"/>
                <a:cs typeface="Calibri"/>
              </a:rPr>
              <a:t>of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website from the </a:t>
            </a:r>
            <a:r>
              <a:rPr sz="1800" b="1" spc="-5" dirty="0">
                <a:solidFill>
                  <a:srgbClr val="0F9D58"/>
                </a:solidFill>
                <a:latin typeface="Calibri"/>
                <a:cs typeface="Calibri"/>
              </a:rPr>
              <a:t>visual  appearance</a:t>
            </a:r>
            <a:endParaRPr sz="1800" dirty="0">
              <a:latin typeface="Calibri"/>
              <a:cs typeface="Calibri"/>
            </a:endParaRPr>
          </a:p>
          <a:p>
            <a:pPr marL="40957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800" b="1" spc="-5" dirty="0">
                <a:latin typeface="Calibri"/>
                <a:cs typeface="Calibri"/>
              </a:rPr>
              <a:t>Was created in 1997, but started gaining popularity in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2000</a:t>
            </a:r>
            <a:endParaRPr sz="1800" dirty="0">
              <a:latin typeface="Calibri"/>
              <a:cs typeface="Calibri"/>
            </a:endParaRPr>
          </a:p>
          <a:p>
            <a:pPr marL="40957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09575" algn="l"/>
                <a:tab pos="410209" algn="l"/>
              </a:tabLst>
            </a:pPr>
            <a:r>
              <a:rPr sz="1800" b="1" spc="-5" dirty="0">
                <a:latin typeface="Calibri"/>
                <a:cs typeface="Calibri"/>
              </a:rPr>
              <a:t>Current standard: </a:t>
            </a:r>
            <a:r>
              <a:rPr sz="1800" b="1" spc="-5" dirty="0">
                <a:solidFill>
                  <a:srgbClr val="DB4437"/>
                </a:solidFill>
                <a:latin typeface="Calibri"/>
                <a:cs typeface="Calibri"/>
              </a:rPr>
              <a:t>CSS</a:t>
            </a:r>
            <a:r>
              <a:rPr sz="1800" b="1" spc="25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DB4437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  <a:p>
            <a:pPr marL="866775" lvl="1" indent="-367030">
              <a:lnSpc>
                <a:spcPct val="100000"/>
              </a:lnSpc>
              <a:spcBef>
                <a:spcPts val="315"/>
              </a:spcBef>
              <a:buFont typeface="Arial"/>
              <a:buChar char="○"/>
              <a:tabLst>
                <a:tab pos="866775" algn="l"/>
                <a:tab pos="867410" algn="l"/>
              </a:tabLst>
            </a:pPr>
            <a:r>
              <a:rPr sz="1800" b="1" spc="-5" dirty="0">
                <a:latin typeface="Calibri"/>
                <a:cs typeface="Calibri"/>
              </a:rPr>
              <a:t>Implemented by most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browsers</a:t>
            </a:r>
            <a:endParaRPr sz="1800" dirty="0">
              <a:latin typeface="Calibri"/>
              <a:cs typeface="Calibri"/>
            </a:endParaRPr>
          </a:p>
          <a:p>
            <a:pPr marL="866775" lvl="1" indent="-36703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Arial"/>
              <a:buChar char="○"/>
              <a:tabLst>
                <a:tab pos="866775" algn="l"/>
                <a:tab pos="867410" algn="l"/>
              </a:tabLst>
            </a:pPr>
            <a:r>
              <a:rPr sz="1800" b="1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Calibri"/>
                <a:cs typeface="Calibri"/>
                <a:hlinkClick r:id="rId4"/>
              </a:rPr>
              <a:t>http://css3test.com/</a:t>
            </a:r>
            <a:endParaRPr sz="1800" dirty="0">
              <a:latin typeface="Calibri"/>
              <a:cs typeface="Calibri"/>
            </a:endParaRPr>
          </a:p>
          <a:p>
            <a:pPr marL="866775" lvl="1" indent="-36703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Font typeface="Arial"/>
              <a:buChar char="○"/>
              <a:tabLst>
                <a:tab pos="866775" algn="l"/>
                <a:tab pos="867410" algn="l"/>
              </a:tabLst>
            </a:pPr>
            <a:r>
              <a:rPr sz="1800" b="1" u="heavy" spc="-5" dirty="0">
                <a:solidFill>
                  <a:srgbClr val="4FC3F6"/>
                </a:solidFill>
                <a:uFill>
                  <a:solidFill>
                    <a:srgbClr val="4FC3F6"/>
                  </a:solidFill>
                </a:uFill>
                <a:latin typeface="Calibri"/>
                <a:cs typeface="Calibri"/>
                <a:hlinkClick r:id="rId5"/>
              </a:rPr>
              <a:t>https://caniuse.com/</a:t>
            </a:r>
            <a:endParaRPr sz="1800" dirty="0">
              <a:latin typeface="Calibri"/>
              <a:cs typeface="Calibri"/>
            </a:endParaRPr>
          </a:p>
          <a:p>
            <a:pPr marL="409575" marR="365125" indent="-397510" algn="just">
              <a:lnSpc>
                <a:spcPct val="104900"/>
              </a:lnSpc>
              <a:spcBef>
                <a:spcPts val="170"/>
              </a:spcBef>
              <a:buFont typeface="Arial"/>
              <a:buChar char="●"/>
              <a:tabLst>
                <a:tab pos="410209" algn="l"/>
              </a:tabLst>
            </a:pPr>
            <a:r>
              <a:rPr sz="2200" b="1" spc="-5" dirty="0">
                <a:latin typeface="Calibri"/>
                <a:cs typeface="Calibri"/>
              </a:rPr>
              <a:t>CSS can specify different styles for different </a:t>
            </a:r>
            <a:r>
              <a:rPr sz="2200" b="1" spc="-5" dirty="0">
                <a:solidFill>
                  <a:srgbClr val="642C84"/>
                </a:solidFill>
                <a:latin typeface="Calibri"/>
                <a:cs typeface="Calibri"/>
              </a:rPr>
              <a:t>media</a:t>
            </a:r>
            <a:r>
              <a:rPr sz="2200" b="1" spc="-5" dirty="0">
                <a:latin typeface="Calibri"/>
                <a:cs typeface="Calibri"/>
              </a:rPr>
              <a:t>: </a:t>
            </a:r>
            <a:r>
              <a:rPr sz="1800" b="1" spc="-5" dirty="0">
                <a:latin typeface="Calibri"/>
                <a:cs typeface="Calibri"/>
              </a:rPr>
              <a:t>on-screen,  print, tablets, smartphones, projectors, and even by voice or Braille-based  reader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95899"/>
            <a:ext cx="9144000" cy="447675"/>
          </a:xfrm>
          <a:custGeom>
            <a:avLst/>
            <a:gdLst/>
            <a:ahLst/>
            <a:cxnLst/>
            <a:rect l="l" t="t" r="r" b="b"/>
            <a:pathLst>
              <a:path w="9144000" h="447675">
                <a:moveTo>
                  <a:pt x="0" y="447599"/>
                </a:moveTo>
                <a:lnTo>
                  <a:pt x="9143999" y="447599"/>
                </a:lnTo>
                <a:lnTo>
                  <a:pt x="9143999" y="0"/>
                </a:lnTo>
                <a:lnTo>
                  <a:pt x="0" y="0"/>
                </a:lnTo>
                <a:lnTo>
                  <a:pt x="0" y="447599"/>
                </a:lnTo>
                <a:close/>
              </a:path>
            </a:pathLst>
          </a:custGeom>
          <a:solidFill>
            <a:srgbClr val="642C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4696460"/>
          </a:xfrm>
          <a:custGeom>
            <a:avLst/>
            <a:gdLst/>
            <a:ahLst/>
            <a:cxnLst/>
            <a:rect l="l" t="t" r="r" b="b"/>
            <a:pathLst>
              <a:path w="9144000" h="4696460">
                <a:moveTo>
                  <a:pt x="0" y="4695899"/>
                </a:moveTo>
                <a:lnTo>
                  <a:pt x="9143999" y="4695899"/>
                </a:lnTo>
                <a:lnTo>
                  <a:pt x="9143999" y="0"/>
                </a:lnTo>
                <a:lnTo>
                  <a:pt x="0" y="0"/>
                </a:lnTo>
                <a:lnTo>
                  <a:pt x="0" y="4695899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29870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Cascading Style</a:t>
            </a:r>
            <a:r>
              <a:rPr spc="-85" dirty="0"/>
              <a:t> </a:t>
            </a:r>
            <a:r>
              <a:rPr spc="-5" dirty="0"/>
              <a:t>Sheet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20749" y="991360"/>
            <a:ext cx="7765415" cy="2093907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SzPct val="81818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Style</a:t>
            </a:r>
            <a:r>
              <a:rPr sz="2200" b="1" spc="-10" dirty="0">
                <a:solidFill>
                  <a:srgbClr val="DB4437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Sheet</a:t>
            </a:r>
            <a:endParaRPr sz="2200" dirty="0">
              <a:latin typeface="Calibri"/>
              <a:cs typeface="Calibri"/>
            </a:endParaRPr>
          </a:p>
          <a:p>
            <a:pPr marL="836294" lvl="1" indent="-367030">
              <a:lnSpc>
                <a:spcPct val="100000"/>
              </a:lnSpc>
              <a:spcBef>
                <a:spcPts val="37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sz="1800" b="1" spc="-5" dirty="0">
                <a:latin typeface="Calibri"/>
                <a:cs typeface="Calibri"/>
              </a:rPr>
              <a:t>refers to the document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 smtClean="0">
                <a:latin typeface="Calibri"/>
                <a:cs typeface="Calibri"/>
              </a:rPr>
              <a:t>itself</a:t>
            </a:r>
            <a:r>
              <a:rPr lang="en-US" sz="1800" b="1" spc="-5" dirty="0" smtClean="0">
                <a:latin typeface="Calibri"/>
                <a:cs typeface="Calibri"/>
              </a:rPr>
              <a:t>; </a:t>
            </a:r>
            <a:r>
              <a:rPr sz="1800" b="1" spc="-5" dirty="0" smtClean="0">
                <a:latin typeface="Calibri"/>
                <a:cs typeface="Calibri"/>
              </a:rPr>
              <a:t>CSS </a:t>
            </a:r>
            <a:r>
              <a:rPr sz="1800" b="1" spc="-5" dirty="0">
                <a:latin typeface="Calibri"/>
                <a:cs typeface="Calibri"/>
              </a:rPr>
              <a:t>files are </a:t>
            </a:r>
            <a:r>
              <a:rPr lang="en-US" sz="1800" b="1" spc="-5" dirty="0" smtClean="0">
                <a:latin typeface="Calibri"/>
                <a:cs typeface="Calibri"/>
              </a:rPr>
              <a:t>simple </a:t>
            </a:r>
            <a:r>
              <a:rPr sz="1800" b="1" spc="-5" dirty="0" smtClean="0">
                <a:latin typeface="Calibri"/>
                <a:cs typeface="Calibri"/>
              </a:rPr>
              <a:t>tex</a:t>
            </a:r>
            <a:r>
              <a:rPr lang="en-US" sz="1800" b="1" spc="-5" dirty="0" smtClean="0">
                <a:latin typeface="Calibri"/>
                <a:cs typeface="Calibri"/>
              </a:rPr>
              <a:t>t files</a:t>
            </a:r>
          </a:p>
          <a:p>
            <a:pPr marL="836294" lvl="1" indent="-367030">
              <a:lnSpc>
                <a:spcPct val="100000"/>
              </a:lnSpc>
              <a:spcBef>
                <a:spcPts val="375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b="1" spc="-5" dirty="0" smtClean="0">
                <a:latin typeface="Calibri"/>
                <a:cs typeface="Calibri"/>
              </a:rPr>
              <a:t>Contains instructions which are used to style Elements</a:t>
            </a:r>
            <a:endParaRPr sz="1800" dirty="0">
              <a:latin typeface="Calibri"/>
              <a:cs typeface="Calibri"/>
            </a:endParaRPr>
          </a:p>
          <a:p>
            <a:pPr marL="379095" indent="-36703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81818"/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Cascading</a:t>
            </a:r>
            <a:endParaRPr sz="2200" dirty="0">
              <a:latin typeface="Calibri"/>
              <a:cs typeface="Calibri"/>
            </a:endParaRPr>
          </a:p>
          <a:p>
            <a:pPr marL="836294" marR="303530" lvl="1" indent="-367030">
              <a:lnSpc>
                <a:spcPct val="114599"/>
              </a:lnSpc>
              <a:spcBef>
                <a:spcPts val="60"/>
              </a:spcBef>
              <a:buFont typeface="Arial"/>
              <a:buChar char="○"/>
              <a:tabLst>
                <a:tab pos="836294" algn="l"/>
                <a:tab pos="836930" algn="l"/>
              </a:tabLst>
            </a:pPr>
            <a:r>
              <a:rPr lang="en-US" b="1" spc="-5" dirty="0" smtClean="0">
                <a:latin typeface="Calibri"/>
                <a:cs typeface="Calibri"/>
              </a:rPr>
              <a:t>CSS will be applied starting from the parent and </a:t>
            </a:r>
            <a:r>
              <a:rPr lang="en-US" b="1" i="1" spc="-5" dirty="0" smtClean="0">
                <a:latin typeface="Calibri"/>
                <a:cs typeface="Calibri"/>
              </a:rPr>
              <a:t>cascading</a:t>
            </a:r>
            <a:r>
              <a:rPr lang="en-US" b="1" spc="-5" dirty="0" smtClean="0">
                <a:latin typeface="Calibri"/>
                <a:cs typeface="Calibri"/>
              </a:rPr>
              <a:t> (dropping) to each child</a:t>
            </a:r>
            <a:r>
              <a:rPr sz="1800" b="1" spc="-5" dirty="0" smtClean="0">
                <a:latin typeface="Calibri"/>
                <a:cs typeface="Calibri"/>
              </a:rPr>
              <a:t>, like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 smtClean="0">
                <a:latin typeface="Calibri"/>
                <a:cs typeface="Calibri"/>
              </a:rPr>
              <a:t>waterfall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9030" y="688336"/>
            <a:ext cx="8559165" cy="12186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453390">
              <a:lnSpc>
                <a:spcPct val="114100"/>
              </a:lnSpc>
              <a:spcBef>
                <a:spcPts val="100"/>
              </a:spcBef>
              <a:tabLst>
                <a:tab pos="325120" algn="l"/>
                <a:tab pos="325755" algn="l"/>
              </a:tabLst>
            </a:pPr>
            <a:r>
              <a:rPr lang="en-US" sz="2300" b="1" spc="-5" dirty="0" smtClean="0">
                <a:latin typeface="Calibri"/>
                <a:cs typeface="Calibri"/>
              </a:rPr>
              <a:t>1. Apply a style to a parent element</a:t>
            </a:r>
          </a:p>
          <a:p>
            <a:pPr marL="12065" marR="453390" lvl="1">
              <a:lnSpc>
                <a:spcPct val="114100"/>
              </a:lnSpc>
              <a:spcBef>
                <a:spcPts val="100"/>
              </a:spcBef>
              <a:tabLst>
                <a:tab pos="325120" algn="l"/>
                <a:tab pos="325755" algn="l"/>
              </a:tabLst>
            </a:pPr>
            <a:r>
              <a:rPr lang="en-US" sz="2300" b="1" spc="-5" dirty="0" smtClean="0">
                <a:latin typeface="Calibri"/>
                <a:cs typeface="Calibri"/>
              </a:rPr>
              <a:t>2. </a:t>
            </a:r>
            <a:r>
              <a:rPr lang="en-US" sz="2200" b="1" spc="-5" dirty="0">
                <a:solidFill>
                  <a:srgbClr val="0F9D58"/>
                </a:solidFill>
                <a:cs typeface="Calibri"/>
              </a:rPr>
              <a:t>Child elements </a:t>
            </a:r>
            <a:r>
              <a:rPr lang="en-US" sz="2200" b="1" spc="-5" dirty="0">
                <a:cs typeface="Calibri"/>
              </a:rPr>
              <a:t>in the HTML DOM tree </a:t>
            </a:r>
            <a:r>
              <a:rPr lang="en-US" sz="2200" b="1" spc="-5" dirty="0">
                <a:solidFill>
                  <a:srgbClr val="DB4437"/>
                </a:solidFill>
                <a:cs typeface="Calibri"/>
              </a:rPr>
              <a:t>inherit </a:t>
            </a:r>
            <a:r>
              <a:rPr lang="en-US" sz="2200" b="1" spc="-5" dirty="0">
                <a:cs typeface="Calibri"/>
              </a:rPr>
              <a:t>styles from their </a:t>
            </a:r>
            <a:r>
              <a:rPr lang="en-US" sz="2200" b="1" spc="-5" dirty="0">
                <a:solidFill>
                  <a:srgbClr val="0F9D58"/>
                </a:solidFill>
                <a:cs typeface="Calibri"/>
              </a:rPr>
              <a:t> </a:t>
            </a:r>
            <a:r>
              <a:rPr lang="en-US" sz="2200" b="1" spc="-5" dirty="0" smtClean="0">
                <a:solidFill>
                  <a:srgbClr val="0F9D58"/>
                </a:solidFill>
                <a:cs typeface="Calibri"/>
              </a:rPr>
              <a:t>parent</a:t>
            </a:r>
            <a:endParaRPr lang="en-US" sz="2300" b="1" spc="-5" dirty="0" smtClean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227276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 smtClean="0"/>
              <a:t>Cascading</a:t>
            </a:r>
            <a:r>
              <a:rPr lang="en-US" spc="-5" dirty="0"/>
              <a:t> </a:t>
            </a:r>
            <a:r>
              <a:rPr lang="en-US" spc="-5" dirty="0" smtClean="0"/>
              <a:t>(more)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61800" y="2022544"/>
            <a:ext cx="8753600" cy="2624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5120" indent="-3130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25120" algn="l"/>
                <a:tab pos="325755" algn="l"/>
              </a:tabLst>
            </a:pPr>
            <a:r>
              <a:rPr lang="en-US" sz="2000" b="1" spc="-5" dirty="0">
                <a:cs typeface="Calibri"/>
              </a:rPr>
              <a:t>Some CSS styles are inherited and some</a:t>
            </a:r>
            <a:r>
              <a:rPr lang="en-US" sz="2000" b="1" spc="-15" dirty="0">
                <a:cs typeface="Calibri"/>
              </a:rPr>
              <a:t> </a:t>
            </a:r>
            <a:r>
              <a:rPr lang="en-US" sz="2000" b="1" spc="-5" dirty="0">
                <a:cs typeface="Calibri"/>
              </a:rPr>
              <a:t>not</a:t>
            </a:r>
            <a:endParaRPr lang="en-US" sz="2000" dirty="0">
              <a:cs typeface="Calibri"/>
            </a:endParaRPr>
          </a:p>
          <a:p>
            <a:pPr marL="673100" marR="5080" lvl="1" indent="-259715">
              <a:lnSpc>
                <a:spcPct val="113599"/>
              </a:lnSpc>
              <a:spcBef>
                <a:spcPts val="1235"/>
              </a:spcBef>
              <a:buFont typeface="Arial"/>
              <a:buChar char="○"/>
              <a:tabLst>
                <a:tab pos="673735" algn="l"/>
              </a:tabLst>
            </a:pPr>
            <a:r>
              <a:rPr lang="en-US" sz="2000" b="1" spc="-5" dirty="0">
                <a:cs typeface="Calibri"/>
              </a:rPr>
              <a:t>Text and list-related properties </a:t>
            </a:r>
            <a:r>
              <a:rPr lang="en-US" sz="2000" b="1" u="sng" spc="-5" dirty="0">
                <a:cs typeface="Calibri"/>
              </a:rPr>
              <a:t>are inherited</a:t>
            </a:r>
            <a:r>
              <a:rPr lang="en-US" sz="2000" b="1" spc="-5" dirty="0">
                <a:cs typeface="Calibri"/>
              </a:rPr>
              <a:t>: </a:t>
            </a:r>
            <a:r>
              <a:rPr lang="en-US" sz="20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color</a:t>
            </a:r>
            <a:r>
              <a:rPr lang="en-US" sz="2000" b="1" spc="-5" dirty="0">
                <a:cs typeface="Calibri"/>
              </a:rPr>
              <a:t>, </a:t>
            </a:r>
            <a:r>
              <a:rPr lang="en-US" sz="20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font-size</a:t>
            </a:r>
            <a:r>
              <a:rPr lang="en-US" sz="2000" b="1" spc="-5" dirty="0">
                <a:cs typeface="Calibri"/>
              </a:rPr>
              <a:t>, </a:t>
            </a:r>
            <a:r>
              <a:rPr lang="en-US" sz="2000" b="1" spc="-5" dirty="0">
                <a:solidFill>
                  <a:srgbClr val="0F9D58"/>
                </a:solidFill>
                <a:cs typeface="Calibri"/>
              </a:rPr>
              <a:t> </a:t>
            </a:r>
            <a:r>
              <a:rPr lang="en-US" sz="20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font-family</a:t>
            </a:r>
            <a:r>
              <a:rPr lang="en-US" sz="2000" b="1" spc="-5" dirty="0">
                <a:cs typeface="Calibri"/>
              </a:rPr>
              <a:t>, </a:t>
            </a:r>
            <a:r>
              <a:rPr lang="en-US" sz="20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line-height</a:t>
            </a:r>
            <a:r>
              <a:rPr lang="en-US" sz="2000" b="1" spc="-5" dirty="0">
                <a:cs typeface="Calibri"/>
              </a:rPr>
              <a:t>, </a:t>
            </a:r>
            <a:r>
              <a:rPr lang="en-US" sz="20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text-align</a:t>
            </a:r>
            <a:r>
              <a:rPr lang="en-US" sz="2000" b="1" spc="-5" dirty="0">
                <a:cs typeface="Calibri"/>
              </a:rPr>
              <a:t>, </a:t>
            </a:r>
            <a:r>
              <a:rPr lang="en-US" sz="20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list-style</a:t>
            </a:r>
            <a:r>
              <a:rPr lang="en-US" sz="2000" b="1" spc="-5" dirty="0">
                <a:cs typeface="Calibri"/>
              </a:rPr>
              <a:t>,</a:t>
            </a:r>
            <a:r>
              <a:rPr lang="en-US" sz="2000" b="1" spc="-10" dirty="0">
                <a:cs typeface="Calibri"/>
              </a:rPr>
              <a:t> </a:t>
            </a:r>
            <a:r>
              <a:rPr lang="en-US" sz="2000" b="1" spc="-5" dirty="0" smtClean="0">
                <a:cs typeface="Calibri"/>
              </a:rPr>
              <a:t>and others</a:t>
            </a:r>
            <a:endParaRPr lang="en-US" sz="2000" dirty="0">
              <a:cs typeface="Calibri"/>
            </a:endParaRPr>
          </a:p>
          <a:p>
            <a:pPr marL="673100" marR="673100" lvl="1" indent="-259715">
              <a:lnSpc>
                <a:spcPct val="113599"/>
              </a:lnSpc>
              <a:spcBef>
                <a:spcPts val="1200"/>
              </a:spcBef>
              <a:buFont typeface="Arial"/>
              <a:buChar char="○"/>
              <a:tabLst>
                <a:tab pos="673735" algn="l"/>
              </a:tabLst>
            </a:pPr>
            <a:r>
              <a:rPr lang="en-US" sz="2000" b="1" spc="-5" dirty="0">
                <a:cs typeface="Calibri"/>
              </a:rPr>
              <a:t>Box-related and positioning styles </a:t>
            </a:r>
            <a:r>
              <a:rPr lang="en-US" sz="2000" b="1" u="sng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are not </a:t>
            </a:r>
            <a:r>
              <a:rPr lang="en-US" sz="2000" b="1" u="sng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inherited</a:t>
            </a:r>
            <a:r>
              <a:rPr lang="en-US" sz="2000" b="1" spc="-5" dirty="0">
                <a:cs typeface="Calibri"/>
              </a:rPr>
              <a:t>: </a:t>
            </a:r>
            <a:r>
              <a:rPr lang="en-US" sz="20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width</a:t>
            </a:r>
            <a:r>
              <a:rPr lang="en-US" sz="2000" b="1" spc="-5" dirty="0">
                <a:cs typeface="Calibri"/>
              </a:rPr>
              <a:t>, </a:t>
            </a:r>
            <a:r>
              <a:rPr lang="en-US" sz="2000" b="1" spc="-5" dirty="0">
                <a:solidFill>
                  <a:srgbClr val="0F9D58"/>
                </a:solidFill>
                <a:cs typeface="Calibri"/>
              </a:rPr>
              <a:t> </a:t>
            </a:r>
            <a:r>
              <a:rPr lang="en-US" sz="20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height</a:t>
            </a:r>
            <a:r>
              <a:rPr lang="en-US" sz="2000" b="1" spc="-5" dirty="0">
                <a:cs typeface="Calibri"/>
              </a:rPr>
              <a:t>, </a:t>
            </a:r>
            <a:r>
              <a:rPr lang="en-US" sz="20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border</a:t>
            </a:r>
            <a:r>
              <a:rPr lang="en-US" sz="2000" b="1" spc="-5" dirty="0">
                <a:cs typeface="Calibri"/>
              </a:rPr>
              <a:t>, </a:t>
            </a:r>
            <a:r>
              <a:rPr lang="en-US" sz="20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margin</a:t>
            </a:r>
            <a:r>
              <a:rPr lang="en-US" sz="2000" b="1" spc="-5" dirty="0">
                <a:cs typeface="Calibri"/>
              </a:rPr>
              <a:t>, </a:t>
            </a:r>
            <a:r>
              <a:rPr lang="en-US" sz="20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padding</a:t>
            </a:r>
            <a:r>
              <a:rPr lang="en-US" sz="2000" b="1" spc="-5" dirty="0">
                <a:cs typeface="Calibri"/>
              </a:rPr>
              <a:t>, </a:t>
            </a:r>
            <a:r>
              <a:rPr lang="en-US" sz="20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position</a:t>
            </a:r>
            <a:r>
              <a:rPr lang="en-US" sz="2000" b="1" spc="-5" dirty="0">
                <a:cs typeface="Calibri"/>
              </a:rPr>
              <a:t>, </a:t>
            </a:r>
            <a:r>
              <a:rPr lang="en-US" sz="2000" b="1" spc="-5" dirty="0" smtClean="0">
                <a:solidFill>
                  <a:srgbClr val="0F9D58"/>
                </a:solidFill>
                <a:latin typeface="Consolas"/>
                <a:cs typeface="Consolas"/>
              </a:rPr>
              <a:t>float</a:t>
            </a:r>
            <a:r>
              <a:rPr lang="en-US" sz="2000" b="1" spc="-5" dirty="0">
                <a:cs typeface="Calibri"/>
              </a:rPr>
              <a:t>,</a:t>
            </a:r>
            <a:r>
              <a:rPr lang="en-US" sz="2000" b="1" spc="-10" dirty="0">
                <a:cs typeface="Calibri"/>
              </a:rPr>
              <a:t> </a:t>
            </a:r>
            <a:r>
              <a:rPr lang="en-US" sz="2000" b="1" spc="-5" dirty="0" smtClean="0">
                <a:cs typeface="Calibri"/>
              </a:rPr>
              <a:t>and others</a:t>
            </a:r>
            <a:endParaRPr lang="en-US" sz="2000" dirty="0">
              <a:cs typeface="Calibri"/>
            </a:endParaRPr>
          </a:p>
          <a:p>
            <a:pPr marL="673100" lvl="1" indent="-259715">
              <a:lnSpc>
                <a:spcPct val="100000"/>
              </a:lnSpc>
              <a:spcBef>
                <a:spcPts val="1560"/>
              </a:spcBef>
              <a:buClr>
                <a:srgbClr val="F69646"/>
              </a:buClr>
              <a:buFont typeface="Arial"/>
              <a:buChar char="○"/>
              <a:tabLst>
                <a:tab pos="673735" algn="l"/>
              </a:tabLst>
            </a:pPr>
            <a:r>
              <a:rPr lang="en-US" sz="2000" b="1" spc="-5" dirty="0" smtClean="0">
                <a:solidFill>
                  <a:srgbClr val="642C84"/>
                </a:solidFill>
                <a:latin typeface="Consolas"/>
                <a:cs typeface="Consolas"/>
              </a:rPr>
              <a:t>&lt;a&gt;</a:t>
            </a:r>
            <a:r>
              <a:rPr lang="en-US" sz="2000" b="1" spc="-730" dirty="0" smtClean="0">
                <a:solidFill>
                  <a:srgbClr val="642C84"/>
                </a:solidFill>
                <a:latin typeface="Consolas"/>
                <a:cs typeface="Consolas"/>
              </a:rPr>
              <a:t> </a:t>
            </a:r>
            <a:r>
              <a:rPr lang="en-US" sz="2000" b="1" spc="-5" dirty="0">
                <a:cs typeface="Calibri"/>
              </a:rPr>
              <a:t>elements do not inherit color and text-decoration</a:t>
            </a: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1749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3849370"/>
          </a:xfrm>
          <a:custGeom>
            <a:avLst/>
            <a:gdLst/>
            <a:ahLst/>
            <a:cxnLst/>
            <a:rect l="l" t="t" r="r" b="b"/>
            <a:pathLst>
              <a:path w="9144000" h="3849370">
                <a:moveTo>
                  <a:pt x="0" y="0"/>
                </a:moveTo>
                <a:lnTo>
                  <a:pt x="9143999" y="0"/>
                </a:lnTo>
                <a:lnTo>
                  <a:pt x="9143999" y="3849299"/>
                </a:lnTo>
                <a:lnTo>
                  <a:pt x="0" y="3849299"/>
                </a:lnTo>
                <a:lnTo>
                  <a:pt x="0" y="0"/>
                </a:lnTo>
                <a:close/>
              </a:path>
            </a:pathLst>
          </a:custGeom>
          <a:solidFill>
            <a:srgbClr val="F69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98573" y="1285704"/>
            <a:ext cx="45440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Linking CSS </a:t>
            </a:r>
            <a:r>
              <a:rPr sz="4000" b="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4000" b="0" spc="-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000" b="0" spc="-5" dirty="0">
                <a:solidFill>
                  <a:srgbClr val="000000"/>
                </a:solidFill>
                <a:latin typeface="Calibri"/>
                <a:cs typeface="Calibri"/>
              </a:rPr>
              <a:t>HTML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622724"/>
            <a:ext cx="9143999" cy="74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7521" y="721228"/>
            <a:ext cx="7082790" cy="370205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323850" indent="-311785">
              <a:lnSpc>
                <a:spcPct val="100000"/>
              </a:lnSpc>
              <a:spcBef>
                <a:spcPts val="234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Inline:</a:t>
            </a:r>
            <a:endParaRPr sz="2200" dirty="0">
              <a:latin typeface="Calibri"/>
              <a:cs typeface="Calibri"/>
            </a:endParaRPr>
          </a:p>
          <a:p>
            <a:pPr marL="671830" lvl="1" indent="-254000">
              <a:lnSpc>
                <a:spcPct val="100000"/>
              </a:lnSpc>
              <a:spcBef>
                <a:spcPts val="135"/>
              </a:spcBef>
              <a:buFont typeface="Arial"/>
              <a:buChar char="○"/>
              <a:tabLst>
                <a:tab pos="672465" algn="l"/>
              </a:tabLst>
            </a:pPr>
            <a:r>
              <a:rPr sz="2200" b="1" spc="-5" dirty="0">
                <a:latin typeface="Calibri"/>
                <a:cs typeface="Calibri"/>
              </a:rPr>
              <a:t>the CSS rules in the </a:t>
            </a:r>
            <a:r>
              <a:rPr sz="2200" b="1" spc="-5" dirty="0">
                <a:solidFill>
                  <a:srgbClr val="0F9D58"/>
                </a:solidFill>
                <a:latin typeface="Consolas"/>
                <a:cs typeface="Consolas"/>
              </a:rPr>
              <a:t>style</a:t>
            </a:r>
            <a:r>
              <a:rPr sz="2200" b="1" spc="-690" dirty="0">
                <a:solidFill>
                  <a:srgbClr val="0F9D58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attribute</a:t>
            </a:r>
            <a:endParaRPr sz="2200" dirty="0">
              <a:latin typeface="Calibri"/>
              <a:cs typeface="Calibri"/>
            </a:endParaRPr>
          </a:p>
          <a:p>
            <a:pPr marL="671830" lvl="1" indent="-254000">
              <a:lnSpc>
                <a:spcPct val="100000"/>
              </a:lnSpc>
              <a:spcBef>
                <a:spcPts val="135"/>
              </a:spcBef>
              <a:buFont typeface="Arial"/>
              <a:buChar char="○"/>
              <a:tabLst>
                <a:tab pos="672465" algn="l"/>
              </a:tabLst>
            </a:pPr>
            <a:r>
              <a:rPr sz="2200" b="1" spc="-5" dirty="0">
                <a:latin typeface="Calibri"/>
                <a:cs typeface="Calibri"/>
              </a:rPr>
              <a:t>No selectors are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needed</a:t>
            </a:r>
            <a:endParaRPr sz="2200" dirty="0">
              <a:latin typeface="Calibri"/>
              <a:cs typeface="Calibri"/>
            </a:endParaRPr>
          </a:p>
          <a:p>
            <a:pPr marL="323850" indent="-311785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Embedded:</a:t>
            </a:r>
            <a:endParaRPr sz="2200" dirty="0">
              <a:latin typeface="Calibri"/>
              <a:cs typeface="Calibri"/>
            </a:endParaRPr>
          </a:p>
          <a:p>
            <a:pPr marL="671830" lvl="1" indent="-254000">
              <a:lnSpc>
                <a:spcPct val="100000"/>
              </a:lnSpc>
              <a:spcBef>
                <a:spcPts val="135"/>
              </a:spcBef>
              <a:buFont typeface="Arial"/>
              <a:buChar char="○"/>
              <a:tabLst>
                <a:tab pos="672465" algn="l"/>
              </a:tabLst>
            </a:pPr>
            <a:r>
              <a:rPr sz="2200" b="1" spc="-5" dirty="0">
                <a:latin typeface="Calibri"/>
                <a:cs typeface="Calibri"/>
              </a:rPr>
              <a:t>in the </a:t>
            </a: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&lt;head&gt; </a:t>
            </a:r>
            <a:r>
              <a:rPr sz="2200" b="1" spc="-5" dirty="0">
                <a:latin typeface="Calibri"/>
                <a:cs typeface="Calibri"/>
              </a:rPr>
              <a:t>in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solidFill>
                  <a:srgbClr val="0F9D58"/>
                </a:solidFill>
                <a:latin typeface="Consolas"/>
                <a:cs typeface="Consolas"/>
              </a:rPr>
              <a:t>&lt;style&gt;</a:t>
            </a:r>
            <a:r>
              <a:rPr sz="2200" b="1" spc="-700" dirty="0">
                <a:solidFill>
                  <a:srgbClr val="0F9D58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tag</a:t>
            </a:r>
            <a:endParaRPr sz="2200" dirty="0">
              <a:latin typeface="Calibri"/>
              <a:cs typeface="Calibri"/>
            </a:endParaRPr>
          </a:p>
          <a:p>
            <a:pPr marL="323850" indent="-311785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Font typeface="Arial"/>
              <a:buChar char="●"/>
              <a:tabLst>
                <a:tab pos="323850" algn="l"/>
                <a:tab pos="324485" algn="l"/>
              </a:tabLst>
            </a:pPr>
            <a:r>
              <a:rPr sz="2200" b="1" spc="-5" dirty="0">
                <a:solidFill>
                  <a:srgbClr val="DB4437"/>
                </a:solidFill>
                <a:latin typeface="Calibri"/>
                <a:cs typeface="Calibri"/>
              </a:rPr>
              <a:t>External:</a:t>
            </a:r>
            <a:endParaRPr sz="2200" dirty="0">
              <a:latin typeface="Calibri"/>
              <a:cs typeface="Calibri"/>
            </a:endParaRPr>
          </a:p>
          <a:p>
            <a:pPr marL="671830" lvl="1" indent="-254000">
              <a:lnSpc>
                <a:spcPct val="100000"/>
              </a:lnSpc>
              <a:spcBef>
                <a:spcPts val="135"/>
              </a:spcBef>
              <a:buFont typeface="Arial"/>
              <a:buChar char="○"/>
              <a:tabLst>
                <a:tab pos="672465" algn="l"/>
              </a:tabLst>
            </a:pPr>
            <a:r>
              <a:rPr sz="2200" b="1" spc="-5" dirty="0">
                <a:latin typeface="Calibri"/>
                <a:cs typeface="Calibri"/>
              </a:rPr>
              <a:t>CSS rules in </a:t>
            </a: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separate</a:t>
            </a:r>
            <a:r>
              <a:rPr sz="2200" b="1" dirty="0">
                <a:solidFill>
                  <a:srgbClr val="0F9D58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F9D58"/>
                </a:solidFill>
                <a:latin typeface="Calibri"/>
                <a:cs typeface="Calibri"/>
              </a:rPr>
              <a:t>file</a:t>
            </a:r>
            <a:endParaRPr sz="2200" dirty="0">
              <a:latin typeface="Calibri"/>
              <a:cs typeface="Calibri"/>
            </a:endParaRPr>
          </a:p>
          <a:p>
            <a:pPr marL="963930" lvl="2" indent="-266065">
              <a:lnSpc>
                <a:spcPct val="100000"/>
              </a:lnSpc>
              <a:spcBef>
                <a:spcPts val="135"/>
              </a:spcBef>
              <a:buFont typeface="Arial"/>
              <a:buChar char="■"/>
              <a:tabLst>
                <a:tab pos="964565" algn="l"/>
              </a:tabLst>
            </a:pPr>
            <a:r>
              <a:rPr sz="2200" b="1" spc="-5" dirty="0">
                <a:latin typeface="Calibri"/>
                <a:cs typeface="Calibri"/>
              </a:rPr>
              <a:t>Usually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file with </a:t>
            </a:r>
            <a:r>
              <a:rPr sz="2200" b="1" spc="-5" dirty="0">
                <a:solidFill>
                  <a:srgbClr val="642C84"/>
                </a:solidFill>
                <a:latin typeface="Consolas"/>
                <a:cs typeface="Consolas"/>
              </a:rPr>
              <a:t>.css</a:t>
            </a:r>
            <a:r>
              <a:rPr sz="2200" b="1" spc="-695" dirty="0">
                <a:solidFill>
                  <a:srgbClr val="642C84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extension</a:t>
            </a:r>
            <a:endParaRPr sz="2200" dirty="0">
              <a:latin typeface="Calibri"/>
              <a:cs typeface="Calibri"/>
            </a:endParaRPr>
          </a:p>
          <a:p>
            <a:pPr marL="963930" lvl="2" indent="-266065">
              <a:lnSpc>
                <a:spcPct val="100000"/>
              </a:lnSpc>
              <a:spcBef>
                <a:spcPts val="1335"/>
              </a:spcBef>
              <a:buFont typeface="Arial"/>
              <a:buChar char="■"/>
              <a:tabLst>
                <a:tab pos="964565" algn="l"/>
              </a:tabLst>
            </a:pPr>
            <a:r>
              <a:rPr sz="2200" b="1" spc="-5" dirty="0">
                <a:latin typeface="Calibri"/>
                <a:cs typeface="Calibri"/>
              </a:rPr>
              <a:t>Linked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via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642C84"/>
                </a:solidFill>
                <a:latin typeface="Consolas"/>
                <a:cs typeface="Consolas"/>
              </a:rPr>
              <a:t>&lt;link</a:t>
            </a:r>
            <a:r>
              <a:rPr sz="2000" b="1" spc="-655" dirty="0">
                <a:solidFill>
                  <a:srgbClr val="642C84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642C84"/>
                </a:solidFill>
                <a:latin typeface="Consolas"/>
                <a:cs typeface="Consolas"/>
              </a:rPr>
              <a:t>rel="stylesheet"</a:t>
            </a:r>
            <a:r>
              <a:rPr sz="2000" b="1" spc="-640" dirty="0">
                <a:solidFill>
                  <a:srgbClr val="642C84"/>
                </a:solidFill>
                <a:latin typeface="Consolas"/>
                <a:cs typeface="Consolas"/>
              </a:rPr>
              <a:t> </a:t>
            </a:r>
            <a:r>
              <a:rPr sz="2000" b="1" spc="-5" dirty="0">
                <a:solidFill>
                  <a:srgbClr val="642C84"/>
                </a:solidFill>
                <a:latin typeface="Consolas"/>
                <a:cs typeface="Consolas"/>
              </a:rPr>
              <a:t>href=</a:t>
            </a:r>
            <a:r>
              <a:rPr sz="2000" b="1" spc="-5" dirty="0">
                <a:solidFill>
                  <a:srgbClr val="642C84"/>
                </a:solidFill>
                <a:latin typeface="Arial"/>
                <a:cs typeface="Arial"/>
              </a:rPr>
              <a:t>…</a:t>
            </a:r>
            <a:r>
              <a:rPr sz="2000" b="1" spc="-5" dirty="0">
                <a:solidFill>
                  <a:srgbClr val="642C84"/>
                </a:solidFill>
                <a:latin typeface="Consolas"/>
                <a:cs typeface="Consolas"/>
              </a:rPr>
              <a:t>&gt;</a:t>
            </a:r>
            <a:r>
              <a:rPr sz="2000" b="1" spc="-620" dirty="0">
                <a:solidFill>
                  <a:srgbClr val="642C84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tag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or</a:t>
            </a:r>
            <a:endParaRPr sz="2200" dirty="0">
              <a:latin typeface="Calibri"/>
              <a:cs typeface="Calibri"/>
            </a:endParaRPr>
          </a:p>
          <a:p>
            <a:pPr marL="207010" algn="ctr">
              <a:lnSpc>
                <a:spcPct val="100000"/>
              </a:lnSpc>
              <a:spcBef>
                <a:spcPts val="135"/>
              </a:spcBef>
            </a:pPr>
            <a:r>
              <a:rPr sz="2000" b="1" spc="-5" dirty="0">
                <a:solidFill>
                  <a:srgbClr val="642C84"/>
                </a:solidFill>
                <a:latin typeface="Consolas"/>
                <a:cs typeface="Consolas"/>
              </a:rPr>
              <a:t>@import</a:t>
            </a:r>
            <a:r>
              <a:rPr sz="2000" b="1" spc="-625" dirty="0">
                <a:solidFill>
                  <a:srgbClr val="642C84"/>
                </a:solidFill>
                <a:latin typeface="Consolas"/>
                <a:cs typeface="Consolas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directive in embedded CSS block only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800" y="4760950"/>
            <a:ext cx="731999" cy="318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24" y="272141"/>
            <a:ext cx="30175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Linking HTML and</a:t>
            </a:r>
            <a:r>
              <a:rPr spc="-85" dirty="0"/>
              <a:t> </a:t>
            </a:r>
            <a:r>
              <a:rPr spc="-5" dirty="0"/>
              <a:t>CSS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74437" y="4835372"/>
            <a:ext cx="841375" cy="17462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b="1" spc="-40" dirty="0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sz="1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Three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C3F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7852</TotalTime>
  <Words>2240</Words>
  <Application>Microsoft Office PowerPoint</Application>
  <PresentationFormat>On-screen Show (16:9)</PresentationFormat>
  <Paragraphs>380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Introduction in CSS</vt:lpstr>
      <vt:lpstr>Last session’s topics</vt:lpstr>
      <vt:lpstr>Today’s topics</vt:lpstr>
      <vt:lpstr>CSS Overview</vt:lpstr>
      <vt:lpstr>CSS Definition and Characteristics</vt:lpstr>
      <vt:lpstr>Cascading Style Sheet</vt:lpstr>
      <vt:lpstr>Cascading (more)</vt:lpstr>
      <vt:lpstr>Linking CSS and HTML</vt:lpstr>
      <vt:lpstr>Linking HTML and CSS</vt:lpstr>
      <vt:lpstr>Inline Styles: Example</vt:lpstr>
      <vt:lpstr>Embedded Styles</vt:lpstr>
      <vt:lpstr>Embedded Styles: Example</vt:lpstr>
      <vt:lpstr>Embedded Styles: Example</vt:lpstr>
      <vt:lpstr>External CSS Styles</vt:lpstr>
      <vt:lpstr>Default Browser Styles</vt:lpstr>
      <vt:lpstr>CSS and HTML</vt:lpstr>
      <vt:lpstr>CSS Syntax</vt:lpstr>
      <vt:lpstr>CSS Syntax in a different angle</vt:lpstr>
      <vt:lpstr>CSS Declaration</vt:lpstr>
      <vt:lpstr>CSS Selectors</vt:lpstr>
      <vt:lpstr>CSS Selector Types</vt:lpstr>
      <vt:lpstr>Simple Selectors</vt:lpstr>
      <vt:lpstr>Simple Selectors Workshop</vt:lpstr>
      <vt:lpstr>Combinators</vt:lpstr>
      <vt:lpstr>Combinators (contd.)</vt:lpstr>
      <vt:lpstr>Combinators Workshop</vt:lpstr>
      <vt:lpstr>Attribute Selectors</vt:lpstr>
      <vt:lpstr>Pseudo Selectors</vt:lpstr>
      <vt:lpstr>State-Related Pseudo-Classes</vt:lpstr>
      <vt:lpstr>Structural Pseudo-Classes</vt:lpstr>
      <vt:lpstr>More Pseudo-Classes</vt:lpstr>
      <vt:lpstr>Pseudo-Elements</vt:lpstr>
      <vt:lpstr>Multiple Selectors With Pseudo-Classes</vt:lpstr>
      <vt:lpstr>Cascading Rules</vt:lpstr>
      <vt:lpstr>Cascading (priority) Rules</vt:lpstr>
      <vt:lpstr>Specificity</vt:lpstr>
      <vt:lpstr>Order of CSS Rules</vt:lpstr>
      <vt:lpstr>Importance</vt:lpstr>
      <vt:lpstr>Readings &amp; Tutorials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in CSS</dc:title>
  <cp:lastModifiedBy>Trompetica</cp:lastModifiedBy>
  <cp:revision>101</cp:revision>
  <dcterms:created xsi:type="dcterms:W3CDTF">2019-09-08T07:35:51Z</dcterms:created>
  <dcterms:modified xsi:type="dcterms:W3CDTF">2019-09-14T09:59:24Z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