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61" r:id="rId3"/>
    <p:sldId id="263" r:id="rId4"/>
    <p:sldId id="264" r:id="rId5"/>
    <p:sldId id="265" r:id="rId6"/>
    <p:sldId id="266" r:id="rId7"/>
  </p:sldIdLst>
  <p:sldSz cx="9144000" cy="5143500" type="screen16x9"/>
  <p:notesSz cx="6858000" cy="9144000"/>
  <p:embeddedFontLst>
    <p:embeddedFont>
      <p:font typeface="Merriweather" panose="020B0604020202020204" charset="0"/>
      <p:regular r:id="rId9"/>
      <p:bold r:id="rId10"/>
      <p:italic r:id="rId11"/>
      <p:boldItalic r:id="rId12"/>
    </p:embeddedFont>
    <p:embeddedFont>
      <p:font typeface="Raleway"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AD9356-D6AE-4C55-9F2E-BC58E1C505B5}">
  <a:tblStyle styleId="{19AD9356-D6AE-4C55-9F2E-BC58E1C505B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03500" y="1786850"/>
            <a:ext cx="5337000" cy="1569900"/>
          </a:xfrm>
          <a:prstGeom prst="rect">
            <a:avLst/>
          </a:prstGeom>
          <a:noFill/>
          <a:ln w="19050"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44450" y="1831388"/>
            <a:ext cx="5255100" cy="1480800"/>
          </a:xfrm>
          <a:prstGeom prst="rect">
            <a:avLst/>
          </a:prstGeom>
          <a:solidFill>
            <a:srgbClr val="222222"/>
          </a:solidFill>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0" name="Google Shape;30;p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1" name="Google Shape;31;p5"/>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body" idx="1"/>
          </p:nvPr>
        </p:nvSpPr>
        <p:spPr>
          <a:xfrm>
            <a:off x="457200"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4692274"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 name="Google Shape;38;p6"/>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body" idx="1"/>
          </p:nvPr>
        </p:nvSpPr>
        <p:spPr>
          <a:xfrm>
            <a:off x="457200"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223964"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5990727"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 name="Google Shape;46;p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4297650" y="4764749"/>
            <a:ext cx="548700" cy="302700"/>
          </a:xfrm>
          <a:prstGeom prst="rect">
            <a:avLst/>
          </a:prstGeom>
          <a:ln>
            <a:noFill/>
          </a:ln>
        </p:spPr>
        <p:txBody>
          <a:bodyPr spcFirstLastPara="1" wrap="square" lIns="91425" tIns="91425" rIns="91425" bIns="91425" anchor="t" anchorCtr="0">
            <a:noAutofit/>
          </a:bodyPr>
          <a:lstStyle>
            <a:lvl1pPr lvl="0">
              <a:buNone/>
              <a:defRPr>
                <a:solidFill>
                  <a:srgbClr val="F5F1E0"/>
                </a:solidFill>
              </a:defRPr>
            </a:lvl1pPr>
            <a:lvl2pPr lvl="1">
              <a:buNone/>
              <a:defRPr>
                <a:solidFill>
                  <a:srgbClr val="F5F1E0"/>
                </a:solidFill>
              </a:defRPr>
            </a:lvl2pPr>
            <a:lvl3pPr lvl="2">
              <a:buNone/>
              <a:defRPr>
                <a:solidFill>
                  <a:srgbClr val="F5F1E0"/>
                </a:solidFill>
              </a:defRPr>
            </a:lvl3pPr>
            <a:lvl4pPr lvl="3">
              <a:buNone/>
              <a:defRPr>
                <a:solidFill>
                  <a:srgbClr val="F5F1E0"/>
                </a:solidFill>
              </a:defRPr>
            </a:lvl4pPr>
            <a:lvl5pPr lvl="4">
              <a:buNone/>
              <a:defRPr>
                <a:solidFill>
                  <a:srgbClr val="F5F1E0"/>
                </a:solidFill>
              </a:defRPr>
            </a:lvl5pPr>
            <a:lvl6pPr lvl="5">
              <a:buNone/>
              <a:defRPr>
                <a:solidFill>
                  <a:srgbClr val="F5F1E0"/>
                </a:solidFill>
              </a:defRPr>
            </a:lvl6pPr>
            <a:lvl7pPr lvl="6">
              <a:buNone/>
              <a:defRPr>
                <a:solidFill>
                  <a:srgbClr val="F5F1E0"/>
                </a:solidFill>
              </a:defRPr>
            </a:lvl7pPr>
            <a:lvl8pPr lvl="7">
              <a:buNone/>
              <a:defRPr>
                <a:solidFill>
                  <a:srgbClr val="F5F1E0"/>
                </a:solidFill>
              </a:defRPr>
            </a:lvl8pPr>
            <a:lvl9pPr lvl="8">
              <a:buNone/>
              <a:defRPr>
                <a:solidFill>
                  <a:srgbClr val="F5F1E0"/>
                </a:solidFill>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11"/>
          <p:cNvSpPr/>
          <p:nvPr/>
        </p:nvSpPr>
        <p:spPr>
          <a:xfrm>
            <a:off x="322800" y="328500"/>
            <a:ext cx="8498400" cy="4486500"/>
          </a:xfrm>
          <a:prstGeom prst="rect">
            <a:avLst/>
          </a:prstGeom>
          <a:noFill/>
          <a:ln w="952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385544" y="389475"/>
            <a:ext cx="8373000" cy="4364700"/>
          </a:xfrm>
          <a:prstGeom prst="rect">
            <a:avLst/>
          </a:prstGeom>
          <a:no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1pPr>
            <a:lvl2pPr lvl="1"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2pPr>
            <a:lvl3pPr lvl="2"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3pPr>
            <a:lvl4pPr lvl="3"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4pPr>
            <a:lvl5pPr lvl="4"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5pPr>
            <a:lvl6pPr lvl="5"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6pPr>
            <a:lvl7pPr lvl="6"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7pPr>
            <a:lvl8pPr lvl="7"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8pPr>
            <a:lvl9pPr lvl="8"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c/state-farm-distracted-driver-detection/overview" TargetMode="External"/><Relationship Id="rId4" Type="http://schemas.openxmlformats.org/officeDocument/2006/relationships/hyperlink" Target="https://crashstats.nhtsa.dot.gov/Api/Public/ViewPublication/8125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Distracted Driver Detection</a:t>
            </a:r>
            <a:endParaRPr dirty="0"/>
          </a:p>
        </p:txBody>
      </p:sp>
      <p:sp>
        <p:nvSpPr>
          <p:cNvPr id="6" name="Google Shape;96;p15">
            <a:extLst>
              <a:ext uri="{FF2B5EF4-FFF2-40B4-BE49-F238E27FC236}">
                <a16:creationId xmlns:a16="http://schemas.microsoft.com/office/drawing/2014/main" id="{76DD86C1-40A0-489D-AE91-17C86CCC03E8}"/>
              </a:ext>
            </a:extLst>
          </p:cNvPr>
          <p:cNvSpPr txBox="1">
            <a:spLocks/>
          </p:cNvSpPr>
          <p:nvPr/>
        </p:nvSpPr>
        <p:spPr>
          <a:xfrm>
            <a:off x="685800" y="3571193"/>
            <a:ext cx="7772400" cy="7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Youssef Mroue, David Nassif, Alexandra Oricchio, Vaishall Pradeepkumar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4197DDA-5897-442C-AA16-57D6ED0F7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099174"/>
            <a:ext cx="3771900" cy="1465125"/>
          </a:xfrm>
          <a:prstGeom prst="rect">
            <a:avLst/>
          </a:prstGeom>
        </p:spPr>
      </p:pic>
      <p:sp>
        <p:nvSpPr>
          <p:cNvPr id="108" name="Google Shape;108;p1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Inspiration</a:t>
            </a:r>
            <a:endParaRPr sz="2400" dirty="0"/>
          </a:p>
        </p:txBody>
      </p:sp>
      <p:sp>
        <p:nvSpPr>
          <p:cNvPr id="109" name="Google Shape;109;p17"/>
          <p:cNvSpPr txBox="1">
            <a:spLocks noGrp="1"/>
          </p:cNvSpPr>
          <p:nvPr>
            <p:ph type="body" idx="1"/>
          </p:nvPr>
        </p:nvSpPr>
        <p:spPr>
          <a:xfrm>
            <a:off x="242040" y="1403306"/>
            <a:ext cx="5523600" cy="3522600"/>
          </a:xfrm>
          <a:prstGeom prst="rect">
            <a:avLst/>
          </a:prstGeom>
        </p:spPr>
        <p:txBody>
          <a:bodyPr spcFirstLastPara="1" wrap="square" lIns="91425" tIns="91425" rIns="91425" bIns="91425" anchor="t" anchorCtr="0">
            <a:noAutofit/>
          </a:bodyPr>
          <a:lstStyle/>
          <a:p>
            <a:r>
              <a:rPr lang="en-US" sz="2000" dirty="0"/>
              <a:t>The CDC motor vehicle safety division states that one in five car accidents are caused by the driver being distracted</a:t>
            </a:r>
          </a:p>
          <a:p>
            <a:r>
              <a:rPr lang="en-US" sz="2000" dirty="0"/>
              <a:t>According to their </a:t>
            </a:r>
            <a:r>
              <a:rPr lang="en-US" sz="2000" dirty="0">
                <a:hlinkClick r:id="rId4"/>
              </a:rPr>
              <a:t>statistics</a:t>
            </a:r>
            <a:r>
              <a:rPr lang="en-US" sz="2000" dirty="0"/>
              <a:t> this is translated to 425,000 injuries and 3,000 deaths every year.</a:t>
            </a:r>
          </a:p>
          <a:p>
            <a:r>
              <a:rPr lang="en-US" sz="2000" dirty="0"/>
              <a:t>State farm took the initiative and hosted a </a:t>
            </a:r>
            <a:r>
              <a:rPr lang="en-US" sz="2000" dirty="0">
                <a:hlinkClick r:id="rId5"/>
              </a:rPr>
              <a:t>Kaggle Competition </a:t>
            </a:r>
            <a:r>
              <a:rPr lang="en-US" sz="2000" dirty="0"/>
              <a:t>in 2016 in order to detect if a driver were distracted or not from a dashboard camera.</a:t>
            </a:r>
          </a:p>
          <a:p>
            <a:pPr marL="0" lvl="0" indent="0" algn="l" rtl="0">
              <a:spcBef>
                <a:spcPts val="600"/>
              </a:spcBef>
              <a:spcAft>
                <a:spcPts val="0"/>
              </a:spcAft>
              <a:buNone/>
            </a:pPr>
            <a:endParaRPr dirty="0"/>
          </a:p>
        </p:txBody>
      </p:sp>
      <p:sp>
        <p:nvSpPr>
          <p:cNvPr id="110" name="Google Shape;110;p1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457199" y="1397363"/>
            <a:ext cx="5446059" cy="352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solidFill>
                <a:srgbClr val="A8122A"/>
              </a:solidFill>
            </a:endParaRPr>
          </a:p>
          <a:p>
            <a:r>
              <a:rPr lang="en-US" dirty="0"/>
              <a:t>State farm provided participants with over 100,000 dashboard photos already divided into test and train folders for us.</a:t>
            </a:r>
          </a:p>
          <a:p>
            <a:r>
              <a:rPr lang="en-US" dirty="0"/>
              <a:t>We also utilized NHTSA (National Highway Traffic Safety Administration) data to better visualize how big of an issue distracted drivers are. This dataset covered incidents all over the US from 2016 to 2018.</a:t>
            </a:r>
          </a:p>
        </p:txBody>
      </p:sp>
      <p:sp>
        <p:nvSpPr>
          <p:cNvPr id="130" name="Google Shape;130;p19"/>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132" name="Google Shape;132;p19"/>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The Data</a:t>
            </a:r>
            <a:endParaRPr sz="2400" dirty="0"/>
          </a:p>
        </p:txBody>
      </p:sp>
      <p:sp>
        <p:nvSpPr>
          <p:cNvPr id="133" name="Google Shape;133;p19"/>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descr="A picture containing drawing&#10;&#10;Description automatically generated">
            <a:extLst>
              <a:ext uri="{FF2B5EF4-FFF2-40B4-BE49-F238E27FC236}">
                <a16:creationId xmlns:a16="http://schemas.microsoft.com/office/drawing/2014/main" id="{857D2F07-0974-4624-A33C-1B0B4D3F91BD}"/>
              </a:ext>
            </a:extLst>
          </p:cNvPr>
          <p:cNvPicPr>
            <a:picLocks noChangeAspect="1"/>
          </p:cNvPicPr>
          <p:nvPr/>
        </p:nvPicPr>
        <p:blipFill>
          <a:blip r:embed="rId3"/>
          <a:stretch>
            <a:fillRect/>
          </a:stretch>
        </p:blipFill>
        <p:spPr>
          <a:xfrm>
            <a:off x="5903258" y="2158253"/>
            <a:ext cx="3173813" cy="21120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8" name="Picture 7">
            <a:extLst>
              <a:ext uri="{FF2B5EF4-FFF2-40B4-BE49-F238E27FC236}">
                <a16:creationId xmlns:a16="http://schemas.microsoft.com/office/drawing/2014/main" id="{AD66E47B-8289-4275-BC41-61D4C056A4E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7" y="3922767"/>
            <a:ext cx="4880306" cy="938928"/>
          </a:xfrm>
          <a:prstGeom prst="rect">
            <a:avLst/>
          </a:prstGeom>
        </p:spPr>
      </p:pic>
      <p:sp>
        <p:nvSpPr>
          <p:cNvPr id="138" name="Google Shape;138;p20"/>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 two or three columns</a:t>
            </a:r>
            <a:endParaRPr/>
          </a:p>
        </p:txBody>
      </p:sp>
      <p:sp>
        <p:nvSpPr>
          <p:cNvPr id="139" name="Google Shape;139;p20"/>
          <p:cNvSpPr txBox="1">
            <a:spLocks noGrp="1"/>
          </p:cNvSpPr>
          <p:nvPr>
            <p:ph type="body" idx="1"/>
          </p:nvPr>
        </p:nvSpPr>
        <p:spPr>
          <a:xfrm>
            <a:off x="144661" y="1220733"/>
            <a:ext cx="2941182" cy="3463200"/>
          </a:xfrm>
          <a:prstGeom prst="rect">
            <a:avLst/>
          </a:prstGeom>
        </p:spPr>
        <p:txBody>
          <a:bodyPr spcFirstLastPara="1" wrap="square" lIns="91425" tIns="91425" rIns="91425" bIns="91425" anchor="t" anchorCtr="0">
            <a:noAutofit/>
          </a:bodyPr>
          <a:lstStyle/>
          <a:p>
            <a:pPr marL="114300" indent="0">
              <a:buNone/>
            </a:pPr>
            <a:r>
              <a:rPr lang="en-US" dirty="0"/>
              <a:t>Having complex image processing involved we resorted to computer vision and built a convolutional neural network model in order to analyze each photo and group them accordingly.</a:t>
            </a:r>
          </a:p>
        </p:txBody>
      </p:sp>
      <p:sp>
        <p:nvSpPr>
          <p:cNvPr id="140" name="Google Shape;140;p20"/>
          <p:cNvSpPr txBox="1">
            <a:spLocks noGrp="1"/>
          </p:cNvSpPr>
          <p:nvPr>
            <p:ph type="body" idx="2"/>
          </p:nvPr>
        </p:nvSpPr>
        <p:spPr>
          <a:xfrm>
            <a:off x="3153274" y="1220733"/>
            <a:ext cx="2631900" cy="3463200"/>
          </a:xfrm>
          <a:prstGeom prst="rect">
            <a:avLst/>
          </a:prstGeom>
        </p:spPr>
        <p:txBody>
          <a:bodyPr spcFirstLastPara="1" wrap="square" lIns="91425" tIns="91425" rIns="91425" bIns="91425" anchor="t" anchorCtr="0">
            <a:noAutofit/>
          </a:bodyPr>
          <a:lstStyle/>
          <a:p>
            <a:pPr marL="114300" indent="0">
              <a:buNone/>
            </a:pPr>
            <a:r>
              <a:rPr lang="en-US" dirty="0"/>
              <a:t>We deployed it to a webpage and gave other people the opportunity to upload a photo or a video and then our model would detect and classify it from there.</a:t>
            </a:r>
          </a:p>
        </p:txBody>
      </p:sp>
      <p:sp>
        <p:nvSpPr>
          <p:cNvPr id="141" name="Google Shape;141;p20"/>
          <p:cNvSpPr txBox="1">
            <a:spLocks noGrp="1"/>
          </p:cNvSpPr>
          <p:nvPr>
            <p:ph type="body" idx="3"/>
          </p:nvPr>
        </p:nvSpPr>
        <p:spPr>
          <a:xfrm>
            <a:off x="5970553" y="1220733"/>
            <a:ext cx="2631900" cy="3463200"/>
          </a:xfrm>
          <a:prstGeom prst="rect">
            <a:avLst/>
          </a:prstGeom>
        </p:spPr>
        <p:txBody>
          <a:bodyPr spcFirstLastPara="1" wrap="square" lIns="91425" tIns="91425" rIns="91425" bIns="91425" anchor="t" anchorCtr="0">
            <a:noAutofit/>
          </a:bodyPr>
          <a:lstStyle/>
          <a:p>
            <a:pPr marL="0" indent="0">
              <a:buNone/>
            </a:pPr>
            <a:r>
              <a:rPr lang="en-US" dirty="0"/>
              <a:t>Our buckets consist of: </a:t>
            </a:r>
          </a:p>
          <a:p>
            <a:pPr>
              <a:buFont typeface="Arial" panose="020B0604020202020204" pitchFamily="34" charset="0"/>
              <a:buChar char="•"/>
            </a:pPr>
            <a:r>
              <a:rPr lang="en-US" sz="1200" dirty="0"/>
              <a:t>Safe Driving </a:t>
            </a:r>
          </a:p>
          <a:p>
            <a:pPr>
              <a:buFont typeface="Arial" panose="020B0604020202020204" pitchFamily="34" charset="0"/>
              <a:buChar char="•"/>
            </a:pPr>
            <a:r>
              <a:rPr lang="en-US" sz="1200" dirty="0"/>
              <a:t>Texting right hand </a:t>
            </a:r>
          </a:p>
          <a:p>
            <a:pPr>
              <a:buFont typeface="Arial" panose="020B0604020202020204" pitchFamily="34" charset="0"/>
              <a:buChar char="•"/>
            </a:pPr>
            <a:r>
              <a:rPr lang="en-US" sz="1200" dirty="0"/>
              <a:t>Talking on the phone with right hand </a:t>
            </a:r>
          </a:p>
          <a:p>
            <a:pPr>
              <a:buFont typeface="Arial" panose="020B0604020202020204" pitchFamily="34" charset="0"/>
              <a:buChar char="•"/>
            </a:pPr>
            <a:r>
              <a:rPr lang="en-US" sz="1200" dirty="0"/>
              <a:t>Texting left hand </a:t>
            </a:r>
          </a:p>
          <a:p>
            <a:pPr>
              <a:buFont typeface="Arial" panose="020B0604020202020204" pitchFamily="34" charset="0"/>
              <a:buChar char="•"/>
            </a:pPr>
            <a:r>
              <a:rPr lang="en-US" sz="1200" dirty="0"/>
              <a:t>Talking on the phone with left hand </a:t>
            </a:r>
          </a:p>
          <a:p>
            <a:pPr>
              <a:buFont typeface="Arial" panose="020B0604020202020204" pitchFamily="34" charset="0"/>
              <a:buChar char="•"/>
            </a:pPr>
            <a:r>
              <a:rPr lang="en-US" sz="1200" dirty="0"/>
              <a:t>Operating the radio </a:t>
            </a:r>
          </a:p>
          <a:p>
            <a:pPr>
              <a:buFont typeface="Arial" panose="020B0604020202020204" pitchFamily="34" charset="0"/>
              <a:buChar char="•"/>
            </a:pPr>
            <a:r>
              <a:rPr lang="en-US" sz="1200" dirty="0"/>
              <a:t>Drinking</a:t>
            </a:r>
          </a:p>
          <a:p>
            <a:pPr>
              <a:buFont typeface="Arial" panose="020B0604020202020204" pitchFamily="34" charset="0"/>
              <a:buChar char="•"/>
            </a:pPr>
            <a:r>
              <a:rPr lang="en-US" sz="1200" dirty="0"/>
              <a:t>Reaching behind </a:t>
            </a:r>
          </a:p>
          <a:p>
            <a:pPr>
              <a:buFont typeface="Arial" panose="020B0604020202020204" pitchFamily="34" charset="0"/>
              <a:buChar char="•"/>
            </a:pPr>
            <a:r>
              <a:rPr lang="en-US" sz="1200" dirty="0"/>
              <a:t>Hair and makeup</a:t>
            </a:r>
          </a:p>
          <a:p>
            <a:pPr>
              <a:buFont typeface="Arial" panose="020B0604020202020204" pitchFamily="34" charset="0"/>
              <a:buChar char="•"/>
            </a:pPr>
            <a:r>
              <a:rPr lang="en-US" sz="1200" dirty="0"/>
              <a:t>Talking to passenger.</a:t>
            </a:r>
          </a:p>
          <a:p>
            <a:pPr marL="0" lvl="0" indent="0" algn="l" rtl="0">
              <a:spcBef>
                <a:spcPts val="600"/>
              </a:spcBef>
              <a:spcAft>
                <a:spcPts val="0"/>
              </a:spcAft>
              <a:buNone/>
            </a:pPr>
            <a:endParaRPr dirty="0"/>
          </a:p>
        </p:txBody>
      </p:sp>
      <p:sp>
        <p:nvSpPr>
          <p:cNvPr id="142" name="Google Shape;142;p20"/>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Our Approach</a:t>
            </a:r>
            <a:endParaRPr dirty="0"/>
          </a:p>
        </p:txBody>
      </p:sp>
      <p:sp>
        <p:nvSpPr>
          <p:cNvPr id="143" name="Google Shape;143;p20"/>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Our Model</a:t>
            </a:r>
            <a:endParaRPr dirty="0"/>
          </a:p>
        </p:txBody>
      </p:sp>
      <p:sp>
        <p:nvSpPr>
          <p:cNvPr id="153" name="Google Shape;153;p21"/>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8" name="Content Placeholder 4" descr="A close up of a map&#10;&#10;Description automatically generated">
            <a:extLst>
              <a:ext uri="{FF2B5EF4-FFF2-40B4-BE49-F238E27FC236}">
                <a16:creationId xmlns:a16="http://schemas.microsoft.com/office/drawing/2014/main" id="{76E22B6F-B700-43B8-9FCA-AE0757559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270" y="1725339"/>
            <a:ext cx="4768730" cy="2124926"/>
          </a:xfrm>
          <a:prstGeom prst="rect">
            <a:avLst/>
          </a:prstGeom>
          <a:noFill/>
          <a:ln>
            <a:noFill/>
          </a:ln>
        </p:spPr>
      </p:pic>
      <p:sp>
        <p:nvSpPr>
          <p:cNvPr id="3" name="Text Placeholder 2">
            <a:extLst>
              <a:ext uri="{FF2B5EF4-FFF2-40B4-BE49-F238E27FC236}">
                <a16:creationId xmlns:a16="http://schemas.microsoft.com/office/drawing/2014/main" id="{769B5D62-01EC-4E01-9E20-4D62818C7EC8}"/>
              </a:ext>
            </a:extLst>
          </p:cNvPr>
          <p:cNvSpPr>
            <a:spLocks noGrp="1"/>
          </p:cNvSpPr>
          <p:nvPr>
            <p:ph type="body" idx="1"/>
          </p:nvPr>
        </p:nvSpPr>
        <p:spPr>
          <a:xfrm>
            <a:off x="73959" y="1457094"/>
            <a:ext cx="4301311" cy="3522600"/>
          </a:xfrm>
        </p:spPr>
        <p:txBody>
          <a:bodyPr/>
          <a:lstStyle/>
          <a:p>
            <a:pPr marL="114300" indent="0">
              <a:buNone/>
            </a:pPr>
            <a:r>
              <a:rPr lang="en-US" sz="1600" dirty="0"/>
              <a:t>Our model features 3 convolutional layers, each with an associated Activation, Pooling, and Dropout layer. </a:t>
            </a:r>
          </a:p>
          <a:p>
            <a:pPr marL="114300" indent="0">
              <a:buNone/>
            </a:pPr>
            <a:r>
              <a:rPr lang="en-US" sz="1600" dirty="0"/>
              <a:t>The number of nodes in each layer increases each layer, starting with 32, then 64, and finally 128. It finishes with Flatten, Dense, and a final Activation layer. </a:t>
            </a:r>
          </a:p>
          <a:p>
            <a:pPr marL="114300" indent="0">
              <a:buNone/>
            </a:pPr>
            <a:r>
              <a:rPr lang="en-US" sz="1600" dirty="0"/>
              <a:t>After running 100 epochs, our model had trained to an accuracy above 99% on our testing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2"/>
          <p:cNvSpPr/>
          <p:nvPr/>
        </p:nvSpPr>
        <p:spPr>
          <a:xfrm>
            <a:off x="3430375" y="1429575"/>
            <a:ext cx="2283300" cy="2284500"/>
          </a:xfrm>
          <a:prstGeom prst="diamond">
            <a:avLst/>
          </a:prstGeom>
          <a:solidFill>
            <a:srgbClr val="A8122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222222"/>
                </a:solidFill>
                <a:latin typeface="Merriweather"/>
                <a:ea typeface="Merriweather"/>
                <a:cs typeface="Merriweather"/>
                <a:sym typeface="Merriweather"/>
              </a:rPr>
              <a:t>Questions</a:t>
            </a:r>
            <a:endParaRPr dirty="0">
              <a:solidFill>
                <a:srgbClr val="FFFFFF"/>
              </a:solidFill>
              <a:latin typeface="Merriweather"/>
              <a:ea typeface="Merriweather"/>
              <a:cs typeface="Merriweather"/>
              <a:sym typeface="Merriweather"/>
            </a:endParaRPr>
          </a:p>
        </p:txBody>
      </p:sp>
      <p:sp>
        <p:nvSpPr>
          <p:cNvPr id="159" name="Google Shape;159;p22"/>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5F1E0"/>
                </a:solidFill>
              </a:rPr>
              <a:t>6</a:t>
            </a:fld>
            <a:endParaRPr>
              <a:solidFill>
                <a:srgbClr val="F5F1E0"/>
              </a:solidFill>
            </a:endParaRPr>
          </a:p>
        </p:txBody>
      </p:sp>
    </p:spTree>
  </p:cSld>
  <p:clrMapOvr>
    <a:masterClrMapping/>
  </p:clrMapOvr>
</p:sld>
</file>

<file path=ppt/theme/theme1.xml><?xml version="1.0" encoding="utf-8"?>
<a:theme xmlns:a="http://schemas.openxmlformats.org/drawingml/2006/main" name="Othello template">
  <a:themeElements>
    <a:clrScheme name="Custom 347">
      <a:dk1>
        <a:srgbClr val="222222"/>
      </a:dk1>
      <a:lt1>
        <a:srgbClr val="FFFFFF"/>
      </a:lt1>
      <a:dk2>
        <a:srgbClr val="222222"/>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331</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Merriweather</vt:lpstr>
      <vt:lpstr>Arial</vt:lpstr>
      <vt:lpstr>Raleway</vt:lpstr>
      <vt:lpstr>Othello template</vt:lpstr>
      <vt:lpstr>Distracted Driver Detection</vt:lpstr>
      <vt:lpstr>Inspiration</vt:lpstr>
      <vt:lpstr>You can also split your content</vt:lpstr>
      <vt:lpstr>In two or three columns</vt:lpstr>
      <vt:lpstr>Our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Distracted Driver Detection</dc:title>
  <dc:creator>Youssef Mroue</dc:creator>
  <cp:lastModifiedBy>Youssef Mroue</cp:lastModifiedBy>
  <cp:revision>3</cp:revision>
  <dcterms:modified xsi:type="dcterms:W3CDTF">2020-04-01T23:59:40Z</dcterms:modified>
</cp:coreProperties>
</file>