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1"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ADC261-62C6-47E6-8CD2-B10E153CE7B8}"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428166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DC261-62C6-47E6-8CD2-B10E153CE7B8}" type="datetimeFigureOut">
              <a:rPr lang="en-GB" smtClean="0"/>
              <a:t>27/04/2023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162881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ADC261-62C6-47E6-8CD2-B10E153CE7B8}"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2500817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ADC261-62C6-47E6-8CD2-B10E153CE7B8}"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370649-3480-42FD-AED7-1E79741CB232}"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4623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DC261-62C6-47E6-8CD2-B10E153CE7B8}"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500410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ADC261-62C6-47E6-8CD2-B10E153CE7B8}" type="datetimeFigureOut">
              <a:rPr lang="en-GB" smtClean="0"/>
              <a:t>27/04/2023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82430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ADC261-62C6-47E6-8CD2-B10E153CE7B8}" type="datetimeFigureOut">
              <a:rPr lang="en-GB" smtClean="0"/>
              <a:t>27/04/2023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2676483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DC261-62C6-47E6-8CD2-B10E153CE7B8}"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4013558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DC261-62C6-47E6-8CD2-B10E153CE7B8}"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388391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ADC261-62C6-47E6-8CD2-B10E153CE7B8}"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118565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DC261-62C6-47E6-8CD2-B10E153CE7B8}"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221332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ADC261-62C6-47E6-8CD2-B10E153CE7B8}" type="datetimeFigureOut">
              <a:rPr lang="en-GB" smtClean="0"/>
              <a:t>27/04/2023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166800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DC261-62C6-47E6-8CD2-B10E153CE7B8}" type="datetimeFigureOut">
              <a:rPr lang="en-GB" smtClean="0"/>
              <a:t>27/04/2023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44234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ADC261-62C6-47E6-8CD2-B10E153CE7B8}" type="datetimeFigureOut">
              <a:rPr lang="en-GB" smtClean="0"/>
              <a:t>27/04/2023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423914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ADC261-62C6-47E6-8CD2-B10E153CE7B8}" type="datetimeFigureOut">
              <a:rPr lang="en-GB" smtClean="0"/>
              <a:t>27/04/2023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368875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EADC261-62C6-47E6-8CD2-B10E153CE7B8}" type="datetimeFigureOut">
              <a:rPr lang="en-GB" smtClean="0"/>
              <a:t>27/04/2023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32007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DC261-62C6-47E6-8CD2-B10E153CE7B8}" type="datetimeFigureOut">
              <a:rPr lang="en-GB" smtClean="0"/>
              <a:t>27/04/2023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370649-3480-42FD-AED7-1E79741CB232}" type="slidenum">
              <a:rPr lang="en-GB" smtClean="0"/>
              <a:t>‹#›</a:t>
            </a:fld>
            <a:endParaRPr lang="en-GB"/>
          </a:p>
        </p:txBody>
      </p:sp>
    </p:spTree>
    <p:extLst>
      <p:ext uri="{BB962C8B-B14F-4D97-AF65-F5344CB8AC3E}">
        <p14:creationId xmlns:p14="http://schemas.microsoft.com/office/powerpoint/2010/main" val="272443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ADC261-62C6-47E6-8CD2-B10E153CE7B8}" type="datetimeFigureOut">
              <a:rPr lang="en-GB" smtClean="0"/>
              <a:t>27/04/2023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370649-3480-42FD-AED7-1E79741CB232}" type="slidenum">
              <a:rPr lang="en-GB" smtClean="0"/>
              <a:t>‹#›</a:t>
            </a:fld>
            <a:endParaRPr lang="en-GB"/>
          </a:p>
        </p:txBody>
      </p:sp>
    </p:spTree>
    <p:extLst>
      <p:ext uri="{BB962C8B-B14F-4D97-AF65-F5344CB8AC3E}">
        <p14:creationId xmlns:p14="http://schemas.microsoft.com/office/powerpoint/2010/main" val="16929881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CD4D-49A4-D56F-F51D-16EE0C4BB4EA}"/>
              </a:ext>
            </a:extLst>
          </p:cNvPr>
          <p:cNvSpPr>
            <a:spLocks noGrp="1"/>
          </p:cNvSpPr>
          <p:nvPr>
            <p:ph type="ctrTitle"/>
          </p:nvPr>
        </p:nvSpPr>
        <p:spPr/>
        <p:txBody>
          <a:bodyPr/>
          <a:lstStyle/>
          <a:p>
            <a:r>
              <a:rPr lang="en-GB" dirty="0">
                <a:solidFill>
                  <a:schemeClr val="accent1">
                    <a:lumMod val="75000"/>
                  </a:schemeClr>
                </a:solidFill>
              </a:rPr>
              <a:t>MID BOOTCAMP PROJECT </a:t>
            </a:r>
          </a:p>
        </p:txBody>
      </p:sp>
      <p:sp>
        <p:nvSpPr>
          <p:cNvPr id="3" name="Subtitle 2">
            <a:extLst>
              <a:ext uri="{FF2B5EF4-FFF2-40B4-BE49-F238E27FC236}">
                <a16:creationId xmlns:a16="http://schemas.microsoft.com/office/drawing/2014/main" id="{99E70C33-3132-5B33-D9CC-1BC0B58B3F0E}"/>
              </a:ext>
            </a:extLst>
          </p:cNvPr>
          <p:cNvSpPr>
            <a:spLocks noGrp="1"/>
          </p:cNvSpPr>
          <p:nvPr>
            <p:ph type="subTitle" idx="1"/>
          </p:nvPr>
        </p:nvSpPr>
        <p:spPr/>
        <p:txBody>
          <a:bodyPr/>
          <a:lstStyle/>
          <a:p>
            <a:r>
              <a:rPr lang="en-US" sz="3600" b="1" i="0" dirty="0">
                <a:solidFill>
                  <a:srgbClr val="C00000"/>
                </a:solidFill>
                <a:effectLst/>
                <a:latin typeface="zeitung"/>
              </a:rPr>
              <a:t>Apartment rental offers in Germany</a:t>
            </a:r>
          </a:p>
          <a:p>
            <a:endParaRPr lang="en-GB" dirty="0"/>
          </a:p>
        </p:txBody>
      </p:sp>
    </p:spTree>
    <p:extLst>
      <p:ext uri="{BB962C8B-B14F-4D97-AF65-F5344CB8AC3E}">
        <p14:creationId xmlns:p14="http://schemas.microsoft.com/office/powerpoint/2010/main" val="94992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247B-A4E3-A6FB-5447-18403F26406E}"/>
              </a:ext>
            </a:extLst>
          </p:cNvPr>
          <p:cNvSpPr>
            <a:spLocks noGrp="1"/>
          </p:cNvSpPr>
          <p:nvPr>
            <p:ph type="title"/>
          </p:nvPr>
        </p:nvSpPr>
        <p:spPr/>
        <p:txBody>
          <a:bodyPr/>
          <a:lstStyle/>
          <a:p>
            <a:pPr algn="ctr">
              <a:lnSpc>
                <a:spcPct val="200000"/>
              </a:lnSpc>
            </a:pPr>
            <a:r>
              <a:rPr lang="en-GB" dirty="0">
                <a:solidFill>
                  <a:schemeClr val="accent1">
                    <a:lumMod val="75000"/>
                  </a:schemeClr>
                </a:solidFill>
              </a:rPr>
              <a:t>Introduction</a:t>
            </a:r>
          </a:p>
        </p:txBody>
      </p:sp>
      <p:sp>
        <p:nvSpPr>
          <p:cNvPr id="3" name="Content Placeholder 2">
            <a:extLst>
              <a:ext uri="{FF2B5EF4-FFF2-40B4-BE49-F238E27FC236}">
                <a16:creationId xmlns:a16="http://schemas.microsoft.com/office/drawing/2014/main" id="{2D446197-2B16-4E56-E4D2-45267E55ADF3}"/>
              </a:ext>
            </a:extLst>
          </p:cNvPr>
          <p:cNvSpPr>
            <a:spLocks noGrp="1"/>
          </p:cNvSpPr>
          <p:nvPr>
            <p:ph idx="1"/>
          </p:nvPr>
        </p:nvSpPr>
        <p:spPr/>
        <p:txBody>
          <a:bodyPr/>
          <a:lstStyle/>
          <a:p>
            <a:r>
              <a:rPr lang="en-US" dirty="0"/>
              <a:t>The data was scraped from Immoscout24, the biggest real estate platform in Germany.  </a:t>
            </a:r>
          </a:p>
          <a:p>
            <a:pPr marL="0" indent="0">
              <a:buNone/>
            </a:pPr>
            <a:endParaRPr lang="en-US" dirty="0"/>
          </a:p>
          <a:p>
            <a:r>
              <a:rPr lang="en-US" dirty="0"/>
              <a:t>The data set contains offers from the dates 2018-09-22 to 2019-10-08. </a:t>
            </a:r>
          </a:p>
          <a:p>
            <a:pPr marL="0" indent="0">
              <a:buNone/>
            </a:pPr>
            <a:endParaRPr lang="en-US" dirty="0"/>
          </a:p>
          <a:p>
            <a:r>
              <a:rPr lang="en-US" dirty="0"/>
              <a:t>There is different information regarding regions, total rent, base rent, has a balcony or not, number of rooms, heating type, etc.</a:t>
            </a:r>
          </a:p>
          <a:p>
            <a:endParaRPr lang="en-US" dirty="0"/>
          </a:p>
          <a:p>
            <a:r>
              <a:rPr lang="en-US" dirty="0"/>
              <a:t>This dataset has </a:t>
            </a:r>
            <a:r>
              <a:rPr lang="de-DE" b="0" i="0" dirty="0">
                <a:effectLst/>
              </a:rPr>
              <a:t>261868 </a:t>
            </a:r>
            <a:r>
              <a:rPr lang="de-DE" b="0" i="0" dirty="0" err="1">
                <a:effectLst/>
              </a:rPr>
              <a:t>rows</a:t>
            </a:r>
            <a:r>
              <a:rPr lang="de-DE" b="0" i="0" dirty="0">
                <a:effectLst/>
              </a:rPr>
              <a:t> and 20 </a:t>
            </a:r>
            <a:r>
              <a:rPr lang="de-DE" b="0" i="0" dirty="0" err="1">
                <a:effectLst/>
              </a:rPr>
              <a:t>columns</a:t>
            </a:r>
            <a:r>
              <a:rPr lang="de-DE" b="0" i="0" dirty="0">
                <a:effectLst/>
              </a:rPr>
              <a:t>. </a:t>
            </a:r>
            <a:endParaRPr lang="en-GB" dirty="0"/>
          </a:p>
        </p:txBody>
      </p:sp>
    </p:spTree>
    <p:extLst>
      <p:ext uri="{BB962C8B-B14F-4D97-AF65-F5344CB8AC3E}">
        <p14:creationId xmlns:p14="http://schemas.microsoft.com/office/powerpoint/2010/main" val="313859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2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8" name="Rectangle 3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502F-CB90-7A80-B73C-A5A3E0314427}"/>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2600" b="1" i="0" kern="1200" dirty="0">
                <a:solidFill>
                  <a:schemeClr val="accent1">
                    <a:lumMod val="60000"/>
                    <a:lumOff val="40000"/>
                  </a:schemeClr>
                </a:solidFill>
                <a:latin typeface="+mj-lt"/>
                <a:ea typeface="+mj-ea"/>
                <a:cs typeface="+mj-cs"/>
              </a:rPr>
              <a:t>What is the average rent for apartments in different regions? Visualize the results.</a:t>
            </a:r>
          </a:p>
        </p:txBody>
      </p:sp>
      <p:sp>
        <p:nvSpPr>
          <p:cNvPr id="4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4" name="Freeform: Shape 4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Content Placeholder 5">
            <a:extLst>
              <a:ext uri="{FF2B5EF4-FFF2-40B4-BE49-F238E27FC236}">
                <a16:creationId xmlns:a16="http://schemas.microsoft.com/office/drawing/2014/main" id="{00C3ABDC-0445-0C58-1CB4-865655ADF8A1}"/>
              </a:ext>
            </a:extLst>
          </p:cNvPr>
          <p:cNvPicPr>
            <a:picLocks noGrp="1" noChangeAspect="1"/>
          </p:cNvPicPr>
          <p:nvPr>
            <p:ph sz="half" idx="1"/>
          </p:nvPr>
        </p:nvPicPr>
        <p:blipFill rotWithShape="1">
          <a:blip r:embed="rId6"/>
          <a:srcRect l="1142" r="1" b="1"/>
          <a:stretch/>
        </p:blipFill>
        <p:spPr>
          <a:xfrm>
            <a:off x="5643702" y="1218183"/>
            <a:ext cx="6458087" cy="5552267"/>
          </a:xfrm>
          <a:prstGeom prst="rect">
            <a:avLst/>
          </a:prstGeom>
          <a:effectLst/>
        </p:spPr>
      </p:pic>
      <p:sp>
        <p:nvSpPr>
          <p:cNvPr id="46" name="Rectangle 4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3F762A24-1596-48D1-4618-343431D7189D}"/>
              </a:ext>
            </a:extLst>
          </p:cNvPr>
          <p:cNvSpPr>
            <a:spLocks noGrp="1"/>
          </p:cNvSpPr>
          <p:nvPr>
            <p:ph sz="half" idx="2"/>
          </p:nvPr>
        </p:nvSpPr>
        <p:spPr>
          <a:xfrm>
            <a:off x="648931" y="2438400"/>
            <a:ext cx="4166509" cy="3785419"/>
          </a:xfrm>
        </p:spPr>
        <p:txBody>
          <a:bodyPr vert="horz" lIns="91440" tIns="45720" rIns="91440" bIns="45720" rtlCol="0">
            <a:normAutofit/>
          </a:bodyPr>
          <a:lstStyle/>
          <a:p>
            <a:pPr>
              <a:lnSpc>
                <a:spcPct val="90000"/>
              </a:lnSpc>
            </a:pPr>
            <a:r>
              <a:rPr lang="en-US" dirty="0">
                <a:solidFill>
                  <a:srgbClr val="EBEBEB"/>
                </a:solidFill>
              </a:rPr>
              <a:t>I have calculated the average rent for all 16 regions. </a:t>
            </a:r>
          </a:p>
          <a:p>
            <a:pPr marL="0" indent="0">
              <a:lnSpc>
                <a:spcPct val="90000"/>
              </a:lnSpc>
            </a:pPr>
            <a:endParaRPr lang="en-US" dirty="0">
              <a:solidFill>
                <a:srgbClr val="EBEBEB"/>
              </a:solidFill>
            </a:endParaRPr>
          </a:p>
          <a:p>
            <a:pPr>
              <a:lnSpc>
                <a:spcPct val="90000"/>
              </a:lnSpc>
            </a:pPr>
            <a:r>
              <a:rPr lang="en-US" dirty="0">
                <a:solidFill>
                  <a:srgbClr val="EBEBEB"/>
                </a:solidFill>
              </a:rPr>
              <a:t>The highest average rent is in Hamburg and the lowest one is in Thüringen. </a:t>
            </a:r>
          </a:p>
          <a:p>
            <a:pPr>
              <a:lnSpc>
                <a:spcPct val="90000"/>
              </a:lnSpc>
            </a:pPr>
            <a:endParaRPr lang="en-US" dirty="0">
              <a:solidFill>
                <a:srgbClr val="EBEBEB"/>
              </a:solidFill>
            </a:endParaRPr>
          </a:p>
          <a:p>
            <a:pPr>
              <a:lnSpc>
                <a:spcPct val="90000"/>
              </a:lnSpc>
            </a:pPr>
            <a:r>
              <a:rPr lang="en-US" dirty="0">
                <a:solidFill>
                  <a:srgbClr val="EBEBEB"/>
                </a:solidFill>
              </a:rPr>
              <a:t>But in this case, we are not taking into consideration the surface of the house so we can not have a correct prediction. What next?</a:t>
            </a:r>
          </a:p>
          <a:p>
            <a:pPr>
              <a:lnSpc>
                <a:spcPct val="90000"/>
              </a:lnSpc>
            </a:pPr>
            <a:endParaRPr lang="en-US" dirty="0">
              <a:solidFill>
                <a:srgbClr val="EBEBEB"/>
              </a:solidFill>
            </a:endParaRPr>
          </a:p>
          <a:p>
            <a:pPr>
              <a:lnSpc>
                <a:spcPct val="90000"/>
              </a:lnSpc>
            </a:pPr>
            <a:endParaRPr lang="en-US" dirty="0">
              <a:solidFill>
                <a:srgbClr val="EBEBEB"/>
              </a:solidFill>
            </a:endParaRPr>
          </a:p>
        </p:txBody>
      </p:sp>
    </p:spTree>
    <p:extLst>
      <p:ext uri="{BB962C8B-B14F-4D97-AF65-F5344CB8AC3E}">
        <p14:creationId xmlns:p14="http://schemas.microsoft.com/office/powerpoint/2010/main" val="14886287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2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8" name="Rectangle 3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502F-CB90-7A80-B73C-A5A3E0314427}"/>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2600" b="1" i="0" kern="1200" dirty="0">
                <a:solidFill>
                  <a:schemeClr val="accent1">
                    <a:lumMod val="60000"/>
                    <a:lumOff val="40000"/>
                  </a:schemeClr>
                </a:solidFill>
                <a:latin typeface="+mj-lt"/>
                <a:ea typeface="+mj-ea"/>
                <a:cs typeface="+mj-cs"/>
              </a:rPr>
              <a:t>What is the average rent for apartments in different regions? Visualize the results.</a:t>
            </a:r>
          </a:p>
        </p:txBody>
      </p:sp>
      <p:sp>
        <p:nvSpPr>
          <p:cNvPr id="4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4" name="Freeform: Shape 4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Picture 7">
            <a:extLst>
              <a:ext uri="{FF2B5EF4-FFF2-40B4-BE49-F238E27FC236}">
                <a16:creationId xmlns:a16="http://schemas.microsoft.com/office/drawing/2014/main" id="{9B591ED3-9A43-3299-E232-A7C682F3D57A}"/>
              </a:ext>
            </a:extLst>
          </p:cNvPr>
          <p:cNvPicPr>
            <a:picLocks noChangeAspect="1"/>
          </p:cNvPicPr>
          <p:nvPr/>
        </p:nvPicPr>
        <p:blipFill rotWithShape="1">
          <a:blip r:embed="rId6"/>
          <a:srcRect l="2909" t="823" r="1108" b="-471"/>
          <a:stretch/>
        </p:blipFill>
        <p:spPr>
          <a:xfrm>
            <a:off x="6096000" y="1218403"/>
            <a:ext cx="5157085" cy="5562601"/>
          </a:xfrm>
          <a:prstGeom prst="rect">
            <a:avLst/>
          </a:prstGeom>
          <a:effectLst/>
        </p:spPr>
      </p:pic>
      <p:sp>
        <p:nvSpPr>
          <p:cNvPr id="46" name="Rectangle 4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3F762A24-1596-48D1-4618-343431D7189D}"/>
              </a:ext>
            </a:extLst>
          </p:cNvPr>
          <p:cNvSpPr>
            <a:spLocks noGrp="1"/>
          </p:cNvSpPr>
          <p:nvPr>
            <p:ph sz="half" idx="2"/>
          </p:nvPr>
        </p:nvSpPr>
        <p:spPr>
          <a:xfrm>
            <a:off x="648931" y="2438400"/>
            <a:ext cx="4166509" cy="3785419"/>
          </a:xfrm>
        </p:spPr>
        <p:txBody>
          <a:bodyPr vert="horz" lIns="91440" tIns="45720" rIns="91440" bIns="45720" rtlCol="0">
            <a:normAutofit/>
          </a:bodyPr>
          <a:lstStyle/>
          <a:p>
            <a:pPr>
              <a:lnSpc>
                <a:spcPct val="90000"/>
              </a:lnSpc>
            </a:pPr>
            <a:r>
              <a:rPr lang="en-US" sz="1500">
                <a:solidFill>
                  <a:srgbClr val="EBEBEB"/>
                </a:solidFill>
              </a:rPr>
              <a:t>After calculating the price per square meter for all the apartments than we can do a reasonable comparison. </a:t>
            </a:r>
          </a:p>
          <a:p>
            <a:pPr marL="0" indent="0">
              <a:lnSpc>
                <a:spcPct val="90000"/>
              </a:lnSpc>
            </a:pPr>
            <a:endParaRPr lang="en-US" sz="1500">
              <a:solidFill>
                <a:srgbClr val="EBEBEB"/>
              </a:solidFill>
            </a:endParaRPr>
          </a:p>
          <a:p>
            <a:pPr>
              <a:lnSpc>
                <a:spcPct val="90000"/>
              </a:lnSpc>
            </a:pPr>
            <a:r>
              <a:rPr lang="en-US" sz="1500">
                <a:solidFill>
                  <a:srgbClr val="EBEBEB"/>
                </a:solidFill>
              </a:rPr>
              <a:t>Considering the following graph, the average price seems to be different with the highest price in Berlin and the lowest still in Thüringen. </a:t>
            </a:r>
          </a:p>
          <a:p>
            <a:pPr>
              <a:lnSpc>
                <a:spcPct val="90000"/>
              </a:lnSpc>
            </a:pPr>
            <a:endParaRPr lang="en-US" sz="1500">
              <a:solidFill>
                <a:srgbClr val="EBEBEB"/>
              </a:solidFill>
            </a:endParaRPr>
          </a:p>
          <a:p>
            <a:pPr>
              <a:lnSpc>
                <a:spcPct val="90000"/>
              </a:lnSpc>
            </a:pPr>
            <a:r>
              <a:rPr lang="en-US" sz="1500">
                <a:solidFill>
                  <a:srgbClr val="EBEBEB"/>
                </a:solidFill>
              </a:rPr>
              <a:t>Considering that in our dataset there are many other factors we should take into consideration others too. </a:t>
            </a:r>
          </a:p>
          <a:p>
            <a:pPr>
              <a:lnSpc>
                <a:spcPct val="90000"/>
              </a:lnSpc>
            </a:pPr>
            <a:endParaRPr lang="en-US" sz="1500">
              <a:solidFill>
                <a:srgbClr val="EBEBEB"/>
              </a:solidFill>
            </a:endParaRPr>
          </a:p>
          <a:p>
            <a:pPr>
              <a:lnSpc>
                <a:spcPct val="90000"/>
              </a:lnSpc>
            </a:pPr>
            <a:endParaRPr lang="en-US" sz="1500">
              <a:solidFill>
                <a:srgbClr val="EBEBEB"/>
              </a:solidFill>
            </a:endParaRPr>
          </a:p>
        </p:txBody>
      </p:sp>
    </p:spTree>
    <p:extLst>
      <p:ext uri="{BB962C8B-B14F-4D97-AF65-F5344CB8AC3E}">
        <p14:creationId xmlns:p14="http://schemas.microsoft.com/office/powerpoint/2010/main" val="378503175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2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9" name="Picture 2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0" name="Oval 3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1" name="Picture 3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2" name="Picture 3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3" name="Rectangle 3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Rectangle 3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502F-CB90-7A80-B73C-A5A3E0314427}"/>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2600" b="1" i="0" kern="1200" dirty="0">
                <a:solidFill>
                  <a:schemeClr val="accent1">
                    <a:lumMod val="60000"/>
                    <a:lumOff val="40000"/>
                  </a:schemeClr>
                </a:solidFill>
                <a:latin typeface="+mj-lt"/>
                <a:ea typeface="+mj-ea"/>
                <a:cs typeface="+mj-cs"/>
              </a:rPr>
              <a:t>Is there any relationship between base rent and total rent? </a:t>
            </a:r>
          </a:p>
        </p:txBody>
      </p:sp>
      <p:sp>
        <p:nvSpPr>
          <p:cNvPr id="5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6" name="Freeform: Shape 4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6323BC32-B904-ED5B-7B74-A83252DDB392}"/>
              </a:ext>
            </a:extLst>
          </p:cNvPr>
          <p:cNvPicPr>
            <a:picLocks noChangeAspect="1"/>
          </p:cNvPicPr>
          <p:nvPr/>
        </p:nvPicPr>
        <p:blipFill>
          <a:blip r:embed="rId6"/>
          <a:stretch>
            <a:fillRect/>
          </a:stretch>
        </p:blipFill>
        <p:spPr>
          <a:xfrm>
            <a:off x="5571120" y="1440426"/>
            <a:ext cx="6257397" cy="5145200"/>
          </a:xfrm>
          <a:prstGeom prst="rect">
            <a:avLst/>
          </a:prstGeom>
          <a:effectLst/>
        </p:spPr>
      </p:pic>
      <p:sp>
        <p:nvSpPr>
          <p:cNvPr id="57" name="Rectangle 4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3F762A24-1596-48D1-4618-343431D7189D}"/>
              </a:ext>
            </a:extLst>
          </p:cNvPr>
          <p:cNvSpPr>
            <a:spLocks noGrp="1"/>
          </p:cNvSpPr>
          <p:nvPr>
            <p:ph sz="half" idx="2"/>
          </p:nvPr>
        </p:nvSpPr>
        <p:spPr>
          <a:xfrm>
            <a:off x="648931" y="2438400"/>
            <a:ext cx="4166509" cy="3785419"/>
          </a:xfrm>
        </p:spPr>
        <p:txBody>
          <a:bodyPr vert="horz" lIns="91440" tIns="45720" rIns="91440" bIns="45720" rtlCol="0">
            <a:normAutofit/>
          </a:bodyPr>
          <a:lstStyle/>
          <a:p>
            <a:pPr>
              <a:lnSpc>
                <a:spcPct val="90000"/>
              </a:lnSpc>
            </a:pPr>
            <a:r>
              <a:rPr lang="en-US" sz="1500" dirty="0">
                <a:solidFill>
                  <a:srgbClr val="EBEBEB"/>
                </a:solidFill>
              </a:rPr>
              <a:t>In the dataset we have both rents, total rent, and base rent. </a:t>
            </a:r>
          </a:p>
          <a:p>
            <a:pPr marL="0" indent="0">
              <a:lnSpc>
                <a:spcPct val="90000"/>
              </a:lnSpc>
            </a:pPr>
            <a:endParaRPr lang="en-US" sz="1500" dirty="0">
              <a:solidFill>
                <a:srgbClr val="EBEBEB"/>
              </a:solidFill>
            </a:endParaRPr>
          </a:p>
          <a:p>
            <a:pPr>
              <a:lnSpc>
                <a:spcPct val="90000"/>
              </a:lnSpc>
            </a:pPr>
            <a:r>
              <a:rPr lang="en-US" sz="1500" dirty="0">
                <a:solidFill>
                  <a:srgbClr val="EBEBEB"/>
                </a:solidFill>
              </a:rPr>
              <a:t>In the following scatter plot, we can see the correlation between total and base rent. </a:t>
            </a:r>
          </a:p>
          <a:p>
            <a:pPr>
              <a:lnSpc>
                <a:spcPct val="90000"/>
              </a:lnSpc>
            </a:pPr>
            <a:endParaRPr lang="en-US" sz="1500" dirty="0">
              <a:solidFill>
                <a:srgbClr val="EBEBEB"/>
              </a:solidFill>
            </a:endParaRPr>
          </a:p>
          <a:p>
            <a:pPr>
              <a:lnSpc>
                <a:spcPct val="90000"/>
              </a:lnSpc>
            </a:pPr>
            <a:r>
              <a:rPr lang="en-US" sz="1500" dirty="0">
                <a:solidFill>
                  <a:srgbClr val="EBEBEB"/>
                </a:solidFill>
              </a:rPr>
              <a:t>From the scatter plot we can see that total rent and base rent are highly correlated.</a:t>
            </a:r>
          </a:p>
          <a:p>
            <a:pPr>
              <a:lnSpc>
                <a:spcPct val="90000"/>
              </a:lnSpc>
            </a:pPr>
            <a:endParaRPr lang="en-US" sz="1500" dirty="0">
              <a:solidFill>
                <a:srgbClr val="EBEBEB"/>
              </a:solidFill>
            </a:endParaRPr>
          </a:p>
        </p:txBody>
      </p:sp>
    </p:spTree>
    <p:extLst>
      <p:ext uri="{BB962C8B-B14F-4D97-AF65-F5344CB8AC3E}">
        <p14:creationId xmlns:p14="http://schemas.microsoft.com/office/powerpoint/2010/main" val="380202706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4" name="Picture 6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6" name="Oval 6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8" name="Picture 6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0" name="Picture 6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2" name="Rectangle 7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305502F-CB90-7A80-B73C-A5A3E0314427}"/>
              </a:ext>
            </a:extLst>
          </p:cNvPr>
          <p:cNvSpPr>
            <a:spLocks noGrp="1"/>
          </p:cNvSpPr>
          <p:nvPr>
            <p:ph type="title"/>
          </p:nvPr>
        </p:nvSpPr>
        <p:spPr>
          <a:xfrm>
            <a:off x="646112" y="452718"/>
            <a:ext cx="4165580" cy="1400530"/>
          </a:xfrm>
        </p:spPr>
        <p:txBody>
          <a:bodyPr vert="horz" lIns="91440" tIns="45720" rIns="91440" bIns="45720" rtlCol="0" anchor="t">
            <a:normAutofit/>
          </a:bodyPr>
          <a:lstStyle/>
          <a:p>
            <a:pPr>
              <a:lnSpc>
                <a:spcPct val="90000"/>
              </a:lnSpc>
            </a:pPr>
            <a:r>
              <a:rPr lang="en-US" sz="2300" b="1" dirty="0">
                <a:solidFill>
                  <a:schemeClr val="accent1">
                    <a:lumMod val="60000"/>
                    <a:lumOff val="40000"/>
                  </a:schemeClr>
                </a:solidFill>
              </a:rPr>
              <a:t>Does the presence of a balcony impact the price of the apartments?</a:t>
            </a:r>
          </a:p>
        </p:txBody>
      </p:sp>
      <p:sp>
        <p:nvSpPr>
          <p:cNvPr id="74" name="Freeform: Shape 73">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76"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a:extLst>
              <a:ext uri="{FF2B5EF4-FFF2-40B4-BE49-F238E27FC236}">
                <a16:creationId xmlns:a16="http://schemas.microsoft.com/office/drawing/2014/main" id="{D8F136C6-0C8C-E416-B4F6-C2415057015D}"/>
              </a:ext>
            </a:extLst>
          </p:cNvPr>
          <p:cNvPicPr>
            <a:picLocks noChangeAspect="1"/>
          </p:cNvPicPr>
          <p:nvPr/>
        </p:nvPicPr>
        <p:blipFill>
          <a:blip r:embed="rId7"/>
          <a:stretch>
            <a:fillRect/>
          </a:stretch>
        </p:blipFill>
        <p:spPr>
          <a:xfrm>
            <a:off x="5632128" y="187567"/>
            <a:ext cx="5078025" cy="3317461"/>
          </a:xfrm>
          <a:prstGeom prst="rect">
            <a:avLst/>
          </a:prstGeom>
          <a:effectLst/>
        </p:spPr>
      </p:pic>
      <p:sp>
        <p:nvSpPr>
          <p:cNvPr id="78" name="Rectangle 77">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3F762A24-1596-48D1-4618-343431D7189D}"/>
              </a:ext>
            </a:extLst>
          </p:cNvPr>
          <p:cNvSpPr>
            <a:spLocks noGrp="1"/>
          </p:cNvSpPr>
          <p:nvPr>
            <p:ph sz="half" idx="2"/>
          </p:nvPr>
        </p:nvSpPr>
        <p:spPr>
          <a:xfrm>
            <a:off x="646113" y="2052918"/>
            <a:ext cx="4165146" cy="4195481"/>
          </a:xfrm>
        </p:spPr>
        <p:txBody>
          <a:bodyPr vert="horz" lIns="91440" tIns="45720" rIns="91440" bIns="45720" rtlCol="0">
            <a:normAutofit lnSpcReduction="10000"/>
          </a:bodyPr>
          <a:lstStyle/>
          <a:p>
            <a:r>
              <a:rPr lang="en-US" dirty="0"/>
              <a:t>Since base and total rent prices are highly correlated, I am analyzing if the balcony has an impact on this price. </a:t>
            </a:r>
          </a:p>
          <a:p>
            <a:pPr marL="0" indent="0"/>
            <a:endParaRPr lang="en-US" dirty="0"/>
          </a:p>
          <a:p>
            <a:r>
              <a:rPr lang="en-US" dirty="0"/>
              <a:t>Taking into consideration the plots they indicate that the total price of rent is not much influenced by the fact if a house has a balcony or not. </a:t>
            </a:r>
          </a:p>
          <a:p>
            <a:endParaRPr lang="en-US" dirty="0"/>
          </a:p>
          <a:p>
            <a:r>
              <a:rPr lang="en-US" dirty="0"/>
              <a:t>In this I assumed that an important factor might be the number of rooms. </a:t>
            </a:r>
          </a:p>
          <a:p>
            <a:endParaRPr lang="en-US" dirty="0"/>
          </a:p>
        </p:txBody>
      </p:sp>
      <p:pic>
        <p:nvPicPr>
          <p:cNvPr id="8" name="Picture 7">
            <a:extLst>
              <a:ext uri="{FF2B5EF4-FFF2-40B4-BE49-F238E27FC236}">
                <a16:creationId xmlns:a16="http://schemas.microsoft.com/office/drawing/2014/main" id="{175CBFA0-62A3-2F95-0E0E-AECD499D1F2C}"/>
              </a:ext>
            </a:extLst>
          </p:cNvPr>
          <p:cNvPicPr>
            <a:picLocks noChangeAspect="1"/>
          </p:cNvPicPr>
          <p:nvPr/>
        </p:nvPicPr>
        <p:blipFill>
          <a:blip r:embed="rId8"/>
          <a:stretch>
            <a:fillRect/>
          </a:stretch>
        </p:blipFill>
        <p:spPr>
          <a:xfrm>
            <a:off x="6096000" y="3526971"/>
            <a:ext cx="5449887" cy="3351235"/>
          </a:xfrm>
          <a:prstGeom prst="rect">
            <a:avLst/>
          </a:prstGeom>
          <a:effectLst/>
        </p:spPr>
      </p:pic>
    </p:spTree>
    <p:extLst>
      <p:ext uri="{BB962C8B-B14F-4D97-AF65-F5344CB8AC3E}">
        <p14:creationId xmlns:p14="http://schemas.microsoft.com/office/powerpoint/2010/main" val="334285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4" name="Picture 6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6" name="Oval 6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8" name="Picture 6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0" name="Picture 6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2" name="Rectangle 7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305502F-CB90-7A80-B73C-A5A3E0314427}"/>
              </a:ext>
            </a:extLst>
          </p:cNvPr>
          <p:cNvSpPr>
            <a:spLocks noGrp="1"/>
          </p:cNvSpPr>
          <p:nvPr>
            <p:ph type="title"/>
          </p:nvPr>
        </p:nvSpPr>
        <p:spPr>
          <a:xfrm>
            <a:off x="646112" y="452718"/>
            <a:ext cx="4165580" cy="1400530"/>
          </a:xfrm>
        </p:spPr>
        <p:txBody>
          <a:bodyPr vert="horz" lIns="91440" tIns="45720" rIns="91440" bIns="45720" rtlCol="0" anchor="t">
            <a:normAutofit/>
          </a:bodyPr>
          <a:lstStyle/>
          <a:p>
            <a:pPr>
              <a:lnSpc>
                <a:spcPct val="90000"/>
              </a:lnSpc>
            </a:pPr>
            <a:r>
              <a:rPr lang="en-US" sz="2300" b="1" dirty="0">
                <a:solidFill>
                  <a:schemeClr val="accent1">
                    <a:lumMod val="60000"/>
                    <a:lumOff val="40000"/>
                  </a:schemeClr>
                </a:solidFill>
              </a:rPr>
              <a:t>Visualize the relationship between number of rooms and total rent.</a:t>
            </a:r>
          </a:p>
        </p:txBody>
      </p:sp>
      <p:sp>
        <p:nvSpPr>
          <p:cNvPr id="74" name="Freeform: Shape 73">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76"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8" name="Rectangle 77">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3F762A24-1596-48D1-4618-343431D7189D}"/>
              </a:ext>
            </a:extLst>
          </p:cNvPr>
          <p:cNvSpPr>
            <a:spLocks noGrp="1"/>
          </p:cNvSpPr>
          <p:nvPr>
            <p:ph sz="half" idx="2"/>
          </p:nvPr>
        </p:nvSpPr>
        <p:spPr>
          <a:xfrm>
            <a:off x="646113" y="2052918"/>
            <a:ext cx="4165146" cy="4195481"/>
          </a:xfrm>
        </p:spPr>
        <p:txBody>
          <a:bodyPr vert="horz" lIns="91440" tIns="45720" rIns="91440" bIns="45720" rtlCol="0">
            <a:normAutofit fontScale="85000" lnSpcReduction="10000"/>
          </a:bodyPr>
          <a:lstStyle/>
          <a:p>
            <a:r>
              <a:rPr lang="en-US" dirty="0"/>
              <a:t>Taking as an indicator the average total rent that I computed earlier I have grouped the number of rooms. </a:t>
            </a:r>
          </a:p>
          <a:p>
            <a:pPr marL="0" indent="0"/>
            <a:endParaRPr lang="en-US" dirty="0"/>
          </a:p>
          <a:p>
            <a:r>
              <a:rPr lang="en-US" dirty="0"/>
              <a:t>As the number of rooms increases, the average total rent also tends to increase. There is a clear positive correlation between the number of rooms and the average total rent. </a:t>
            </a:r>
          </a:p>
          <a:p>
            <a:r>
              <a:rPr lang="en-US" dirty="0"/>
              <a:t>This suggests that apartments with more rooms tend to be more expensive. However, there is some variation in the data, with some apartments having higher or lower rents than expected based on the number of rooms.</a:t>
            </a:r>
          </a:p>
          <a:p>
            <a:endParaRPr lang="en-US" dirty="0"/>
          </a:p>
        </p:txBody>
      </p:sp>
      <p:pic>
        <p:nvPicPr>
          <p:cNvPr id="5" name="Picture 4">
            <a:extLst>
              <a:ext uri="{FF2B5EF4-FFF2-40B4-BE49-F238E27FC236}">
                <a16:creationId xmlns:a16="http://schemas.microsoft.com/office/drawing/2014/main" id="{73C83E32-2FDA-FB40-011A-AD5734FD3969}"/>
              </a:ext>
            </a:extLst>
          </p:cNvPr>
          <p:cNvPicPr>
            <a:picLocks noChangeAspect="1"/>
          </p:cNvPicPr>
          <p:nvPr/>
        </p:nvPicPr>
        <p:blipFill>
          <a:blip r:embed="rId7"/>
          <a:stretch>
            <a:fillRect/>
          </a:stretch>
        </p:blipFill>
        <p:spPr>
          <a:xfrm>
            <a:off x="5629778" y="1297337"/>
            <a:ext cx="6562222" cy="5074280"/>
          </a:xfrm>
          <a:prstGeom prst="rect">
            <a:avLst/>
          </a:prstGeom>
        </p:spPr>
      </p:pic>
    </p:spTree>
    <p:extLst>
      <p:ext uri="{BB962C8B-B14F-4D97-AF65-F5344CB8AC3E}">
        <p14:creationId xmlns:p14="http://schemas.microsoft.com/office/powerpoint/2010/main" val="79172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812D-F9A9-950E-3B41-08038F86257F}"/>
              </a:ext>
            </a:extLst>
          </p:cNvPr>
          <p:cNvSpPr>
            <a:spLocks noGrp="1"/>
          </p:cNvSpPr>
          <p:nvPr>
            <p:ph type="title"/>
          </p:nvPr>
        </p:nvSpPr>
        <p:spPr>
          <a:xfrm>
            <a:off x="747423" y="452718"/>
            <a:ext cx="9660834" cy="1400530"/>
          </a:xfrm>
        </p:spPr>
        <p:txBody>
          <a:bodyPr/>
          <a:lstStyle/>
          <a:p>
            <a:pPr algn="ctr">
              <a:lnSpc>
                <a:spcPct val="200000"/>
              </a:lnSpc>
            </a:pPr>
            <a:r>
              <a:rPr lang="en-GB" b="1" dirty="0">
                <a:solidFill>
                  <a:schemeClr val="accent1">
                    <a:lumMod val="60000"/>
                    <a:lumOff val="40000"/>
                  </a:schemeClr>
                </a:solidFill>
              </a:rPr>
              <a:t>Conclusions</a:t>
            </a:r>
          </a:p>
        </p:txBody>
      </p:sp>
      <p:sp>
        <p:nvSpPr>
          <p:cNvPr id="3" name="Content Placeholder 2">
            <a:extLst>
              <a:ext uri="{FF2B5EF4-FFF2-40B4-BE49-F238E27FC236}">
                <a16:creationId xmlns:a16="http://schemas.microsoft.com/office/drawing/2014/main" id="{BC3A6394-0C2E-8D07-83C9-B4A954088E81}"/>
              </a:ext>
            </a:extLst>
          </p:cNvPr>
          <p:cNvSpPr>
            <a:spLocks noGrp="1"/>
          </p:cNvSpPr>
          <p:nvPr>
            <p:ph sz="half" idx="1"/>
          </p:nvPr>
        </p:nvSpPr>
        <p:spPr>
          <a:xfrm>
            <a:off x="1103312" y="2060575"/>
            <a:ext cx="9503728" cy="4602618"/>
          </a:xfrm>
        </p:spPr>
        <p:txBody>
          <a:bodyPr>
            <a:normAutofit lnSpcReduction="10000"/>
          </a:bodyPr>
          <a:lstStyle/>
          <a:p>
            <a:r>
              <a:rPr lang="en-GB" dirty="0"/>
              <a:t>In this dataset there are many variables that can be analysed and have an impact on the total rent price. </a:t>
            </a:r>
          </a:p>
          <a:p>
            <a:endParaRPr lang="en-GB" dirty="0"/>
          </a:p>
          <a:p>
            <a:r>
              <a:rPr lang="en-GB" dirty="0"/>
              <a:t>So far from my analysis the region with the highest average price per square meter is Berlin = 17.14 and the lowest </a:t>
            </a:r>
            <a:r>
              <a:rPr lang="en-US" dirty="0">
                <a:solidFill>
                  <a:srgbClr val="EBEBEB"/>
                </a:solidFill>
              </a:rPr>
              <a:t>Thüringen = 9.04. </a:t>
            </a:r>
          </a:p>
          <a:p>
            <a:endParaRPr lang="en-US" dirty="0">
              <a:solidFill>
                <a:srgbClr val="EBEBEB"/>
              </a:solidFill>
            </a:endParaRPr>
          </a:p>
          <a:p>
            <a:r>
              <a:rPr lang="en-US" dirty="0">
                <a:solidFill>
                  <a:srgbClr val="EBEBEB"/>
                </a:solidFill>
              </a:rPr>
              <a:t>Base and total rent are highly correlated with each other so the increase of price in base rent affects total rent too. </a:t>
            </a:r>
          </a:p>
          <a:p>
            <a:endParaRPr lang="en-US" dirty="0">
              <a:solidFill>
                <a:srgbClr val="EBEBEB"/>
              </a:solidFill>
            </a:endParaRPr>
          </a:p>
          <a:p>
            <a:r>
              <a:rPr lang="en-US" dirty="0">
                <a:solidFill>
                  <a:srgbClr val="EBEBEB"/>
                </a:solidFill>
              </a:rPr>
              <a:t>Balcony is not one of the most important factors which affect the price of rent.</a:t>
            </a:r>
          </a:p>
          <a:p>
            <a:endParaRPr lang="en-US" dirty="0">
              <a:solidFill>
                <a:srgbClr val="EBEBEB"/>
              </a:solidFill>
            </a:endParaRPr>
          </a:p>
          <a:p>
            <a:r>
              <a:rPr lang="en-US" dirty="0">
                <a:solidFill>
                  <a:srgbClr val="EBEBEB"/>
                </a:solidFill>
              </a:rPr>
              <a:t> On the other hand, when the </a:t>
            </a:r>
            <a:r>
              <a:rPr lang="en-US" dirty="0"/>
              <a:t>number of rooms increases, the average total rent also tends to increase, so this is an important indicator and factor in the </a:t>
            </a:r>
            <a:r>
              <a:rPr lang="en-US"/>
              <a:t>rent price. </a:t>
            </a:r>
            <a:endParaRPr lang="en-US" dirty="0">
              <a:solidFill>
                <a:srgbClr val="EBEBEB"/>
              </a:solidFill>
            </a:endParaRPr>
          </a:p>
          <a:p>
            <a:endParaRPr lang="en-GB" dirty="0"/>
          </a:p>
        </p:txBody>
      </p:sp>
      <p:sp>
        <p:nvSpPr>
          <p:cNvPr id="5" name="Rectangle 1">
            <a:extLst>
              <a:ext uri="{FF2B5EF4-FFF2-40B4-BE49-F238E27FC236}">
                <a16:creationId xmlns:a16="http://schemas.microsoft.com/office/drawing/2014/main" id="{5F5B12AD-727F-2E81-EDA5-3F475257FBDB}"/>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chemeClr val="tx1"/>
                </a:solidFill>
                <a:effectLst/>
                <a:latin typeface="Arial Unicode MS"/>
              </a:rPr>
              <a:t>17.141712134339365</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0993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586</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Unicode MS</vt:lpstr>
      <vt:lpstr>Century Gothic</vt:lpstr>
      <vt:lpstr>Wingdings 3</vt:lpstr>
      <vt:lpstr>zeitung</vt:lpstr>
      <vt:lpstr>Ion</vt:lpstr>
      <vt:lpstr>MID BOOTCAMP PROJECT </vt:lpstr>
      <vt:lpstr>Introduction</vt:lpstr>
      <vt:lpstr>What is the average rent for apartments in different regions? Visualize the results.</vt:lpstr>
      <vt:lpstr>What is the average rent for apartments in different regions? Visualize the results.</vt:lpstr>
      <vt:lpstr>Is there any relationship between base rent and total rent? </vt:lpstr>
      <vt:lpstr>Does the presence of a balcony impact the price of the apartments?</vt:lpstr>
      <vt:lpstr>Visualize the relationship between number of rooms and total rent.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BOOTCAMP PROJECT </dc:title>
  <dc:creator>Aleksandra Pacili</dc:creator>
  <cp:lastModifiedBy>Aleksandra Pacili</cp:lastModifiedBy>
  <cp:revision>3</cp:revision>
  <dcterms:created xsi:type="dcterms:W3CDTF">2023-04-27T19:53:58Z</dcterms:created>
  <dcterms:modified xsi:type="dcterms:W3CDTF">2023-04-27T21:24:26Z</dcterms:modified>
</cp:coreProperties>
</file>