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8" r:id="rId3"/>
    <p:sldId id="259" r:id="rId4"/>
    <p:sldId id="261" r:id="rId5"/>
    <p:sldId id="262" r:id="rId6"/>
    <p:sldId id="260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5/25/2023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609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71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67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28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28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6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5/25/2023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5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5/25/2023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05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5/25/2023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324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82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682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55" r:id="rId6"/>
    <p:sldLayoutId id="2147483751" r:id="rId7"/>
    <p:sldLayoutId id="2147483752" r:id="rId8"/>
    <p:sldLayoutId id="2147483753" r:id="rId9"/>
    <p:sldLayoutId id="2147483754" r:id="rId10"/>
    <p:sldLayoutId id="214748375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0103171-0BA0-4AF0-AF05-04AFA1A4A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 abstract burst of blue and pink">
            <a:extLst>
              <a:ext uri="{FF2B5EF4-FFF2-40B4-BE49-F238E27FC236}">
                <a16:creationId xmlns:a16="http://schemas.microsoft.com/office/drawing/2014/main" id="{A3F6872B-8B38-03BB-C47B-49DE1008B5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265" r="29673"/>
          <a:stretch/>
        </p:blipFill>
        <p:spPr>
          <a:xfrm>
            <a:off x="20" y="10"/>
            <a:ext cx="4762480" cy="6857989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E128B901-D4EA-4C4D-A150-23D2A6DEC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09459" y="1"/>
            <a:ext cx="7482541" cy="68579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760B08A-B322-4C79-AB6D-7E4246352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685800"/>
            <a:ext cx="6099101" cy="5486400"/>
          </a:xfrm>
          <a:prstGeom prst="rect">
            <a:avLst/>
          </a:prstGeom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E9515B-E3FE-C024-6AD8-4F7FCBBBD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371599"/>
            <a:ext cx="4762500" cy="2360429"/>
          </a:xfrm>
        </p:spPr>
        <p:txBody>
          <a:bodyPr>
            <a:normAutofit/>
          </a:bodyPr>
          <a:lstStyle/>
          <a:p>
            <a:br>
              <a:rPr lang="en-GB" dirty="0"/>
            </a:br>
            <a:br>
              <a:rPr lang="en-GB" dirty="0"/>
            </a:br>
            <a:r>
              <a:rPr lang="en-GB" dirty="0"/>
              <a:t>Final </a:t>
            </a:r>
            <a:r>
              <a:rPr lang="en-GB" dirty="0" err="1"/>
              <a:t>BootCamp</a:t>
            </a:r>
            <a:r>
              <a:rPr lang="en-GB" dirty="0"/>
              <a:t>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C24D45-FE95-9DA3-8344-A77CBDE25B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114800"/>
            <a:ext cx="4762500" cy="1371601"/>
          </a:xfrm>
        </p:spPr>
        <p:txBody>
          <a:bodyPr>
            <a:normAutofit/>
          </a:bodyPr>
          <a:lstStyle/>
          <a:p>
            <a:r>
              <a:rPr lang="en-GB" dirty="0"/>
              <a:t>Prediction of Patients with Parkinson Disease. </a:t>
            </a:r>
          </a:p>
        </p:txBody>
      </p:sp>
    </p:spTree>
    <p:extLst>
      <p:ext uri="{BB962C8B-B14F-4D97-AF65-F5344CB8AC3E}">
        <p14:creationId xmlns:p14="http://schemas.microsoft.com/office/powerpoint/2010/main" val="2803955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C1CA7196-CAF1-4234-8849-E335F0BCA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0"/>
            <a:ext cx="47244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31B66-D070-6DE5-DF9F-8E5269E49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28" y="1789793"/>
            <a:ext cx="3390899" cy="4501662"/>
          </a:xfrm>
        </p:spPr>
        <p:txBody>
          <a:bodyPr>
            <a:normAutofit/>
          </a:bodyPr>
          <a:lstStyle/>
          <a:p>
            <a:endParaRPr lang="en-US" b="0" dirty="0">
              <a:effectLst/>
              <a:latin typeface="+mn-lt"/>
            </a:endParaRPr>
          </a:p>
          <a:p>
            <a:endParaRPr lang="en-US" b="0" dirty="0">
              <a:effectLst/>
              <a:latin typeface="+mn-lt"/>
            </a:endParaRPr>
          </a:p>
          <a:p>
            <a:endParaRPr lang="en-US" b="0" dirty="0">
              <a:effectLst/>
              <a:latin typeface="+mn-lt"/>
            </a:endParaRPr>
          </a:p>
          <a:p>
            <a:endParaRPr lang="en-US" b="0" dirty="0">
              <a:effectLst/>
              <a:latin typeface="+mn-lt"/>
            </a:endParaRPr>
          </a:p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178700-81C4-AD9A-3FB3-1E7DA2FE4F2D}"/>
              </a:ext>
            </a:extLst>
          </p:cNvPr>
          <p:cNvSpPr txBox="1"/>
          <p:nvPr/>
        </p:nvSpPr>
        <p:spPr>
          <a:xfrm>
            <a:off x="8305583" y="4397670"/>
            <a:ext cx="34102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 accuracy is 0.61. </a:t>
            </a:r>
          </a:p>
          <a:p>
            <a:pPr algn="ctr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 recall of this model is 0.53. The F1 score is 0.65.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185D39-CB69-A946-EF6F-F72F7466B194}"/>
              </a:ext>
            </a:extLst>
          </p:cNvPr>
          <p:cNvSpPr txBox="1"/>
          <p:nvPr/>
        </p:nvSpPr>
        <p:spPr>
          <a:xfrm>
            <a:off x="2292235" y="213793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Naive Bayes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F3FBB7-1A31-EFB4-EBED-3305FF66E43E}"/>
              </a:ext>
            </a:extLst>
          </p:cNvPr>
          <p:cNvSpPr txBox="1"/>
          <p:nvPr/>
        </p:nvSpPr>
        <p:spPr>
          <a:xfrm>
            <a:off x="7883461" y="398459"/>
            <a:ext cx="4249188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i="0" dirty="0">
                <a:solidFill>
                  <a:srgbClr val="000000"/>
                </a:solidFill>
                <a:effectLst/>
              </a:rPr>
              <a:t> </a:t>
            </a:r>
            <a:r>
              <a:rPr lang="en-US" b="1" i="0" dirty="0">
                <a:solidFill>
                  <a:srgbClr val="000000"/>
                </a:solidFill>
                <a:effectLst/>
              </a:rPr>
              <a:t>Confusion matrix interpretation explanation:</a:t>
            </a:r>
          </a:p>
          <a:p>
            <a:pPr algn="l"/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(TP): We correctly predicted the number of patients who have Parkinson, they are: 21</a:t>
            </a:r>
          </a:p>
          <a:p>
            <a:pPr algn="l"/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(TN): We predicted correctly the count of patients who do not have Parkinson and they don't have it : 15</a:t>
            </a:r>
          </a:p>
          <a:p>
            <a:pPr algn="l"/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(FP): We did not predicted correctly the number of patients who have Parkinson and they don't have Parkinson and they are: 4</a:t>
            </a:r>
          </a:p>
          <a:p>
            <a:pPr algn="l"/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(FN): We incorrectly predicted the number of patients who do not have Parkinson who actually had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/>
              </a:rPr>
              <a:t>parkinson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 and they are: 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245FE6-8663-CF1C-3637-AF2F2F84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13" y="583125"/>
            <a:ext cx="3997918" cy="33404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56A7D9B-245E-8432-C60F-F5287A6EF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305" y="4397670"/>
            <a:ext cx="3997917" cy="182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542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0702C3-6F3A-C6E2-8135-42D9504EF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/>
          </a:bodyPr>
          <a:lstStyle/>
          <a:p>
            <a:pPr algn="ctr"/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31B66-D070-6DE5-DF9F-8E5269E49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06257"/>
            <a:ext cx="9486901" cy="3540642"/>
          </a:xfrm>
        </p:spPr>
        <p:txBody>
          <a:bodyPr>
            <a:normAutofit/>
          </a:bodyPr>
          <a:lstStyle/>
          <a:p>
            <a:pPr algn="ctr"/>
            <a:r>
              <a:rPr lang="en-US" sz="3200" b="1" i="0" dirty="0">
                <a:solidFill>
                  <a:srgbClr val="000000"/>
                </a:solidFill>
                <a:effectLst/>
                <a:latin typeface="+mn-lt"/>
              </a:rPr>
              <a:t>Taking in consideration all the models the KNN model is the most accurate of all.</a:t>
            </a:r>
          </a:p>
          <a:p>
            <a:pPr algn="ctr"/>
            <a:endParaRPr lang="en-US" sz="3200" b="1" dirty="0">
              <a:solidFill>
                <a:srgbClr val="000000"/>
              </a:solidFill>
              <a:latin typeface="+mn-lt"/>
            </a:endParaRPr>
          </a:p>
          <a:p>
            <a:pPr algn="ctr"/>
            <a:r>
              <a:rPr lang="en-US" sz="3200" b="1" i="0" dirty="0">
                <a:solidFill>
                  <a:srgbClr val="000000"/>
                </a:solidFill>
                <a:effectLst/>
                <a:latin typeface="+mn-lt"/>
              </a:rPr>
              <a:t>Naive Bayes is the least accurate.</a:t>
            </a:r>
          </a:p>
          <a:p>
            <a:pPr algn="ctr"/>
            <a:endParaRPr lang="en-US" sz="3200" b="1" dirty="0">
              <a:solidFill>
                <a:srgbClr val="000000"/>
              </a:solidFill>
              <a:latin typeface="+mn-lt"/>
            </a:endParaRPr>
          </a:p>
          <a:p>
            <a:pPr marL="0" indent="0" algn="ctr">
              <a:buNone/>
            </a:pPr>
            <a:r>
              <a:rPr lang="en-US" sz="3200" b="1" i="0" dirty="0">
                <a:solidFill>
                  <a:srgbClr val="000000"/>
                </a:solidFill>
                <a:effectLst/>
                <a:latin typeface="+mn-lt"/>
              </a:rPr>
              <a:t>Thank you!</a:t>
            </a:r>
          </a:p>
          <a:p>
            <a:endParaRPr lang="en-US" b="0" dirty="0">
              <a:solidFill>
                <a:schemeClr val="tx1"/>
              </a:solidFill>
              <a:effectLst/>
              <a:latin typeface="+mn-lt"/>
            </a:endParaRPr>
          </a:p>
          <a:p>
            <a:endParaRPr lang="en-US" b="0" dirty="0">
              <a:solidFill>
                <a:schemeClr val="tx1"/>
              </a:solidFill>
              <a:effectLst/>
              <a:latin typeface="+mn-lt"/>
            </a:endParaRPr>
          </a:p>
          <a:p>
            <a:endParaRPr lang="en-US" b="0" dirty="0">
              <a:solidFill>
                <a:schemeClr val="tx1"/>
              </a:solidFill>
              <a:effectLst/>
              <a:latin typeface="+mn-lt"/>
            </a:endParaRPr>
          </a:p>
          <a:p>
            <a:endParaRPr lang="en-US" b="0" dirty="0">
              <a:solidFill>
                <a:schemeClr val="tx1"/>
              </a:solidFill>
              <a:effectLst/>
              <a:latin typeface="+mn-lt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0168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0702C3-6F3A-C6E2-8135-42D9504EF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/>
          </a:bodyPr>
          <a:lstStyle/>
          <a:p>
            <a:pPr algn="ctr"/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31B66-D070-6DE5-DF9F-8E5269E49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06257"/>
            <a:ext cx="9486901" cy="3540642"/>
          </a:xfrm>
        </p:spPr>
        <p:txBody>
          <a:bodyPr>
            <a:normAutofit fontScale="92500" lnSpcReduction="10000"/>
          </a:bodyPr>
          <a:lstStyle/>
          <a:p>
            <a:r>
              <a:rPr lang="en-US" b="0" dirty="0">
                <a:solidFill>
                  <a:schemeClr val="tx1"/>
                </a:solidFill>
                <a:effectLst/>
                <a:latin typeface="+mn-lt"/>
              </a:rPr>
              <a:t>The dataset was created by Max Little of the University of Oxford, in collaboration with the National Centre for Voice and Speech, Denver, Colorado, which recorded the speech signals.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latin typeface="+mn-lt"/>
              </a:rPr>
              <a:t>This dataset is composed of a range of biomedical voice measurements from 31 people, 23 with Parkinson's disease (PD). Each column in the table is a particular voice measure, and each row corresponds to one of 195 voice recordings from these individuals.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latin typeface="+mn-lt"/>
              </a:rPr>
              <a:t>In this work we have predicted with 3 different models the patient with and without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Parkinson’s</a:t>
            </a:r>
            <a:r>
              <a:rPr lang="en-US" b="0" dirty="0">
                <a:solidFill>
                  <a:schemeClr val="tx1"/>
                </a:solidFill>
                <a:effectLst/>
                <a:latin typeface="+mn-lt"/>
              </a:rPr>
              <a:t>. I have used Logistic Regression, the K-NN method, and Naive Bayes Model.</a:t>
            </a:r>
          </a:p>
          <a:p>
            <a:endParaRPr lang="en-US" b="0" dirty="0">
              <a:solidFill>
                <a:schemeClr val="tx1"/>
              </a:solidFill>
              <a:effectLst/>
              <a:latin typeface="+mn-lt"/>
            </a:endParaRPr>
          </a:p>
          <a:p>
            <a:endParaRPr lang="en-US" b="0" dirty="0">
              <a:solidFill>
                <a:schemeClr val="tx1"/>
              </a:solidFill>
              <a:effectLst/>
              <a:latin typeface="+mn-lt"/>
            </a:endParaRPr>
          </a:p>
          <a:p>
            <a:endParaRPr lang="en-US" b="0" dirty="0">
              <a:solidFill>
                <a:schemeClr val="tx1"/>
              </a:solidFill>
              <a:effectLst/>
              <a:latin typeface="+mn-lt"/>
            </a:endParaRPr>
          </a:p>
          <a:p>
            <a:endParaRPr lang="en-US" b="0" dirty="0">
              <a:solidFill>
                <a:schemeClr val="tx1"/>
              </a:solidFill>
              <a:effectLst/>
              <a:latin typeface="+mn-lt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4258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C4D50C41-5487-4C6D-B233-2DC613D05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2794E3E-966D-43D0-B426-D33988B92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0767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0702C3-6F3A-C6E2-8135-42D9504EF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28" y="685800"/>
            <a:ext cx="2692372" cy="5486400"/>
          </a:xfrm>
        </p:spPr>
        <p:txBody>
          <a:bodyPr anchor="ctr">
            <a:normAutofit/>
          </a:bodyPr>
          <a:lstStyle/>
          <a:p>
            <a:pPr algn="ctr"/>
            <a:r>
              <a:rPr lang="en-GB" sz="2200"/>
              <a:t>Parkinson distribution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10F28B-6ABC-C210-9DC9-6850EC518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700" y="0"/>
            <a:ext cx="4060816" cy="39299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58A2DD-DF77-CA02-F945-A1D1D828E8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121" t="-1" b="-730"/>
          <a:stretch/>
        </p:blipFill>
        <p:spPr>
          <a:xfrm>
            <a:off x="7782128" y="2723744"/>
            <a:ext cx="4422597" cy="402725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31B66-D070-6DE5-DF9F-8E5269E49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5226" y="3428999"/>
            <a:ext cx="6730973" cy="2743201"/>
          </a:xfrm>
        </p:spPr>
        <p:txBody>
          <a:bodyPr>
            <a:normAutofit/>
          </a:bodyPr>
          <a:lstStyle/>
          <a:p>
            <a:pPr algn="ctr"/>
            <a:endParaRPr lang="en-US" b="0">
              <a:effectLst/>
              <a:latin typeface="+mn-lt"/>
            </a:endParaRPr>
          </a:p>
          <a:p>
            <a:pPr algn="ctr"/>
            <a:endParaRPr lang="en-US" b="0">
              <a:effectLst/>
              <a:latin typeface="+mn-lt"/>
            </a:endParaRPr>
          </a:p>
          <a:p>
            <a:pPr algn="ctr"/>
            <a:endParaRPr lang="en-US" b="0">
              <a:effectLst/>
              <a:latin typeface="+mn-lt"/>
            </a:endParaRPr>
          </a:p>
          <a:p>
            <a:pPr algn="ctr"/>
            <a:endParaRPr lang="en-US" b="0">
              <a:effectLst/>
              <a:latin typeface="+mn-lt"/>
            </a:endParaRPr>
          </a:p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323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C4D50C41-5487-4C6D-B233-2DC613D05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2794E3E-966D-43D0-B426-D33988B92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0767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0702C3-6F3A-C6E2-8135-42D9504EF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28" y="685800"/>
            <a:ext cx="2692372" cy="5486400"/>
          </a:xfrm>
        </p:spPr>
        <p:txBody>
          <a:bodyPr anchor="ctr">
            <a:normAutofit/>
          </a:bodyPr>
          <a:lstStyle/>
          <a:p>
            <a:pPr algn="ctr"/>
            <a:r>
              <a:rPr lang="en-GB" sz="2200" dirty="0"/>
              <a:t>Distribution of different variables for patients with Parkinson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31B66-D070-6DE5-DF9F-8E5269E49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5226" y="3428999"/>
            <a:ext cx="6730973" cy="2743201"/>
          </a:xfrm>
        </p:spPr>
        <p:txBody>
          <a:bodyPr>
            <a:normAutofit/>
          </a:bodyPr>
          <a:lstStyle/>
          <a:p>
            <a:pPr algn="ctr"/>
            <a:endParaRPr lang="en-US" b="0" dirty="0">
              <a:effectLst/>
              <a:latin typeface="+mn-lt"/>
            </a:endParaRPr>
          </a:p>
          <a:p>
            <a:pPr algn="ctr"/>
            <a:endParaRPr lang="en-US" b="0" dirty="0">
              <a:effectLst/>
              <a:latin typeface="+mn-lt"/>
            </a:endParaRPr>
          </a:p>
          <a:p>
            <a:pPr algn="ctr"/>
            <a:endParaRPr lang="en-US" b="0" dirty="0">
              <a:effectLst/>
              <a:latin typeface="+mn-lt"/>
            </a:endParaRPr>
          </a:p>
          <a:p>
            <a:pPr algn="ctr"/>
            <a:endParaRPr lang="en-US" b="0" dirty="0">
              <a:effectLst/>
              <a:latin typeface="+mn-lt"/>
            </a:endParaRPr>
          </a:p>
          <a:p>
            <a:pPr algn="ctr"/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AB4505-370B-9F18-1215-E1FAA4A4D7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2" t="1502" r="2622" b="5469"/>
          <a:stretch/>
        </p:blipFill>
        <p:spPr>
          <a:xfrm>
            <a:off x="4089429" y="276996"/>
            <a:ext cx="2559274" cy="16648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CCE46F-7C83-7B98-3E62-9AE9466799E2}"/>
              </a:ext>
            </a:extLst>
          </p:cNvPr>
          <p:cNvSpPr txBox="1"/>
          <p:nvPr/>
        </p:nvSpPr>
        <p:spPr>
          <a:xfrm>
            <a:off x="3872827" y="-3"/>
            <a:ext cx="33781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200" b="1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Average </a:t>
            </a:r>
            <a:r>
              <a:rPr lang="de-DE" sz="1200" b="1" i="0" dirty="0" err="1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vocal</a:t>
            </a:r>
            <a:r>
              <a:rPr lang="de-DE" sz="1200" b="1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 fundamental </a:t>
            </a:r>
            <a:r>
              <a:rPr lang="de-DE" sz="1200" b="1" i="0" dirty="0" err="1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frequency</a:t>
            </a:r>
            <a:endParaRPr lang="en-GB" sz="12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B3B466B-32B9-7D38-A94C-87F0044921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46"/>
          <a:stretch/>
        </p:blipFill>
        <p:spPr>
          <a:xfrm>
            <a:off x="8078289" y="276996"/>
            <a:ext cx="2559274" cy="16648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4E664B0-C484-52C2-02F9-3B615562AC1A}"/>
              </a:ext>
            </a:extLst>
          </p:cNvPr>
          <p:cNvSpPr txBox="1"/>
          <p:nvPr/>
        </p:nvSpPr>
        <p:spPr>
          <a:xfrm>
            <a:off x="7649551" y="0"/>
            <a:ext cx="42249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200" b="1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Maximum </a:t>
            </a:r>
            <a:r>
              <a:rPr lang="de-DE" sz="1200" b="1" i="0" dirty="0" err="1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vocal</a:t>
            </a:r>
            <a:r>
              <a:rPr lang="de-DE" sz="1200" b="1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 fundamental </a:t>
            </a:r>
            <a:r>
              <a:rPr lang="de-DE" sz="1200" b="1" i="0" dirty="0" err="1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frequency</a:t>
            </a:r>
            <a:endParaRPr lang="en-GB" sz="12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BA060A3-0C9F-95DB-C6F3-8F00E49B18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131"/>
          <a:stretch/>
        </p:blipFill>
        <p:spPr>
          <a:xfrm>
            <a:off x="4089425" y="2186246"/>
            <a:ext cx="2559274" cy="157941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B073846-B6E2-7593-B4BE-894FD20FE20B}"/>
              </a:ext>
            </a:extLst>
          </p:cNvPr>
          <p:cNvSpPr txBox="1"/>
          <p:nvPr/>
        </p:nvSpPr>
        <p:spPr>
          <a:xfrm>
            <a:off x="2513221" y="1925541"/>
            <a:ext cx="609738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200" b="1" i="0" dirty="0">
                <a:solidFill>
                  <a:srgbClr val="123654"/>
                </a:solidFill>
                <a:effectLst/>
              </a:rPr>
              <a:t>Minimum </a:t>
            </a:r>
            <a:r>
              <a:rPr lang="de-DE" sz="1200" b="1" i="0" dirty="0" err="1">
                <a:solidFill>
                  <a:srgbClr val="123654"/>
                </a:solidFill>
                <a:effectLst/>
              </a:rPr>
              <a:t>vocal</a:t>
            </a:r>
            <a:r>
              <a:rPr lang="de-DE" sz="1200" b="1" i="0" dirty="0">
                <a:solidFill>
                  <a:srgbClr val="123654"/>
                </a:solidFill>
                <a:effectLst/>
              </a:rPr>
              <a:t> fundamental </a:t>
            </a:r>
            <a:r>
              <a:rPr lang="de-DE" sz="1200" b="1" i="0" dirty="0" err="1">
                <a:solidFill>
                  <a:srgbClr val="123654"/>
                </a:solidFill>
                <a:effectLst/>
              </a:rPr>
              <a:t>frequency</a:t>
            </a:r>
            <a:endParaRPr lang="en-GB" sz="1200" b="1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DCD0864-4969-EE8C-9840-437E77FD8E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3559" y="2202539"/>
            <a:ext cx="2413581" cy="156312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52CB446-3E58-E951-357E-FDEF1515C715}"/>
              </a:ext>
            </a:extLst>
          </p:cNvPr>
          <p:cNvSpPr txBox="1"/>
          <p:nvPr/>
        </p:nvSpPr>
        <p:spPr>
          <a:xfrm>
            <a:off x="6570181" y="1909247"/>
            <a:ext cx="609738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i="0" dirty="0">
                <a:solidFill>
                  <a:srgbClr val="123654"/>
                </a:solidFill>
                <a:effectLst/>
              </a:rPr>
              <a:t> Measure of variation in fundamental frequency</a:t>
            </a:r>
            <a:endParaRPr lang="en-GB" sz="1200" b="1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2988DC-4F6B-8A80-F252-43624C9B95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9426" y="4214451"/>
            <a:ext cx="2100041" cy="157941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6366416-7519-C51E-AF6A-AEEEDB2F8CC4}"/>
              </a:ext>
            </a:extLst>
          </p:cNvPr>
          <p:cNvSpPr txBox="1"/>
          <p:nvPr/>
        </p:nvSpPr>
        <p:spPr>
          <a:xfrm>
            <a:off x="3704019" y="3851082"/>
            <a:ext cx="294468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b="1" i="0" dirty="0">
                <a:solidFill>
                  <a:srgbClr val="123654"/>
                </a:solidFill>
                <a:effectLst/>
              </a:rPr>
              <a:t> Measure of variation in fundamental frequency</a:t>
            </a:r>
            <a:endParaRPr lang="en-GB" sz="1050" b="1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6FB50E4-3DD9-DAE4-F2A6-451755A93C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70181" y="4230745"/>
            <a:ext cx="2100041" cy="156312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3D796BB-CDA2-67AE-524D-90DE2214D7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24734" y="4159299"/>
            <a:ext cx="2181465" cy="163457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0489C407-B495-7248-D097-B01576F53B0C}"/>
              </a:ext>
            </a:extLst>
          </p:cNvPr>
          <p:cNvSpPr txBox="1"/>
          <p:nvPr/>
        </p:nvSpPr>
        <p:spPr>
          <a:xfrm>
            <a:off x="6505154" y="3880049"/>
            <a:ext cx="228879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b="1" dirty="0">
                <a:solidFill>
                  <a:srgbClr val="123654"/>
                </a:solidFill>
              </a:rPr>
              <a:t>N</a:t>
            </a:r>
            <a:r>
              <a:rPr lang="en-US" sz="1050" b="1" i="0" dirty="0">
                <a:solidFill>
                  <a:srgbClr val="123654"/>
                </a:solidFill>
                <a:effectLst/>
              </a:rPr>
              <a:t>oise to tonal components in the voice</a:t>
            </a:r>
            <a:endParaRPr lang="en-GB" sz="105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B0B4931-14BA-D175-E8A8-A4E5C30E8AF6}"/>
              </a:ext>
            </a:extLst>
          </p:cNvPr>
          <p:cNvSpPr txBox="1"/>
          <p:nvPr/>
        </p:nvSpPr>
        <p:spPr>
          <a:xfrm>
            <a:off x="7213828" y="3864398"/>
            <a:ext cx="633429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b="1" i="0" dirty="0">
                <a:solidFill>
                  <a:srgbClr val="123654"/>
                </a:solidFill>
                <a:effectLst/>
              </a:rPr>
              <a:t>Signal </a:t>
            </a:r>
            <a:r>
              <a:rPr lang="de-DE" sz="1000" b="1" i="0" dirty="0" err="1">
                <a:solidFill>
                  <a:srgbClr val="123654"/>
                </a:solidFill>
                <a:effectLst/>
              </a:rPr>
              <a:t>fractal</a:t>
            </a:r>
            <a:r>
              <a:rPr lang="de-DE" sz="1000" b="1" i="0" dirty="0">
                <a:solidFill>
                  <a:srgbClr val="123654"/>
                </a:solidFill>
                <a:effectLst/>
              </a:rPr>
              <a:t> </a:t>
            </a:r>
            <a:r>
              <a:rPr lang="de-DE" sz="1000" b="1" i="0" dirty="0" err="1">
                <a:solidFill>
                  <a:srgbClr val="123654"/>
                </a:solidFill>
                <a:effectLst/>
              </a:rPr>
              <a:t>scaling</a:t>
            </a:r>
            <a:r>
              <a:rPr lang="de-DE" sz="1000" b="1" i="0" dirty="0">
                <a:solidFill>
                  <a:srgbClr val="123654"/>
                </a:solidFill>
                <a:effectLst/>
              </a:rPr>
              <a:t> </a:t>
            </a:r>
            <a:r>
              <a:rPr lang="de-DE" sz="1000" b="1" i="0" dirty="0" err="1">
                <a:solidFill>
                  <a:srgbClr val="123654"/>
                </a:solidFill>
                <a:effectLst/>
              </a:rPr>
              <a:t>exponent</a:t>
            </a:r>
            <a:endParaRPr lang="en-GB" sz="1000" b="1" dirty="0"/>
          </a:p>
        </p:txBody>
      </p:sp>
    </p:spTree>
    <p:extLst>
      <p:ext uri="{BB962C8B-B14F-4D97-AF65-F5344CB8AC3E}">
        <p14:creationId xmlns:p14="http://schemas.microsoft.com/office/powerpoint/2010/main" val="424908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C4D50C41-5487-4C6D-B233-2DC613D05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2794E3E-966D-43D0-B426-D33988B92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0767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0702C3-6F3A-C6E2-8135-42D9504EF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28" y="685800"/>
            <a:ext cx="2692372" cy="54864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GB" sz="2200" dirty="0"/>
              <a:t>Distribution of different variables for patients Not with Parkinson</a:t>
            </a:r>
            <a:br>
              <a:rPr lang="en-GB" sz="2200" dirty="0"/>
            </a:br>
            <a:br>
              <a:rPr lang="en-GB" sz="2200" dirty="0"/>
            </a:br>
            <a:br>
              <a:rPr lang="en-GB" sz="2200" dirty="0"/>
            </a:br>
            <a:br>
              <a:rPr lang="en-GB" sz="2200" dirty="0"/>
            </a:br>
            <a:br>
              <a:rPr lang="en-GB" sz="2200" dirty="0"/>
            </a:br>
            <a:br>
              <a:rPr lang="en-GB" sz="2200" dirty="0"/>
            </a:br>
            <a:r>
              <a:rPr lang="en-GB" sz="2200" dirty="0"/>
              <a:t>We can clearly see that different variables increase or decrease drastically with PD.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31B66-D070-6DE5-DF9F-8E5269E49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5226" y="3428999"/>
            <a:ext cx="6730973" cy="2743201"/>
          </a:xfrm>
        </p:spPr>
        <p:txBody>
          <a:bodyPr>
            <a:normAutofit/>
          </a:bodyPr>
          <a:lstStyle/>
          <a:p>
            <a:pPr algn="ctr"/>
            <a:endParaRPr lang="en-US" b="0" dirty="0">
              <a:effectLst/>
              <a:latin typeface="+mn-lt"/>
            </a:endParaRPr>
          </a:p>
          <a:p>
            <a:pPr algn="ctr"/>
            <a:endParaRPr lang="en-US" b="0" dirty="0">
              <a:effectLst/>
              <a:latin typeface="+mn-lt"/>
            </a:endParaRPr>
          </a:p>
          <a:p>
            <a:pPr algn="ctr"/>
            <a:endParaRPr lang="en-US" b="0" dirty="0">
              <a:effectLst/>
              <a:latin typeface="+mn-lt"/>
            </a:endParaRPr>
          </a:p>
          <a:p>
            <a:pPr algn="ctr"/>
            <a:endParaRPr lang="en-US" b="0" dirty="0">
              <a:effectLst/>
              <a:latin typeface="+mn-lt"/>
            </a:endParaRPr>
          </a:p>
          <a:p>
            <a:pPr algn="ctr"/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CCE46F-7C83-7B98-3E62-9AE9466799E2}"/>
              </a:ext>
            </a:extLst>
          </p:cNvPr>
          <p:cNvSpPr txBox="1"/>
          <p:nvPr/>
        </p:nvSpPr>
        <p:spPr>
          <a:xfrm>
            <a:off x="3872827" y="-3"/>
            <a:ext cx="33781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200" b="1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Average </a:t>
            </a:r>
            <a:r>
              <a:rPr lang="de-DE" sz="1200" b="1" i="0" dirty="0" err="1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vocal</a:t>
            </a:r>
            <a:r>
              <a:rPr lang="de-DE" sz="1200" b="1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 fundamental </a:t>
            </a:r>
            <a:r>
              <a:rPr lang="de-DE" sz="1200" b="1" i="0" dirty="0" err="1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frequency</a:t>
            </a:r>
            <a:endParaRPr lang="en-GB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E664B0-C484-52C2-02F9-3B615562AC1A}"/>
              </a:ext>
            </a:extLst>
          </p:cNvPr>
          <p:cNvSpPr txBox="1"/>
          <p:nvPr/>
        </p:nvSpPr>
        <p:spPr>
          <a:xfrm>
            <a:off x="7649551" y="0"/>
            <a:ext cx="42249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200" b="1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Maximum </a:t>
            </a:r>
            <a:r>
              <a:rPr lang="de-DE" sz="1200" b="1" i="0" dirty="0" err="1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vocal</a:t>
            </a:r>
            <a:r>
              <a:rPr lang="de-DE" sz="1200" b="1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 fundamental </a:t>
            </a:r>
            <a:r>
              <a:rPr lang="de-DE" sz="1200" b="1" i="0" dirty="0" err="1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frequency</a:t>
            </a:r>
            <a:endParaRPr lang="en-GB" sz="12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073846-B6E2-7593-B4BE-894FD20FE20B}"/>
              </a:ext>
            </a:extLst>
          </p:cNvPr>
          <p:cNvSpPr txBox="1"/>
          <p:nvPr/>
        </p:nvSpPr>
        <p:spPr>
          <a:xfrm>
            <a:off x="2513221" y="1925541"/>
            <a:ext cx="609738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200" b="1" i="0" dirty="0">
                <a:solidFill>
                  <a:srgbClr val="123654"/>
                </a:solidFill>
                <a:effectLst/>
              </a:rPr>
              <a:t>Minimum </a:t>
            </a:r>
            <a:r>
              <a:rPr lang="de-DE" sz="1200" b="1" i="0" dirty="0" err="1">
                <a:solidFill>
                  <a:srgbClr val="123654"/>
                </a:solidFill>
                <a:effectLst/>
              </a:rPr>
              <a:t>vocal</a:t>
            </a:r>
            <a:r>
              <a:rPr lang="de-DE" sz="1200" b="1" i="0" dirty="0">
                <a:solidFill>
                  <a:srgbClr val="123654"/>
                </a:solidFill>
                <a:effectLst/>
              </a:rPr>
              <a:t> fundamental </a:t>
            </a:r>
            <a:r>
              <a:rPr lang="de-DE" sz="1200" b="1" i="0" dirty="0" err="1">
                <a:solidFill>
                  <a:srgbClr val="123654"/>
                </a:solidFill>
                <a:effectLst/>
              </a:rPr>
              <a:t>frequency</a:t>
            </a:r>
            <a:endParaRPr lang="en-GB" sz="12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2CB446-3E58-E951-357E-FDEF1515C715}"/>
              </a:ext>
            </a:extLst>
          </p:cNvPr>
          <p:cNvSpPr txBox="1"/>
          <p:nvPr/>
        </p:nvSpPr>
        <p:spPr>
          <a:xfrm>
            <a:off x="6570181" y="1909247"/>
            <a:ext cx="609738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i="0" dirty="0">
                <a:solidFill>
                  <a:srgbClr val="123654"/>
                </a:solidFill>
                <a:effectLst/>
              </a:rPr>
              <a:t> Measure of variation in fundamental frequency</a:t>
            </a:r>
            <a:endParaRPr lang="en-GB" sz="12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366416-7519-C51E-AF6A-AEEEDB2F8CC4}"/>
              </a:ext>
            </a:extLst>
          </p:cNvPr>
          <p:cNvSpPr txBox="1"/>
          <p:nvPr/>
        </p:nvSpPr>
        <p:spPr>
          <a:xfrm>
            <a:off x="3704019" y="3851082"/>
            <a:ext cx="294468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b="1" i="0" dirty="0">
                <a:solidFill>
                  <a:srgbClr val="123654"/>
                </a:solidFill>
                <a:effectLst/>
              </a:rPr>
              <a:t> Measure of variation in fundamental frequency</a:t>
            </a:r>
            <a:endParaRPr lang="en-GB" sz="105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89C407-B495-7248-D097-B01576F53B0C}"/>
              </a:ext>
            </a:extLst>
          </p:cNvPr>
          <p:cNvSpPr txBox="1"/>
          <p:nvPr/>
        </p:nvSpPr>
        <p:spPr>
          <a:xfrm>
            <a:off x="6505154" y="3880049"/>
            <a:ext cx="228879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b="1" dirty="0">
                <a:solidFill>
                  <a:srgbClr val="123654"/>
                </a:solidFill>
              </a:rPr>
              <a:t>N</a:t>
            </a:r>
            <a:r>
              <a:rPr lang="en-US" sz="1050" b="1" i="0" dirty="0">
                <a:solidFill>
                  <a:srgbClr val="123654"/>
                </a:solidFill>
                <a:effectLst/>
              </a:rPr>
              <a:t>oise to tonal components in the voice</a:t>
            </a:r>
            <a:endParaRPr lang="en-GB" sz="105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B0B4931-14BA-D175-E8A8-A4E5C30E8AF6}"/>
              </a:ext>
            </a:extLst>
          </p:cNvPr>
          <p:cNvSpPr txBox="1"/>
          <p:nvPr/>
        </p:nvSpPr>
        <p:spPr>
          <a:xfrm>
            <a:off x="7213828" y="3864398"/>
            <a:ext cx="633429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b="1" i="0" dirty="0">
                <a:solidFill>
                  <a:srgbClr val="123654"/>
                </a:solidFill>
                <a:effectLst/>
              </a:rPr>
              <a:t>Signal </a:t>
            </a:r>
            <a:r>
              <a:rPr lang="de-DE" sz="1000" b="1" i="0" dirty="0" err="1">
                <a:solidFill>
                  <a:srgbClr val="123654"/>
                </a:solidFill>
                <a:effectLst/>
              </a:rPr>
              <a:t>fractal</a:t>
            </a:r>
            <a:r>
              <a:rPr lang="de-DE" sz="1000" b="1" i="0" dirty="0">
                <a:solidFill>
                  <a:srgbClr val="123654"/>
                </a:solidFill>
                <a:effectLst/>
              </a:rPr>
              <a:t> </a:t>
            </a:r>
            <a:r>
              <a:rPr lang="de-DE" sz="1000" b="1" i="0" dirty="0" err="1">
                <a:solidFill>
                  <a:srgbClr val="123654"/>
                </a:solidFill>
                <a:effectLst/>
              </a:rPr>
              <a:t>scaling</a:t>
            </a:r>
            <a:r>
              <a:rPr lang="de-DE" sz="1000" b="1" i="0" dirty="0">
                <a:solidFill>
                  <a:srgbClr val="123654"/>
                </a:solidFill>
                <a:effectLst/>
              </a:rPr>
              <a:t> </a:t>
            </a:r>
            <a:r>
              <a:rPr lang="de-DE" sz="1000" b="1" i="0" dirty="0" err="1">
                <a:solidFill>
                  <a:srgbClr val="123654"/>
                </a:solidFill>
                <a:effectLst/>
              </a:rPr>
              <a:t>exponent</a:t>
            </a:r>
            <a:endParaRPr lang="en-GB" sz="1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438665-F401-4A06-104B-201E77CE0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081" y="288312"/>
            <a:ext cx="2167664" cy="15933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5DC551-FBA9-4419-38F9-E9370D91C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9477" y="329826"/>
            <a:ext cx="2167663" cy="14592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AC5C615-1549-104D-84BA-4305F573B9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4644" y="2238408"/>
            <a:ext cx="2394589" cy="15631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DDFCFD1-63BF-B50D-3F4C-29380EAC4E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7635" y="2322666"/>
            <a:ext cx="2394589" cy="147036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A3F9F56-ABE0-07F3-B36C-D54B76E172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5571" y="4248896"/>
            <a:ext cx="2100041" cy="154497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2DE0C41-2E74-8293-1905-C04C3B604E8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37"/>
          <a:stretch/>
        </p:blipFill>
        <p:spPr>
          <a:xfrm>
            <a:off x="6662727" y="4345095"/>
            <a:ext cx="2288793" cy="144367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6299E3B-4A09-3C80-6736-089F67184C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84422" y="4345095"/>
            <a:ext cx="2684245" cy="142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424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C1CA7196-CAF1-4234-8849-E335F0BCA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0"/>
            <a:ext cx="47244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0702C3-6F3A-C6E2-8135-42D9504EF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28" y="239150"/>
            <a:ext cx="3390899" cy="1303606"/>
          </a:xfrm>
        </p:spPr>
        <p:txBody>
          <a:bodyPr>
            <a:normAutofit/>
          </a:bodyPr>
          <a:lstStyle/>
          <a:p>
            <a:pPr algn="ctr"/>
            <a:r>
              <a:rPr lang="en-GB" sz="2200" dirty="0"/>
              <a:t>Let’s Check the correlation between variables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E8FF68-09C8-6489-E010-1CD18DB549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52" t="-1" b="-394"/>
          <a:stretch/>
        </p:blipFill>
        <p:spPr>
          <a:xfrm>
            <a:off x="87549" y="239150"/>
            <a:ext cx="7341952" cy="628811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31B66-D070-6DE5-DF9F-8E5269E49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5301" y="1814732"/>
            <a:ext cx="3390899" cy="4501662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From the heatmap we can clearly see that a considerate number of the data are positively correlated.</a:t>
            </a:r>
          </a:p>
          <a:p>
            <a:endParaRPr lang="en-US" b="0" dirty="0">
              <a:effectLst/>
              <a:latin typeface="+mn-lt"/>
            </a:endParaRPr>
          </a:p>
          <a:p>
            <a:endParaRPr lang="en-US" b="0" dirty="0">
              <a:effectLst/>
              <a:latin typeface="+mn-lt"/>
            </a:endParaRPr>
          </a:p>
          <a:p>
            <a:endParaRPr lang="en-US" b="0" dirty="0">
              <a:effectLst/>
              <a:latin typeface="+mn-lt"/>
            </a:endParaRPr>
          </a:p>
          <a:p>
            <a:endParaRPr lang="en-US" b="0" dirty="0">
              <a:effectLst/>
              <a:latin typeface="+mn-lt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3196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C1CA7196-CAF1-4234-8849-E335F0BCA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0"/>
            <a:ext cx="47244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0702C3-6F3A-C6E2-8135-42D9504EF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1649" y="1427870"/>
            <a:ext cx="3390899" cy="130360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the number of people who have Parkinson’s is a lot higher compared to those who don't. This makes the Variable 'status' which is also the target variable, imbalanced. </a:t>
            </a:r>
            <a:endParaRPr lang="en-GB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31B66-D070-6DE5-DF9F-8E5269E49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28" y="1789793"/>
            <a:ext cx="3390899" cy="4501662"/>
          </a:xfrm>
        </p:spPr>
        <p:txBody>
          <a:bodyPr>
            <a:normAutofit/>
          </a:bodyPr>
          <a:lstStyle/>
          <a:p>
            <a:endParaRPr lang="en-US" b="0" dirty="0">
              <a:effectLst/>
              <a:latin typeface="+mn-lt"/>
            </a:endParaRPr>
          </a:p>
          <a:p>
            <a:endParaRPr lang="en-US" b="0" dirty="0">
              <a:effectLst/>
              <a:latin typeface="+mn-lt"/>
            </a:endParaRPr>
          </a:p>
          <a:p>
            <a:endParaRPr lang="en-US" b="0" dirty="0">
              <a:effectLst/>
              <a:latin typeface="+mn-lt"/>
            </a:endParaRPr>
          </a:p>
          <a:p>
            <a:endParaRPr lang="en-US" b="0" dirty="0">
              <a:effectLst/>
              <a:latin typeface="+mn-lt"/>
            </a:endParaRP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7B3670-A77B-C365-6F8D-5E0E3D081F66}"/>
              </a:ext>
            </a:extLst>
          </p:cNvPr>
          <p:cNvSpPr txBox="1"/>
          <p:nvPr/>
        </p:nvSpPr>
        <p:spPr>
          <a:xfrm>
            <a:off x="7819070" y="2782669"/>
            <a:ext cx="377605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/>
              <a:t>Vocal frequency and DFA comparison for patients with Parkinson and not.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178700-81C4-AD9A-3FB3-1E7DA2FE4F2D}"/>
              </a:ext>
            </a:extLst>
          </p:cNvPr>
          <p:cNvSpPr txBox="1"/>
          <p:nvPr/>
        </p:nvSpPr>
        <p:spPr>
          <a:xfrm>
            <a:off x="8146730" y="4358736"/>
            <a:ext cx="341029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It is obvious that the range of vocal frequency is higher for people not having Parkinson when comparing to people who have Parkinson.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1619A2-C02F-F8F0-457C-59F333198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1" y="1186756"/>
            <a:ext cx="7122446" cy="44844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913CB05-FFFA-A956-5424-1FA8B9AABAC7}"/>
              </a:ext>
            </a:extLst>
          </p:cNvPr>
          <p:cNvSpPr txBox="1"/>
          <p:nvPr/>
        </p:nvSpPr>
        <p:spPr>
          <a:xfrm>
            <a:off x="536082" y="481741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/>
              <a:t>BOXPLOT</a:t>
            </a:r>
          </a:p>
        </p:txBody>
      </p:sp>
    </p:spTree>
    <p:extLst>
      <p:ext uri="{BB962C8B-B14F-4D97-AF65-F5344CB8AC3E}">
        <p14:creationId xmlns:p14="http://schemas.microsoft.com/office/powerpoint/2010/main" val="2250938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C1CA7196-CAF1-4234-8849-E335F0BCA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0"/>
            <a:ext cx="47244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31B66-D070-6DE5-DF9F-8E5269E49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28" y="1789793"/>
            <a:ext cx="3390899" cy="4501662"/>
          </a:xfrm>
        </p:spPr>
        <p:txBody>
          <a:bodyPr>
            <a:normAutofit/>
          </a:bodyPr>
          <a:lstStyle/>
          <a:p>
            <a:endParaRPr lang="en-US" b="0" dirty="0">
              <a:effectLst/>
              <a:latin typeface="+mn-lt"/>
            </a:endParaRPr>
          </a:p>
          <a:p>
            <a:endParaRPr lang="en-US" b="0" dirty="0">
              <a:effectLst/>
              <a:latin typeface="+mn-lt"/>
            </a:endParaRPr>
          </a:p>
          <a:p>
            <a:endParaRPr lang="en-US" b="0" dirty="0">
              <a:effectLst/>
              <a:latin typeface="+mn-lt"/>
            </a:endParaRPr>
          </a:p>
          <a:p>
            <a:endParaRPr lang="en-US" b="0" dirty="0">
              <a:effectLst/>
              <a:latin typeface="+mn-lt"/>
            </a:endParaRPr>
          </a:p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178700-81C4-AD9A-3FB3-1E7DA2FE4F2D}"/>
              </a:ext>
            </a:extLst>
          </p:cNvPr>
          <p:cNvSpPr txBox="1"/>
          <p:nvPr/>
        </p:nvSpPr>
        <p:spPr>
          <a:xfrm>
            <a:off x="8305583" y="4397670"/>
            <a:ext cx="34102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solidFill>
                  <a:srgbClr val="000000"/>
                </a:solidFill>
                <a:effectLst/>
              </a:rPr>
              <a:t>The accuracy of this model is 0.81.</a:t>
            </a:r>
            <a:br>
              <a:rPr lang="en-US" b="0" i="0" dirty="0">
                <a:solidFill>
                  <a:srgbClr val="000000"/>
                </a:solidFill>
                <a:effectLst/>
              </a:rPr>
            </a:br>
            <a:r>
              <a:rPr lang="en-US" b="0" i="0" dirty="0">
                <a:solidFill>
                  <a:srgbClr val="000000"/>
                </a:solidFill>
                <a:effectLst/>
              </a:rPr>
              <a:t>The F1 score is 0.88.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185D39-CB69-A946-EF6F-F72F7466B194}"/>
              </a:ext>
            </a:extLst>
          </p:cNvPr>
          <p:cNvSpPr txBox="1"/>
          <p:nvPr/>
        </p:nvSpPr>
        <p:spPr>
          <a:xfrm>
            <a:off x="2292235" y="213793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Logistic Regression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3F14088-68F1-A1E3-CA4B-57F9AF22C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583125"/>
            <a:ext cx="4480561" cy="359817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DF3FBB7-1A31-EFB4-EBED-3305FF66E43E}"/>
              </a:ext>
            </a:extLst>
          </p:cNvPr>
          <p:cNvSpPr txBox="1"/>
          <p:nvPr/>
        </p:nvSpPr>
        <p:spPr>
          <a:xfrm>
            <a:off x="7663643" y="213793"/>
            <a:ext cx="4249188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Confusion matrix interpretation explanation: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(TP): We correctly predicted the number of patients who have Parkinson, they are: 40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(TN): We did not predict correctly the count patients who do not have Parkinson’s and they didn't have Parkinson they are : 3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(FP): We incorrectly predicted the number of patients who do not have Parkinson but they actually dint have Parkinson and they are: 16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(FN): We incorrectly predicted the number of patients who do not have Parkinson’s but actually had Parkinson and they are: 0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1CA3AA9-A3E9-97B8-DA12-16059C99B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5505" y="4728068"/>
            <a:ext cx="4347121" cy="181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233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C1CA7196-CAF1-4234-8849-E335F0BCA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0"/>
            <a:ext cx="47244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31B66-D070-6DE5-DF9F-8E5269E49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28" y="1789793"/>
            <a:ext cx="3390899" cy="4501662"/>
          </a:xfrm>
        </p:spPr>
        <p:txBody>
          <a:bodyPr>
            <a:normAutofit/>
          </a:bodyPr>
          <a:lstStyle/>
          <a:p>
            <a:endParaRPr lang="en-US" b="0" dirty="0">
              <a:effectLst/>
              <a:latin typeface="+mn-lt"/>
            </a:endParaRPr>
          </a:p>
          <a:p>
            <a:endParaRPr lang="en-US" b="0" dirty="0">
              <a:effectLst/>
              <a:latin typeface="+mn-lt"/>
            </a:endParaRPr>
          </a:p>
          <a:p>
            <a:endParaRPr lang="en-US" b="0" dirty="0">
              <a:effectLst/>
              <a:latin typeface="+mn-lt"/>
            </a:endParaRPr>
          </a:p>
          <a:p>
            <a:endParaRPr lang="en-US" b="0" dirty="0">
              <a:effectLst/>
              <a:latin typeface="+mn-lt"/>
            </a:endParaRPr>
          </a:p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178700-81C4-AD9A-3FB3-1E7DA2FE4F2D}"/>
              </a:ext>
            </a:extLst>
          </p:cNvPr>
          <p:cNvSpPr txBox="1"/>
          <p:nvPr/>
        </p:nvSpPr>
        <p:spPr>
          <a:xfrm>
            <a:off x="8305583" y="4397670"/>
            <a:ext cx="341029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solidFill>
                  <a:srgbClr val="000000"/>
                </a:solidFill>
                <a:effectLst/>
              </a:rPr>
              <a:t>The accuracy of this model is 0.83.</a:t>
            </a:r>
            <a:br>
              <a:rPr lang="en-US" b="0" i="0" dirty="0">
                <a:solidFill>
                  <a:srgbClr val="000000"/>
                </a:solidFill>
                <a:effectLst/>
              </a:rPr>
            </a:br>
            <a:r>
              <a:rPr lang="en-US" b="0" i="0" dirty="0">
                <a:solidFill>
                  <a:srgbClr val="000000"/>
                </a:solidFill>
                <a:effectLst/>
              </a:rPr>
              <a:t>The recall of this model is 0.95.</a:t>
            </a:r>
          </a:p>
          <a:p>
            <a:pPr algn="ctr"/>
            <a:r>
              <a:rPr lang="en-US" b="0" i="0" dirty="0">
                <a:solidFill>
                  <a:srgbClr val="000000"/>
                </a:solidFill>
                <a:effectLst/>
              </a:rPr>
              <a:t>The F1 score is 0.88.</a:t>
            </a:r>
          </a:p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185D39-CB69-A946-EF6F-F72F7466B194}"/>
              </a:ext>
            </a:extLst>
          </p:cNvPr>
          <p:cNvSpPr txBox="1"/>
          <p:nvPr/>
        </p:nvSpPr>
        <p:spPr>
          <a:xfrm>
            <a:off x="2292235" y="213793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K-Nearest Neighbour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F3FBB7-1A31-EFB4-EBED-3305FF66E43E}"/>
              </a:ext>
            </a:extLst>
          </p:cNvPr>
          <p:cNvSpPr txBox="1"/>
          <p:nvPr/>
        </p:nvSpPr>
        <p:spPr>
          <a:xfrm>
            <a:off x="7883461" y="398459"/>
            <a:ext cx="4249188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</a:rPr>
              <a:t> Confusion matrix interpretation explanation: </a:t>
            </a:r>
          </a:p>
          <a:p>
            <a:pPr algn="l"/>
            <a:endParaRPr lang="en-US" sz="1400" i="0" dirty="0">
              <a:solidFill>
                <a:srgbClr val="000000"/>
              </a:solidFill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i="0" dirty="0">
                <a:solidFill>
                  <a:srgbClr val="000000"/>
                </a:solidFill>
                <a:effectLst/>
              </a:rPr>
              <a:t>(TP): We correctly predicted the number of patients who have Parkinson, they are: 38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i="0" dirty="0">
                <a:solidFill>
                  <a:srgbClr val="000000"/>
                </a:solidFill>
                <a:effectLst/>
              </a:rPr>
              <a:t>(TN): We predicted correctly the count of patients who do not have Parkinson’s and they don't have it: 8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i="0" dirty="0">
                <a:solidFill>
                  <a:srgbClr val="000000"/>
                </a:solidFill>
                <a:effectLst/>
              </a:rPr>
              <a:t>(FP): We predicted incorrectly the number of patients who have Parkinson’s and they don't have Parkinson and they are: 11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i="0" dirty="0">
                <a:solidFill>
                  <a:srgbClr val="000000"/>
                </a:solidFill>
                <a:effectLst/>
              </a:rPr>
              <a:t>(FN): We incorrectly predicted the number of patients who do not have Parkinson’s who actually had Parkinson and they are: 2</a:t>
            </a:r>
            <a:endParaRPr lang="en-US" sz="1100" i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EBB31F-103B-F97E-0526-E56E982A7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51" y="583125"/>
            <a:ext cx="4230425" cy="3548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84641D-44BA-2566-AE3B-2D6764FBA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059" y="4500757"/>
            <a:ext cx="4565566" cy="190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186841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Custom 22">
      <a:dk1>
        <a:sysClr val="windowText" lastClr="000000"/>
      </a:dk1>
      <a:lt1>
        <a:sysClr val="window" lastClr="FFFFFF"/>
      </a:lt1>
      <a:dk2>
        <a:srgbClr val="293737"/>
      </a:dk2>
      <a:lt2>
        <a:srgbClr val="EEF2F0"/>
      </a:lt2>
      <a:accent1>
        <a:srgbClr val="749090"/>
      </a:accent1>
      <a:accent2>
        <a:srgbClr val="A5A5A5"/>
      </a:accent2>
      <a:accent3>
        <a:srgbClr val="91A39B"/>
      </a:accent3>
      <a:accent4>
        <a:srgbClr val="A9A698"/>
      </a:accent4>
      <a:accent5>
        <a:srgbClr val="A2A79A"/>
      </a:accent5>
      <a:accent6>
        <a:srgbClr val="897F65"/>
      </a:accent6>
      <a:hlink>
        <a:srgbClr val="92872F"/>
      </a:hlink>
      <a:folHlink>
        <a:srgbClr val="AB73A9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710</Words>
  <Application>Microsoft Office PowerPoint</Application>
  <PresentationFormat>Widescreen</PresentationFormat>
  <Paragraphs>89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Gill Sans MT</vt:lpstr>
      <vt:lpstr>Goudy Old Style</vt:lpstr>
      <vt:lpstr>Helvetica Neue</vt:lpstr>
      <vt:lpstr>ClassicFrameVTI</vt:lpstr>
      <vt:lpstr>  Final BootCamp Project</vt:lpstr>
      <vt:lpstr>INTRODUCTION</vt:lpstr>
      <vt:lpstr>Parkinson distribution</vt:lpstr>
      <vt:lpstr>Distribution of different variables for patients with Parkinson</vt:lpstr>
      <vt:lpstr>Distribution of different variables for patients Not with Parkinson      We can clearly see that different variables increase or decrease drastically with PD.</vt:lpstr>
      <vt:lpstr>Let’s Check the correlation between variables</vt:lpstr>
      <vt:lpstr>the number of people who have Parkinson’s is a lot higher compared to those who don't. This makes the Variable 'status' which is also the target variable, imbalanced. </vt:lpstr>
      <vt:lpstr>PowerPoint Presentation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Final BootCamp Project</dc:title>
  <dc:creator>Aleksandra Pacili</dc:creator>
  <cp:lastModifiedBy>Aleksandra Pacili</cp:lastModifiedBy>
  <cp:revision>3</cp:revision>
  <dcterms:created xsi:type="dcterms:W3CDTF">2023-05-25T19:57:52Z</dcterms:created>
  <dcterms:modified xsi:type="dcterms:W3CDTF">2023-05-26T07:50:35Z</dcterms:modified>
</cp:coreProperties>
</file>