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6" r:id="rId1"/>
  </p:sldMasterIdLst>
  <p:notesMasterIdLst>
    <p:notesMasterId r:id="rId13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62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 snapToGrid="0" snapToObjects="1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1B666-8C58-4D49-85A9-DD935D288DD4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B0BA9-22E7-4D25-9447-4A022EEB6E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213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B0BA9-22E7-4D25-9447-4A022EEB6EC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365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glob.png">
            <a:extLst>
              <a:ext uri="{FF2B5EF4-FFF2-40B4-BE49-F238E27FC236}">
                <a16:creationId xmlns:a16="http://schemas.microsoft.com/office/drawing/2014/main" id="{AA819D2D-8EA7-CE44-BD69-57502BEFB9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8" t="20120" r="37119"/>
          <a:stretch/>
        </p:blipFill>
        <p:spPr>
          <a:xfrm>
            <a:off x="7903308" y="0"/>
            <a:ext cx="4288692" cy="4928106"/>
          </a:xfrm>
          <a:prstGeom prst="rect">
            <a:avLst/>
          </a:prstGeom>
        </p:spPr>
      </p:pic>
      <p:pic>
        <p:nvPicPr>
          <p:cNvPr id="13" name="Picture 1">
            <a:extLst>
              <a:ext uri="{FF2B5EF4-FFF2-40B4-BE49-F238E27FC236}">
                <a16:creationId xmlns:a16="http://schemas.microsoft.com/office/drawing/2014/main" id="{2858D104-F020-EE43-8809-10EA4BDDD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896"/>
            <a:ext cx="12192000" cy="642710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F8EA3-D02D-864F-83B7-5DB016E38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01393"/>
            <a:ext cx="7394089" cy="16221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3D54B9-B1C2-D746-8982-821B701EA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7186" y="861793"/>
            <a:ext cx="6490447" cy="126207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pic>
        <p:nvPicPr>
          <p:cNvPr id="12" name="Picture 22">
            <a:extLst>
              <a:ext uri="{FF2B5EF4-FFF2-40B4-BE49-F238E27FC236}">
                <a16:creationId xmlns:a16="http://schemas.microsoft.com/office/drawing/2014/main" id="{87E6C63C-6F9F-B143-8F72-E34796A6B9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16"/>
            <a:ext cx="2225068" cy="40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9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9813A-7A08-5241-98FE-B5F14614F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B4D852-B92C-0A40-A861-430405EEA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234164-2D2A-B840-B041-1CC2B2B8E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6B787C-F134-A84A-A281-3C0422B8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3F27-6CB1-AB49-B6A7-4653F89E7D94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9D6901-F0CB-F149-8CD4-E1F746FCC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E5D2B1-8E89-6D44-A00C-F5C164D0E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B77F-3FB7-5946-9045-4A9193B3DF84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ECBE018-93F0-1D4A-B79E-553775615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10" name="Номер слайда 8">
            <a:extLst>
              <a:ext uri="{FF2B5EF4-FFF2-40B4-BE49-F238E27FC236}">
                <a16:creationId xmlns:a16="http://schemas.microsoft.com/office/drawing/2014/main" id="{82D00714-A58B-6642-9031-DD92F5D71F1A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145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BDCD8-FEC9-E545-ADA2-848A272D4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ECA15F6-D1AA-4B4B-AA23-44E316A2C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EEB99D-26FC-8449-B97B-D817EE2B7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DE44F3-1186-7B4C-AA2F-226A1A85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3F27-6CB1-AB49-B6A7-4653F89E7D94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73867D-ED92-0F47-BBF3-DC601F977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F8B126-649B-2B46-814D-0E941D06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B77F-3FB7-5946-9045-4A9193B3DF84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F7B63DC-0BAF-8940-AFC0-CEC3D76B0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10" name="Номер слайда 8">
            <a:extLst>
              <a:ext uri="{FF2B5EF4-FFF2-40B4-BE49-F238E27FC236}">
                <a16:creationId xmlns:a16="http://schemas.microsoft.com/office/drawing/2014/main" id="{445707F7-B737-F04E-8B98-A990B3211962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4860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E4F13-FAC5-FB4F-8B0D-9F3645B1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2896D7-FCD2-FA49-8046-8A200F0B8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4E3BF2-BD12-604B-B6FD-2E6F0B3F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3F27-6CB1-AB49-B6A7-4653F89E7D94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624C0F-E339-3D4D-96A5-0884F837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8D91D3-CDD7-AE40-B0FF-A2915D84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B77F-3FB7-5946-9045-4A9193B3DF84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492C74-E84A-AE40-8B29-A67FC2928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AFF0FE0-752A-1B41-8CEE-81CA0AFE5731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7017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2C0F675-E353-6940-AAEA-CE24A0DF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130524-CC79-884B-847D-D4B2378B5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B9825D-4E55-114A-BEA9-9727D41EF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3F27-6CB1-AB49-B6A7-4653F89E7D94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C137F8-552A-A14C-8123-E57473B0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E62492-9541-E144-B2C2-ED9AE354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B77F-3FB7-5946-9045-4A9193B3DF84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60CD53-99A2-134F-B0D0-CC925CBFB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8210C05-9005-1F45-BC90-EA25B95DB8CF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4763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F082A5-FD7B-8C4E-B741-A4E81C13A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DC470-B425-5047-9EAD-4456A3E71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189C3CC-B38A-AF41-B479-7B2FB589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3F27-6CB1-AB49-B6A7-4653F89E7D94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426F9EE-27A9-EE4F-955D-EEF03ACF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4AF645-9F35-7D48-94C8-817BADAB0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6ABD8EB-0CD0-E84F-BCE4-564943577158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450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49BC3-2454-7F43-A981-3BBFB457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55545F-61F8-6A4F-B96A-027E39FA2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697784-80DC-E743-AF7C-22E05F77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3F27-6CB1-AB49-B6A7-4653F89E7D94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24DA70-AD71-334E-999A-B4354DAB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C81CA16-F0F7-D94E-8998-3F9221899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E81715A-F579-084E-9EC2-EAE141EF7ADA}"/>
              </a:ext>
            </a:extLst>
          </p:cNvPr>
          <p:cNvSpPr txBox="1">
            <a:spLocks/>
          </p:cNvSpPr>
          <p:nvPr/>
        </p:nvSpPr>
        <p:spPr>
          <a:xfrm>
            <a:off x="10613982" y="5856791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782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49BC3-2454-7F43-A981-3BBFB457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55545F-61F8-6A4F-B96A-027E39FA2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697784-80DC-E743-AF7C-22E05F77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3F27-6CB1-AB49-B6A7-4653F89E7D94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24DA70-AD71-334E-999A-B4354DAB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05AAE45-8D42-0241-8822-4FB7B7F93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2C4FE3-3D68-9744-B09D-76AEFEF781DD}"/>
              </a:ext>
            </a:extLst>
          </p:cNvPr>
          <p:cNvSpPr txBox="1">
            <a:spLocks/>
          </p:cNvSpPr>
          <p:nvPr/>
        </p:nvSpPr>
        <p:spPr>
          <a:xfrm>
            <a:off x="10613982" y="5856791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681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13924-DEE6-7844-AD7D-2FF552CA1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A000AC-97D3-CD44-A7A8-9189E9AE1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021F34-08A3-FE44-9789-AAD8DB30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3F27-6CB1-AB49-B6A7-4653F89E7D94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7EAB47-47E7-8B45-9B36-80D4CA62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097311-71D6-F844-8AB5-66A1BBFB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3781" y="6356349"/>
            <a:ext cx="2743200" cy="365125"/>
          </a:xfrm>
        </p:spPr>
        <p:txBody>
          <a:bodyPr/>
          <a:lstStyle/>
          <a:p>
            <a:fld id="{06C1B77F-3FB7-5946-9045-4A9193B3DF84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D636664-D550-6344-A79A-5EAE3ABBA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A5C2515-4418-9A49-AE3C-FEF87508BF43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069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5E4D8-7A88-0546-A335-79E472CE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2456BE-2FC6-EB4D-B081-144FCE463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B8377F-58E7-A449-AE4B-EF830BFC3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B4D79E-7530-1F42-9C85-B40416BB2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3F27-6CB1-AB49-B6A7-4653F89E7D94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276F82-A1DD-6343-844E-E7D5FA84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56BCA3-DC75-0E4D-8AD8-FE4979D9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B77F-3FB7-5946-9045-4A9193B3DF84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785CD2E-6E39-B841-848A-5FE5F3AE9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10" name="Номер слайда 8">
            <a:extLst>
              <a:ext uri="{FF2B5EF4-FFF2-40B4-BE49-F238E27FC236}">
                <a16:creationId xmlns:a16="http://schemas.microsoft.com/office/drawing/2014/main" id="{38222810-AE1C-E343-B35F-F5A4B5670C34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398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E5DAD-4A1C-FC49-9415-5271BE415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AA5988-63F7-EE43-9A4D-D312D04F7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4DCD37-28DD-6D45-8F37-4F036D85C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6C1EF62-977E-B44F-A042-C6C1E30A4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40CE6E2-72C8-5841-ABB2-4904E30CF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277788E-FC62-6949-B4C2-40FE33BA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3F27-6CB1-AB49-B6A7-4653F89E7D94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3B3AAB-7DAC-1B4D-8888-8BEB9009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491B5C2-CD87-BB42-9ED1-E87B56E0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B77F-3FB7-5946-9045-4A9193B3DF84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2FACC55-134C-9F4E-8A18-640460D5E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12" name="Номер слайда 8">
            <a:extLst>
              <a:ext uri="{FF2B5EF4-FFF2-40B4-BE49-F238E27FC236}">
                <a16:creationId xmlns:a16="http://schemas.microsoft.com/office/drawing/2014/main" id="{0F6D8F9F-1D02-A447-9BDB-E4D5BCC195E5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383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F335A-71F8-A74C-8163-A748A2D9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2C4F24B-A94C-444C-AD47-24F70518D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3F27-6CB1-AB49-B6A7-4653F89E7D94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347C36-9481-974D-B66F-391ED827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118912-AFA9-634D-BA24-3C51C164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B77F-3FB7-5946-9045-4A9193B3DF84}" type="slidenum">
              <a:rPr lang="ru-RU" smtClean="0"/>
              <a:t>‹#›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606027-447A-2A4B-887D-95AB63F27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8" name="Номер слайда 8">
            <a:extLst>
              <a:ext uri="{FF2B5EF4-FFF2-40B4-BE49-F238E27FC236}">
                <a16:creationId xmlns:a16="http://schemas.microsoft.com/office/drawing/2014/main" id="{8A959F82-EE84-A748-BFC0-D4198F9C92E2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695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0CC8EB9-DDDB-B348-9EB7-CF5F0339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3F27-6CB1-AB49-B6A7-4653F89E7D94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4082E5-E733-514D-A2C0-DF9180FC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52D203-8FA8-CF49-9E7E-6BBA4EC9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B77F-3FB7-5946-9045-4A9193B3DF84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3FBC75-2041-D44B-A69A-C06EB1ADC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7" name="Номер слайда 8">
            <a:extLst>
              <a:ext uri="{FF2B5EF4-FFF2-40B4-BE49-F238E27FC236}">
                <a16:creationId xmlns:a16="http://schemas.microsoft.com/office/drawing/2014/main" id="{CBAB625C-0F82-3C41-AE74-1BD178B286C7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145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AAC8A-9A74-B940-840F-672227641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FE281D-47F8-114C-86F2-F8AB87211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361325-E0D3-C049-9C00-48FC8E360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53F27-6CB1-AB49-B6A7-4653F89E7D94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12F144-D324-C147-B0B2-2DA542C2A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9E7F2D-0D79-A844-8304-84EB25F48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1B77F-3FB7-5946-9045-4A9193B3DF84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567C41D1-82B8-C348-913C-72CA37AE306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21FA1CB-50C5-924E-8948-84EBDD11F11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9C15A7E-BF2B-C74B-9A32-D7A4F3DC7269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604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8B2FB0-5648-474E-85CF-BAD164757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6870" y="2888746"/>
            <a:ext cx="12504575" cy="2133599"/>
          </a:xfrm>
        </p:spPr>
        <p:txBody>
          <a:bodyPr>
            <a:normAutofit/>
          </a:bodyPr>
          <a:lstStyle/>
          <a:p>
            <a:r>
              <a:rPr lang="ru-RU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Лабораторная работа №5</a:t>
            </a:r>
            <a:endParaRPr 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DD01E4-D90D-FC4A-A565-2A3C23E2E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878286"/>
            <a:ext cx="6490447" cy="801584"/>
          </a:xfrm>
        </p:spPr>
        <p:txBody>
          <a:bodyPr anchor="b">
            <a:normAutofit fontScale="92500" lnSpcReduction="10000"/>
          </a:bodyPr>
          <a:lstStyle/>
          <a:p>
            <a:pPr algn="l"/>
            <a:r>
              <a:rPr lang="ru-RU" dirty="0"/>
              <a:t>      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Романова Александра </a:t>
            </a:r>
          </a:p>
          <a:p>
            <a:pPr algn="l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НПМмд-02-20	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363301" y="637675"/>
            <a:ext cx="722935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  <a:spcAft>
                <a:spcPts val="0"/>
              </a:spcAft>
              <a:buClr>
                <a:srgbClr val="009999"/>
              </a:buClr>
              <a:buSzPct val="70000"/>
              <a:defRPr/>
            </a:pPr>
            <a:r>
              <a:rPr lang="ru-RU" sz="2000" b="1" dirty="0">
                <a:solidFill>
                  <a:srgbClr val="0079C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РОССИЙСКИЙ УНИВЕРСИТЕТ ДРУЖБЫ НАРОДОВ</a:t>
            </a:r>
          </a:p>
          <a:p>
            <a:pPr algn="ctr">
              <a:spcBef>
                <a:spcPts val="300"/>
              </a:spcBef>
              <a:spcAft>
                <a:spcPts val="0"/>
              </a:spcAft>
              <a:buClr>
                <a:srgbClr val="009999"/>
              </a:buClr>
              <a:buSzPct val="70000"/>
              <a:defRPr/>
            </a:pPr>
            <a:r>
              <a:rPr lang="ru-RU" sz="1600" b="1" dirty="0">
                <a:solidFill>
                  <a:srgbClr val="0079C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ФИЗИКО-МАТЕМАТИЧЕСКИХ </a:t>
            </a:r>
          </a:p>
          <a:p>
            <a:pPr algn="ctr">
              <a:spcBef>
                <a:spcPts val="300"/>
              </a:spcBef>
              <a:spcAft>
                <a:spcPts val="0"/>
              </a:spcAft>
              <a:buClr>
                <a:srgbClr val="009999"/>
              </a:buClr>
              <a:buSzPct val="70000"/>
              <a:defRPr/>
            </a:pPr>
            <a:r>
              <a:rPr lang="ru-RU" sz="1600" b="1" dirty="0">
                <a:solidFill>
                  <a:srgbClr val="0079C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 ЕСТЕСТВЕННЫХ НАУК</a:t>
            </a:r>
          </a:p>
        </p:txBody>
      </p:sp>
    </p:spTree>
    <p:extLst>
      <p:ext uri="{BB962C8B-B14F-4D97-AF65-F5344CB8AC3E}">
        <p14:creationId xmlns:p14="http://schemas.microsoft.com/office/powerpoint/2010/main" val="420971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D55F14-63EB-41E4-820B-719BC1223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692" y="-128057"/>
            <a:ext cx="5506616" cy="1325563"/>
          </a:xfrm>
        </p:spPr>
        <p:txBody>
          <a:bodyPr/>
          <a:lstStyle/>
          <a:p>
            <a:r>
              <a:rPr lang="ru-RU" b="1" dirty="0">
                <a:solidFill>
                  <a:srgbClr val="0D6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953E41-23A9-4E0C-8958-C12DA3C97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3521" y="916169"/>
            <a:ext cx="1691173" cy="62832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Дилатация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EA31AE0-737A-46CD-94B8-D788D104F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15" y="2548121"/>
            <a:ext cx="6200775" cy="2667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0CD1D12-A2E0-4FEF-91F9-24F94F4A8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450" y="1245850"/>
            <a:ext cx="4117716" cy="3969271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DC6F7EB-A167-4C41-A8DC-0829706A54C1}"/>
              </a:ext>
            </a:extLst>
          </p:cNvPr>
          <p:cNvSpPr/>
          <p:nvPr/>
        </p:nvSpPr>
        <p:spPr>
          <a:xfrm>
            <a:off x="2026921" y="5584453"/>
            <a:ext cx="1960665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Увеличение графа</a:t>
            </a:r>
            <a:endParaRPr lang="ru-RU" dirty="0">
              <a:latin typeface="+mj-lt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38C01DA-4E81-4A1F-9FDC-24C81DAA6CA7}"/>
              </a:ext>
            </a:extLst>
          </p:cNvPr>
          <p:cNvSpPr/>
          <p:nvPr/>
        </p:nvSpPr>
        <p:spPr>
          <a:xfrm>
            <a:off x="7383009" y="5584453"/>
            <a:ext cx="293259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Результат увеличение графа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432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A02B6F-5422-4987-9228-40BCC7E63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46283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rgbClr val="0D6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F29CF51-078E-4B44-87C4-71CF48B7D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Таким образом, в ходе данной работы я ознакомилась с некоторыми операциями в среде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Octave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для решения таких задач, как подгонка полиномиальной кривой, матричных преобразований, вращений, отражений и дилатаций.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532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FE23A62-1A94-4B44-AACA-99E519E3DBBD}"/>
              </a:ext>
            </a:extLst>
          </p:cNvPr>
          <p:cNvSpPr/>
          <p:nvPr/>
        </p:nvSpPr>
        <p:spPr>
          <a:xfrm>
            <a:off x="1765059" y="1148854"/>
            <a:ext cx="33427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200" b="1" dirty="0">
                <a:solidFill>
                  <a:srgbClr val="0D6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Цель работы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6B31B64-9D9C-4957-A429-E0924229FB2C}"/>
              </a:ext>
            </a:extLst>
          </p:cNvPr>
          <p:cNvSpPr/>
          <p:nvPr/>
        </p:nvSpPr>
        <p:spPr>
          <a:xfrm>
            <a:off x="879866" y="2004384"/>
            <a:ext cx="96065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Ознакомление с некоторыми операциями в среде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Octave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для решения таких задач, как подгонка полиномиальной кривой, матричных преобразований, вращений, отражений и дилатаций.</a:t>
            </a:r>
          </a:p>
        </p:txBody>
      </p:sp>
    </p:spTree>
    <p:extLst>
      <p:ext uri="{BB962C8B-B14F-4D97-AF65-F5344CB8AC3E}">
        <p14:creationId xmlns:p14="http://schemas.microsoft.com/office/powerpoint/2010/main" val="2836034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3E57516-3042-4F49-BBE2-6DA8EB49A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3248" y="1422015"/>
            <a:ext cx="2027096" cy="451143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7E5CE-5297-4A7C-BD0B-BA8D47442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4305" y="-208047"/>
            <a:ext cx="8136204" cy="1325563"/>
          </a:xfrm>
        </p:spPr>
        <p:txBody>
          <a:bodyPr/>
          <a:lstStyle/>
          <a:p>
            <a:r>
              <a:rPr lang="ru-RU" b="1" dirty="0">
                <a:solidFill>
                  <a:srgbClr val="0D6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работы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396F4F-3637-46B4-B835-4B804E905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5146" y="253561"/>
            <a:ext cx="5157787" cy="969132"/>
          </a:xfrm>
        </p:spPr>
        <p:txBody>
          <a:bodyPr>
            <a:norm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Подгонка полиномиальной кривой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318BA8-89BA-4EE9-A686-37BCA10C6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804" y="1422015"/>
            <a:ext cx="3760236" cy="52023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42223F55-FFA8-4DD7-ABAE-5B52680CC56E}"/>
                  </a:ext>
                </a:extLst>
              </p:cNvPr>
              <p:cNvSpPr/>
              <p:nvPr/>
            </p:nvSpPr>
            <p:spPr>
              <a:xfrm>
                <a:off x="575360" y="1941153"/>
                <a:ext cx="1856792" cy="112203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</p:spPr>
            <p:txBody>
              <a:bodyPr wrap="square">
                <a:spAutoFit/>
              </a:bodyPr>
              <a:lstStyle/>
              <a:p>
                <a:r>
                  <a:rPr lang="ru-RU" sz="1200" dirty="0">
                    <a:latin typeface="+mj-lt"/>
                  </a:rPr>
                  <a:t>Матрица </a:t>
                </a:r>
                <a14:m>
                  <m:oMath xmlns:m="http://schemas.openxmlformats.org/officeDocument/2006/math">
                    <m:r>
                      <a:rPr lang="ru-RU" sz="1200" i="1">
                        <a:latin typeface="+mj-lt"/>
                      </a:rPr>
                      <m:t>𝐷</m:t>
                    </m:r>
                    <m:r>
                      <a:rPr lang="ru-RU" sz="1200" i="0">
                        <a:latin typeface="+mj-lt"/>
                      </a:rPr>
                      <m:t>=</m:t>
                    </m:r>
                    <m:d>
                      <m:dPr>
                        <m:ctrlPr>
                          <a:rPr lang="ru-RU" sz="1200" i="1">
                            <a:latin typeface="+mj-lt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sz="1200" i="1">
                                <a:latin typeface="+mj-lt"/>
                              </a:rPr>
                            </m:ctrlPr>
                          </m:mPr>
                          <m:mr>
                            <m:e>
                              <m:r>
                                <a:rPr lang="ru-RU" sz="1200" i="0">
                                  <a:latin typeface="+mj-lt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sz="1200" i="0">
                                  <a:latin typeface="+mj-lt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ru-RU" sz="1200" i="0">
                                  <a:latin typeface="+mj-lt"/>
                                </a:rPr>
                                <m:t>2</m:t>
                              </m:r>
                            </m:e>
                            <m:e>
                              <m:r>
                                <a:rPr lang="ru-RU" sz="1200" i="0">
                                  <a:latin typeface="+mj-lt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ru-RU" sz="1200" i="0">
                                  <a:latin typeface="+mj-lt"/>
                                </a:rPr>
                                <m:t>3</m:t>
                              </m:r>
                            </m:e>
                            <m:e>
                              <m:r>
                                <a:rPr lang="ru-RU" sz="1200" i="0">
                                  <a:latin typeface="+mj-lt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ru-RU" sz="1200" i="0">
                                  <a:latin typeface="+mj-lt"/>
                                </a:rPr>
                                <m:t>4</m:t>
                              </m:r>
                            </m:e>
                            <m:e>
                              <m:r>
                                <a:rPr lang="ru-RU" sz="1200" i="0">
                                  <a:latin typeface="+mj-lt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ru-RU" sz="1200" i="0">
                                  <a:latin typeface="+mj-lt"/>
                                </a:rPr>
                                <m:t>5</m:t>
                              </m:r>
                            </m:e>
                            <m:e>
                              <m:r>
                                <a:rPr lang="ru-RU" sz="1200" i="0">
                                  <a:latin typeface="+mj-lt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ru-RU" sz="1200" i="0">
                                  <a:latin typeface="+mj-lt"/>
                                </a:rPr>
                                <m:t>6</m:t>
                              </m:r>
                            </m:e>
                            <m:e>
                              <m:r>
                                <a:rPr lang="ru-RU" sz="1200" i="0">
                                  <a:latin typeface="+mj-lt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1200" dirty="0">
                  <a:latin typeface="+mj-lt"/>
                </a:endParaRPr>
              </a:p>
            </p:txBody>
          </p:sp>
        </mc:Choice>
        <mc:Fallback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42223F55-FFA8-4DD7-ABAE-5B52680CC5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60" y="1941153"/>
                <a:ext cx="1856792" cy="11220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0549E4AA-9034-4E9C-AF9C-B72541435974}"/>
                  </a:ext>
                </a:extLst>
              </p:cNvPr>
              <p:cNvSpPr/>
              <p:nvPr/>
            </p:nvSpPr>
            <p:spPr>
              <a:xfrm>
                <a:off x="565870" y="3152001"/>
                <a:ext cx="773545" cy="2769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</p:spPr>
            <p:txBody>
              <a:bodyPr wrap="none">
                <a:spAutoFit/>
              </a:bodyPr>
              <a:lstStyle/>
              <a:p>
                <a:r>
                  <a:rPr lang="ru-RU" sz="1200" dirty="0">
                    <a:latin typeface="+mj-lt"/>
                  </a:rPr>
                  <a:t>Вектор </a:t>
                </a:r>
                <a14:m>
                  <m:oMath xmlns:m="http://schemas.openxmlformats.org/officeDocument/2006/math">
                    <m:r>
                      <a:rPr lang="ru-RU" sz="1200">
                        <a:latin typeface="+mj-lt"/>
                      </a:rPr>
                      <m:t>𝑥</m:t>
                    </m:r>
                  </m:oMath>
                </a14:m>
                <a:endParaRPr lang="ru-RU" sz="1200" dirty="0">
                  <a:latin typeface="+mj-lt"/>
                </a:endParaRPr>
              </a:p>
            </p:txBody>
          </p:sp>
        </mc:Choice>
        <mc:Fallback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0549E4AA-9034-4E9C-AF9C-B725414359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70" y="3152001"/>
                <a:ext cx="773545" cy="276999"/>
              </a:xfrm>
              <a:prstGeom prst="rect">
                <a:avLst/>
              </a:prstGeom>
              <a:blipFill>
                <a:blip r:embed="rId6"/>
                <a:stretch>
                  <a:fillRect l="-787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CE4F24B-750F-44A2-B76A-C42E720AD6AD}"/>
              </a:ext>
            </a:extLst>
          </p:cNvPr>
          <p:cNvSpPr/>
          <p:nvPr/>
        </p:nvSpPr>
        <p:spPr>
          <a:xfrm>
            <a:off x="565724" y="4928995"/>
            <a:ext cx="764055" cy="27699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none">
            <a:spAutoFit/>
          </a:bodyPr>
          <a:lstStyle/>
          <a:p>
            <a:r>
              <a:rPr lang="ru-RU" sz="1200" dirty="0">
                <a:latin typeface="+mj-lt"/>
              </a:rPr>
              <a:t>Вектор </a:t>
            </a:r>
            <a:r>
              <a:rPr lang="en-US" sz="1200" dirty="0">
                <a:latin typeface="+mj-lt"/>
              </a:rPr>
              <a:t>y</a:t>
            </a:r>
            <a:endParaRPr lang="ru-RU" sz="1200" dirty="0">
              <a:latin typeface="+mj-lt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95B85FC-A596-4777-825A-50440D9E97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5708" y="2561675"/>
            <a:ext cx="3630838" cy="3758237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4FDDFC7-8E65-440B-8A31-DBD7D299FFBE}"/>
              </a:ext>
            </a:extLst>
          </p:cNvPr>
          <p:cNvSpPr/>
          <p:nvPr/>
        </p:nvSpPr>
        <p:spPr>
          <a:xfrm>
            <a:off x="4108218" y="1980178"/>
            <a:ext cx="1453347" cy="27699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none">
            <a:spAutoFit/>
          </a:bodyPr>
          <a:lstStyle/>
          <a:p>
            <a:r>
              <a:rPr lang="ru-RU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Точки на графике </a:t>
            </a:r>
            <a:endParaRPr lang="ru-RU" sz="120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7191119-89C5-4F13-80D0-E4DF6813984D}"/>
              </a:ext>
            </a:extLst>
          </p:cNvPr>
          <p:cNvSpPr/>
          <p:nvPr/>
        </p:nvSpPr>
        <p:spPr>
          <a:xfrm>
            <a:off x="7904139" y="1902007"/>
            <a:ext cx="1201516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square">
            <a:spAutoFit/>
          </a:bodyPr>
          <a:lstStyle/>
          <a:p>
            <a:r>
              <a:rPr lang="ru-RU" sz="1200" dirty="0">
                <a:latin typeface="+mj-lt"/>
              </a:rPr>
              <a:t>Команда </a:t>
            </a:r>
            <a:r>
              <a:rPr lang="ru-RU" sz="1200" dirty="0" err="1">
                <a:latin typeface="+mj-lt"/>
              </a:rPr>
              <a:t>ones</a:t>
            </a:r>
            <a:r>
              <a:rPr lang="ru-RU" sz="1200" dirty="0">
                <a:latin typeface="+mj-lt"/>
              </a:rPr>
              <a:t> для создания матрицы единиц соответствующего размера</a:t>
            </a:r>
          </a:p>
        </p:txBody>
      </p:sp>
    </p:spTree>
    <p:extLst>
      <p:ext uri="{BB962C8B-B14F-4D97-AF65-F5344CB8AC3E}">
        <p14:creationId xmlns:p14="http://schemas.microsoft.com/office/powerpoint/2010/main" val="309308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7368-CEF2-46F1-B085-2E3145FAE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460" y="0"/>
            <a:ext cx="6338596" cy="1325563"/>
          </a:xfrm>
        </p:spPr>
        <p:txBody>
          <a:bodyPr/>
          <a:lstStyle/>
          <a:p>
            <a:r>
              <a:rPr lang="ru-RU" b="1" dirty="0">
                <a:solidFill>
                  <a:srgbClr val="0D6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работы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2509BB2-953B-4D98-9F20-77C9E0287A0C}"/>
              </a:ext>
            </a:extLst>
          </p:cNvPr>
          <p:cNvSpPr/>
          <p:nvPr/>
        </p:nvSpPr>
        <p:spPr>
          <a:xfrm>
            <a:off x="686171" y="1143524"/>
            <a:ext cx="4473661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Решение по методу наименьших квадратов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FB963C-F1E7-4522-88C6-895003DE2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005" y="1634601"/>
            <a:ext cx="2179509" cy="207282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A8F2CF4-22C8-479D-A6E0-A850147DA8AD}"/>
              </a:ext>
            </a:extLst>
          </p:cNvPr>
          <p:cNvSpPr/>
          <p:nvPr/>
        </p:nvSpPr>
        <p:spPr>
          <a:xfrm>
            <a:off x="686171" y="3794379"/>
            <a:ext cx="1599027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Метод Гаусса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4FE45D7-3B3F-4BBF-9692-06015074D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305" y="4203753"/>
            <a:ext cx="2865368" cy="22861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C667C99E-0CDF-4599-894A-8BD3DCC59F96}"/>
                  </a:ext>
                </a:extLst>
              </p:cNvPr>
              <p:cNvSpPr/>
              <p:nvPr/>
            </p:nvSpPr>
            <p:spPr>
              <a:xfrm>
                <a:off x="6096000" y="1137304"/>
                <a:ext cx="5219699" cy="3755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</p:spPr>
            <p:txBody>
              <a:bodyPr wrap="none">
                <a:spAutoFit/>
              </a:bodyPr>
              <a:lstStyle/>
              <a:p>
                <a:r>
                  <a:rPr lang="ru-RU" dirty="0">
                    <a:latin typeface="+mj-lt"/>
                    <a:ea typeface="Cambria" panose="02040503050406030204" pitchFamily="18" charset="0"/>
                    <a:cs typeface="Times New Roman" panose="02020603050405020304" pitchFamily="18" charset="0"/>
                  </a:rPr>
                  <a:t>График параболы </a:t>
                </a:r>
                <a14:m>
                  <m:oMath xmlns:m="http://schemas.openxmlformats.org/officeDocument/2006/math">
                    <m:r>
                      <a:rPr lang="ru-RU" i="1">
                        <a:latin typeface="+mj-lt"/>
                      </a:rPr>
                      <m:t>𝑦</m:t>
                    </m:r>
                    <m:r>
                      <a:rPr lang="ru-RU" i="1">
                        <a:latin typeface="+mj-lt"/>
                      </a:rPr>
                      <m:t>=−0.89286</m:t>
                    </m:r>
                    <m:sSup>
                      <m:sSupPr>
                        <m:ctrlPr>
                          <a:rPr lang="ru-RU" i="1">
                            <a:latin typeface="+mj-lt"/>
                          </a:rPr>
                        </m:ctrlPr>
                      </m:sSupPr>
                      <m:e>
                        <m:r>
                          <a:rPr lang="ru-RU" i="1">
                            <a:latin typeface="+mj-lt"/>
                          </a:rPr>
                          <m:t>𝑥</m:t>
                        </m:r>
                      </m:e>
                      <m:sup>
                        <m:r>
                          <a:rPr lang="ru-RU" i="1">
                            <a:latin typeface="+mj-lt"/>
                          </a:rPr>
                          <m:t>2</m:t>
                        </m:r>
                      </m:sup>
                    </m:sSup>
                    <m:r>
                      <a:rPr lang="ru-RU" i="1">
                        <a:latin typeface="+mj-lt"/>
                      </a:rPr>
                      <m:t>+5.65</m:t>
                    </m:r>
                    <m:r>
                      <a:rPr lang="ru-RU" i="1">
                        <a:latin typeface="+mj-lt"/>
                      </a:rPr>
                      <m:t>𝑥</m:t>
                    </m:r>
                    <m:r>
                      <a:rPr lang="ru-RU" i="1">
                        <a:latin typeface="+mj-lt"/>
                      </a:rPr>
                      <m:t>−4.4</m:t>
                    </m:r>
                  </m:oMath>
                </a14:m>
                <a:r>
                  <a:rPr lang="ru-RU" dirty="0">
                    <a:latin typeface="+mj-lt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lang="ru-RU" dirty="0">
                  <a:latin typeface="+mj-lt"/>
                </a:endParaRPr>
              </a:p>
            </p:txBody>
          </p:sp>
        </mc:Choice>
        <mc:Fallback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C667C99E-0CDF-4599-894A-8BD3DCC59F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137304"/>
                <a:ext cx="5219699" cy="375552"/>
              </a:xfrm>
              <a:prstGeom prst="rect">
                <a:avLst/>
              </a:prstGeom>
              <a:blipFill>
                <a:blip r:embed="rId4"/>
                <a:stretch>
                  <a:fillRect l="-935" t="-8197" b="-262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8A7E9ED-FE2E-4825-A553-CB6623FA47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512856"/>
            <a:ext cx="4275190" cy="50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46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54B9A4-FB16-49CA-B07A-0C6C401EE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686" y="-82634"/>
            <a:ext cx="6403910" cy="1325563"/>
          </a:xfrm>
        </p:spPr>
        <p:txBody>
          <a:bodyPr/>
          <a:lstStyle/>
          <a:p>
            <a:r>
              <a:rPr lang="ru-RU" b="1" dirty="0">
                <a:solidFill>
                  <a:srgbClr val="0D6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работы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7DDA3D5-B322-4069-B2FB-2DCA46440CD2}"/>
              </a:ext>
            </a:extLst>
          </p:cNvPr>
          <p:cNvSpPr/>
          <p:nvPr/>
        </p:nvSpPr>
        <p:spPr>
          <a:xfrm>
            <a:off x="1928240" y="1478913"/>
            <a:ext cx="244470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Подгоночный полином</a:t>
            </a:r>
            <a:endParaRPr lang="ru-RU" dirty="0">
              <a:latin typeface="+mj-lt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553CC78-0DD7-4E88-8222-55C7202CA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12" y="2195596"/>
            <a:ext cx="5410200" cy="341947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9087465-6856-44EF-BA8F-9F8B068C6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032" y="1478913"/>
            <a:ext cx="4404730" cy="422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74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D55F14-63EB-41E4-820B-719BC1223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692" y="225165"/>
            <a:ext cx="5506616" cy="1325563"/>
          </a:xfrm>
        </p:spPr>
        <p:txBody>
          <a:bodyPr/>
          <a:lstStyle/>
          <a:p>
            <a:r>
              <a:rPr lang="ru-RU" b="1" dirty="0">
                <a:solidFill>
                  <a:srgbClr val="0D6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953E41-23A9-4E0C-8958-C12DA3C97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1210" y="1415078"/>
            <a:ext cx="4489580" cy="628326"/>
          </a:xfrm>
        </p:spPr>
        <p:txBody>
          <a:bodyPr/>
          <a:lstStyle/>
          <a:p>
            <a:pPr marL="0" indent="0">
              <a:buNone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Матричные преобразования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39F9994-2F76-4347-B491-9E199A76A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70" y="2430640"/>
            <a:ext cx="5438775" cy="33147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CF6173F-B232-44C8-B229-88B893FEC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339" y="2036911"/>
            <a:ext cx="3850800" cy="3708429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2B6BEB4-2210-4C06-B69E-683CA730D883}"/>
              </a:ext>
            </a:extLst>
          </p:cNvPr>
          <p:cNvSpPr/>
          <p:nvPr/>
        </p:nvSpPr>
        <p:spPr>
          <a:xfrm>
            <a:off x="8514184" y="5947910"/>
            <a:ext cx="67024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ru-RU" dirty="0"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Граф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259CF29-94F0-4B9E-AA84-C5330CEF963E}"/>
              </a:ext>
            </a:extLst>
          </p:cNvPr>
          <p:cNvSpPr/>
          <p:nvPr/>
        </p:nvSpPr>
        <p:spPr>
          <a:xfrm>
            <a:off x="2349375" y="5947910"/>
            <a:ext cx="1986634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ru-RU" dirty="0"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Построение графа</a:t>
            </a:r>
          </a:p>
        </p:txBody>
      </p:sp>
    </p:spTree>
    <p:extLst>
      <p:ext uri="{BB962C8B-B14F-4D97-AF65-F5344CB8AC3E}">
        <p14:creationId xmlns:p14="http://schemas.microsoft.com/office/powerpoint/2010/main" val="3234641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D55F14-63EB-41E4-820B-719BC1223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692" y="110535"/>
            <a:ext cx="5506616" cy="1325563"/>
          </a:xfrm>
        </p:spPr>
        <p:txBody>
          <a:bodyPr/>
          <a:lstStyle/>
          <a:p>
            <a:r>
              <a:rPr lang="ru-RU" b="1" dirty="0">
                <a:solidFill>
                  <a:srgbClr val="0D6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953E41-23A9-4E0C-8958-C12DA3C97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1731" y="1205915"/>
            <a:ext cx="1588537" cy="628326"/>
          </a:xfrm>
        </p:spPr>
        <p:txBody>
          <a:bodyPr/>
          <a:lstStyle/>
          <a:p>
            <a:pPr marL="0" indent="0">
              <a:buNone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Вращение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E86C93-AC37-4FC4-B867-21F001DB6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65" y="1205915"/>
            <a:ext cx="4335211" cy="45981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6610D56-1B82-4EF4-AF31-02401F555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928" y="2153778"/>
            <a:ext cx="4961050" cy="35969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458CBBCF-484B-4058-A6AC-86222F7BFEF7}"/>
                  </a:ext>
                </a:extLst>
              </p:cNvPr>
              <p:cNvSpPr/>
              <p:nvPr/>
            </p:nvSpPr>
            <p:spPr>
              <a:xfrm>
                <a:off x="1909296" y="6078837"/>
                <a:ext cx="2188548" cy="36933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</p:spPr>
            <p:txBody>
              <a:bodyPr wrap="none">
                <a:spAutoFit/>
              </a:bodyPr>
              <a:lstStyle/>
              <a:p>
                <a:r>
                  <a:rPr lang="ru-RU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угол поворота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ru-RU" i="1"/>
                          <m:t>90</m:t>
                        </m:r>
                      </m:e>
                      <m:sup>
                        <m:r>
                          <a:rPr lang="ru-RU" i="1"/>
                          <m:t>∘</m:t>
                        </m:r>
                      </m:sup>
                    </m:sSup>
                  </m:oMath>
                </a14:m>
                <a:r>
                  <a:rPr lang="ru-RU" dirty="0"/>
                  <a:t> </a:t>
                </a:r>
                <a:r>
                  <a:rPr lang="ru-RU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lang="ru-RU" dirty="0"/>
              </a:p>
            </p:txBody>
          </p:sp>
        </mc:Choice>
        <mc:Fallback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458CBBCF-484B-4058-A6AC-86222F7BFE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296" y="6078837"/>
                <a:ext cx="2188548" cy="369332"/>
              </a:xfrm>
              <a:prstGeom prst="rect">
                <a:avLst/>
              </a:prstGeom>
              <a:blipFill>
                <a:blip r:embed="rId4"/>
                <a:stretch>
                  <a:fillRect l="-2228" t="-9836" b="-229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A02D3276-B9CA-4D01-A2B8-C8C0929183AF}"/>
                  </a:ext>
                </a:extLst>
              </p:cNvPr>
              <p:cNvSpPr/>
              <p:nvPr/>
            </p:nvSpPr>
            <p:spPr>
              <a:xfrm>
                <a:off x="6532520" y="6051605"/>
                <a:ext cx="2316788" cy="36933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</p:spPr>
            <p:txBody>
              <a:bodyPr wrap="none">
                <a:spAutoFit/>
              </a:bodyPr>
              <a:lstStyle/>
              <a:p>
                <a:r>
                  <a:rPr lang="ru-RU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угол поворота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225</m:t>
                        </m:r>
                      </m:e>
                      <m:sup>
                        <m:r>
                          <a:rPr lang="ru-RU" i="1"/>
                          <m:t>∘</m:t>
                        </m:r>
                      </m:sup>
                    </m:sSup>
                  </m:oMath>
                </a14:m>
                <a:r>
                  <a:rPr lang="ru-RU" dirty="0"/>
                  <a:t> </a:t>
                </a:r>
                <a:r>
                  <a:rPr lang="ru-RU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lang="ru-RU" dirty="0"/>
              </a:p>
            </p:txBody>
          </p:sp>
        </mc:Choice>
        <mc:Fallback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A02D3276-B9CA-4D01-A2B8-C8C0929183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520" y="6051605"/>
                <a:ext cx="2316788" cy="369332"/>
              </a:xfrm>
              <a:prstGeom prst="rect">
                <a:avLst/>
              </a:prstGeom>
              <a:blipFill>
                <a:blip r:embed="rId5"/>
                <a:stretch>
                  <a:fillRect l="-2368" t="-11667" b="-2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8708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D55F14-63EB-41E4-820B-719BC1223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692" y="225165"/>
            <a:ext cx="5506616" cy="1325563"/>
          </a:xfrm>
        </p:spPr>
        <p:txBody>
          <a:bodyPr/>
          <a:lstStyle/>
          <a:p>
            <a:r>
              <a:rPr lang="ru-RU" b="1" dirty="0">
                <a:solidFill>
                  <a:srgbClr val="0D6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953E41-23A9-4E0C-8958-C12DA3C97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3521" y="1338407"/>
            <a:ext cx="1588537" cy="62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Вращение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CA0580-11CF-4D96-AA3A-9B30F2FCE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639" y="1847060"/>
            <a:ext cx="4793395" cy="4785775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32DFBC2-DF34-49CF-9836-FD9ACF4359A4}"/>
              </a:ext>
            </a:extLst>
          </p:cNvPr>
          <p:cNvSpPr/>
          <p:nvPr/>
        </p:nvSpPr>
        <p:spPr>
          <a:xfrm>
            <a:off x="7294341" y="3613666"/>
            <a:ext cx="2396682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dirty="0"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Результат вращения</a:t>
            </a:r>
          </a:p>
        </p:txBody>
      </p:sp>
    </p:spTree>
    <p:extLst>
      <p:ext uri="{BB962C8B-B14F-4D97-AF65-F5344CB8AC3E}">
        <p14:creationId xmlns:p14="http://schemas.microsoft.com/office/powerpoint/2010/main" val="95575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D55F14-63EB-41E4-820B-719BC1223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692" y="-91121"/>
            <a:ext cx="5506616" cy="1325563"/>
          </a:xfrm>
        </p:spPr>
        <p:txBody>
          <a:bodyPr/>
          <a:lstStyle/>
          <a:p>
            <a:r>
              <a:rPr lang="ru-RU" b="1" dirty="0">
                <a:solidFill>
                  <a:srgbClr val="0D6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953E41-23A9-4E0C-8958-C12DA3C97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3521" y="927415"/>
            <a:ext cx="1691173" cy="62832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Отражение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48AAB6-594D-4521-921C-0C0FD5EE5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776" y="1352370"/>
            <a:ext cx="2956816" cy="415326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95CFCC6-1AF1-4D0E-B9DD-17BE756BF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733" y="1352370"/>
            <a:ext cx="4299124" cy="415326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B015953-A1C3-4085-AB3E-67B5562AA63C}"/>
              </a:ext>
            </a:extLst>
          </p:cNvPr>
          <p:cNvSpPr/>
          <p:nvPr/>
        </p:nvSpPr>
        <p:spPr>
          <a:xfrm>
            <a:off x="2424075" y="5868898"/>
            <a:ext cx="12809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Отражение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76A0863-52F0-4052-9F89-B29DC9E93CF8}"/>
              </a:ext>
            </a:extLst>
          </p:cNvPr>
          <p:cNvSpPr/>
          <p:nvPr/>
        </p:nvSpPr>
        <p:spPr>
          <a:xfrm>
            <a:off x="6764694" y="5868898"/>
            <a:ext cx="2223814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Результат отражения</a:t>
            </a:r>
          </a:p>
        </p:txBody>
      </p:sp>
    </p:spTree>
    <p:extLst>
      <p:ext uri="{BB962C8B-B14F-4D97-AF65-F5344CB8AC3E}">
        <p14:creationId xmlns:p14="http://schemas.microsoft.com/office/powerpoint/2010/main" val="1872447111"/>
      </p:ext>
    </p:extLst>
  </p:cSld>
  <p:clrMapOvr>
    <a:masterClrMapping/>
  </p:clrMapOvr>
</p:sld>
</file>

<file path=ppt/theme/theme1.xml><?xml version="1.0" encoding="utf-8"?>
<a:theme xmlns:a="http://schemas.openxmlformats.org/drawingml/2006/main" name="РУДН_new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/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РУДН_new" id="{92FA2066-A3A2-1144-B96D-B02F2F29B2BF}" vid="{C64E9C57-D4F8-A940-919B-663A681E441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РУДН_new</Template>
  <TotalTime>1816</TotalTime>
  <Words>162</Words>
  <Application>Microsoft Office PowerPoint</Application>
  <PresentationFormat>Широкоэкранный</PresentationFormat>
  <Paragraphs>43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</vt:lpstr>
      <vt:lpstr>Cambria Math</vt:lpstr>
      <vt:lpstr>Times New Roman</vt:lpstr>
      <vt:lpstr>РУДН_new</vt:lpstr>
      <vt:lpstr>Лабораторная работа №5</vt:lpstr>
      <vt:lpstr>Презентация PowerPoint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по терагерцовым сетям</dc:title>
  <dc:creator>Елизавета Голос</dc:creator>
  <cp:lastModifiedBy>Александра Романова</cp:lastModifiedBy>
  <cp:revision>80</cp:revision>
  <dcterms:created xsi:type="dcterms:W3CDTF">2020-10-20T08:45:41Z</dcterms:created>
  <dcterms:modified xsi:type="dcterms:W3CDTF">2020-12-07T19:52:52Z</dcterms:modified>
</cp:coreProperties>
</file>