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5C8-B89B-4BDA-B50A-647492C7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CEA0-58B5-4589-9503-6BA3853A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D224-2766-4628-A491-35EEBE86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1F59-8722-40E7-8DAA-A3C38523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D6E3-7AAC-40AD-AC10-7AFC564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60D-5128-41FF-8D94-8EBA7B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C8F9-BE20-41DA-A9C9-8BC3ED71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51AC-53DA-414E-B8EE-A7D56E2B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5DCD-1CD7-4FD4-82C7-5470F26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8E86-5902-46A2-B580-BA08B39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7D09-94F5-4A40-B20F-8AB65C165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B5E9-50F4-4A86-826A-9AF4BDDC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72DD-D0DF-4AEA-AF79-BD8F9A4B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0A07-AEF2-4AE3-8966-DC3B3978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8643-E884-4DF4-B204-D021AEA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DD42-BC7B-415A-9C65-79BA46E1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9A1D-D7D0-455E-B9F3-1A42D26A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2007-9E06-4481-BD81-E9AE0B98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B8F6-635E-417A-9F7D-D151B36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EFC8-DBA1-4D0B-981A-167C7CA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0B6-8326-46D3-8F76-5F78EB8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F4601-EC2F-4778-A06D-47217653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B484-8C63-433E-8693-287217F8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DE94-C5CB-4CFC-A2B0-C1CB1EE9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2A5F-B8E7-40A0-AB9C-1C620A20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A0F-0E79-4A86-856A-7622962A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CEF-4810-4B25-BE11-74E30ADAC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4C3A-85D3-4FF6-98B6-AE7B4513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FB7B-BE61-42B0-8996-375E5406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A7A4-A506-4E38-A9EC-43130BC4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1BB7-CC4B-410B-9E94-3D71157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40FA-FF5B-4BA7-9A9C-4373DE6F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1D23-B1DD-4258-9742-FB315987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D6CA-AA5D-4173-8FC3-DAD70B95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91121-87D0-4F31-B0AB-FCF6E7065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86CA8-EEC9-4261-B58A-B57F23872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3EB70-6A24-4BCB-B425-7618217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80D07-7F39-4DAB-98B7-040DF46D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68E82-8237-4C90-8A0D-60D5F55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F0A1-0C1E-4B38-B132-25CF280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72698-B80E-45AC-8E45-71044AA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0BCD-CBB1-461C-A28E-8FA8A95C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6DF2-4135-4E20-8DBE-6829A46C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C416A-5EF4-4BC3-A9E3-45E3382C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D9344-14EC-4059-8D97-36DC76E6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28CF-0329-45F5-BE5B-57A528E9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E7D-1D4C-4035-9E2E-6AC2A9A0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6048-6741-4E63-84D1-CAAFB53C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0DB7B-08E6-4A3C-B887-B87D7CFA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4E7D-970F-474E-A3D4-59F9006D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63FF-E0F2-4476-BA4C-189F881D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A6FC-B91C-4645-BC9E-E6C460A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306A-CF38-44CB-9C58-6EE75CD8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7C30A-6620-4090-8170-14E5938D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3E9F-81EB-445D-BCEC-6CE4606D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0487-8296-4D94-8F15-382D8315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3F7A-04D2-4ABE-9AA2-63C331F2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DA8A-1A81-4259-B5D3-3332F8F2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556E2-AAF6-43DC-8792-3C1F9B3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66D4-BEDC-444A-9DC5-4D05EB28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2207-BFF6-424E-8315-EC1CFF6F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9B2E-3F69-4F96-9335-C96BC66C52FC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4679-4543-4A9B-8E2D-DFA6A5324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2E8E-A9F7-4113-A6C9-A685A032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53B2-091E-4887-A42A-A23E1F8A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788D-1AA2-4EB6-82B1-6C6FBB26B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cap="all" dirty="0"/>
              <a:t>Η </a:t>
            </a:r>
            <a:r>
              <a:rPr lang="el-GR" cap="all" dirty="0" err="1"/>
              <a:t>διεισδυση</a:t>
            </a:r>
            <a:r>
              <a:rPr lang="el-GR" cap="all" dirty="0"/>
              <a:t> των </a:t>
            </a:r>
            <a:r>
              <a:rPr lang="el-GR" cap="all" dirty="0" err="1"/>
              <a:t>γενοσημων</a:t>
            </a:r>
            <a:r>
              <a:rPr lang="el-GR" cap="all" dirty="0"/>
              <a:t> στην </a:t>
            </a:r>
            <a:r>
              <a:rPr lang="el-GR" cap="all" dirty="0" err="1"/>
              <a:t>ελλαδα</a:t>
            </a:r>
            <a:r>
              <a:rPr lang="el-GR" cap="all" dirty="0"/>
              <a:t> και τα </a:t>
            </a:r>
            <a:r>
              <a:rPr lang="el-GR" cap="all" dirty="0" err="1"/>
              <a:t>οικονομικα</a:t>
            </a:r>
            <a:r>
              <a:rPr lang="el-GR" cap="all" dirty="0"/>
              <a:t> </a:t>
            </a:r>
            <a:r>
              <a:rPr lang="el-GR" cap="all" dirty="0" err="1"/>
              <a:t>οφελη</a:t>
            </a:r>
            <a:r>
              <a:rPr lang="el-GR" cap="all" dirty="0"/>
              <a:t> από την </a:t>
            </a:r>
            <a:r>
              <a:rPr lang="el-GR" cap="all" dirty="0" err="1"/>
              <a:t>χρηση</a:t>
            </a:r>
            <a:r>
              <a:rPr lang="el-GR" cap="all" dirty="0"/>
              <a:t> </a:t>
            </a:r>
            <a:r>
              <a:rPr lang="el-GR" cap="all" dirty="0" err="1"/>
              <a:t>τουσ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605D-02E4-4A65-A009-EE2F5BE88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284" y="441093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l-GR" b="1" i="1" u="sng" dirty="0"/>
              <a:t>Η. </a:t>
            </a:r>
            <a:r>
              <a:rPr lang="el-GR" b="1" i="1" u="sng" dirty="0" err="1"/>
              <a:t>Γκούντας</a:t>
            </a:r>
            <a:r>
              <a:rPr lang="el-GR" b="1" i="1" dirty="0"/>
              <a:t> </a:t>
            </a:r>
            <a:r>
              <a:rPr lang="el-GR" b="1" i="1" baseline="30000" dirty="0"/>
              <a:t>1</a:t>
            </a:r>
            <a:r>
              <a:rPr lang="el-GR" b="1" i="1" dirty="0"/>
              <a:t>, Α. </a:t>
            </a:r>
            <a:r>
              <a:rPr lang="el-GR" b="1" i="1" dirty="0" err="1"/>
              <a:t>Τραμπέλη</a:t>
            </a:r>
            <a:r>
              <a:rPr lang="el-GR" b="1" i="1" dirty="0"/>
              <a:t>, Κ. </a:t>
            </a:r>
            <a:r>
              <a:rPr lang="el-GR" b="1" i="1" dirty="0" err="1"/>
              <a:t>Γκούντας</a:t>
            </a:r>
            <a:r>
              <a:rPr lang="el-GR" b="1" i="1" dirty="0"/>
              <a:t> </a:t>
            </a:r>
            <a:r>
              <a:rPr lang="el-GR" b="1" i="1" baseline="30000" dirty="0"/>
              <a:t>2</a:t>
            </a:r>
            <a:endParaRPr lang="en-US" dirty="0"/>
          </a:p>
          <a:p>
            <a:r>
              <a:rPr lang="el-GR" dirty="0"/>
              <a:t> </a:t>
            </a:r>
            <a:endParaRPr lang="en-US" dirty="0"/>
          </a:p>
          <a:p>
            <a:r>
              <a:rPr lang="el-GR" baseline="30000" dirty="0"/>
              <a:t>1.</a:t>
            </a:r>
            <a:r>
              <a:rPr lang="el-GR" dirty="0"/>
              <a:t> Ιατρική Αθηνών, Αθήνα</a:t>
            </a:r>
            <a:endParaRPr lang="en-US" dirty="0"/>
          </a:p>
          <a:p>
            <a:r>
              <a:rPr lang="el-GR" baseline="30000" dirty="0"/>
              <a:t>2.</a:t>
            </a:r>
            <a:r>
              <a:rPr lang="el-GR" dirty="0"/>
              <a:t> Τμήμα Ηλεκτρολόγων Μηχανικών και Τεχνολογίας Υπολογιστών, Πολυτεχνική Σχολή, Πανεπιστήμιο Πατρών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DC31F-35B0-4B06-BE8E-246FE63C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17" y="1248507"/>
            <a:ext cx="8321926" cy="551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284EF0-BC4A-4621-BDF2-E3888B74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64"/>
            <a:ext cx="10342684" cy="909760"/>
          </a:xfrm>
        </p:spPr>
        <p:txBody>
          <a:bodyPr/>
          <a:lstStyle/>
          <a:p>
            <a:r>
              <a:rPr lang="el-GR" dirty="0"/>
              <a:t>Αποτελέσματα- Παράγοντες επίδρασης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C96-F920-49F8-B83B-2F173374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0" y="-153620"/>
            <a:ext cx="10515600" cy="936135"/>
          </a:xfrm>
        </p:spPr>
        <p:txBody>
          <a:bodyPr/>
          <a:lstStyle/>
          <a:p>
            <a:r>
              <a:rPr lang="el-GR" dirty="0"/>
              <a:t>Προβλέψεις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CCF8F-EECE-473F-820C-CCE1CDEE24BF}"/>
              </a:ext>
            </a:extLst>
          </p:cNvPr>
          <p:cNvCxnSpPr>
            <a:cxnSpLocks/>
          </p:cNvCxnSpPr>
          <p:nvPr/>
        </p:nvCxnSpPr>
        <p:spPr>
          <a:xfrm>
            <a:off x="4042703" y="1225057"/>
            <a:ext cx="0" cy="52674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7A8394-E1D7-4B85-BBE4-C4C2EA355D3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090"/>
            <a:ext cx="3745522" cy="2391923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F249B-6502-43C2-A33A-2549893C8F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3" y="4176345"/>
            <a:ext cx="3895408" cy="239192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7DE45-0296-461A-B601-7B71EFA8EFD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7377" y="1300848"/>
            <a:ext cx="4185960" cy="2357166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F42B71-DEEA-4995-B43F-884F9FFFD5D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7655" y="4071460"/>
            <a:ext cx="4185960" cy="268165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E43D7-3FE2-4C94-93A3-506AEE9B22B8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7390" y="1300846"/>
            <a:ext cx="3310110" cy="2557922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724076-0303-45EB-A700-0D7D4979DAE3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66569" y="4176345"/>
            <a:ext cx="3075496" cy="2681655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4985D2-0A69-4B42-B4D2-40C9A222E0F6}"/>
              </a:ext>
            </a:extLst>
          </p:cNvPr>
          <p:cNvCxnSpPr>
            <a:cxnSpLocks/>
          </p:cNvCxnSpPr>
          <p:nvPr/>
        </p:nvCxnSpPr>
        <p:spPr>
          <a:xfrm>
            <a:off x="8602511" y="1300847"/>
            <a:ext cx="0" cy="52674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22921B-186B-4491-A1E0-89DDDBB9296B}"/>
              </a:ext>
            </a:extLst>
          </p:cNvPr>
          <p:cNvSpPr txBox="1"/>
          <p:nvPr/>
        </p:nvSpPr>
        <p:spPr>
          <a:xfrm>
            <a:off x="671615" y="857014"/>
            <a:ext cx="2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Χαμηλή (5% αύξηση/ έτος)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2493C-4B00-4E11-AD20-1777CF927646}"/>
              </a:ext>
            </a:extLst>
          </p:cNvPr>
          <p:cNvSpPr txBox="1"/>
          <p:nvPr/>
        </p:nvSpPr>
        <p:spPr>
          <a:xfrm>
            <a:off x="4625581" y="833251"/>
            <a:ext cx="331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Μέτρια (10% αύξηση/ έτος)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DF9A0-789B-4095-AE4A-E3D4762C7497}"/>
              </a:ext>
            </a:extLst>
          </p:cNvPr>
          <p:cNvSpPr txBox="1"/>
          <p:nvPr/>
        </p:nvSpPr>
        <p:spPr>
          <a:xfrm>
            <a:off x="9251141" y="798603"/>
            <a:ext cx="284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Υψηλή (15% αύξηση/ έτος)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1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0C1-7A5B-4D9A-8883-9D14786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" y="218947"/>
            <a:ext cx="10515600" cy="924179"/>
          </a:xfrm>
        </p:spPr>
        <p:txBody>
          <a:bodyPr/>
          <a:lstStyle/>
          <a:p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5EDF-5BF8-42D7-BBF1-896DE71D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414145"/>
            <a:ext cx="10515600" cy="4351338"/>
          </a:xfrm>
        </p:spPr>
        <p:txBody>
          <a:bodyPr/>
          <a:lstStyle/>
          <a:p>
            <a:r>
              <a:rPr lang="el-GR" dirty="0"/>
              <a:t>Το ποσοστό της διείσδυσης των </a:t>
            </a:r>
            <a:r>
              <a:rPr lang="el-GR" dirty="0" err="1"/>
              <a:t>γενοσήμων</a:t>
            </a:r>
            <a:r>
              <a:rPr lang="el-GR" dirty="0"/>
              <a:t> στην Ελλάδα παραμένει χαμηλό.</a:t>
            </a:r>
          </a:p>
          <a:p>
            <a:endParaRPr lang="el-GR" dirty="0"/>
          </a:p>
          <a:p>
            <a:r>
              <a:rPr lang="el-GR" dirty="0"/>
              <a:t>Παρεμβάσεις ενημέρωσης απαιτούνται σε περιφέρειες της Ελλάδας καθώς και σε ειδικότητες ιατρών με χαμηλή </a:t>
            </a:r>
            <a:r>
              <a:rPr lang="el-GR" dirty="0" err="1"/>
              <a:t>συνταγογράφηση</a:t>
            </a:r>
            <a:r>
              <a:rPr lang="el-GR" dirty="0"/>
              <a:t> </a:t>
            </a:r>
            <a:r>
              <a:rPr lang="el-GR" dirty="0" err="1"/>
              <a:t>γενοσήμων</a:t>
            </a:r>
            <a:r>
              <a:rPr lang="el-GR" dirty="0"/>
              <a:t>. </a:t>
            </a:r>
          </a:p>
          <a:p>
            <a:endParaRPr lang="el-GR" dirty="0"/>
          </a:p>
          <a:p>
            <a:r>
              <a:rPr lang="el-GR" dirty="0"/>
              <a:t>Σημαντική εξοικονόμηση πόρων την επόμενη 5-ετία θα μπορούσε να επιτευχθεί με μέτρια αύξηση της </a:t>
            </a:r>
            <a:r>
              <a:rPr lang="el-GR" dirty="0" err="1"/>
              <a:t>συνατγογράφησης</a:t>
            </a:r>
            <a:r>
              <a:rPr lang="el-GR" dirty="0"/>
              <a:t> </a:t>
            </a:r>
            <a:r>
              <a:rPr lang="el-GR" dirty="0" err="1"/>
              <a:t>γενοσήμων</a:t>
            </a:r>
            <a:r>
              <a:rPr lang="el-G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7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E6A5-BA8E-4A92-8FE5-D96E976C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1" y="154111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611A-1FF0-4520-8FEA-31D78969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39" y="989562"/>
            <a:ext cx="10515600" cy="4351338"/>
          </a:xfrm>
        </p:spPr>
        <p:txBody>
          <a:bodyPr/>
          <a:lstStyle/>
          <a:p>
            <a:r>
              <a:rPr lang="el-GR" dirty="0"/>
              <a:t>Η εισαγωγή </a:t>
            </a:r>
            <a:r>
              <a:rPr lang="el-GR" dirty="0" err="1"/>
              <a:t>γενοσήμων</a:t>
            </a:r>
            <a:r>
              <a:rPr lang="el-GR" dirty="0"/>
              <a:t> φαρμάκων μπορεί να αποφέρει σημαντική εξοικονόμηση πόρων στο σύστημα υγείας</a:t>
            </a:r>
          </a:p>
          <a:p>
            <a:endParaRPr lang="el-GR" dirty="0"/>
          </a:p>
          <a:p>
            <a:r>
              <a:rPr lang="el-GR" dirty="0"/>
              <a:t>Στην Ελλάδα, παρά την πρόσφατή οικονομική κρίση που οδήγησε στη σημαντική μείωση της φαρμακευτικής δαπάνης για την υγεία, το μερίδιο των </a:t>
            </a:r>
            <a:r>
              <a:rPr lang="el-GR" dirty="0" err="1"/>
              <a:t>γενοσήμων</a:t>
            </a:r>
            <a:r>
              <a:rPr lang="el-GR" dirty="0"/>
              <a:t> βρίσκεται σε χαμηλά επίπεδα. </a:t>
            </a:r>
            <a:endParaRPr lang="en-US" dirty="0"/>
          </a:p>
        </p:txBody>
      </p:sp>
      <p:pic>
        <p:nvPicPr>
          <p:cNvPr id="2050" name="Picture 2" descr="ÎÏÎ¿ÏÎ­Î»ÎµÏÎ¼Î± ÎµÎ¹ÎºÏÎ½Î±Ï Î³Î¹Î± ÏÎ±ÏÎ¼Î±ÎºÎµÏÏÎ¹ÎºÎ· Î´Î±ÏÎ±Î½Î· ÎµÎ»Î»Î±Î´Î±">
            <a:extLst>
              <a:ext uri="{FF2B5EF4-FFF2-40B4-BE49-F238E27FC236}">
                <a16:creationId xmlns:a16="http://schemas.microsoft.com/office/drawing/2014/main" id="{BFBB5A3B-77E3-4169-825C-75ECCA64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93" y="3931327"/>
            <a:ext cx="5025536" cy="31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0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D433-9B0F-40C8-890E-E22CE8DD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1" y="277202"/>
            <a:ext cx="10515600" cy="496521"/>
          </a:xfrm>
        </p:spPr>
        <p:txBody>
          <a:bodyPr>
            <a:normAutofit fontScale="90000"/>
          </a:bodyPr>
          <a:lstStyle/>
          <a:p>
            <a:r>
              <a:rPr lang="el-GR" dirty="0"/>
              <a:t>Σκοπός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84F4-686D-4C83-83A2-E1D74451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749"/>
            <a:ext cx="10515600" cy="4351338"/>
          </a:xfrm>
        </p:spPr>
        <p:txBody>
          <a:bodyPr/>
          <a:lstStyle/>
          <a:p>
            <a:r>
              <a:rPr lang="el-GR" dirty="0"/>
              <a:t>Σκοπός της παρούσας μελέτης είναι περιγραφή της διείσδυσης των </a:t>
            </a:r>
            <a:r>
              <a:rPr lang="el-GR" dirty="0" err="1"/>
              <a:t>γενοσημων</a:t>
            </a:r>
            <a:r>
              <a:rPr lang="el-GR" dirty="0"/>
              <a:t> στο σύστημα υγείας και παραγόντων που την επηρεάζουν. </a:t>
            </a:r>
          </a:p>
          <a:p>
            <a:r>
              <a:rPr lang="el-GR" dirty="0"/>
              <a:t>Εξετάστηκε ο οικονομικός αντίκτυπος μελλοντικής αύξησης της διείσδυσης των </a:t>
            </a:r>
            <a:r>
              <a:rPr lang="el-GR" dirty="0" err="1"/>
              <a:t>γενοσήμων</a:t>
            </a:r>
            <a:r>
              <a:rPr lang="el-GR" dirty="0"/>
              <a:t> στην Ελλάδα.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F6F6-1758-4E1A-B22C-F299339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" y="101357"/>
            <a:ext cx="10515600" cy="857006"/>
          </a:xfrm>
        </p:spPr>
        <p:txBody>
          <a:bodyPr>
            <a:normAutofit/>
          </a:bodyPr>
          <a:lstStyle/>
          <a:p>
            <a:r>
              <a:rPr lang="el-GR" dirty="0"/>
              <a:t>Αποτελέσματα- Μερίδιο των </a:t>
            </a:r>
            <a:r>
              <a:rPr lang="el-GR" dirty="0" err="1"/>
              <a:t>γενοσήμων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5A79D6-79A1-4CB4-A7B5-132CD378C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18132"/>
              </p:ext>
            </p:extLst>
          </p:nvPr>
        </p:nvGraphicFramePr>
        <p:xfrm>
          <a:off x="282743" y="2851788"/>
          <a:ext cx="5889455" cy="2671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5348">
                  <a:extLst>
                    <a:ext uri="{9D8B030D-6E8A-4147-A177-3AD203B41FA5}">
                      <a16:colId xmlns:a16="http://schemas.microsoft.com/office/drawing/2014/main" val="1412525499"/>
                    </a:ext>
                  </a:extLst>
                </a:gridCol>
                <a:gridCol w="3204107">
                  <a:extLst>
                    <a:ext uri="{9D8B030D-6E8A-4147-A177-3AD203B41FA5}">
                      <a16:colId xmlns:a16="http://schemas.microsoft.com/office/drawing/2014/main" val="413491518"/>
                    </a:ext>
                  </a:extLst>
                </a:gridCol>
              </a:tblGrid>
              <a:tr h="890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</a:rPr>
                        <a:t>Είδος φαρμάκου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</a:rPr>
                        <a:t>N (%)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751466"/>
                  </a:ext>
                </a:extLst>
              </a:tr>
              <a:tr h="890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</a:rPr>
                        <a:t>  Γενόσημα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</a:rPr>
                        <a:t>156000 (28.7)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131275"/>
                  </a:ext>
                </a:extLst>
              </a:tr>
              <a:tr h="890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</a:rPr>
                        <a:t>  Πρωτότυπα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</a:rPr>
                        <a:t>387444 (71.3)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176206"/>
                  </a:ext>
                </a:extLst>
              </a:tr>
            </a:tbl>
          </a:graphicData>
        </a:graphic>
      </p:graphicFrame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4FAC5D19-F9F0-4BFA-AE28-B331784C6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3023" y="436977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57874-E18D-46C3-B4B4-9131B37A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23" y="2744617"/>
            <a:ext cx="4581525" cy="2886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38111-D4DA-42BA-90E3-139B4D88AAC6}"/>
              </a:ext>
            </a:extLst>
          </p:cNvPr>
          <p:cNvSpPr txBox="1"/>
          <p:nvPr/>
        </p:nvSpPr>
        <p:spPr>
          <a:xfrm>
            <a:off x="1952585" y="1881554"/>
            <a:ext cx="254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Όγκος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B6F84-A12B-44CB-BA54-A52FDC45D50B}"/>
              </a:ext>
            </a:extLst>
          </p:cNvPr>
          <p:cNvSpPr txBox="1"/>
          <p:nvPr/>
        </p:nvSpPr>
        <p:spPr>
          <a:xfrm>
            <a:off x="7689646" y="1913620"/>
            <a:ext cx="384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Φαρμακευτική δαπάνη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0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010C7-96CA-47DA-9AAB-AAFBA00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" y="101357"/>
            <a:ext cx="10515600" cy="857006"/>
          </a:xfrm>
        </p:spPr>
        <p:txBody>
          <a:bodyPr>
            <a:normAutofit/>
          </a:bodyPr>
          <a:lstStyle/>
          <a:p>
            <a:r>
              <a:rPr lang="el-GR"/>
              <a:t>Αποτελέσματα- Γεωγραφική κατανομή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7CA69-473C-4E1D-AA9E-F0A5CD239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13" y="1111429"/>
            <a:ext cx="8265866" cy="51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010C7-96CA-47DA-9AAB-AAFBA00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" y="101357"/>
            <a:ext cx="10515600" cy="857006"/>
          </a:xfrm>
        </p:spPr>
        <p:txBody>
          <a:bodyPr>
            <a:normAutofit/>
          </a:bodyPr>
          <a:lstStyle/>
          <a:p>
            <a:r>
              <a:rPr lang="el-GR"/>
              <a:t>Αποτελέσματα- Γεωγραφική κατανομή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FD78D-5777-48F6-A6F6-50F07F4F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36" y="1070919"/>
            <a:ext cx="9180952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8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010C7-96CA-47DA-9AAB-AAFBA00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" y="101357"/>
            <a:ext cx="10515600" cy="857006"/>
          </a:xfrm>
        </p:spPr>
        <p:txBody>
          <a:bodyPr>
            <a:normAutofit/>
          </a:bodyPr>
          <a:lstStyle/>
          <a:p>
            <a:r>
              <a:rPr lang="el-GR" dirty="0"/>
              <a:t>Αποτελέσματα- Γεωγραφική κατανομή</a:t>
            </a:r>
            <a:endParaRPr lang="en-US" dirty="0"/>
          </a:p>
        </p:txBody>
      </p:sp>
      <p:pic>
        <p:nvPicPr>
          <p:cNvPr id="5" name="Εικόνα 6" descr="F:\datathon\telika.tif">
            <a:extLst>
              <a:ext uri="{FF2B5EF4-FFF2-40B4-BE49-F238E27FC236}">
                <a16:creationId xmlns:a16="http://schemas.microsoft.com/office/drawing/2014/main" id="{0C9D954D-C5BE-4C0D-9227-D4836643AB6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208" y="1123950"/>
            <a:ext cx="1079329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24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5DE0-B6D1-4930-9CF9-E08DE389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97"/>
            <a:ext cx="10515600" cy="1325563"/>
          </a:xfrm>
        </p:spPr>
        <p:txBody>
          <a:bodyPr/>
          <a:lstStyle/>
          <a:p>
            <a:r>
              <a:rPr lang="el-GR" dirty="0"/>
              <a:t>Αποτελέσματα- Ειδικότητα Ιατρού</a:t>
            </a:r>
            <a:endParaRPr lang="en-US" dirty="0"/>
          </a:p>
        </p:txBody>
      </p:sp>
      <p:pic>
        <p:nvPicPr>
          <p:cNvPr id="4" name="Εικόνα 3" descr="F:\datathon\eidikotita_final.tif">
            <a:extLst>
              <a:ext uri="{FF2B5EF4-FFF2-40B4-BE49-F238E27FC236}">
                <a16:creationId xmlns:a16="http://schemas.microsoft.com/office/drawing/2014/main" id="{97787FCB-5A65-4762-AD62-6A3D73BD131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182" y="1521069"/>
            <a:ext cx="10071541" cy="521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0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EB95-3FE2-4224-982F-7D80778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92563"/>
            <a:ext cx="10515600" cy="1155945"/>
          </a:xfrm>
        </p:spPr>
        <p:txBody>
          <a:bodyPr/>
          <a:lstStyle/>
          <a:p>
            <a:r>
              <a:rPr lang="el-GR" dirty="0"/>
              <a:t>Αποτελέσματα- Ηλικιακή κατανομή</a:t>
            </a:r>
            <a:endParaRPr lang="en-US" dirty="0"/>
          </a:p>
        </p:txBody>
      </p:sp>
      <p:pic>
        <p:nvPicPr>
          <p:cNvPr id="4" name="Εικόνα 4" descr="F:\datathon\ilikia_2.tif">
            <a:extLst>
              <a:ext uri="{FF2B5EF4-FFF2-40B4-BE49-F238E27FC236}">
                <a16:creationId xmlns:a16="http://schemas.microsoft.com/office/drawing/2014/main" id="{F93109A5-FD4C-4954-8D86-25DD52E7635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627" y="1866851"/>
            <a:ext cx="5956081" cy="46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6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Η διεισδυση των γενοσημων στην ελλαδα και τα οικονομικα οφελη από την χρηση τουσ</vt:lpstr>
      <vt:lpstr>Εισαγωγή</vt:lpstr>
      <vt:lpstr>Σκοπός</vt:lpstr>
      <vt:lpstr>Αποτελέσματα- Μερίδιο των γενοσήμων</vt:lpstr>
      <vt:lpstr>Αποτελέσματα- Γεωγραφική κατανομή</vt:lpstr>
      <vt:lpstr>Αποτελέσματα- Γεωγραφική κατανομή</vt:lpstr>
      <vt:lpstr>Αποτελέσματα- Γεωγραφική κατανομή</vt:lpstr>
      <vt:lpstr>Αποτελέσματα- Ειδικότητα Ιατρού</vt:lpstr>
      <vt:lpstr>Αποτελέσματα- Ηλικιακή κατανομή</vt:lpstr>
      <vt:lpstr>Αποτελέσματα- Παράγοντες επίδρασης</vt:lpstr>
      <vt:lpstr>Προβλέψεις</vt:lpstr>
      <vt:lpstr>Συμπεράσματα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 διεισδυση των γενοσημων στην ελλαδα και τα οικονομικα οφελη από την χρηση τουσ</dc:title>
  <dc:creator>Trampeli, Alexandra</dc:creator>
  <cp:lastModifiedBy>Trampeli, Alexandra</cp:lastModifiedBy>
  <cp:revision>5</cp:revision>
  <dcterms:created xsi:type="dcterms:W3CDTF">2019-05-18T11:41:27Z</dcterms:created>
  <dcterms:modified xsi:type="dcterms:W3CDTF">2019-05-18T12:04:42Z</dcterms:modified>
</cp:coreProperties>
</file>