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79" r:id="rId3"/>
    <p:sldId id="332" r:id="rId4"/>
    <p:sldId id="381" r:id="rId5"/>
    <p:sldId id="383" r:id="rId6"/>
    <p:sldId id="380" r:id="rId7"/>
    <p:sldId id="451" r:id="rId8"/>
    <p:sldId id="397" r:id="rId9"/>
    <p:sldId id="387" r:id="rId10"/>
    <p:sldId id="388" r:id="rId11"/>
    <p:sldId id="445" r:id="rId12"/>
    <p:sldId id="389" r:id="rId13"/>
    <p:sldId id="444" r:id="rId14"/>
    <p:sldId id="443" r:id="rId15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50000" autoAdjust="0"/>
  </p:normalViewPr>
  <p:slideViewPr>
    <p:cSldViewPr>
      <p:cViewPr varScale="1">
        <p:scale>
          <a:sx n="129" d="100"/>
          <a:sy n="129" d="100"/>
        </p:scale>
        <p:origin x="17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V23ZQQfwYk" TargetMode="External"/><Relationship Id="rId2" Type="http://schemas.openxmlformats.org/officeDocument/2006/relationships/hyperlink" Target="http://www.youtube.com/watch?v=jPk6-3prknk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2A-Y802Yink" TargetMode="External"/><Relationship Id="rId4" Type="http://schemas.openxmlformats.org/officeDocument/2006/relationships/hyperlink" Target="http://prezi.com/3xf8xqzvpuyz/getting-started-with-r-an-accelerated-primer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xT3hmJQskU&amp;index=2&amp;list=PLjTlxb-wKvXNSDfcKPFH2gzHGyjpeCZmJ" TargetMode="External"/><Relationship Id="rId2" Type="http://schemas.openxmlformats.org/officeDocument/2006/relationships/hyperlink" Target="https://moderndive.com/2-getting-started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datacamp.com/community/tutorials/r-packages-guide" TargetMode="External"/><Relationship Id="rId5" Type="http://schemas.openxmlformats.org/officeDocument/2006/relationships/hyperlink" Target="https://www.youtube.com/watch?v=ZFaWxxzouCY&amp;index=4&amp;list=PLjTlxb-wKvXNSDfcKPFH2gzHGyjpeCZmJ" TargetMode="External"/><Relationship Id="rId4" Type="http://schemas.openxmlformats.org/officeDocument/2006/relationships/hyperlink" Target="https://www.youtube.com/watch?v=XBcvH1BpIBo&amp;list=PLjTlxb-wKvXNSDfcKPFH2gzHGyjpeCZmJ&amp;index=3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s.ucla.edu/stat/r/seminars/intro.htm" TargetMode="External"/><Relationship Id="rId2" Type="http://schemas.openxmlformats.org/officeDocument/2006/relationships/hyperlink" Target="http://cran.r-project.org/doc/manuals/r-release/R-intro.pdf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courtneybrown.com/classes/video_classes_Courtney_Brown.html" TargetMode="External"/><Relationship Id="rId5" Type="http://schemas.openxmlformats.org/officeDocument/2006/relationships/hyperlink" Target="http://www.statmethods.net/" TargetMode="External"/><Relationship Id="rId4" Type="http://schemas.openxmlformats.org/officeDocument/2006/relationships/hyperlink" Target="http://www.r-tutor.com/r-introduction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otorials.com" TargetMode="External"/><Relationship Id="rId2" Type="http://schemas.openxmlformats.org/officeDocument/2006/relationships/hyperlink" Target="http://adv-r.had.co.nz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ats.ucla.edu/stat/r/seminars/intro.htm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blob/master/01%20R_Introduction_Data%20Structures/01a_R_Introduction.R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aulvanderlaken.com/2017/10/18/learn-r/" TargetMode="External"/><Relationship Id="rId2" Type="http://schemas.openxmlformats.org/officeDocument/2006/relationships/hyperlink" Target="https://paulvanderlaken.com/2017/08/10/r-resources-cheatsheets-tutorials-books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quora.com/What-are-some-good-resources-for-learning-R-1" TargetMode="External"/><Relationship Id="rId4" Type="http://schemas.openxmlformats.org/officeDocument/2006/relationships/hyperlink" Target="https://hackr.io/tutorials/learn-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flavioazevedo.com/stats-and-r-blog/2016/9/13/learning-r-on-youtube" TargetMode="External"/><Relationship Id="rId2" Type="http://schemas.openxmlformats.org/officeDocument/2006/relationships/hyperlink" Target="http://cran.r-project.org/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ournal.r-project.org/" TargetMode="External"/><Relationship Id="rId2" Type="http://schemas.openxmlformats.org/officeDocument/2006/relationships/hyperlink" Target="http://www.jstatsoft.org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r-bloggers.com/" TargetMode="External"/><Relationship Id="rId5" Type="http://schemas.openxmlformats.org/officeDocument/2006/relationships/hyperlink" Target="http://stackoverflow.com/questions/tagged/r" TargetMode="External"/><Relationship Id="rId4" Type="http://schemas.openxmlformats.org/officeDocument/2006/relationships/hyperlink" Target="http://www.amstat.org/publications/jse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D07NznguA4" TargetMode="External"/><Relationship Id="rId2" Type="http://schemas.openxmlformats.org/officeDocument/2006/relationships/hyperlink" Target="https://www.youtube.com/watch?v=MFfRQuQKGYg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Ywj6yNfc5nM" TargetMode="External"/><Relationship Id="rId4" Type="http://schemas.openxmlformats.org/officeDocument/2006/relationships/hyperlink" Target="https://www.youtube.com/watch?v=lVKMsaWju8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057400"/>
            <a:ext cx="8839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4400" b="1" dirty="0">
                <a:latin typeface="Calisto MT" pitchFamily="18" charset="0"/>
                <a:ea typeface="Batang" pitchFamily="18" charset="-127"/>
              </a:rPr>
              <a:t>Data </a:t>
            </a:r>
            <a:br>
              <a:rPr lang="en-US" sz="4400" b="1" dirty="0">
                <a:latin typeface="Calisto MT" pitchFamily="18" charset="0"/>
                <a:ea typeface="Batang" pitchFamily="18" charset="-127"/>
              </a:rPr>
            </a:br>
            <a:r>
              <a:rPr lang="en-US" sz="4400" b="1" dirty="0">
                <a:latin typeface="Calisto MT" pitchFamily="18" charset="0"/>
                <a:ea typeface="Batang" pitchFamily="18" charset="-127"/>
              </a:rPr>
              <a:t>Processing/Analysis/Science </a:t>
            </a:r>
            <a:br>
              <a:rPr lang="en-US" sz="4400" b="1" dirty="0">
                <a:latin typeface="Calisto MT" pitchFamily="18" charset="0"/>
                <a:ea typeface="Batang" pitchFamily="18" charset="-127"/>
              </a:rPr>
            </a:br>
            <a:r>
              <a:rPr lang="en-US" sz="4400" b="1" dirty="0">
                <a:latin typeface="Calisto MT" pitchFamily="18" charset="0"/>
                <a:ea typeface="Batang" pitchFamily="18" charset="-127"/>
              </a:rPr>
              <a:t>with R</a:t>
            </a:r>
            <a:endParaRPr sz="4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572001"/>
            <a:ext cx="7899187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(A Brief) Introduction to </a:t>
            </a:r>
            <a:r>
              <a:rPr lang="en-US" sz="4400" b="1">
                <a:latin typeface="Gabriola"/>
                <a:cs typeface="Gabriola"/>
              </a:rPr>
              <a:t>R</a:t>
            </a:r>
            <a:endParaRPr lang="en-US" sz="4400" b="1" dirty="0">
              <a:latin typeface="Gabriola"/>
              <a:cs typeface="Gabriola"/>
            </a:endParaRP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0480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Al.I. Cuza </a:t>
            </a:r>
            <a:r>
              <a:rPr lang="en-US" sz="1400" dirty="0">
                <a:latin typeface="Segoe UI Semibold" pitchFamily="34" charset="0"/>
              </a:rPr>
              <a:t>University of </a:t>
            </a:r>
            <a:r>
              <a:rPr lang="ro-RO" sz="1400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</a:t>
            </a:r>
            <a:r>
              <a:rPr lang="en-US" sz="1400" dirty="0">
                <a:latin typeface="Segoe UI Semibold" pitchFamily="34" charset="0"/>
              </a:rPr>
              <a:t>y of Economics</a:t>
            </a:r>
            <a:r>
              <a:rPr lang="ro-RO" sz="1400" dirty="0">
                <a:latin typeface="Segoe UI Semibold" pitchFamily="34" charset="0"/>
              </a:rPr>
              <a:t> </a:t>
            </a:r>
            <a:r>
              <a:rPr lang="en-US" sz="1400" dirty="0">
                <a:latin typeface="Segoe UI Semibold" pitchFamily="34" charset="0"/>
              </a:rPr>
              <a:t>and Business</a:t>
            </a:r>
            <a:r>
              <a:rPr lang="ro-RO" sz="1400" dirty="0">
                <a:latin typeface="Segoe UI Semibold" pitchFamily="34" charset="0"/>
              </a:rPr>
              <a:t> Administra</a:t>
            </a:r>
            <a:r>
              <a:rPr lang="en-US" sz="1400" dirty="0" err="1">
                <a:latin typeface="Segoe UI Semibold" pitchFamily="34" charset="0"/>
              </a:rPr>
              <a:t>tion</a:t>
            </a:r>
            <a:endParaRPr lang="ro-RO" sz="1400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Video-tutorials on R/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RStudio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basics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95400"/>
            <a:ext cx="8458200" cy="55626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 err="1">
                <a:latin typeface="Avenir Medium"/>
                <a:cs typeface="Avenir Medium"/>
              </a:rPr>
              <a:t>RStudio</a:t>
            </a:r>
            <a:r>
              <a:rPr lang="en-US" dirty="0">
                <a:latin typeface="Avenir Medium"/>
                <a:cs typeface="Avenir Medium"/>
              </a:rPr>
              <a:t> Introduction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2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2"/>
              </a:rPr>
              <a:t>www.youtube.com</a:t>
            </a:r>
            <a:r>
              <a:rPr lang="en-US" dirty="0">
                <a:latin typeface="Avenir Medium"/>
                <a:cs typeface="Avenir Medium"/>
                <a:hlinkClick r:id="rId2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2"/>
              </a:rPr>
              <a:t>watch?v</a:t>
            </a:r>
            <a:r>
              <a:rPr lang="en-US" dirty="0">
                <a:latin typeface="Avenir Medium"/>
                <a:cs typeface="Avenir Medium"/>
                <a:hlinkClick r:id="rId2"/>
              </a:rPr>
              <a:t>=</a:t>
            </a:r>
            <a:r>
              <a:rPr lang="en-US" dirty="0" err="1">
                <a:latin typeface="Avenir Medium"/>
                <a:cs typeface="Avenir Medium"/>
                <a:hlinkClick r:id="rId2"/>
              </a:rPr>
              <a:t>jPk6-3prknk</a:t>
            </a:r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Getting </a:t>
            </a:r>
            <a:r>
              <a:rPr lang="en-US" dirty="0" err="1">
                <a:latin typeface="Avenir Medium"/>
                <a:cs typeface="Avenir Medium"/>
              </a:rPr>
              <a:t>staRted</a:t>
            </a:r>
            <a:r>
              <a:rPr lang="en-US" dirty="0">
                <a:latin typeface="Avenir Medium"/>
                <a:cs typeface="Avenir Medium"/>
              </a:rPr>
              <a:t> with R: An accelerated primer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3"/>
              </a:rPr>
              <a:t>https://</a:t>
            </a:r>
            <a:r>
              <a:rPr lang="en-US" dirty="0" err="1">
                <a:latin typeface="Avenir Medium"/>
                <a:cs typeface="Avenir Medium"/>
                <a:hlinkClick r:id="rId3"/>
              </a:rPr>
              <a:t>www.youtube.com</a:t>
            </a:r>
            <a:r>
              <a:rPr lang="en-US" dirty="0">
                <a:latin typeface="Avenir Medium"/>
                <a:cs typeface="Avenir Medium"/>
                <a:hlinkClick r:id="rId3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3"/>
              </a:rPr>
              <a:t>watch?v</a:t>
            </a:r>
            <a:r>
              <a:rPr lang="en-US" dirty="0">
                <a:latin typeface="Avenir Medium"/>
                <a:cs typeface="Avenir Medium"/>
                <a:hlinkClick r:id="rId3"/>
              </a:rPr>
              <a:t>=</a:t>
            </a:r>
            <a:r>
              <a:rPr lang="en-US" dirty="0" err="1">
                <a:latin typeface="Avenir Medium"/>
                <a:cs typeface="Avenir Medium"/>
                <a:hlinkClick r:id="rId3"/>
              </a:rPr>
              <a:t>4V23ZQQfwYk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</a:rPr>
              <a:t>slides: </a:t>
            </a:r>
            <a:r>
              <a:rPr lang="en-US" dirty="0">
                <a:latin typeface="Avenir Medium"/>
                <a:cs typeface="Avenir Medium"/>
                <a:hlinkClick r:id="rId4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4"/>
              </a:rPr>
              <a:t>prezi.com</a:t>
            </a:r>
            <a:r>
              <a:rPr lang="en-US" dirty="0">
                <a:latin typeface="Avenir Medium"/>
                <a:cs typeface="Avenir Medium"/>
                <a:hlinkClick r:id="rId4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4"/>
              </a:rPr>
              <a:t>3xf8xqzvpuyz</a:t>
            </a:r>
            <a:r>
              <a:rPr lang="en-US" dirty="0">
                <a:latin typeface="Avenir Medium"/>
                <a:cs typeface="Avenir Medium"/>
                <a:hlinkClick r:id="rId4"/>
              </a:rPr>
              <a:t>/getting-started-with-r-an-accelerated-primer/</a:t>
            </a:r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Statistics with R: Using R and </a:t>
            </a:r>
            <a:r>
              <a:rPr lang="en-US" dirty="0" err="1">
                <a:latin typeface="Avenir Medium"/>
                <a:cs typeface="Avenir Medium"/>
              </a:rPr>
              <a:t>RStudio</a:t>
            </a:r>
            <a:r>
              <a:rPr lang="en-US" dirty="0">
                <a:latin typeface="Avenir Medium"/>
                <a:cs typeface="Avenir Medium"/>
              </a:rPr>
              <a:t>, Lesson 2 by Courtney Brown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5"/>
              </a:rPr>
              <a:t>https://</a:t>
            </a:r>
            <a:r>
              <a:rPr lang="en-US" dirty="0" err="1">
                <a:latin typeface="Avenir Medium"/>
                <a:cs typeface="Avenir Medium"/>
                <a:hlinkClick r:id="rId5"/>
              </a:rPr>
              <a:t>www.youtube.com</a:t>
            </a:r>
            <a:r>
              <a:rPr lang="en-US" dirty="0">
                <a:latin typeface="Avenir Medium"/>
                <a:cs typeface="Avenir Medium"/>
                <a:hlinkClick r:id="rId5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5"/>
              </a:rPr>
              <a:t>watch?v</a:t>
            </a:r>
            <a:r>
              <a:rPr lang="en-US" dirty="0">
                <a:latin typeface="Avenir Medium"/>
                <a:cs typeface="Avenir Medium"/>
                <a:hlinkClick r:id="rId5"/>
              </a:rPr>
              <a:t>=</a:t>
            </a:r>
            <a:r>
              <a:rPr lang="en-US" dirty="0" err="1">
                <a:latin typeface="Avenir Medium"/>
                <a:cs typeface="Avenir Medium"/>
                <a:hlinkClick r:id="rId5"/>
              </a:rPr>
              <a:t>2A-Y802Yink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80508211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Video-tutorials on R/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RStudio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basics (cont.)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38200" y="1295400"/>
            <a:ext cx="8305800" cy="55626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" dirty="0">
                <a:latin typeface="Avenir Medium"/>
                <a:cs typeface="Avenir Medium"/>
              </a:rPr>
              <a:t>Chester </a:t>
            </a:r>
            <a:r>
              <a:rPr lang="en" dirty="0" err="1">
                <a:latin typeface="Avenir Medium"/>
                <a:cs typeface="Avenir Medium"/>
              </a:rPr>
              <a:t>Ismay</a:t>
            </a:r>
            <a:r>
              <a:rPr lang="en" dirty="0">
                <a:latin typeface="Avenir Medium"/>
                <a:cs typeface="Avenir Medium"/>
              </a:rPr>
              <a:t> and Albert Y. Kim - An Introduction to Statistical and Data Sciences via R (2018) – Section 2 Getting Started with Data in 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cs typeface="Avenir Medium"/>
                <a:hlinkClick r:id="rId2"/>
              </a:rPr>
              <a:t>https://moderndive.com/2-getting-started.html</a:t>
            </a:r>
            <a:endParaRPr lang="ro-RO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>
                <a:latin typeface="Avenir Medium"/>
                <a:cs typeface="Avenir Medium"/>
              </a:rPr>
              <a:t>Setting </a:t>
            </a:r>
            <a:r>
              <a:rPr lang="en-US" dirty="0">
                <a:latin typeface="Avenir Medium"/>
                <a:cs typeface="Avenir Medium"/>
              </a:rPr>
              <a:t>Your Working Directory and Editing R Code (Mac) </a:t>
            </a:r>
            <a:r>
              <a:rPr lang="en-US" dirty="0">
                <a:latin typeface="Avenir Medium"/>
                <a:cs typeface="Avenir Medium"/>
                <a:hlinkClick r:id="rId3"/>
              </a:rPr>
              <a:t>https://www.youtube.com/watch?v=8xT3hmJQskU&amp;index=2&amp;list=PLjTlxb-wKvXNSDfcKPFH2gzHGyjpeCZmJ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Setting Your Working Directory and Editing R Code (Windows)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4"/>
              </a:rPr>
              <a:t>https://www.youtube.com/watch?v=XBcvH1BpIBo&amp;list=PLjTlxb-wKvXNSDfcKPFH2gzHGyjpeCZmJ&amp;index=3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How to Get Help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5"/>
              </a:rPr>
              <a:t>https://www.youtube.com/watch?v=ZFaWxxzouCY&amp;index=4&amp;list=PLjTlxb-wKvXNSDfcKPFH2gzHGyjpeCZmJ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R Packages: A Beginner's Guide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6"/>
              </a:rPr>
              <a:t>https://www.datacamp.com/community/tutorials/r-packages-guide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8890877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Web sites with R tutorials/documentation 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52400" y="1219200"/>
            <a:ext cx="8991600" cy="56388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W. N. </a:t>
            </a:r>
            <a:r>
              <a:rPr lang="en-US" dirty="0" err="1">
                <a:latin typeface="Avenir Medium"/>
                <a:cs typeface="Avenir Medium"/>
              </a:rPr>
              <a:t>Venables</a:t>
            </a:r>
            <a:r>
              <a:rPr lang="en-US" dirty="0">
                <a:latin typeface="Avenir Medium"/>
                <a:cs typeface="Avenir Medium"/>
              </a:rPr>
              <a:t>, D. M. Smith and the R Core Team - </a:t>
            </a:r>
            <a:r>
              <a:rPr lang="en-US" b="1" dirty="0">
                <a:latin typeface="Avenir Medium"/>
                <a:cs typeface="Avenir Medium"/>
              </a:rPr>
              <a:t>An Introduction to R. Notes on R:  A Programming Environment for Data Analysis and Graphics</a:t>
            </a:r>
            <a:r>
              <a:rPr lang="en-US" dirty="0">
                <a:latin typeface="Avenir Medium"/>
                <a:cs typeface="Avenir Medium"/>
              </a:rPr>
              <a:t>, </a:t>
            </a:r>
            <a:r>
              <a:rPr lang="en-US" dirty="0">
                <a:latin typeface="Avenir Medium"/>
                <a:cs typeface="Avenir Medium"/>
                <a:hlinkClick r:id="rId2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2"/>
              </a:rPr>
              <a:t>cran.r-project.org</a:t>
            </a:r>
            <a:r>
              <a:rPr lang="en-US" dirty="0">
                <a:latin typeface="Avenir Medium"/>
                <a:cs typeface="Avenir Medium"/>
                <a:hlinkClick r:id="rId2"/>
              </a:rPr>
              <a:t>/doc/manuals/r-release/R-</a:t>
            </a:r>
            <a:r>
              <a:rPr lang="en-US" dirty="0" err="1">
                <a:latin typeface="Avenir Medium"/>
                <a:cs typeface="Avenir Medium"/>
                <a:hlinkClick r:id="rId2"/>
              </a:rPr>
              <a:t>intro.pdf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pt-BR" dirty="0">
                <a:latin typeface="Avenir Medium"/>
                <a:cs typeface="Avenir Medium"/>
              </a:rPr>
              <a:t>Introducing 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pt-BR" dirty="0">
                <a:latin typeface="Avenir Medium"/>
                <a:cs typeface="Avenir Medium"/>
                <a:hlinkClick r:id="rId3"/>
              </a:rPr>
              <a:t>http://www.ats.ucla.edu/stat/r/seminars/intro.htm</a:t>
            </a:r>
            <a:endParaRPr lang="pt-BR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pt-BR" dirty="0">
                <a:latin typeface="Avenir Medium"/>
                <a:cs typeface="Avenir Medium"/>
              </a:rPr>
              <a:t>R Introduction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pt-BR" dirty="0">
                <a:latin typeface="Avenir Medium"/>
                <a:cs typeface="Avenir Medium"/>
                <a:hlinkClick r:id="rId4"/>
              </a:rPr>
              <a:t>http://www.r-tutor.com/r-introduction</a:t>
            </a:r>
            <a:endParaRPr lang="pt-BR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pt-BR" dirty="0">
                <a:latin typeface="Avenir Medium"/>
                <a:cs typeface="Avenir Medium"/>
              </a:rPr>
              <a:t>Quick 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pt-BR" dirty="0">
                <a:latin typeface="Avenir Medium"/>
                <a:cs typeface="Avenir Medium"/>
                <a:hlinkClick r:id="rId5"/>
              </a:rPr>
              <a:t>http://www.statmethods.net/</a:t>
            </a:r>
            <a:endParaRPr lang="pt-BR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Professor Courtney Brown's YouTube Video Classes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6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6"/>
              </a:rPr>
              <a:t>www.courtneybrown.com</a:t>
            </a:r>
            <a:r>
              <a:rPr lang="en-US" dirty="0">
                <a:latin typeface="Avenir Medium"/>
                <a:cs typeface="Avenir Medium"/>
                <a:hlinkClick r:id="rId6"/>
              </a:rPr>
              <a:t>/classes/</a:t>
            </a:r>
            <a:r>
              <a:rPr lang="en-US" dirty="0" err="1">
                <a:latin typeface="Avenir Medium"/>
                <a:cs typeface="Avenir Medium"/>
                <a:hlinkClick r:id="rId6"/>
              </a:rPr>
              <a:t>video_classes_Courtney_Brown.html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11837895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Web sites with R tutorials/documentation (cont.) 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52400" y="1219200"/>
            <a:ext cx="8991600" cy="57150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Advanced R by Hadley Wickham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2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2"/>
              </a:rPr>
              <a:t>adv-r.had.co.nz</a:t>
            </a:r>
            <a:r>
              <a:rPr lang="en-US" dirty="0">
                <a:latin typeface="Avenir Medium"/>
                <a:cs typeface="Avenir Medium"/>
                <a:hlinkClick r:id="rId2"/>
              </a:rPr>
              <a:t>/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</a:rPr>
              <a:t>how to do stuff in r. two minutes or less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3"/>
              </a:rPr>
              <a:t>http://www.twotorials.com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</a:rPr>
              <a:t>Introducing 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4"/>
              </a:rPr>
              <a:t>http://www.ats.ucla.edu/stat/r/seminars/intro.htm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53565756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 script associated with this presentation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90600" y="2133600"/>
            <a:ext cx="8153400" cy="4114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sz="2400" dirty="0">
                <a:latin typeface="Avenir Medium"/>
                <a:cs typeface="Avenir Medium"/>
                <a:hlinkClick r:id="rId2"/>
              </a:rPr>
              <a:t>https://github.com/marinfotache</a:t>
            </a:r>
            <a:r>
              <a:rPr lang="en-US" sz="2400">
                <a:latin typeface="Avenir Medium"/>
                <a:cs typeface="Avenir Medium"/>
                <a:hlinkClick r:id="rId2"/>
              </a:rPr>
              <a:t>/Data-Processing-Analysis-Science-with-R/blob/master/01%20R_Introduction_Data%20Structures/01a_R_Introduction.R</a:t>
            </a:r>
            <a:endParaRPr lang="en-US" sz="240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56996576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What is R 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An open-source and free language and platform for:</a:t>
            </a:r>
          </a:p>
          <a:p>
            <a:pPr lvl="1"/>
            <a:r>
              <a:rPr lang="en-US" sz="2600" dirty="0"/>
              <a:t>data gathering (from a wide variety of sources)</a:t>
            </a:r>
          </a:p>
          <a:p>
            <a:pPr lvl="1"/>
            <a:r>
              <a:rPr lang="en-US" sz="2600" dirty="0"/>
              <a:t>data processing </a:t>
            </a:r>
          </a:p>
          <a:p>
            <a:pPr lvl="1"/>
            <a:r>
              <a:rPr lang="en-US" sz="2600" dirty="0"/>
              <a:t>data exploration (data visualisation and data analysis)</a:t>
            </a:r>
          </a:p>
          <a:p>
            <a:pPr lvl="1"/>
            <a:r>
              <a:rPr lang="en-US" sz="2600" dirty="0"/>
              <a:t>data mining / machine learning / deep learning</a:t>
            </a:r>
            <a:endParaRPr lang="en-US" sz="3000" dirty="0"/>
          </a:p>
          <a:p>
            <a:r>
              <a:rPr lang="en-US" sz="3000" dirty="0"/>
              <a:t>At its inception, R was targeted specifically for statistical computing (it derives from </a:t>
            </a:r>
            <a:r>
              <a:rPr lang="en-US" sz="3000" i="1" dirty="0"/>
              <a:t>S</a:t>
            </a:r>
            <a:r>
              <a:rPr lang="en-US" sz="3000" dirty="0"/>
              <a:t> programming language)</a:t>
            </a:r>
          </a:p>
          <a:p>
            <a:r>
              <a:rPr lang="en-US" sz="3000" dirty="0"/>
              <a:t>Now it incorporates options for tasks varying from data processing to software development; still, it is not considered a full-fledged programming language (like Python, for example) </a:t>
            </a:r>
          </a:p>
          <a:p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2742322570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Why R ? (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Kabacoff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2011)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066800"/>
            <a:ext cx="8534400" cy="54864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sz="2300" dirty="0">
                <a:latin typeface="Avenir Medium"/>
                <a:cs typeface="Avenir Medium"/>
              </a:rPr>
              <a:t>R is free!  (SPSS, SAS, etc. cost thousands or tens of thousands of dollars)</a:t>
            </a:r>
          </a:p>
          <a:p>
            <a:r>
              <a:rPr lang="en-US" sz="2300" dirty="0">
                <a:latin typeface="Avenir Medium"/>
                <a:cs typeface="Avenir Medium"/>
              </a:rPr>
              <a:t>R is a comprehensive statistical platform, offering all manner of data analytic techniques</a:t>
            </a:r>
          </a:p>
          <a:p>
            <a:r>
              <a:rPr lang="en-US" sz="2300" dirty="0">
                <a:latin typeface="Avenir Medium"/>
                <a:cs typeface="Avenir Medium"/>
              </a:rPr>
              <a:t>R has state-of-the-art graphics capabilities</a:t>
            </a:r>
          </a:p>
          <a:p>
            <a:r>
              <a:rPr lang="en-US" sz="2300" dirty="0">
                <a:latin typeface="Avenir Medium"/>
                <a:cs typeface="Avenir Medium"/>
              </a:rPr>
              <a:t>R is a powerful platform for interactive data analysis and exploration</a:t>
            </a:r>
          </a:p>
          <a:p>
            <a:r>
              <a:rPr lang="en-US" sz="2300" dirty="0">
                <a:latin typeface="Avenir Medium"/>
                <a:cs typeface="Avenir Medium"/>
              </a:rPr>
              <a:t>R can easily import data from a wide variety of sources, including text files, database management systems, statistical packages, and specialized data repositories. It can write data out to these systems as well</a:t>
            </a:r>
          </a:p>
          <a:p>
            <a:r>
              <a:rPr lang="en-US" sz="2300" dirty="0">
                <a:latin typeface="Avenir Medium"/>
                <a:cs typeface="Avenir Medium"/>
              </a:rPr>
              <a:t>R provides an unparalleled platform for programming new statistical methods in an easy and straightforward manner. It’s easily extensible and provides a natural language for quickly programming recently published methods</a:t>
            </a:r>
          </a:p>
        </p:txBody>
      </p:sp>
    </p:spTree>
    <p:extLst>
      <p:ext uri="{BB962C8B-B14F-4D97-AF65-F5344CB8AC3E}">
        <p14:creationId xmlns:p14="http://schemas.microsoft.com/office/powerpoint/2010/main" val="4161183439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Why R ? (cont.)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19200"/>
            <a:ext cx="8458200" cy="54102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>
                <a:latin typeface="Avenir Medium"/>
                <a:cs typeface="Avenir Medium"/>
              </a:rPr>
              <a:t>R contains advanced statistical routines not yet available in other packages. In fact, new methods become available for download on a weekly basis</a:t>
            </a:r>
          </a:p>
          <a:p>
            <a:r>
              <a:rPr lang="en-US" dirty="0">
                <a:latin typeface="Avenir Medium"/>
                <a:cs typeface="Avenir Medium"/>
              </a:rPr>
              <a:t>R has an (over) enthusiastic community of users and developers</a:t>
            </a:r>
          </a:p>
          <a:p>
            <a:r>
              <a:rPr lang="en-US" dirty="0">
                <a:latin typeface="Avenir Medium"/>
                <a:cs typeface="Avenir Medium"/>
              </a:rPr>
              <a:t>A variety of graphic user interfaces (GUIs) are available, offering the power of R through menus and dialogs.</a:t>
            </a:r>
          </a:p>
          <a:p>
            <a:r>
              <a:rPr lang="en-US" dirty="0">
                <a:latin typeface="Avenir Medium"/>
                <a:cs typeface="Avenir Medium"/>
              </a:rPr>
              <a:t>R runs on a wide array of platforms, including Windows, Unix, and Mac OS X</a:t>
            </a:r>
          </a:p>
        </p:txBody>
      </p:sp>
    </p:spTree>
    <p:extLst>
      <p:ext uri="{BB962C8B-B14F-4D97-AF65-F5344CB8AC3E}">
        <p14:creationId xmlns:p14="http://schemas.microsoft.com/office/powerpoint/2010/main" val="2264590996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 main limitations (Fotache &amp; Strimbei, 2013)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143000"/>
            <a:ext cx="8534400" cy="57150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User interface: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R was initially based on the command prompt and scripts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SPSS and Excel users find the transition to R interface (GUI) difficult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latin typeface="Avenir Medium"/>
                <a:cs typeface="Avenir Medium"/>
              </a:rPr>
              <a:t>IDEs</a:t>
            </a:r>
            <a:r>
              <a:rPr lang="en-US" dirty="0">
                <a:latin typeface="Avenir Medium"/>
                <a:cs typeface="Avenir Medium"/>
              </a:rPr>
              <a:t> like RStudio have hugely improved the GUI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A tidal wave of packages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Deciding which function/package to use is not always an easy task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Some of the packages are poorly maintained (unavailable in recent R versions)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New packages require constant scanning of R literature/blogosphere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Data sourcing (not particular to R)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In many cases </a:t>
            </a:r>
            <a:r>
              <a:rPr lang="en-US" dirty="0" err="1">
                <a:latin typeface="Avenir Medium"/>
                <a:cs typeface="Avenir Medium"/>
              </a:rPr>
              <a:t>ETL</a:t>
            </a:r>
            <a:r>
              <a:rPr lang="en-US" dirty="0">
                <a:latin typeface="Avenir Medium"/>
                <a:cs typeface="Avenir Medium"/>
              </a:rPr>
              <a:t> mechanisms are needed for gathering data from web logs, sensors, mobile applications, Excel files, etc.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Various packages have been developed in this respect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Recent APIs, web services are beneficial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Functional programming (not only in R) requires  some time to master</a:t>
            </a:r>
          </a:p>
        </p:txBody>
      </p:sp>
    </p:spTree>
    <p:extLst>
      <p:ext uri="{BB962C8B-B14F-4D97-AF65-F5344CB8AC3E}">
        <p14:creationId xmlns:p14="http://schemas.microsoft.com/office/powerpoint/2010/main" val="3733681143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References/resources on R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143000"/>
            <a:ext cx="8534400" cy="5715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en-US" dirty="0">
                <a:latin typeface="Avenir Medium"/>
                <a:cs typeface="Avenir Medium"/>
              </a:rPr>
              <a:t>R resources (free courses, books, tutorials, &amp; cheat sheets)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2"/>
              </a:rPr>
              <a:t>https://paulvanderlaken.com/2017/08/10/r-resources-cheatsheets-tutorials-books/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Avenir Medium"/>
                <a:cs typeface="Avenir Medium"/>
              </a:rPr>
              <a:t>New to R? Kickstart your learning and career with these 6 steps! </a:t>
            </a:r>
            <a:r>
              <a:rPr lang="en-US" dirty="0">
                <a:latin typeface="Avenir Medium"/>
                <a:cs typeface="Avenir Medium"/>
                <a:hlinkClick r:id="rId3"/>
              </a:rPr>
              <a:t>https://paulvanderlaken.com/2017/10/18/learn-r/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Avenir Medium"/>
                <a:cs typeface="Avenir Medium"/>
              </a:rPr>
              <a:t>R Tutorials and Courses </a:t>
            </a:r>
            <a:r>
              <a:rPr lang="en-US" dirty="0">
                <a:latin typeface="Avenir Medium"/>
                <a:cs typeface="Avenir Medium"/>
                <a:hlinkClick r:id="rId4"/>
              </a:rPr>
              <a:t>https://hackr.io/tutorials/learn-r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Avenir Medium"/>
                <a:cs typeface="Avenir Medium"/>
              </a:rPr>
              <a:t>What are some good resources for learning R? </a:t>
            </a:r>
            <a:r>
              <a:rPr lang="en-US" dirty="0">
                <a:latin typeface="Avenir Medium"/>
                <a:cs typeface="Avenir Medium"/>
                <a:hlinkClick r:id="rId5"/>
              </a:rPr>
              <a:t>https://www.quora.com/What-are-some-good-resources-for-learning-R-1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0967726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References/resources on R (cont.)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143000"/>
            <a:ext cx="8534400" cy="5715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en-US" dirty="0" err="1">
                <a:latin typeface="Avenir Medium"/>
                <a:cs typeface="Avenir Medium"/>
              </a:rPr>
              <a:t>CRAN</a:t>
            </a:r>
            <a:r>
              <a:rPr lang="en-US" dirty="0">
                <a:latin typeface="Avenir Medium"/>
                <a:cs typeface="Avenir Medium"/>
              </a:rPr>
              <a:t> - the main R site: </a:t>
            </a:r>
            <a:r>
              <a:rPr lang="en-US" dirty="0">
                <a:latin typeface="Avenir Medium"/>
                <a:cs typeface="Avenir Medium"/>
                <a:hlinkClick r:id="rId2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2"/>
              </a:rPr>
              <a:t>cran.r-project.org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Avenir Medium"/>
                <a:cs typeface="Avenir Medium"/>
              </a:rPr>
              <a:t>Books/e-Books which can be bought from: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venir Medium"/>
                <a:cs typeface="Avenir Medium"/>
              </a:rPr>
              <a:t>Amazon (unfortunately, sometimes statistical formula are poorly displayed on Kindle format)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venir Medium"/>
                <a:cs typeface="Avenir Medium"/>
              </a:rPr>
              <a:t>Publishers (Manning, </a:t>
            </a:r>
            <a:r>
              <a:rPr lang="en-US" dirty="0" err="1">
                <a:latin typeface="Avenir Medium"/>
                <a:cs typeface="Avenir Medium"/>
              </a:rPr>
              <a:t>Packt</a:t>
            </a:r>
            <a:r>
              <a:rPr lang="en-US" dirty="0">
                <a:latin typeface="Avenir Medium"/>
                <a:cs typeface="Avenir Medium"/>
              </a:rPr>
              <a:t>, …): PDF format widely provided - excellent to read/display/code copy  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venir Medium"/>
                <a:cs typeface="Avenir Medium"/>
              </a:rPr>
              <a:t>Free e-Books (see next slides) and PDF tutorials available on web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venir Medium"/>
                <a:cs typeface="Avenir Medium"/>
              </a:rPr>
              <a:t>Presentations posted on </a:t>
            </a:r>
            <a:r>
              <a:rPr lang="en-US" dirty="0" err="1">
                <a:latin typeface="Avenir Medium"/>
                <a:cs typeface="Avenir Medium"/>
              </a:rPr>
              <a:t>Slideshare</a:t>
            </a:r>
            <a:r>
              <a:rPr lang="en-US" dirty="0">
                <a:latin typeface="Avenir Medium"/>
                <a:cs typeface="Avenir Medium"/>
              </a:rPr>
              <a:t>, universities or courses pages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venir Medium"/>
                <a:cs typeface="Avenir Medium"/>
              </a:rPr>
              <a:t>Video-tutorials (mostly on YouTube)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3"/>
              </a:rPr>
              <a:t>http://flavioazevedo.com/stats-and-r-blog/2016/9/13/learning-r-on-youtube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52056935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References/resources on R (cont.)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295400"/>
            <a:ext cx="8534400" cy="56388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Journals: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Journal of Statistical Software: </a:t>
            </a:r>
            <a:r>
              <a:rPr lang="en-US" dirty="0">
                <a:latin typeface="Avenir Medium"/>
                <a:cs typeface="Avenir Medium"/>
                <a:hlinkClick r:id="rId2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2"/>
              </a:rPr>
              <a:t>www.jstatsoft.org</a:t>
            </a:r>
            <a:r>
              <a:rPr lang="en-US" dirty="0">
                <a:latin typeface="Avenir Medium"/>
                <a:cs typeface="Avenir Medium"/>
                <a:hlinkClick r:id="rId2"/>
              </a:rPr>
              <a:t>/</a:t>
            </a: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The R Journal: </a:t>
            </a:r>
            <a:r>
              <a:rPr lang="en-US" dirty="0">
                <a:latin typeface="Avenir Medium"/>
                <a:cs typeface="Avenir Medium"/>
                <a:hlinkClick r:id="rId3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3"/>
              </a:rPr>
              <a:t>journal.r-project.org</a:t>
            </a:r>
            <a:r>
              <a:rPr lang="en-US" dirty="0">
                <a:latin typeface="Avenir Medium"/>
                <a:cs typeface="Avenir Medium"/>
                <a:hlinkClick r:id="rId3"/>
              </a:rPr>
              <a:t>/</a:t>
            </a: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Journal of Statistics Education (not targeted only to R, but generally to Statistics): </a:t>
            </a:r>
            <a:r>
              <a:rPr lang="en-US" dirty="0">
                <a:latin typeface="Avenir Medium"/>
                <a:cs typeface="Avenir Medium"/>
                <a:hlinkClick r:id="rId4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4"/>
              </a:rPr>
              <a:t>www.amstat.org</a:t>
            </a:r>
            <a:r>
              <a:rPr lang="en-US" dirty="0">
                <a:latin typeface="Avenir Medium"/>
                <a:cs typeface="Avenir Medium"/>
                <a:hlinkClick r:id="rId4"/>
              </a:rPr>
              <a:t>/publications/</a:t>
            </a:r>
            <a:r>
              <a:rPr lang="en-US" dirty="0" err="1">
                <a:latin typeface="Avenir Medium"/>
                <a:cs typeface="Avenir Medium"/>
                <a:hlinkClick r:id="rId4"/>
              </a:rPr>
              <a:t>jse</a:t>
            </a:r>
            <a:r>
              <a:rPr lang="en-US" dirty="0">
                <a:latin typeface="Avenir Medium"/>
                <a:cs typeface="Avenir Medium"/>
                <a:hlinkClick r:id="rId4"/>
              </a:rPr>
              <a:t>/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Stack Overflow R section - A question-and-answer site: </a:t>
            </a:r>
            <a:r>
              <a:rPr lang="en-US" dirty="0">
                <a:latin typeface="Avenir Medium"/>
                <a:cs typeface="Avenir Medium"/>
                <a:hlinkClick r:id="rId5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5"/>
              </a:rPr>
              <a:t>stackoverflow.com</a:t>
            </a:r>
            <a:r>
              <a:rPr lang="en-US" dirty="0">
                <a:latin typeface="Avenir Medium"/>
                <a:cs typeface="Avenir Medium"/>
                <a:hlinkClick r:id="rId5"/>
              </a:rPr>
              <a:t>/questions/tagged/r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R news and tutorials contributed by (552) R bloggers: </a:t>
            </a:r>
            <a:r>
              <a:rPr lang="en-US" dirty="0">
                <a:latin typeface="Avenir Medium"/>
                <a:cs typeface="Avenir Medium"/>
                <a:hlinkClick r:id="rId6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6"/>
              </a:rPr>
              <a:t>www.r-bloggers.com</a:t>
            </a:r>
            <a:r>
              <a:rPr lang="en-US" dirty="0">
                <a:latin typeface="Avenir Medium"/>
                <a:cs typeface="Avenir Medium"/>
                <a:hlinkClick r:id="rId6"/>
              </a:rPr>
              <a:t>/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Other R communities, blogs, academic courses, etc.</a:t>
            </a:r>
          </a:p>
        </p:txBody>
      </p:sp>
    </p:spTree>
    <p:extLst>
      <p:ext uri="{BB962C8B-B14F-4D97-AF65-F5344CB8AC3E}">
        <p14:creationId xmlns:p14="http://schemas.microsoft.com/office/powerpoint/2010/main" val="3996878092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Video-tutorials on R/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RStudio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installation 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95400"/>
            <a:ext cx="8458200" cy="55626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>
                <a:latin typeface="Avenir Medium"/>
                <a:cs typeface="Avenir Medium"/>
              </a:rPr>
              <a:t>Installing R &amp; </a:t>
            </a:r>
            <a:r>
              <a:rPr lang="en-US" dirty="0" err="1">
                <a:latin typeface="Avenir Medium"/>
                <a:cs typeface="Avenir Medium"/>
              </a:rPr>
              <a:t>RStudio</a:t>
            </a:r>
            <a:r>
              <a:rPr lang="en-US" dirty="0">
                <a:latin typeface="Avenir Medium"/>
                <a:cs typeface="Avenir Medium"/>
              </a:rPr>
              <a:t> on Windows - 15 min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2"/>
              </a:rPr>
              <a:t>https://</a:t>
            </a:r>
            <a:r>
              <a:rPr lang="en-US" dirty="0" err="1">
                <a:latin typeface="Avenir Medium"/>
                <a:cs typeface="Avenir Medium"/>
                <a:hlinkClick r:id="rId2"/>
              </a:rPr>
              <a:t>www.youtube.com</a:t>
            </a:r>
            <a:r>
              <a:rPr lang="en-US" dirty="0">
                <a:latin typeface="Avenir Medium"/>
                <a:cs typeface="Avenir Medium"/>
                <a:hlinkClick r:id="rId2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2"/>
              </a:rPr>
              <a:t>watch?v</a:t>
            </a:r>
            <a:r>
              <a:rPr lang="en-US" dirty="0">
                <a:latin typeface="Avenir Medium"/>
                <a:cs typeface="Avenir Medium"/>
                <a:hlinkClick r:id="rId2"/>
              </a:rPr>
              <a:t>=</a:t>
            </a:r>
            <a:r>
              <a:rPr lang="en-US" dirty="0" err="1">
                <a:latin typeface="Avenir Medium"/>
                <a:cs typeface="Avenir Medium"/>
                <a:hlinkClick r:id="rId2"/>
              </a:rPr>
              <a:t>MFfRQuQKGYg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Install R and </a:t>
            </a:r>
            <a:r>
              <a:rPr lang="en-US" dirty="0" err="1">
                <a:latin typeface="Avenir Medium"/>
                <a:cs typeface="Avenir Medium"/>
              </a:rPr>
              <a:t>RStudio</a:t>
            </a:r>
            <a:r>
              <a:rPr lang="en-US" dirty="0">
                <a:latin typeface="Avenir Medium"/>
                <a:cs typeface="Avenir Medium"/>
              </a:rPr>
              <a:t> on Windows 7 (</a:t>
            </a:r>
            <a:r>
              <a:rPr lang="en-US" dirty="0" err="1">
                <a:latin typeface="Avenir Medium"/>
                <a:cs typeface="Avenir Medium"/>
              </a:rPr>
              <a:t>OpenIntro</a:t>
            </a:r>
            <a:r>
              <a:rPr lang="en-US" dirty="0">
                <a:latin typeface="Avenir Medium"/>
                <a:cs typeface="Avenir Medium"/>
              </a:rPr>
              <a:t>)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3"/>
              </a:rPr>
              <a:t>https://</a:t>
            </a:r>
            <a:r>
              <a:rPr lang="en-US" dirty="0" err="1">
                <a:latin typeface="Avenir Medium"/>
                <a:cs typeface="Avenir Medium"/>
                <a:hlinkClick r:id="rId3"/>
              </a:rPr>
              <a:t>www.youtube.com</a:t>
            </a:r>
            <a:r>
              <a:rPr lang="en-US" dirty="0">
                <a:latin typeface="Avenir Medium"/>
                <a:cs typeface="Avenir Medium"/>
                <a:hlinkClick r:id="rId3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3"/>
              </a:rPr>
              <a:t>watch?v</a:t>
            </a:r>
            <a:r>
              <a:rPr lang="en-US" dirty="0">
                <a:latin typeface="Avenir Medium"/>
                <a:cs typeface="Avenir Medium"/>
                <a:hlinkClick r:id="rId3"/>
              </a:rPr>
              <a:t>=</a:t>
            </a:r>
            <a:r>
              <a:rPr lang="en-US" dirty="0" err="1">
                <a:latin typeface="Avenir Medium"/>
                <a:cs typeface="Avenir Medium"/>
                <a:hlinkClick r:id="rId3"/>
              </a:rPr>
              <a:t>eD07NznguA4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Getting started with R and </a:t>
            </a:r>
            <a:r>
              <a:rPr lang="en-US" dirty="0" err="1">
                <a:latin typeface="Avenir Medium"/>
                <a:cs typeface="Avenir Medium"/>
              </a:rPr>
              <a:t>RStudio</a:t>
            </a:r>
            <a:r>
              <a:rPr lang="en-US" dirty="0">
                <a:latin typeface="Avenir Medium"/>
                <a:cs typeface="Avenir Medium"/>
              </a:rPr>
              <a:t> (on Mac) - download, installation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4"/>
              </a:rPr>
              <a:t>https://</a:t>
            </a:r>
            <a:r>
              <a:rPr lang="en-US" dirty="0" err="1">
                <a:latin typeface="Avenir Medium"/>
                <a:cs typeface="Avenir Medium"/>
                <a:hlinkClick r:id="rId4"/>
              </a:rPr>
              <a:t>www.youtube.com</a:t>
            </a:r>
            <a:r>
              <a:rPr lang="en-US" dirty="0">
                <a:latin typeface="Avenir Medium"/>
                <a:cs typeface="Avenir Medium"/>
                <a:hlinkClick r:id="rId4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4"/>
              </a:rPr>
              <a:t>watch?v</a:t>
            </a:r>
            <a:r>
              <a:rPr lang="en-US" dirty="0">
                <a:latin typeface="Avenir Medium"/>
                <a:cs typeface="Avenir Medium"/>
                <a:hlinkClick r:id="rId4"/>
              </a:rPr>
              <a:t>=</a:t>
            </a:r>
            <a:r>
              <a:rPr lang="en-US" dirty="0" err="1">
                <a:latin typeface="Avenir Medium"/>
                <a:cs typeface="Avenir Medium"/>
                <a:hlinkClick r:id="rId4"/>
              </a:rPr>
              <a:t>lVKMsaWju8w</a:t>
            </a:r>
            <a:endParaRPr lang="en-US" dirty="0">
              <a:latin typeface="Avenir Medium"/>
              <a:cs typeface="Avenir Medium"/>
            </a:endParaRPr>
          </a:p>
          <a:p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Programming in R - Getting Started - Installing R and </a:t>
            </a:r>
            <a:r>
              <a:rPr lang="en-US" dirty="0" err="1">
                <a:latin typeface="Avenir Medium"/>
                <a:cs typeface="Avenir Medium"/>
              </a:rPr>
              <a:t>RStudio</a:t>
            </a:r>
            <a:r>
              <a:rPr lang="en-US" dirty="0">
                <a:latin typeface="Avenir Medium"/>
                <a:cs typeface="Avenir Medium"/>
              </a:rPr>
              <a:t> on a Mac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5"/>
              </a:rPr>
              <a:t>https://</a:t>
            </a:r>
            <a:r>
              <a:rPr lang="en-US" dirty="0" err="1">
                <a:latin typeface="Avenir Medium"/>
                <a:cs typeface="Avenir Medium"/>
                <a:hlinkClick r:id="rId5"/>
              </a:rPr>
              <a:t>www.youtube.com</a:t>
            </a:r>
            <a:r>
              <a:rPr lang="en-US" dirty="0">
                <a:latin typeface="Avenir Medium"/>
                <a:cs typeface="Avenir Medium"/>
                <a:hlinkClick r:id="rId5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5"/>
              </a:rPr>
              <a:t>watch?v</a:t>
            </a:r>
            <a:r>
              <a:rPr lang="en-US" dirty="0">
                <a:latin typeface="Avenir Medium"/>
                <a:cs typeface="Avenir Medium"/>
                <a:hlinkClick r:id="rId5"/>
              </a:rPr>
              <a:t>=</a:t>
            </a:r>
            <a:r>
              <a:rPr lang="en-US" dirty="0" err="1">
                <a:latin typeface="Avenir Medium"/>
                <a:cs typeface="Avenir Medium"/>
                <a:hlinkClick r:id="rId5"/>
              </a:rPr>
              <a:t>Ywj6yNfc5nM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35128330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9405</TotalTime>
  <Words>1352</Words>
  <Application>Microsoft Macintosh PowerPoint</Application>
  <PresentationFormat>On-screen Show (4:3)</PresentationFormat>
  <Paragraphs>145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Arial Unicode MS</vt:lpstr>
      <vt:lpstr>Arial</vt:lpstr>
      <vt:lpstr>Avenir Medium</vt:lpstr>
      <vt:lpstr>Book Antiqua</vt:lpstr>
      <vt:lpstr>Calisto MT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Data  Processing/Analysis/Science  with R</vt:lpstr>
      <vt:lpstr>What is R ?</vt:lpstr>
      <vt:lpstr>Why R ? (Kabacoff, 2011)</vt:lpstr>
      <vt:lpstr>Why R ? (cont.)</vt:lpstr>
      <vt:lpstr>R main limitations (Fotache &amp; Strimbei, 2013)</vt:lpstr>
      <vt:lpstr>References/resources on R</vt:lpstr>
      <vt:lpstr>References/resources on R (cont.)</vt:lpstr>
      <vt:lpstr>References/resources on R (cont.)</vt:lpstr>
      <vt:lpstr>Video-tutorials on R/RStudio installation </vt:lpstr>
      <vt:lpstr>Video-tutorials on R/RStudio basics</vt:lpstr>
      <vt:lpstr>Video-tutorials on R/RStudio basics (cont.)</vt:lpstr>
      <vt:lpstr>Web sites with R tutorials/documentation </vt:lpstr>
      <vt:lpstr>Web sites with R tutorials/documentation (cont.) </vt:lpstr>
      <vt:lpstr>R script associated with this presentation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477</cp:revision>
  <dcterms:created xsi:type="dcterms:W3CDTF">2002-10-11T06:23:42Z</dcterms:created>
  <dcterms:modified xsi:type="dcterms:W3CDTF">2018-12-11T04:39:39Z</dcterms:modified>
</cp:coreProperties>
</file>