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44" r:id="rId3"/>
    <p:sldId id="446" r:id="rId4"/>
    <p:sldId id="392" r:id="rId5"/>
    <p:sldId id="443" r:id="rId6"/>
    <p:sldId id="391" r:id="rId7"/>
    <p:sldId id="440" r:id="rId8"/>
    <p:sldId id="441" r:id="rId9"/>
    <p:sldId id="442" r:id="rId10"/>
    <p:sldId id="398" r:id="rId11"/>
    <p:sldId id="355" r:id="rId12"/>
    <p:sldId id="401" r:id="rId13"/>
    <p:sldId id="402" r:id="rId14"/>
    <p:sldId id="400" r:id="rId15"/>
    <p:sldId id="405" r:id="rId16"/>
    <p:sldId id="408" r:id="rId17"/>
    <p:sldId id="356" r:id="rId18"/>
    <p:sldId id="409" r:id="rId19"/>
    <p:sldId id="407" r:id="rId20"/>
    <p:sldId id="410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11" r:id="rId32"/>
    <p:sldId id="423" r:id="rId33"/>
    <p:sldId id="424" r:id="rId34"/>
    <p:sldId id="425" r:id="rId35"/>
    <p:sldId id="426" r:id="rId36"/>
    <p:sldId id="427" r:id="rId37"/>
    <p:sldId id="428" r:id="rId38"/>
    <p:sldId id="431" r:id="rId39"/>
    <p:sldId id="430" r:id="rId40"/>
    <p:sldId id="433" r:id="rId41"/>
    <p:sldId id="429" r:id="rId42"/>
    <p:sldId id="434" r:id="rId43"/>
    <p:sldId id="435" r:id="rId44"/>
    <p:sldId id="412" r:id="rId4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3" autoAdjust="0"/>
    <p:restoredTop sz="50000" autoAdjust="0"/>
  </p:normalViewPr>
  <p:slideViewPr>
    <p:cSldViewPr>
      <p:cViewPr varScale="1">
        <p:scale>
          <a:sx n="129" d="100"/>
          <a:sy n="129" d="100"/>
        </p:scale>
        <p:origin x="15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amross.net/blog/2014/2/10/using-times-and-dates-in-r---presentation-code.html" TargetMode="External"/><Relationship Id="rId2" Type="http://schemas.openxmlformats.org/officeDocument/2006/relationships/hyperlink" Target="http://www.cyclismo.org/tutorial/R/ti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FovWLPHI24&amp;list=PLjTlxb-wKvXOdzysAE6qrEBN_aSBC0LZS&amp;index=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urses/free-introduction-to-r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strings.pdf" TargetMode="External"/><Relationship Id="rId2" Type="http://schemas.openxmlformats.org/officeDocument/2006/relationships/hyperlink" Target="http://github.com/rstudio/cheatsheets/raw/master/base-r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rstudio.com/wp-content/uploads/2016/09/RegExCheatsheet.pdf" TargetMode="External"/><Relationship Id="rId4" Type="http://schemas.openxmlformats.org/officeDocument/2006/relationships/hyperlink" Target="https://github.com/rstudio/cheatsheets/raw/master/lubridate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lubridate/lubridate.pdf" TargetMode="External"/><Relationship Id="rId2" Type="http://schemas.openxmlformats.org/officeDocument/2006/relationships/hyperlink" Target="http://vita.had.co.nz/papers/lubridat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PHYPXBK_ks" TargetMode="External"/><Relationship Id="rId7" Type="http://schemas.openxmlformats.org/officeDocument/2006/relationships/hyperlink" Target="https://www.youtube.com/watch?v=5AQM-yUX9zg&amp;list=PLjTlxb-wKvXNSDfcKPFH2gzHGyjpeCZmJ&amp;index=6" TargetMode="External"/><Relationship Id="rId2" Type="http://schemas.openxmlformats.org/officeDocument/2006/relationships/hyperlink" Target="https://www.youtube.com/watch?v=--r9_R60Jw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-kw1MlOS1U" TargetMode="External"/><Relationship Id="rId5" Type="http://schemas.openxmlformats.org/officeDocument/2006/relationships/hyperlink" Target="https://www.youtube.com/watch?v=ZaBu2dnffy8" TargetMode="External"/><Relationship Id="rId4" Type="http://schemas.openxmlformats.org/officeDocument/2006/relationships/hyperlink" Target="https://www.youtube.com/watch?v=Coe0N2xb8kk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57400"/>
            <a:ext cx="8839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1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Processing/Analysis/</a:t>
            </a:r>
            <a:r>
              <a:rPr lang="en-US" sz="4400" b="1">
                <a:latin typeface="Calisto MT" pitchFamily="18" charset="0"/>
                <a:ea typeface="Batang" pitchFamily="18" charset="-127"/>
              </a:rPr>
              <a:t>Science </a:t>
            </a:r>
            <a:br>
              <a:rPr lang="en-US" sz="4400" b="1">
                <a:latin typeface="Calisto MT" pitchFamily="18" charset="0"/>
                <a:ea typeface="Batang" pitchFamily="18" charset="-127"/>
              </a:rPr>
            </a:br>
            <a:r>
              <a:rPr lang="en-US" sz="4400" b="1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Main Data Types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Basic Data Types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dirty="0">
                <a:latin typeface="Avenir Medium"/>
                <a:cs typeface="Avenir Medium"/>
              </a:rPr>
              <a:t>String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Character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Factor (see next presentation on Data Structures)</a:t>
            </a:r>
          </a:p>
          <a:p>
            <a:r>
              <a:rPr lang="pt-BR" dirty="0">
                <a:latin typeface="Avenir Medium"/>
                <a:cs typeface="Avenir Medium"/>
              </a:rPr>
              <a:t>Number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Numeric/real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Integer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Complex</a:t>
            </a:r>
          </a:p>
          <a:p>
            <a:r>
              <a:rPr lang="pt-BR" dirty="0">
                <a:latin typeface="Avenir Medium"/>
                <a:cs typeface="Avenir Medium"/>
              </a:rPr>
              <a:t>Logical (Boolean)</a:t>
            </a:r>
          </a:p>
          <a:p>
            <a:r>
              <a:rPr lang="pt-BR" dirty="0">
                <a:latin typeface="Avenir Medium"/>
                <a:cs typeface="Avenir Medium"/>
              </a:rPr>
              <a:t>Datetime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Date 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Timestamp (POSIXct, </a:t>
            </a:r>
            <a:r>
              <a:rPr lang="en-US" dirty="0" err="1">
                <a:latin typeface="Avenir Medium"/>
                <a:cs typeface="Avenir Medium"/>
              </a:rPr>
              <a:t>POSIXlt</a:t>
            </a:r>
            <a:r>
              <a:rPr lang="pt-BR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5397616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a_char_var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"An example of a character variable"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a_char_var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ro-RO" sz="2400" dirty="0"/>
              <a:t>[1] "character“</a:t>
            </a:r>
            <a:endParaRPr lang="en-US" sz="2400" dirty="0"/>
          </a:p>
          <a:p>
            <a:r>
              <a:rPr lang="pt-BR" dirty="0"/>
              <a:t>Useful functions for dealing with strings: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nchar</a:t>
            </a:r>
            <a:r>
              <a:rPr lang="pt-BR" dirty="0"/>
              <a:t> – count the number of characters in a string (the length of the string)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substr </a:t>
            </a:r>
            <a:r>
              <a:rPr lang="pt-BR" dirty="0"/>
              <a:t>– extract a part of a string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paste</a:t>
            </a:r>
            <a:r>
              <a:rPr lang="pt-BR" dirty="0"/>
              <a:t> – concatenates two or more strings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grep </a:t>
            </a:r>
            <a:r>
              <a:rPr lang="pt-BR" dirty="0"/>
              <a:t>– search a pattern in string variable(s)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gsub </a:t>
            </a:r>
            <a:r>
              <a:rPr lang="pt-BR" dirty="0"/>
              <a:t>– search and replace a pattern in string variable(s)</a:t>
            </a:r>
          </a:p>
          <a:p>
            <a:r>
              <a:rPr lang="pt-BR" dirty="0"/>
              <a:t>Useful package: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2401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a_num_var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&lt;- 75.53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a_num_var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"numeric"</a:t>
            </a:r>
          </a:p>
          <a:p>
            <a:r>
              <a:rPr lang="en-US" dirty="0"/>
              <a:t>Even when assigning integers, the variable type is actually numeric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another_num_var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&lt;- 75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another_num_var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[1] "numeric“</a:t>
            </a:r>
          </a:p>
          <a:p>
            <a:pPr marL="82296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/>
              <a:t>Useful functions/operators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pt-BR" sz="3200" dirty="0"/>
              <a:t>,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trunc</a:t>
            </a:r>
            <a:r>
              <a:rPr lang="pt-BR" sz="3200" dirty="0"/>
              <a:t>,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pt-BR" dirty="0"/>
              <a:t> – extract the integer from a numeric (real) value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round </a:t>
            </a:r>
            <a:r>
              <a:rPr lang="pt-BR" dirty="0"/>
              <a:t>– rounding numeric/real values</a:t>
            </a:r>
          </a:p>
          <a:p>
            <a:pPr lvl="1"/>
            <a:r>
              <a:rPr lang="pt-BR" dirty="0"/>
              <a:t>%%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– modulus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sqrt </a:t>
            </a:r>
            <a:r>
              <a:rPr lang="pt-BR" dirty="0"/>
              <a:t>– extract the square root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28640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Integer and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Declaring integers requires letter L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an_int_var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75L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an_int_var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r>
              <a:rPr lang="pt-BR" dirty="0"/>
              <a:t>Same basic functions/operators for integers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pt-BR" dirty="0"/>
              <a:t> – extract the integer from a numeric (real) value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round </a:t>
            </a:r>
            <a:r>
              <a:rPr lang="pt-BR" dirty="0"/>
              <a:t>– round integer values (see R script)</a:t>
            </a:r>
          </a:p>
          <a:p>
            <a:pPr lvl="1"/>
            <a:r>
              <a:rPr lang="pt-BR" dirty="0"/>
              <a:t>%/%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– integer division</a:t>
            </a:r>
          </a:p>
          <a:p>
            <a:endParaRPr lang="en-US" sz="800" dirty="0"/>
          </a:p>
          <a:p>
            <a:r>
              <a:rPr lang="en-US" dirty="0"/>
              <a:t>Declaring complex numbers requires letter i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a_complex_var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&lt;- 825 +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3i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a_complex_var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"complex"</a:t>
            </a:r>
            <a:endParaRPr lang="pt-BR" dirty="0"/>
          </a:p>
          <a:p>
            <a:pPr marL="82296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06955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Dates, Times &amp;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198296" cy="5733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three classes of objects for dealing with dates, times, and timestamps: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/>
              <a:t>POSIXct</a:t>
            </a:r>
          </a:p>
          <a:p>
            <a:pPr lvl="1"/>
            <a:r>
              <a:rPr lang="en-US"/>
              <a:t>POSIXlt</a:t>
            </a:r>
            <a:endParaRPr lang="en-US" dirty="0"/>
          </a:p>
          <a:p>
            <a:r>
              <a:rPr lang="en-US" dirty="0"/>
              <a:t>Some useful links for documentation:</a:t>
            </a:r>
          </a:p>
          <a:p>
            <a:pPr lvl="1"/>
            <a:r>
              <a:rPr lang="en-US" dirty="0">
                <a:hlinkClick r:id="rId2"/>
              </a:rPr>
              <a:t>http://www.cyclismo.org/tutorial/R/time.html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http://www.noamross.net/blog/2014/2/10/using-times-and-dates-in-r---presentation-code.html</a:t>
            </a:r>
            <a:endParaRPr lang="en-US" dirty="0"/>
          </a:p>
          <a:p>
            <a:pPr lvl="1"/>
            <a:endParaRPr lang="en-US" dirty="0"/>
          </a:p>
          <a:p>
            <a:r>
              <a:rPr lang="en-US"/>
              <a:t>Also a video-tutorial: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https://www.youtube.com/watch?v=JFovWLPHI24&amp;list=PLjTlxb-wKvXOdzysAE6qrEBN_aSBC0LZS&amp;index=6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3785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018"/>
            <a:ext cx="8856984" cy="573325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Dates are internally stored as the number of days since 1970-01-01, with negative values for earlier dates.</a:t>
            </a:r>
          </a:p>
          <a:p>
            <a:pPr marL="82296" indent="0">
              <a:buNone/>
            </a:pPr>
            <a:endParaRPr lang="en-US" sz="2800" dirty="0"/>
          </a:p>
          <a:p>
            <a:r>
              <a:rPr lang="en-US" sz="2800" dirty="0" err="1"/>
              <a:t>The default format for declaring dates is </a:t>
            </a:r>
            <a:r>
              <a:rPr lang="en-US" sz="2800" dirty="0" err="1">
                <a:latin typeface="Consolas"/>
                <a:cs typeface="Consolas"/>
              </a:rPr>
              <a:t>yyyy-mm-dd</a:t>
            </a:r>
            <a:r>
              <a:rPr lang="en-US" sz="2800" dirty="0" err="1"/>
              <a:t>. </a:t>
            </a:r>
          </a:p>
          <a:p>
            <a:pPr marL="82296" indent="0">
              <a:buNone/>
            </a:pP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 &lt;- as.Date("2014-10-01")</a:t>
            </a: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</a:t>
            </a:r>
          </a:p>
          <a:p>
            <a:pPr marL="82296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[1] "2014-10-01"</a:t>
            </a:r>
          </a:p>
          <a:p>
            <a:pPr marL="82296" indent="0">
              <a:buNone/>
            </a:pP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class(a_date_var)</a:t>
            </a:r>
          </a:p>
          <a:p>
            <a:pPr marL="82296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</p:txBody>
      </p:sp>
    </p:spTree>
    <p:extLst>
      <p:ext uri="{BB962C8B-B14F-4D97-AF65-F5344CB8AC3E}">
        <p14:creationId xmlns:p14="http://schemas.microsoft.com/office/powerpoint/2010/main" val="60657588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018"/>
            <a:ext cx="9144000" cy="5733256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/>
              <a:t>The default format can be replaced with an user-defined one</a:t>
            </a:r>
          </a:p>
          <a:p>
            <a:pPr lvl="1"/>
            <a:r>
              <a:rPr lang="en-US" dirty="0" err="1"/>
              <a:t>Initially, the type of variable </a:t>
            </a:r>
            <a:r>
              <a:rPr lang="en-US" dirty="0" err="1">
                <a:latin typeface="Consolas"/>
                <a:cs typeface="Consolas"/>
              </a:rPr>
              <a:t>another_date_var</a:t>
            </a:r>
            <a:r>
              <a:rPr lang="en-US" dirty="0" err="1"/>
              <a:t> will be character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 &lt;- "12/25/2014"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"12/25/2014"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class(another_date_var)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lvl="1"/>
            <a:r>
              <a:rPr lang="en-US" sz="2900" dirty="0" err="1"/>
              <a:t>Convert character to date using a more rigorous format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 &lt;- as.Date(another_date_var,"%m/%d/%Y")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"2014-12-25"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class(another_date_var)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  <a:p>
            <a:pPr marL="82296" indent="0">
              <a:buNone/>
            </a:pPr>
            <a:endParaRPr lang="en-US" sz="3600" b="1" dirty="0" err="1"/>
          </a:p>
          <a:p>
            <a:pPr marL="82296" indent="0">
              <a:buNone/>
            </a:pPr>
            <a:endParaRPr lang="en-US" sz="34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2582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 parameters for dates, times and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7332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24000"/>
            <a:ext cx="8534400" cy="531927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%a - Abbreviated weekday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%A - Full weekday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%b - Abbreviated month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%B - Full month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%d - Day of the month as decimal number (01–31).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%H - Hours as decimal number (00–23)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%I - Hours as decimal number (01–12).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%j - Day of year as decimal number (001–366).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%m - Month as decimal number (01–12).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%M - Minute as decimal number (00–59).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%p - AM/PM indicator in the locale. Used in conjunction with %I and not with %H.</a:t>
            </a:r>
          </a:p>
          <a:p>
            <a:pPr marL="82296" indent="0">
              <a:lnSpc>
                <a:spcPct val="120000"/>
              </a:lnSpc>
              <a:buFont typeface="Wingdings 2"/>
              <a:buNone/>
            </a:pPr>
            <a:endParaRPr lang="en-US" sz="3600" b="1" dirty="0" err="1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Font typeface="Wingdings 2"/>
              <a:buNone/>
            </a:pPr>
            <a:endParaRPr lang="en-US" sz="3400" dirty="0" err="1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351892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 parameters for dates, times and timestamps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7332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24000"/>
            <a:ext cx="8534400" cy="531927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 err="1">
                <a:latin typeface="Avenir Medium"/>
                <a:cs typeface="Avenir Medium"/>
              </a:rPr>
              <a:t>%S - Second as decimal number (00–61), allowing for up to two leap-seconds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%U - Week of the year as decimal number (00–53) using Sunday as the first day 1 of the week (US convention)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%w - Weekday as decimal number (0–6, Sunday is 0).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%W - Week of the year as decimal number (00–53) using Monday as the first day of week (UK convention)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%y - Year without century (00–99). On input, values 00 to 68 are prefixed by 20 and 69 to 99 by 19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%Y - Year with century. Whereas there was no zero in the original Gregorian calendar, ISO 8601:2004 defines it to be valid (interpreted as 1BC)</a:t>
            </a:r>
          </a:p>
          <a:p>
            <a:pPr marL="82296" indent="0">
              <a:buFont typeface="Wingdings 2"/>
              <a:buNone/>
            </a:pPr>
            <a:endParaRPr lang="en-US" sz="3600" b="1" dirty="0" err="1">
              <a:latin typeface="Avenir Medium"/>
              <a:cs typeface="Avenir Medium"/>
            </a:endParaRPr>
          </a:p>
          <a:p>
            <a:pPr marL="82296" indent="0">
              <a:buFont typeface="Wingdings 2"/>
              <a:buNone/>
            </a:pPr>
            <a:endParaRPr lang="en-US" sz="3400" dirty="0" err="1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9601840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04" y="914400"/>
            <a:ext cx="8350696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err="1"/>
              <a:t>Get the current date with Sys.Date()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Sys.Date()</a:t>
            </a:r>
          </a:p>
          <a:p>
            <a:pPr marL="82296" indent="0">
              <a:buNone/>
            </a:pPr>
            <a:r>
              <a:rPr lang="en-US" dirty="0" err="1">
                <a:latin typeface="Consolas"/>
                <a:cs typeface="Consolas"/>
              </a:rPr>
              <a:t>[1] "2014-09-07"</a:t>
            </a:r>
          </a:p>
          <a:p>
            <a:r>
              <a:rPr lang="en-US" dirty="0" err="1"/>
              <a:t>Change to date format (for display; this does not affect internal storage)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Sys.Date()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format(today, format="%d %B %Y")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"07 Septembrie 2014"</a:t>
            </a:r>
          </a:p>
          <a:p>
            <a:r>
              <a:rPr lang="en-US" dirty="0" err="1"/>
              <a:t>Display day of the week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format(today, format="%A")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"Duminică"</a:t>
            </a:r>
          </a:p>
          <a:p>
            <a:r>
              <a:rPr lang="en-US" dirty="0" err="1"/>
              <a:t>Internally dates are integer representation: number of days since 01-01-1970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unclass(a_date_var</a:t>
            </a:r>
            <a:r>
              <a:rPr lang="en-US" sz="3100" dirty="0" err="1">
                <a:latin typeface="Consolas"/>
                <a:cs typeface="Consolas"/>
              </a:rPr>
              <a:t>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16344</a:t>
            </a:r>
          </a:p>
          <a:p>
            <a:r>
              <a:rPr lang="en-US" dirty="0" err="1"/>
              <a:t>this is the same result as 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 - as.Date("1970-01-01")</a:t>
            </a:r>
          </a:p>
        </p:txBody>
      </p:sp>
    </p:spTree>
    <p:extLst>
      <p:ext uri="{BB962C8B-B14F-4D97-AF65-F5344CB8AC3E}">
        <p14:creationId xmlns:p14="http://schemas.microsoft.com/office/powerpoint/2010/main" val="1434340513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free resource to start with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DataCamp’s</a:t>
            </a:r>
            <a:r>
              <a:rPr lang="en-US" dirty="0">
                <a:latin typeface="Avenir Medium"/>
                <a:cs typeface="Avenir Medium"/>
              </a:rPr>
              <a:t> free course `Introduction to R`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https://www.datacamp.com/courses/free-introduction-to-r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1 - `Intro to basics`</a:t>
            </a: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53565756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Problems with difference of two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07896" cy="586740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Sys.Date()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&lt;- as.Date("1956-10-12")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today - dob</a:t>
            </a:r>
          </a:p>
          <a:p>
            <a:r>
              <a:rPr lang="en-US" sz="3500" dirty="0" err="1"/>
              <a:t>Difference between two dates is displayed in days: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Time difference of 21149 days</a:t>
            </a:r>
          </a:p>
          <a:p>
            <a:r>
              <a:rPr lang="en-US" sz="3500" dirty="0" err="1"/>
              <a:t>Variable age is of class "difftime"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class(age)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[1] "difftime"</a:t>
            </a:r>
          </a:p>
          <a:p>
            <a:r>
              <a:rPr lang="en-US" sz="3500" dirty="0" err="1"/>
              <a:t>Unfortunately, difftime works only for "secs", "mins",  "hours", "days", and "weeks"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difftime(today, dob, units="weeks")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Time difference of 3021.286 weeks</a:t>
            </a:r>
          </a:p>
          <a:p>
            <a:r>
              <a:rPr lang="en-US" sz="3500" dirty="0" err="1"/>
              <a:t>Next command does </a:t>
            </a:r>
            <a:r>
              <a:rPr lang="en-US" sz="3500" b="1" dirty="0" err="1"/>
              <a:t>not</a:t>
            </a:r>
            <a:r>
              <a:rPr lang="en-US" sz="3500" dirty="0" err="1"/>
              <a:t> work: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difftime(today, dob, units="years")</a:t>
            </a:r>
          </a:p>
          <a:p>
            <a:r>
              <a:rPr lang="en-US" sz="3500" dirty="0" err="1"/>
              <a:t>We need packages like </a:t>
            </a:r>
            <a:r>
              <a:rPr lang="en-US" sz="3500" dirty="0" err="1">
                <a:latin typeface="Consolas"/>
                <a:cs typeface="Consolas"/>
              </a:rPr>
              <a:t>lubridate</a:t>
            </a:r>
            <a:r>
              <a:rPr lang="en-US" sz="3500" dirty="0" err="1"/>
              <a:t> (to be continued)</a:t>
            </a:r>
          </a:p>
        </p:txBody>
      </p:sp>
    </p:spTree>
    <p:extLst>
      <p:ext uri="{BB962C8B-B14F-4D97-AF65-F5344CB8AC3E}">
        <p14:creationId xmlns:p14="http://schemas.microsoft.com/office/powerpoint/2010/main" val="3797862132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6019800"/>
          </a:xfrm>
        </p:spPr>
        <p:txBody>
          <a:bodyPr>
            <a:noAutofit/>
          </a:bodyPr>
          <a:lstStyle/>
          <a:p>
            <a:r>
              <a:rPr lang="en-US" sz="2200" dirty="0" err="1"/>
              <a:t>Two datatypes for timestamps: POSIXct and POSIXlt</a:t>
            </a:r>
          </a:p>
          <a:p>
            <a:r>
              <a:rPr lang="en-US" sz="2200" dirty="0" err="1"/>
              <a:t>The POSIXct data type is the number of seconds since the start of January 1, 1970. Negative numbers represent the number of seconds before this time</a:t>
            </a:r>
          </a:p>
          <a:p>
            <a:r>
              <a:rPr lang="en-US" sz="2200" dirty="0" err="1"/>
              <a:t>The POSIXlt data type is a vector (see next presentation about data structures), and the entries in the vector have the following meanings:</a:t>
            </a:r>
          </a:p>
          <a:p>
            <a:pPr lvl="1"/>
            <a:r>
              <a:rPr lang="en-US" sz="1900" dirty="0" err="1"/>
              <a:t>seconds</a:t>
            </a:r>
          </a:p>
          <a:p>
            <a:pPr lvl="1"/>
            <a:r>
              <a:rPr lang="en-US" sz="1900" dirty="0" err="1"/>
              <a:t>minutes</a:t>
            </a:r>
          </a:p>
          <a:p>
            <a:pPr lvl="1"/>
            <a:r>
              <a:rPr lang="en-US" sz="1900" dirty="0" err="1"/>
              <a:t>hours</a:t>
            </a:r>
          </a:p>
          <a:p>
            <a:pPr lvl="1"/>
            <a:r>
              <a:rPr lang="en-US" sz="1900" dirty="0" err="1"/>
              <a:t>day of month (1-31)</a:t>
            </a:r>
          </a:p>
          <a:p>
            <a:pPr lvl="1"/>
            <a:r>
              <a:rPr lang="en-US" sz="1900" dirty="0" err="1"/>
              <a:t>month of the year (0-11)</a:t>
            </a:r>
          </a:p>
          <a:p>
            <a:pPr lvl="1"/>
            <a:r>
              <a:rPr lang="en-US" sz="1900" dirty="0" err="1"/>
              <a:t>years since 1900</a:t>
            </a:r>
          </a:p>
          <a:p>
            <a:pPr lvl="1"/>
            <a:r>
              <a:rPr lang="en-US" sz="1900" dirty="0" err="1"/>
              <a:t>day of the week (0-6 where 0 represents Sunday)</a:t>
            </a:r>
          </a:p>
          <a:p>
            <a:pPr lvl="1"/>
            <a:r>
              <a:rPr lang="en-US" sz="1900" dirty="0" err="1"/>
              <a:t>day of the year (0-365)</a:t>
            </a:r>
          </a:p>
          <a:p>
            <a:pPr lvl="1"/>
            <a:r>
              <a:rPr lang="en-US" sz="1900" dirty="0" err="1"/>
              <a:t>daylight savings indicator (positive if it is daylight savings)</a:t>
            </a:r>
          </a:p>
        </p:txBody>
      </p:sp>
    </p:spTree>
    <p:extLst>
      <p:ext uri="{BB962C8B-B14F-4D97-AF65-F5344CB8AC3E}">
        <p14:creationId xmlns:p14="http://schemas.microsoft.com/office/powerpoint/2010/main" val="20231794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/>
              <a:t>Get the current timestamp with function date():</a:t>
            </a:r>
          </a:p>
          <a:p>
            <a:pPr marL="82296" indent="0">
              <a:buNone/>
            </a:pPr>
            <a:r>
              <a:rPr lang="nl-NL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date()</a:t>
            </a:r>
          </a:p>
          <a:p>
            <a:pPr marL="82296" indent="0">
              <a:buNone/>
            </a:pPr>
            <a:r>
              <a:rPr lang="nl-NL" sz="3000" dirty="0" err="1">
                <a:latin typeface="Consolas"/>
                <a:cs typeface="Consolas"/>
              </a:rPr>
              <a:t>[1] "Mon Sep  8 06:51:41 2014"</a:t>
            </a:r>
            <a:endParaRPr lang="en-US" sz="3000" dirty="0" err="1">
              <a:latin typeface="Consolas"/>
              <a:cs typeface="Consolas"/>
            </a:endParaRPr>
          </a:p>
          <a:p>
            <a:r>
              <a:rPr lang="en-US" sz="3100" dirty="0" err="1"/>
              <a:t>Convert character to timestamp using function </a:t>
            </a:r>
            <a:r>
              <a:rPr lang="en-US" sz="3100" dirty="0" err="1">
                <a:latin typeface="Consolas"/>
                <a:cs typeface="Consolas"/>
              </a:rPr>
              <a:t>as.POSIXct</a:t>
            </a:r>
            <a:r>
              <a:rPr lang="en-US" sz="3100" dirty="0" err="1"/>
              <a:t> and format: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a_timestamp_var &lt;- as.POSIXct("2014-09-08 17:15:47", "%Y-%m-%d %H:%M:%S")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a_timestamp_var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"2014-09-08 17:15:47 UTC"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"double"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"POSIXct" "POSIXt" 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1410196547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attr(,"tzone")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"%Y-%m-%d %H:%M:%S"</a:t>
            </a:r>
          </a:p>
        </p:txBody>
      </p:sp>
    </p:spTree>
    <p:extLst>
      <p:ext uri="{BB962C8B-B14F-4D97-AF65-F5344CB8AC3E}">
        <p14:creationId xmlns:p14="http://schemas.microsoft.com/office/powerpoint/2010/main" val="2388584056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strftime()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Get current timestamp</a:t>
            </a: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 &lt;- Sys.time()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"2014-09-08 09:07:17 EEST"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class(ts)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"POSIXct" "POSIXt" 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 &lt;-  strftime(t,"%d-%m-%Y %H:%M:%S")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"08-09-2014 06:56:35"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typeof(timeStamp)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"character" </a:t>
            </a:r>
          </a:p>
        </p:txBody>
      </p:sp>
    </p:spTree>
    <p:extLst>
      <p:ext uri="{BB962C8B-B14F-4D97-AF65-F5344CB8AC3E}">
        <p14:creationId xmlns:p14="http://schemas.microsoft.com/office/powerpoint/2010/main" val="2799516034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 zones</a:t>
            </a:r>
            <a:endParaRPr lang="en-US" sz="3600" b="1" dirty="0">
              <a:latin typeface="Consolas"/>
              <a:ea typeface="Arial Unicode MS" panose="020B0604020202020204" pitchFamily="34" charset="-128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5943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timestamp_var.1 &lt;- as.POSIXct("2014-10-01 18:42:03", tz = "GMT")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timestamp_var.1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GMT"</a:t>
            </a:r>
            <a:endParaRPr lang="en-US" sz="24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/>
              <a:t>There is no defined a timezone for Romania...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timestamp_var.2 &lt;- as.POSIXct("2014-10-01 18:42:03", tz = "Romania")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timestamp_var.2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UTC"</a:t>
            </a:r>
          </a:p>
          <a:p>
            <a:r>
              <a:rPr lang="en-US" sz="2400" dirty="0" err="1"/>
              <a:t>... but we can use a neighbour's timezone: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timestamp_var.3 &lt;- as.POSIXct("2014-10-01 18:42:03", tz = "Turkey")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timestamp_var.3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EEST"</a:t>
            </a:r>
          </a:p>
        </p:txBody>
      </p:sp>
    </p:spTree>
    <p:extLst>
      <p:ext uri="{BB962C8B-B14F-4D97-AF65-F5344CB8AC3E}">
        <p14:creationId xmlns:p14="http://schemas.microsoft.com/office/powerpoint/2010/main" val="3359373457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Enables easy extraction of specific component of a time</a:t>
            </a:r>
          </a:p>
          <a:p>
            <a:r>
              <a:rPr lang="en-US" sz="2800" dirty="0" err="1"/>
              <a:t>“ct” stands for calender time and “lt” stands for local time. </a:t>
            </a:r>
          </a:p>
          <a:p>
            <a:r>
              <a:rPr lang="en-US" sz="2800" dirty="0" err="1"/>
              <a:t>“lt” also remembers us that POSIXlt objects are lists</a:t>
            </a:r>
          </a:p>
          <a:p>
            <a:endParaRPr lang="en-US" sz="500" dirty="0" err="1"/>
          </a:p>
          <a:p>
            <a:r>
              <a:rPr lang="en-US" sz="2800" dirty="0" err="1"/>
              <a:t>Create a timestamp/POSIXlt variable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 &lt;- as.POSIXlt("2014-10-24 18:05:26")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18:05:26"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class(timestamp_var.4)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"POSIXlt" "POSIXt" </a:t>
            </a:r>
          </a:p>
          <a:p>
            <a:pPr marL="82296" indent="0">
              <a:buNone/>
            </a:pPr>
            <a:endParaRPr lang="en-US" sz="2600" dirty="0" err="1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0993985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5943600"/>
          </a:xfrm>
        </p:spPr>
        <p:txBody>
          <a:bodyPr>
            <a:noAutofit/>
          </a:bodyPr>
          <a:lstStyle/>
          <a:p>
            <a:r>
              <a:rPr lang="en-US" sz="2600" dirty="0" err="1"/>
              <a:t>Display the components of a POSIXlt variable: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unclass(timestamp_var.4)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$sec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26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$min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$hour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18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24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$mon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9</a:t>
            </a:r>
          </a:p>
        </p:txBody>
      </p:sp>
    </p:spTree>
    <p:extLst>
      <p:ext uri="{BB962C8B-B14F-4D97-AF65-F5344CB8AC3E}">
        <p14:creationId xmlns:p14="http://schemas.microsoft.com/office/powerpoint/2010/main" val="949132776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791200"/>
          </a:xfrm>
        </p:spPr>
        <p:txBody>
          <a:bodyPr>
            <a:noAutofit/>
          </a:bodyPr>
          <a:lstStyle/>
          <a:p>
            <a:r>
              <a:rPr lang="en-US" sz="2800" dirty="0" err="1"/>
              <a:t>Display the components of a POSIXlt variable (cont.):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endParaRPr lang="en-US" sz="2600" dirty="0" err="1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$year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114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$wday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$yday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296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$isdst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683166000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Extract/access components of a timestamp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20200" cy="5943600"/>
          </a:xfrm>
        </p:spPr>
        <p:txBody>
          <a:bodyPr>
            <a:noAutofit/>
          </a:bodyPr>
          <a:lstStyle/>
          <a:p>
            <a:r>
              <a:rPr lang="en-US" sz="2600" dirty="0" err="1"/>
              <a:t>Year (since 1900)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timestamp_var.4$year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114</a:t>
            </a:r>
          </a:p>
          <a:p>
            <a:r>
              <a:rPr lang="en-US" sz="2600" dirty="0" err="1"/>
              <a:t>Month (after the first of the year, current_month - 1)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timestamp_var.4$mon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9</a:t>
            </a:r>
          </a:p>
          <a:p>
            <a:r>
              <a:rPr lang="en-US" sz="2600" dirty="0" err="1"/>
              <a:t>Day of the month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24</a:t>
            </a:r>
          </a:p>
          <a:p>
            <a:r>
              <a:rPr lang="en-US" sz="2600" dirty="0" err="1"/>
              <a:t>Day of the year (0–365)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timestamp_var.4$yday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296</a:t>
            </a:r>
          </a:p>
        </p:txBody>
      </p:sp>
    </p:spTree>
    <p:extLst>
      <p:ext uri="{BB962C8B-B14F-4D97-AF65-F5344CB8AC3E}">
        <p14:creationId xmlns:p14="http://schemas.microsoft.com/office/powerpoint/2010/main" val="3266160454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Extract/access components of a timestamp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Day of the week, starting on Sunday (0–6)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timestamp_var.4$wday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r>
              <a:rPr lang="en-US" sz="2800" dirty="0" err="1"/>
              <a:t>Hour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timestamp_var.4$hour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18</a:t>
            </a:r>
          </a:p>
          <a:p>
            <a:r>
              <a:rPr lang="en-US" sz="2800" dirty="0" err="1"/>
              <a:t>Minute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timestamp_var.4$min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r>
              <a:rPr lang="en-US" sz="2800" dirty="0" err="1"/>
              <a:t>Second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timestamp_var.4$sec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26</a:t>
            </a:r>
          </a:p>
        </p:txBody>
      </p:sp>
    </p:spTree>
    <p:extLst>
      <p:ext uri="{BB962C8B-B14F-4D97-AF65-F5344CB8AC3E}">
        <p14:creationId xmlns:p14="http://schemas.microsoft.com/office/powerpoint/2010/main" val="423524125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Cheatsheets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Studio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https://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www.rstudio.com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/resources/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cheatsheets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Base-R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2"/>
              </a:rPr>
              <a:t>http://github.com/rstudio/cheatsheets/raw/master/base-r.pdf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Work with Strings Cheat Sheet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3"/>
              </a:rPr>
              <a:t>https://github.com/rstudio/cheatsheets/raw/master/strings.pdf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Dates and Times Cheat Sheet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4"/>
              </a:rPr>
              <a:t>https://github.com/rstudio/cheatsheets/raw/master/lubridate.pdf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Regular Expressions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5"/>
              </a:rPr>
              <a:t>https://www.rstudio.com/wp-content/uploads/2016/09/RegExCheatsheet.pdf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27689431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Truncate or round off the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</a:t>
            </a:r>
          </a:p>
          <a:p>
            <a:pPr marL="82296" indent="0">
              <a:buNone/>
            </a:pPr>
            <a:r>
              <a:rPr lang="en-US" sz="2800" dirty="0" err="1">
                <a:latin typeface="Consolas"/>
                <a:cs typeface="Consolas"/>
              </a:rPr>
              <a:t>[1] "2014-10-24 18:05:26"</a:t>
            </a:r>
          </a:p>
          <a:p>
            <a:pPr marL="82296" indent="0">
              <a:buNone/>
            </a:pPr>
            <a:endParaRPr lang="en-US" sz="1600" dirty="0" err="1"/>
          </a:p>
          <a:p>
            <a:r>
              <a:rPr lang="en-US" sz="2800" dirty="0" err="1"/>
              <a:t>Truncate or round at minutes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"mins")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18:05:00"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/>
              <a:t>Truncate or round at hours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"hours")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18:00:00" </a:t>
            </a:r>
          </a:p>
          <a:p>
            <a:r>
              <a:rPr lang="en-US" sz="2800" dirty="0" err="1"/>
              <a:t>Truncate or round at days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"days")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"2014-10-24"</a:t>
            </a:r>
          </a:p>
          <a:p>
            <a:pPr marL="82296" indent="0">
              <a:buNone/>
            </a:pP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76596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90600"/>
            <a:ext cx="8856984" cy="5867400"/>
          </a:xfrm>
        </p:spPr>
        <p:txBody>
          <a:bodyPr>
            <a:normAutofit fontScale="47500" lnSpcReduction="20000"/>
          </a:bodyPr>
          <a:lstStyle/>
          <a:p>
            <a:r>
              <a:rPr lang="en-US" sz="4600"/>
              <a:t>A wrapper for POSIXct with more intuitive syntax.</a:t>
            </a:r>
            <a:endParaRPr lang="en-US" sz="4600" b="1" dirty="0" err="1"/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install.packages("lubridate")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library(lubridate)</a:t>
            </a:r>
          </a:p>
          <a:p>
            <a:r>
              <a:rPr lang="en-US" sz="4600" dirty="0" err="1"/>
              <a:t>Documentation about "lubridate" package:</a:t>
            </a:r>
          </a:p>
          <a:p>
            <a:pPr lvl="1"/>
            <a:r>
              <a:rPr lang="en-US" sz="4200" dirty="0" err="1">
                <a:hlinkClick r:id="rId2"/>
              </a:rPr>
              <a:t>http://vita.had.co.nz/papers/lubridate.pdf</a:t>
            </a:r>
            <a:endParaRPr lang="en-US" sz="4200" dirty="0" err="1"/>
          </a:p>
          <a:p>
            <a:pPr lvl="1"/>
            <a:r>
              <a:rPr lang="en-US" sz="4200" dirty="0" err="1">
                <a:hlinkClick r:id="rId3"/>
              </a:rPr>
              <a:t>http://cran.r-project.org/web/packages/lubridate/lubridate.pdf</a:t>
            </a:r>
            <a:endParaRPr lang="en-US" sz="4200" dirty="0" err="1"/>
          </a:p>
          <a:p>
            <a:r>
              <a:rPr lang="en-US" sz="4600" dirty="0" err="1"/>
              <a:t>Convert strings to dates with function "dmy"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&lt;- as.Date("1956-10-12")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"1956-10-12"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= dmy("25-12-1966")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"1966-12-25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"POSIXct" "POSIXt"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3092812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856984" cy="5867400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err="1"/>
              <a:t>Extract year, month and day from a date without using format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year(dob)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1966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month(dob)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12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day(dob)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25</a:t>
            </a:r>
          </a:p>
          <a:p>
            <a:r>
              <a:rPr lang="en-US" sz="4800" dirty="0" err="1"/>
              <a:t>Extract the name of the day of the week from a date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wday(dob, label=T)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Sun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Levels: Sun &lt; Mon &lt; Tues &lt; Wed &lt; Thurs &lt; Fri &lt; Sat</a:t>
            </a:r>
          </a:p>
          <a:p>
            <a:r>
              <a:rPr lang="en-US" sz="4800" dirty="0" err="1"/>
              <a:t>Extract the number of the day of the week from a date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wday(dob)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1500915404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856984" cy="57150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 err="1"/>
              <a:t>Convert strings to timestamps with different functions such as: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 &lt;- ymd_hms("2014-10-24 23:57:58")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23:57:58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ts2.lub &lt;- mdy_hm("10/24/2014 23:57")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ts2.lub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23:57:00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ts3.lub &lt;- ydm_hm("2014-24-10 11:57pm")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ts3.lub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23:57:00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ts4.lub &lt;- dmy("24102014")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ts4.lub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UTC" </a:t>
            </a:r>
          </a:p>
        </p:txBody>
      </p:sp>
    </p:spTree>
    <p:extLst>
      <p:ext uri="{BB962C8B-B14F-4D97-AF65-F5344CB8AC3E}">
        <p14:creationId xmlns:p14="http://schemas.microsoft.com/office/powerpoint/2010/main" val="3586924806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856984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 err="1"/>
              <a:t>Extract/re-assign timestamp components:</a:t>
            </a:r>
          </a:p>
          <a:p>
            <a:pPr marL="82296" indent="0"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year(ts1.lub)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2014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week(ts1.lub)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43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hour(ts1.lub)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23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second(ts1.lub) &lt;- 10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23:57:10 UTC"</a:t>
            </a:r>
          </a:p>
        </p:txBody>
      </p:sp>
    </p:spTree>
    <p:extLst>
      <p:ext uri="{BB962C8B-B14F-4D97-AF65-F5344CB8AC3E}">
        <p14:creationId xmlns:p14="http://schemas.microsoft.com/office/powerpoint/2010/main" val="3547508880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44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types of timestamps objects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3584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Instants:</a:t>
            </a:r>
          </a:p>
          <a:p>
            <a:pPr lvl="1"/>
            <a:r>
              <a:rPr lang="en-US" dirty="0" err="1"/>
              <a:t>specify moments in time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ex."2014-10-24 23:57:00 UTC"</a:t>
            </a:r>
            <a:endParaRPr lang="en-US" dirty="0" err="1"/>
          </a:p>
          <a:p>
            <a:r>
              <a:rPr lang="en-US" dirty="0" err="1"/>
              <a:t>Intervals:</a:t>
            </a:r>
          </a:p>
          <a:p>
            <a:pPr lvl="1"/>
            <a:r>
              <a:rPr lang="en-US" dirty="0"/>
              <a:t>span of time that occurs between two specified instants</a:t>
            </a:r>
          </a:p>
          <a:p>
            <a:pPr lvl="1"/>
            <a:r>
              <a:rPr lang="en-US" dirty="0"/>
              <a:t>ex. 2014-09-25 10:03:00 </a:t>
            </a:r>
            <a:r>
              <a:rPr lang="en-US" dirty="0" err="1"/>
              <a:t>UTC</a:t>
            </a:r>
            <a:r>
              <a:rPr lang="en-US" dirty="0"/>
              <a:t>--2014-10-30 19:19:00 </a:t>
            </a:r>
            <a:r>
              <a:rPr lang="en-US" dirty="0" err="1"/>
              <a:t>UTC</a:t>
            </a:r>
            <a:endParaRPr lang="en-US" dirty="0"/>
          </a:p>
          <a:p>
            <a:r>
              <a:rPr lang="en-US" dirty="0"/>
              <a:t>Durations: </a:t>
            </a:r>
          </a:p>
          <a:p>
            <a:pPr lvl="1"/>
            <a:r>
              <a:rPr lang="en-US" dirty="0"/>
              <a:t>time spans not anchored to specific start and end times</a:t>
            </a:r>
          </a:p>
          <a:p>
            <a:pPr lvl="1"/>
            <a:r>
              <a:rPr lang="en-US" dirty="0" err="1"/>
              <a:t>it has a fixed length, and is stored internally in seconds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432000s</a:t>
            </a:r>
            <a:r>
              <a:rPr lang="en-US" dirty="0"/>
              <a:t> (~5 days)</a:t>
            </a:r>
          </a:p>
          <a:p>
            <a:r>
              <a:rPr lang="en-US" dirty="0" err="1"/>
              <a:t>Periods:</a:t>
            </a:r>
          </a:p>
          <a:p>
            <a:pPr lvl="1"/>
            <a:r>
              <a:rPr lang="en-US" dirty="0"/>
              <a:t>time spans not anchored to specific start and end times,</a:t>
            </a:r>
          </a:p>
          <a:p>
            <a:pPr lvl="1"/>
            <a:r>
              <a:rPr lang="en-US" dirty="0"/>
              <a:t>measured in units larger than seconds with inexact lengths</a:t>
            </a:r>
          </a:p>
          <a:p>
            <a:pPr lvl="1"/>
            <a:r>
              <a:rPr lang="en-US" dirty="0"/>
              <a:t>ex. 2014-09-25 10:03:00 </a:t>
            </a:r>
            <a:r>
              <a:rPr lang="en-US" dirty="0" err="1"/>
              <a:t>UTC</a:t>
            </a:r>
            <a:r>
              <a:rPr lang="en-US" dirty="0"/>
              <a:t>--2014-10-30 19:19:00 </a:t>
            </a:r>
            <a:r>
              <a:rPr lang="en-US" dirty="0" err="1"/>
              <a:t>UTC</a:t>
            </a:r>
            <a:endParaRPr lang="en-US" dirty="0"/>
          </a:p>
          <a:p>
            <a:pPr lvl="1"/>
            <a:endParaRPr lang="en-US" dirty="0"/>
          </a:p>
          <a:p>
            <a:pPr marL="82296" indent="0">
              <a:lnSpc>
                <a:spcPct val="120000"/>
              </a:lnSpc>
              <a:buNone/>
            </a:pPr>
            <a:endParaRPr lang="en-US" dirty="0" err="1">
              <a:latin typeface="Consolas"/>
              <a:cs typeface="Consolas"/>
            </a:endParaRPr>
          </a:p>
          <a:p>
            <a:endParaRPr lang="en-US" dirty="0" err="1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9653962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18784" cy="5943600"/>
          </a:xfrm>
        </p:spPr>
        <p:txBody>
          <a:bodyPr>
            <a:normAutofit fontScale="62500" lnSpcReduction="20000"/>
          </a:bodyPr>
          <a:lstStyle/>
          <a:p>
            <a:r>
              <a:rPr lang="en-US" sz="4900" dirty="0" err="1"/>
              <a:t>Dates and times parsed in lubridate are instants: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is.instant(ts1.lub)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 err="1">
                <a:latin typeface="Consolas"/>
                <a:cs typeface="Consolas"/>
              </a:rPr>
              <a:t>[1] TRUE</a:t>
            </a:r>
          </a:p>
          <a:p>
            <a:r>
              <a:rPr lang="en-US" sz="4900" dirty="0" err="1"/>
              <a:t>Round an instant at minutes level: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round_date(ts1.lub, "minute")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23:57:00 UTC"</a:t>
            </a:r>
          </a:p>
          <a:p>
            <a:r>
              <a:rPr lang="en-US" sz="4800" dirty="0" err="1"/>
              <a:t>Get the current time or date as an instant: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now()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"2014-09-09 07:03:35 EEST"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"2014-09-09"</a:t>
            </a:r>
          </a:p>
        </p:txBody>
      </p:sp>
    </p:spTree>
    <p:extLst>
      <p:ext uri="{BB962C8B-B14F-4D97-AF65-F5344CB8AC3E}">
        <p14:creationId xmlns:p14="http://schemas.microsoft.com/office/powerpoint/2010/main" val="1845523245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18784" cy="57912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 err="1"/>
              <a:t>Lubridate uses UTC time zones as default.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 err="1">
                <a:latin typeface="Consolas"/>
                <a:cs typeface="Consolas"/>
              </a:rPr>
              <a:t>[1] "2014-10-24 23:57:10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"UTC"</a:t>
            </a:r>
          </a:p>
          <a:p>
            <a:r>
              <a:rPr lang="en-US" sz="4900" dirty="0" err="1"/>
              <a:t>See an instant in a different time zone: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with_tz(ts1.lub, "Turkey")</a:t>
            </a:r>
            <a:endParaRPr lang="en-US" sz="4200" dirty="0" err="1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"2014-10-25 02:57:10 EEST"</a:t>
            </a:r>
          </a:p>
          <a:p>
            <a:r>
              <a:rPr lang="en-US" sz="4900" dirty="0" err="1"/>
              <a:t>Change the time zone of an instant: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 &lt;- force_tz(ts1.lub, "Turkey")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"2014-10-24 23:57:10 EEST"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"Turkey"</a:t>
            </a:r>
          </a:p>
        </p:txBody>
      </p:sp>
    </p:spTree>
    <p:extLst>
      <p:ext uri="{BB962C8B-B14F-4D97-AF65-F5344CB8AC3E}">
        <p14:creationId xmlns:p14="http://schemas.microsoft.com/office/powerpoint/2010/main" val="2882713706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77200" cy="5943600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/>
              <a:t>Some calculations with instants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mdy_hm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("11/24/2014 9:12")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force_tz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"Turkey")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Time difference of 30.30197 days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TRUE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Warning message: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In 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check_tzones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e1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e2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) : '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tzone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' attributes are inconsistent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"2014-10-24 23:57:40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force_tz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UTC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endParaRPr lang="en-US" sz="4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7200720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Intervals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18784" cy="59436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/>
              <a:t>Firstly, reset instant variables 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("2014-10-24 23:57:58")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mdy_hm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("11/24/2014 9:12")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Time difference of 30.38475 days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TRUE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"2014-10-24 23:58:28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ydm_hm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("2014-25-10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11:57pm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endParaRPr lang="en-US" sz="4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"2014-10-25 11:57:00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ts4.lub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dmy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("24102014")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ts4.lub</a:t>
            </a:r>
            <a:endParaRPr lang="en-US" sz="4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"2014-10-24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1219901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Data types tutorials/documentation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" y="1143000"/>
            <a:ext cx="90678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</a:rPr>
              <a:t>Statistics Intro - Types of Data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=--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r9_R60Jws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Nominal, ordinal, interval and ratio data: How to Remember the differences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LPHYPXBK_ks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Data Collection: Understanding the Types of Data.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Coe0N2xb8kk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Intro to Statistics 2 - Data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ZaBu2dnffy8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Statistics with R: Introduction to Data Types, Lesson 1 by Courtney Brown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sz="1600" dirty="0">
                <a:latin typeface="Avenir Medium"/>
                <a:cs typeface="Avenir Medium"/>
                <a:hlinkClick r:id="rId6"/>
              </a:rPr>
              <a:t>/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sz="1600" dirty="0">
                <a:latin typeface="Avenir Medium"/>
                <a:cs typeface="Avenir Medium"/>
                <a:hlinkClick r:id="rId6"/>
              </a:rPr>
              <a:t>=2-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kw1MlOS1U</a:t>
            </a:r>
            <a:endParaRPr lang="en-US" sz="1600" dirty="0" err="1">
              <a:latin typeface="Avenir Medium"/>
              <a:cs typeface="Avenir Medium"/>
            </a:endParaRPr>
          </a:p>
          <a:p>
            <a:r>
              <a:rPr lang="en-US" sz="2400"/>
              <a:t>Lecture 2a: Data Types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7"/>
              </a:rPr>
              <a:t>https://www.youtube.com/watch?v=5AQM-yUX9zg&amp;list=PLjTlxb-wKvXNSDfcKPFH2gzHGyjpeCZmJ&amp;index=6</a:t>
            </a: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8349300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Intervals in </a:t>
            </a:r>
            <a:r>
              <a:rPr lang="en-US" sz="3600" b="1" dirty="0" err="1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458200" cy="5943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Declare and play with interval variables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as.interval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2014-10-24 23:57:58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--2014-11-24 09:12:00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endParaRPr lang="en-US" sz="7600" dirty="0">
              <a:latin typeface="Consolas"/>
              <a:cs typeface="Consolas"/>
            </a:endParaRPr>
          </a:p>
          <a:p>
            <a:r>
              <a:rPr lang="en-US" sz="8000" dirty="0"/>
              <a:t>Check whether a certain instant </a:t>
            </a:r>
            <a:r>
              <a:rPr lang="en-US" sz="8000" dirty="0" err="1"/>
              <a:t>occured</a:t>
            </a:r>
            <a:r>
              <a:rPr lang="en-US" sz="8000" dirty="0"/>
              <a:t> with a specified interval: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"2014-10-25 11:57:00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%within%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TRUE</a:t>
            </a:r>
          </a:p>
          <a:p>
            <a:r>
              <a:rPr lang="en-US" sz="8000" dirty="0"/>
              <a:t>Determine whether two intervals overlap: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as.interval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("2014-09-25 10:03"),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("2014-10-30 19:19"))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2014-09-25 10:03:00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--2014-10-30 19:19:00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endParaRPr lang="en-US" sz="7600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int_overlaps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2901734421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Durations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18784" cy="5943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000" dirty="0"/>
              <a:t>Create some duration variables: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600s</a:t>
            </a:r>
            <a:r>
              <a:rPr lang="en-US" sz="4400" dirty="0">
                <a:latin typeface="Consolas"/>
                <a:cs typeface="Consolas"/>
              </a:rPr>
              <a:t> (~10 minutes)"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432000s</a:t>
            </a:r>
            <a:r>
              <a:rPr lang="en-US" sz="4400" dirty="0">
                <a:latin typeface="Consolas"/>
                <a:cs typeface="Consolas"/>
              </a:rPr>
              <a:t> (~5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one.year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dyears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one.year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31536000s</a:t>
            </a:r>
            <a:r>
              <a:rPr lang="en-US" sz="4400" dirty="0">
                <a:latin typeface="Consolas"/>
                <a:cs typeface="Consolas"/>
              </a:rPr>
              <a:t> (~365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in.bed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2625290s</a:t>
            </a:r>
            <a:r>
              <a:rPr lang="en-US" sz="4400" dirty="0">
                <a:latin typeface="Consolas"/>
                <a:cs typeface="Consolas"/>
              </a:rPr>
              <a:t> (~30.39 days)"</a:t>
            </a:r>
          </a:p>
        </p:txBody>
      </p:sp>
    </p:spTree>
    <p:extLst>
      <p:ext uri="{BB962C8B-B14F-4D97-AF65-F5344CB8AC3E}">
        <p14:creationId xmlns:p14="http://schemas.microsoft.com/office/powerpoint/2010/main" val="2359588023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Durations in </a:t>
            </a:r>
            <a:r>
              <a:rPr lang="en-US" sz="3600" b="1" dirty="0" err="1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5200" dirty="0"/>
              <a:t>Operations with durations: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"2014-10-24 23:47:58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"2014-10-19 23:57:58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dhours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</a:t>
            </a:r>
            <a:r>
              <a:rPr lang="en-US" sz="4200" dirty="0" err="1">
                <a:latin typeface="Consolas"/>
                <a:cs typeface="Consolas"/>
              </a:rPr>
              <a:t>475200s</a:t>
            </a:r>
            <a:r>
              <a:rPr lang="en-US" sz="4200" dirty="0">
                <a:latin typeface="Consolas"/>
                <a:cs typeface="Consolas"/>
              </a:rPr>
              <a:t> (~5.5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in.bed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0.0002285462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4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0045742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Periods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18784" cy="5943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000" dirty="0"/>
              <a:t>Create some period variables: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weeks(3)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21d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0H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0M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0S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four.hours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hours(4)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four.hours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[1] "</a:t>
            </a:r>
            <a:r>
              <a:rPr lang="en-US" sz="4300" dirty="0" err="1">
                <a:latin typeface="Consolas"/>
                <a:cs typeface="Consolas"/>
              </a:rPr>
              <a:t>4H</a:t>
            </a:r>
            <a:r>
              <a:rPr lang="en-US" sz="4300" dirty="0">
                <a:latin typeface="Consolas"/>
                <a:cs typeface="Consolas"/>
              </a:rPr>
              <a:t> </a:t>
            </a:r>
            <a:r>
              <a:rPr lang="en-US" sz="4300" dirty="0" err="1">
                <a:latin typeface="Consolas"/>
                <a:cs typeface="Consolas"/>
              </a:rPr>
              <a:t>0M</a:t>
            </a:r>
            <a:r>
              <a:rPr lang="en-US" sz="4300" dirty="0">
                <a:latin typeface="Consolas"/>
                <a:cs typeface="Consolas"/>
              </a:rPr>
              <a:t> </a:t>
            </a:r>
            <a:r>
              <a:rPr lang="en-US" sz="4300" dirty="0" err="1">
                <a:latin typeface="Consolas"/>
                <a:cs typeface="Consolas"/>
              </a:rPr>
              <a:t>0S</a:t>
            </a:r>
            <a:r>
              <a:rPr lang="en-US" sz="4300" dirty="0">
                <a:latin typeface="Consolas"/>
                <a:cs typeface="Consolas"/>
              </a:rPr>
              <a:t>"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5000" dirty="0"/>
              <a:t>Operations  with periods: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"2014-11-14 23:57:58 </a:t>
            </a:r>
            <a:r>
              <a:rPr lang="en-US" sz="4500" dirty="0" err="1">
                <a:latin typeface="Consolas"/>
                <a:cs typeface="Consolas"/>
              </a:rPr>
              <a:t>UTC</a:t>
            </a:r>
            <a:r>
              <a:rPr lang="en-US" sz="45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sabbatical &lt;- months(6) + days(12)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sabbatical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"</a:t>
            </a:r>
            <a:r>
              <a:rPr lang="en-US" sz="4500" dirty="0" err="1">
                <a:latin typeface="Consolas"/>
                <a:cs typeface="Consolas"/>
              </a:rPr>
              <a:t>6m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12d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0H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0M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0S</a:t>
            </a:r>
            <a:r>
              <a:rPr lang="en-US" sz="45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/sabbatical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solidFill>
                  <a:srgbClr val="FF0000"/>
                </a:solidFill>
                <a:latin typeface="Consolas"/>
                <a:cs typeface="Consolas"/>
              </a:rPr>
              <a:t>estimate only: convert to intervals for accuracy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0.1079692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6546110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age with </a:t>
            </a:r>
            <a:r>
              <a:rPr lang="en-US" sz="3600" b="1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lubricate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29600" cy="6019800"/>
          </a:xfrm>
        </p:spPr>
        <p:txBody>
          <a:bodyPr>
            <a:noAutofit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now()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"2014-09-09 11:26:42 </a:t>
            </a:r>
            <a:r>
              <a:rPr lang="en-US" sz="2000" dirty="0" err="1">
                <a:latin typeface="Consolas"/>
                <a:cs typeface="Consolas"/>
              </a:rPr>
              <a:t>EEST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"1966-12-25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r>
              <a:rPr lang="en-US" sz="2000" dirty="0">
                <a:latin typeface="Consolas"/>
                <a:cs typeface="Consolas"/>
              </a:rPr>
              <a:t>"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interval(dob, today)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1966-12-25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r>
              <a:rPr lang="en-US" sz="2000" dirty="0">
                <a:latin typeface="Consolas"/>
                <a:cs typeface="Consolas"/>
              </a:rPr>
              <a:t>--2014-09-09 08:26:42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endParaRPr lang="en-US" sz="2000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1505550402.35122s</a:t>
            </a:r>
            <a:r>
              <a:rPr lang="en-US" sz="2000" dirty="0">
                <a:latin typeface="Consolas"/>
                <a:cs typeface="Consolas"/>
              </a:rPr>
              <a:t> (~47.71 years)"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as.period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today), units = "month")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572m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15d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8H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26M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42.3512189388275S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as.period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today), units = "year")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47y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15d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8H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26M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42.3512189388275S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4443321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</a:rPr>
              <a:t>01b_data_types.R</a:t>
            </a:r>
          </a:p>
        </p:txBody>
      </p:sp>
    </p:spTree>
    <p:extLst>
      <p:ext uri="{BB962C8B-B14F-4D97-AF65-F5344CB8AC3E}">
        <p14:creationId xmlns:p14="http://schemas.microsoft.com/office/powerpoint/2010/main" val="124498472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Data Types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1143000"/>
            <a:ext cx="8610600" cy="5715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dirty="0">
                <a:latin typeface="Avenir Medium"/>
                <a:cs typeface="Avenir Medium"/>
              </a:rPr>
              <a:t>Perspective of Database/Programming professionals: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Integer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Real (float)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String/Character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Logical (Boolean): TRUE/FALSE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Date, Time, Timestamp</a:t>
            </a:r>
          </a:p>
          <a:p>
            <a:r>
              <a:rPr lang="pt-BR" dirty="0">
                <a:latin typeface="Avenir Medium"/>
                <a:cs typeface="Avenir Medium"/>
              </a:rPr>
              <a:t>Perspective of Data Analysts/Data Scientists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Categorical/Nominal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Ordinal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Discrete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Continuous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527383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Scales of measurement in Data Analysis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b="1" dirty="0">
                <a:latin typeface="Avenir Medium"/>
                <a:cs typeface="Avenir Medium"/>
              </a:rPr>
              <a:t>Nominal</a:t>
            </a:r>
            <a:r>
              <a:rPr lang="pt-BR" dirty="0">
                <a:latin typeface="Avenir Medium"/>
                <a:cs typeface="Avenir Medium"/>
              </a:rPr>
              <a:t> or </a:t>
            </a:r>
            <a:r>
              <a:rPr lang="pt-BR" b="1" dirty="0">
                <a:latin typeface="Avenir Medium"/>
                <a:cs typeface="Avenir Medium"/>
              </a:rPr>
              <a:t>categorical</a:t>
            </a:r>
            <a:r>
              <a:rPr lang="pt-BR" dirty="0">
                <a:latin typeface="Avenir Medium"/>
                <a:cs typeface="Avenir Medium"/>
              </a:rPr>
              <a:t>: there is no particular relationship (better, bigger) between the different possibilities; it absolutely doesn’t make any sense to average them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Genre (sex)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Eye colour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Citizenship</a:t>
            </a:r>
          </a:p>
          <a:p>
            <a:r>
              <a:rPr lang="pt-BR" b="1" dirty="0">
                <a:latin typeface="Avenir Medium"/>
                <a:cs typeface="Avenir Medium"/>
              </a:rPr>
              <a:t>Ordinal scale</a:t>
            </a:r>
            <a:r>
              <a:rPr lang="pt-BR" dirty="0">
                <a:latin typeface="Avenir Medium"/>
                <a:cs typeface="Avenir Medium"/>
              </a:rPr>
              <a:t>: a bit more structures than nominal scale, but not by a lot.  There is a natural, meaningful way to order the different possibilities.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Study cycle (undergraduate, master, Ph.D)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Year of enrollment (for students)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Finishing position in a race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Students level of content concerning a course (Very dissapointed, Dissapointed, Neutral, Pleased,  Ecstatic)</a:t>
            </a: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77567778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Scales of measurement in Data Analysis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b="1" dirty="0">
                <a:latin typeface="Avenir Medium"/>
                <a:cs typeface="Avenir Medium"/>
              </a:rPr>
              <a:t>Interval scale</a:t>
            </a:r>
            <a:r>
              <a:rPr lang="pt-BR" dirty="0">
                <a:latin typeface="Avenir Medium"/>
                <a:cs typeface="Avenir Medium"/>
              </a:rPr>
              <a:t>: the numerical value is genuinely meaningful. Differences between the numbers are interpretable, but the variable doesn’t have a “natural” zero value; one can add and subtract interval/ration scale variables, but there is no point in multiplying or dividing them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Academic year start (2013, 2014, ...)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Temperature in degrees celsius</a:t>
            </a:r>
          </a:p>
          <a:p>
            <a:r>
              <a:rPr lang="pt-BR" b="1" dirty="0">
                <a:latin typeface="Avenir Medium"/>
                <a:cs typeface="Avenir Medium"/>
              </a:rPr>
              <a:t>Ratio scale</a:t>
            </a:r>
            <a:r>
              <a:rPr lang="pt-BR" dirty="0">
                <a:latin typeface="Avenir Medium"/>
                <a:cs typeface="Avenir Medium"/>
              </a:rPr>
              <a:t>: as for interval scale, the numerical value is genuinely meaningful; additionally, zero really means zero; ration scale variables can be multiplied and divided.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Duration (time) needed to solve a problem 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Height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Weight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367225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Discrete vs. Continuous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6900" y="1143000"/>
            <a:ext cx="8534400" cy="2895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A </a:t>
            </a:r>
            <a:r>
              <a:rPr lang="pt-BR" b="1" dirty="0">
                <a:latin typeface="Avenir Medium"/>
                <a:cs typeface="Avenir Medium"/>
              </a:rPr>
              <a:t>continuous</a:t>
            </a:r>
            <a:r>
              <a:rPr lang="pt-BR" dirty="0">
                <a:latin typeface="Avenir Medium"/>
                <a:cs typeface="Avenir Medium"/>
              </a:rPr>
              <a:t> variable is one in which, for any two values, it’s always logically possible to have another value in between.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A </a:t>
            </a:r>
            <a:r>
              <a:rPr lang="pt-BR" b="1" dirty="0">
                <a:latin typeface="Avenir Medium"/>
                <a:cs typeface="Avenir Medium"/>
              </a:rPr>
              <a:t>discrete</a:t>
            </a:r>
            <a:r>
              <a:rPr lang="pt-BR" dirty="0">
                <a:latin typeface="Avenir Medium"/>
                <a:cs typeface="Avenir Medium"/>
              </a:rPr>
              <a:t> variable is, in effect, a variable that isn’t continuous. For a discrete variable, it’s sometimes the case that there’s nothing in the middle.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38600"/>
            <a:ext cx="599258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127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7870</TotalTime>
  <Words>4156</Words>
  <Application>Microsoft Macintosh PowerPoint</Application>
  <PresentationFormat>On-screen Show (4:3)</PresentationFormat>
  <Paragraphs>593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Arial Unicode MS</vt:lpstr>
      <vt:lpstr>Batang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A free resource to start with</vt:lpstr>
      <vt:lpstr>Cheatsheets – R Studio https://www.rstudio.com/resources/cheatsheets/</vt:lpstr>
      <vt:lpstr>R Data types tutorials/documentation </vt:lpstr>
      <vt:lpstr>R script associated with this presentation</vt:lpstr>
      <vt:lpstr>Basic Data Types</vt:lpstr>
      <vt:lpstr>Scales of measurement in Data Analysis</vt:lpstr>
      <vt:lpstr>Scales of measurement in Data Analysis (cont.)</vt:lpstr>
      <vt:lpstr>Discrete vs. Continuous</vt:lpstr>
      <vt:lpstr>R Basic Data Types</vt:lpstr>
      <vt:lpstr>Character</vt:lpstr>
      <vt:lpstr>Numeric</vt:lpstr>
      <vt:lpstr>Integer and Complex</vt:lpstr>
      <vt:lpstr>Dates, Times &amp; Timestamps</vt:lpstr>
      <vt:lpstr>Dates</vt:lpstr>
      <vt:lpstr>Dates (cont.)</vt:lpstr>
      <vt:lpstr>Format parameters for dates, times and timestamps</vt:lpstr>
      <vt:lpstr>Format parameters for dates, times and timestamps (cont.)</vt:lpstr>
      <vt:lpstr>Dates (cont.)</vt:lpstr>
      <vt:lpstr>Problems with difference of two dates</vt:lpstr>
      <vt:lpstr>Timestamps</vt:lpstr>
      <vt:lpstr>POSIXct </vt:lpstr>
      <vt:lpstr>Function strftime() </vt:lpstr>
      <vt:lpstr>Time zones</vt:lpstr>
      <vt:lpstr>POSIXlt</vt:lpstr>
      <vt:lpstr>POSIXlt (cont.)</vt:lpstr>
      <vt:lpstr>POSIXlt (cont.)</vt:lpstr>
      <vt:lpstr>Extract/access components of a timestamp</vt:lpstr>
      <vt:lpstr>Extract/access components of a timestamp (cont.)</vt:lpstr>
      <vt:lpstr>Truncate or round off the time</vt:lpstr>
      <vt:lpstr>Package lubridate</vt:lpstr>
      <vt:lpstr>Package lubridate (cont.)</vt:lpstr>
      <vt:lpstr>Package lubridate (cont.)</vt:lpstr>
      <vt:lpstr>Package lubridate (cont.)</vt:lpstr>
      <vt:lpstr>Four types of timestamps objects in lubridate</vt:lpstr>
      <vt:lpstr>Instants in lubridate</vt:lpstr>
      <vt:lpstr>Instants in lubridate (cont.)</vt:lpstr>
      <vt:lpstr>Instants in lubridate (cont.)</vt:lpstr>
      <vt:lpstr>Intervals in lubridate</vt:lpstr>
      <vt:lpstr>Intervals in lubridate (cont.)</vt:lpstr>
      <vt:lpstr>Durations in lubridate</vt:lpstr>
      <vt:lpstr>Durations in lubridate (cont.)</vt:lpstr>
      <vt:lpstr>Periods in lubridate</vt:lpstr>
      <vt:lpstr>Compute age with lubricate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465</cp:revision>
  <dcterms:created xsi:type="dcterms:W3CDTF">2002-10-11T06:23:42Z</dcterms:created>
  <dcterms:modified xsi:type="dcterms:W3CDTF">2018-09-29T05:04:14Z</dcterms:modified>
</cp:coreProperties>
</file>