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85" r:id="rId3"/>
    <p:sldId id="390" r:id="rId4"/>
    <p:sldId id="393" r:id="rId5"/>
    <p:sldId id="470" r:id="rId6"/>
    <p:sldId id="353" r:id="rId7"/>
    <p:sldId id="354" r:id="rId8"/>
    <p:sldId id="395" r:id="rId9"/>
    <p:sldId id="396" r:id="rId10"/>
    <p:sldId id="398" r:id="rId11"/>
    <p:sldId id="399" r:id="rId12"/>
    <p:sldId id="422" r:id="rId13"/>
    <p:sldId id="400" r:id="rId14"/>
    <p:sldId id="401" r:id="rId15"/>
    <p:sldId id="402" r:id="rId16"/>
    <p:sldId id="403" r:id="rId17"/>
    <p:sldId id="404" r:id="rId18"/>
    <p:sldId id="405" r:id="rId19"/>
    <p:sldId id="407" r:id="rId20"/>
    <p:sldId id="423" r:id="rId21"/>
    <p:sldId id="408" r:id="rId22"/>
    <p:sldId id="424" r:id="rId23"/>
    <p:sldId id="409" r:id="rId24"/>
    <p:sldId id="410" r:id="rId25"/>
    <p:sldId id="411" r:id="rId26"/>
    <p:sldId id="412" r:id="rId27"/>
    <p:sldId id="413" r:id="rId28"/>
    <p:sldId id="358" r:id="rId29"/>
    <p:sldId id="414" r:id="rId30"/>
    <p:sldId id="415" r:id="rId31"/>
    <p:sldId id="421" r:id="rId32"/>
    <p:sldId id="416" r:id="rId33"/>
    <p:sldId id="417" r:id="rId34"/>
    <p:sldId id="425" r:id="rId35"/>
    <p:sldId id="426" r:id="rId36"/>
    <p:sldId id="427" r:id="rId37"/>
    <p:sldId id="428" r:id="rId38"/>
    <p:sldId id="429" r:id="rId39"/>
    <p:sldId id="430" r:id="rId40"/>
    <p:sldId id="418" r:id="rId41"/>
    <p:sldId id="419" r:id="rId42"/>
    <p:sldId id="420" r:id="rId43"/>
    <p:sldId id="366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370" r:id="rId54"/>
    <p:sldId id="441" r:id="rId55"/>
    <p:sldId id="442" r:id="rId56"/>
    <p:sldId id="443" r:id="rId57"/>
    <p:sldId id="444" r:id="rId58"/>
    <p:sldId id="445" r:id="rId59"/>
    <p:sldId id="372" r:id="rId60"/>
    <p:sldId id="486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377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461" r:id="rId78"/>
    <p:sldId id="462" r:id="rId79"/>
    <p:sldId id="463" r:id="rId80"/>
    <p:sldId id="465" r:id="rId81"/>
    <p:sldId id="466" r:id="rId82"/>
    <p:sldId id="467" r:id="rId83"/>
    <p:sldId id="468" r:id="rId84"/>
    <p:sldId id="469" r:id="rId85"/>
    <p:sldId id="471" r:id="rId86"/>
    <p:sldId id="472" r:id="rId87"/>
    <p:sldId id="473" r:id="rId88"/>
    <p:sldId id="474" r:id="rId89"/>
    <p:sldId id="475" r:id="rId90"/>
    <p:sldId id="476" r:id="rId91"/>
    <p:sldId id="477" r:id="rId92"/>
    <p:sldId id="482" r:id="rId93"/>
    <p:sldId id="483" r:id="rId94"/>
    <p:sldId id="484" r:id="rId9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urses/free-introduction-to-r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m8SORJQjPY&amp;list=PLjTlxb-wKvXNSDfcKPFH2gzHGyjpeCZmJ&amp;index=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akyyZSyuZU" TargetMode="External"/><Relationship Id="rId3" Type="http://schemas.openxmlformats.org/officeDocument/2006/relationships/hyperlink" Target="https://www.youtube.com/watch?v=DG7YNf8kb3w" TargetMode="External"/><Relationship Id="rId7" Type="http://schemas.openxmlformats.org/officeDocument/2006/relationships/hyperlink" Target="https://www.youtube.com/watch?v=MGphwmXCCgM#t=12" TargetMode="External"/><Relationship Id="rId2" Type="http://schemas.openxmlformats.org/officeDocument/2006/relationships/hyperlink" Target="http://adv-r.had.co.nz/Data-structure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QygSZw77Hs8" TargetMode="External"/><Relationship Id="rId5" Type="http://schemas.openxmlformats.org/officeDocument/2006/relationships/hyperlink" Target="http://repidemiology.wordpress.com/introduction-to-r-code/" TargetMode="External"/><Relationship Id="rId4" Type="http://schemas.openxmlformats.org/officeDocument/2006/relationships/hyperlink" Target="https://www.youtube.com/watch?v=271FKAYavY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WbgqzsQJF0&amp;index=7&amp;list=PLjTlxb-wKvXNSDfcKPFH2gzHGyjpeCZmJ" TargetMode="External"/><Relationship Id="rId3" Type="http://schemas.openxmlformats.org/officeDocument/2006/relationships/hyperlink" Target="https://www.youtube.com/watch?v=GQb735O2qjc" TargetMode="External"/><Relationship Id="rId7" Type="http://schemas.openxmlformats.org/officeDocument/2006/relationships/hyperlink" Target="https://www.youtube.com/watch?v=OZD4oLobjWM" TargetMode="External"/><Relationship Id="rId2" Type="http://schemas.openxmlformats.org/officeDocument/2006/relationships/hyperlink" Target="https://www.youtube.com/watch?v=U6vbR4el3kQ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q5YJUGTYUvI" TargetMode="External"/><Relationship Id="rId5" Type="http://schemas.openxmlformats.org/officeDocument/2006/relationships/hyperlink" Target="http://repidemiology.wordpress.com/introduction-to-r-code/" TargetMode="External"/><Relationship Id="rId4" Type="http://schemas.openxmlformats.org/officeDocument/2006/relationships/hyperlink" Target="https://www.youtube.com/watch?v=cEX4iXUPqoo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1%20R_Introduction_Data%20Structures/01c_data_structures.R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tibble-data-format-in-r-best-and-modern-way-to-work-with-your-data" TargetMode="External"/><Relationship Id="rId2" Type="http://schemas.openxmlformats.org/officeDocument/2006/relationships/hyperlink" Target="https://cran.r-project.org/web/packages/tibble/vignettes/tib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4ds.had.co.nz/tibble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4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400" dirty="0">
                <a:latin typeface="Calisto MT" pitchFamily="18" charset="0"/>
                <a:ea typeface="Batang" pitchFamily="18" charset="-127"/>
              </a:rPr>
            </a:br>
            <a:r>
              <a:rPr lang="en-US" sz="4400" dirty="0">
                <a:latin typeface="Calisto MT" pitchFamily="18" charset="0"/>
                <a:ea typeface="Batang" pitchFamily="18" charset="-127"/>
              </a:rPr>
              <a:t>Processing/Analysis/</a:t>
            </a:r>
            <a:r>
              <a:rPr lang="en-US" sz="4400">
                <a:latin typeface="Calisto MT" pitchFamily="18" charset="0"/>
                <a:ea typeface="Batang" pitchFamily="18" charset="-127"/>
              </a:rPr>
              <a:t>Science </a:t>
            </a:r>
            <a:br>
              <a:rPr lang="en-US" sz="4400">
                <a:latin typeface="Calisto MT" pitchFamily="18" charset="0"/>
                <a:ea typeface="Batang" pitchFamily="18" charset="-127"/>
              </a:rPr>
            </a:br>
            <a:r>
              <a:rPr lang="en-US" sz="4400">
                <a:latin typeface="Calisto MT" pitchFamily="18" charset="0"/>
                <a:ea typeface="Batang" pitchFamily="18" charset="-127"/>
              </a:rPr>
              <a:t>with R</a:t>
            </a:r>
            <a:endParaRPr sz="4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Main Data Structures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containing a range of timestamps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Generating a vector with dates between September 29th and October 2</a:t>
            </a:r>
            <a:r>
              <a:rPr lang="en-US" sz="2800" baseline="30000" dirty="0"/>
              <a:t>nd</a:t>
            </a:r>
            <a:r>
              <a:rPr lang="en-US" sz="2800" dirty="0"/>
              <a:t> 2014 as timestamps</a:t>
            </a:r>
          </a:p>
          <a:p>
            <a:pPr lvl="1"/>
            <a:r>
              <a:rPr lang="en-US" sz="2400" dirty="0"/>
              <a:t>First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ISOdate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(2014,9,29)), by = "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DSTday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 </a:t>
            </a:r>
          </a:p>
          <a:p>
            <a:pPr lvl="1"/>
            <a:r>
              <a:rPr lang="en-US" sz="2400" dirty="0"/>
              <a:t>Second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as.POSIXct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("2014-09-25 23:59:59",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tz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="Turkey")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format(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by="day",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=8), 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"%Y-%m-%d %Z")</a:t>
            </a:r>
          </a:p>
          <a:p>
            <a:pPr lvl="1"/>
            <a:r>
              <a:rPr lang="en-US" sz="2400" dirty="0"/>
              <a:t>Third solution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ISOdate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2014,month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9,day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25,tz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="GMT")</a:t>
            </a:r>
          </a:p>
          <a:p>
            <a:pPr marL="402336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d1,by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="day",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=8)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5547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generated from the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77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Vector object named </a:t>
            </a:r>
            <a:r>
              <a:rPr lang="en-US" sz="2800" b="1" dirty="0"/>
              <a:t>x</a:t>
            </a:r>
            <a:r>
              <a:rPr lang="en-US" sz="2800" dirty="0"/>
              <a:t> contains five </a:t>
            </a:r>
            <a:r>
              <a:rPr lang="en-US" sz="2800" b="1" dirty="0"/>
              <a:t>random</a:t>
            </a:r>
            <a:r>
              <a:rPr lang="en-US" sz="2800" dirty="0"/>
              <a:t> values drawn from the standard normal distribution; values are not ordered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rnorm(5)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fr-FR" sz="2600" dirty="0">
                <a:latin typeface="Consolas" panose="020B0609020204030204" pitchFamily="49" charset="0"/>
                <a:cs typeface="Consolas" panose="020B0609020204030204" pitchFamily="49" charset="0"/>
              </a:rPr>
              <a:t>[1] -0.2766566  0.7262000  0.5508588 -0.3409396 -0.5192846</a:t>
            </a:r>
          </a:p>
          <a:p>
            <a:r>
              <a:rPr lang="en-US" sz="2800" dirty="0"/>
              <a:t>Numbers are extracted randomly,  so that the same function will draw other five numbers: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&lt;- rnorm(5)</a:t>
            </a:r>
          </a:p>
          <a:p>
            <a:pPr marL="402336" lvl="1" indent="0">
              <a:buNone/>
            </a:pPr>
            <a:r>
              <a:rPr lang="fr-FR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fr-FR" sz="2600" dirty="0">
                <a:latin typeface="Consolas" panose="020B0609020204030204" pitchFamily="49" charset="0"/>
                <a:cs typeface="Consolas" panose="020B0609020204030204" pitchFamily="49" charset="0"/>
              </a:rPr>
              <a:t>[1]  1.9030714 -1.7139177 -0.2287666  0.8369275  0.4203014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80664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created with function </a:t>
            </a:r>
            <a:r>
              <a:rPr lang="en-US" sz="3600" b="1" dirty="0">
                <a:latin typeface="Consolas"/>
                <a:ea typeface="Arial Unicode MS" panose="020B0604020202020204" pitchFamily="34" charset="-128"/>
                <a:cs typeface="Consolas"/>
              </a:rPr>
              <a:t>rep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(repeat)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77200" cy="5410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Vector </a:t>
            </a:r>
            <a:r>
              <a:rPr lang="en-US" sz="2800" b="1" dirty="0"/>
              <a:t>x.rep</a:t>
            </a:r>
            <a:r>
              <a:rPr lang="en-US" sz="2800" dirty="0"/>
              <a:t> contains a sequence of numbers (5, 7, 11) repeated three times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 &lt;- rep(c(5, 7, 11), 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7 11  5  7 11  5  7 11</a:t>
            </a:r>
            <a:endParaRPr lang="en-US" sz="2800" dirty="0"/>
          </a:p>
          <a:p>
            <a:r>
              <a:rPr lang="en-US" sz="2800" dirty="0"/>
              <a:t>See the difference with version which uses </a:t>
            </a:r>
            <a:r>
              <a:rPr lang="en-US" sz="2800" b="1" dirty="0"/>
              <a:t>each</a:t>
            </a:r>
            <a:r>
              <a:rPr lang="en-US" sz="2800" dirty="0"/>
              <a:t> clause: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x.rep.2 &lt;- rep(c(5, 7, 11), each=2, times=3)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x.rep.2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[1]  5  5  7  7 11 11  5  5  7  7 11 11  5  5  7  7 11 11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7996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067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of built-in (system defined)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867400"/>
          </a:xfrm>
        </p:spPr>
        <p:txBody>
          <a:bodyPr>
            <a:normAutofit fontScale="32500" lnSpcReduction="20000"/>
          </a:bodyPr>
          <a:lstStyle/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Letters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[1] "a" "b" "c" "d" "e" "f" "g" "h" "i" "j" "k" "l" "m" "n" "o" "p" "q" "r" "s" "t" "u" "v" "w" "x" "y" "z"</a:t>
            </a:r>
          </a:p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LETTERS</a:t>
            </a:r>
          </a:p>
          <a:p>
            <a:pPr marL="82296" indent="0"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[1] "A" "B" "C" "D" "E" "F" "G" "H" "I" "J" "K" "L" "M" "N" "O" "P" "Q" "R" "S" "T" "U" "V" "W" "X" "Y" "Z"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month.name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 [1] "January"   "February"  "March"     "April"     "May"       "June"      "July"      "August"    "September"</a:t>
            </a:r>
          </a:p>
          <a:p>
            <a:pPr marL="82296" lvl="1" indent="0">
              <a:lnSpc>
                <a:spcPct val="130000"/>
              </a:lnSpc>
              <a:spcBef>
                <a:spcPts val="600"/>
              </a:spcBef>
              <a:buSzPct val="80000"/>
              <a:buNone/>
            </a:pP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[10] "October"   "November"  "December"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state.name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[1] "Alabama"        "Alaska"         "Arizona"        "Arkansas"     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6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/>
              <a:t>    </a:t>
            </a:r>
          </a:p>
          <a:p>
            <a:pPr marL="82296" indent="0">
              <a:buNone/>
            </a:pPr>
            <a:r>
              <a:rPr lang="en-US" sz="6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state.area</a:t>
            </a:r>
          </a:p>
          <a:p>
            <a:pPr marL="82296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[1]  51609 589757 113909  53104 </a:t>
            </a:r>
          </a:p>
          <a:p>
            <a:pPr marL="82296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82296" indent="0">
              <a:buNone/>
            </a:pPr>
            <a:endParaRPr lang="fr-FR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71309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154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Factors are nominal variables whose values have a number of levels</a:t>
            </a:r>
          </a:p>
          <a:p>
            <a:r>
              <a:rPr lang="en-US" sz="3400" dirty="0"/>
              <a:t>Very important in data analysis and visualization</a:t>
            </a:r>
          </a:p>
          <a:p>
            <a:r>
              <a:rPr lang="en-US" sz="3400" dirty="0"/>
              <a:t>Ex: two vectors:</a:t>
            </a:r>
          </a:p>
          <a:p>
            <a:pPr lvl="1"/>
            <a:r>
              <a:rPr lang="en-US" sz="3000" dirty="0"/>
              <a:t>student names</a:t>
            </a:r>
          </a:p>
          <a:p>
            <a:pPr lvl="1"/>
            <a:r>
              <a:rPr lang="en-US" sz="3000" dirty="0"/>
              <a:t>student genres </a:t>
            </a:r>
          </a:p>
          <a:p>
            <a:r>
              <a:rPr lang="en-US" sz="3400" dirty="0"/>
              <a:t>Both vectors initially contain characters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c( "Popescu I. Valeria", "Ionescu V. Viorel",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"Genete I. Aurelia", "Lazar T. Ionut",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"Sadovschi V. Iuliana", "Dominte I. Nicoleta")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c("Female", "Male", "Female", "Male",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"Female", "Female" 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class(names)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32757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factors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943600"/>
          </a:xfrm>
        </p:spPr>
        <p:txBody>
          <a:bodyPr>
            <a:normAutofit fontScale="47500" lnSpcReduction="20000"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 "Female" "Male"   "Female" "Female"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4200" dirty="0"/>
              <a:t>Genre can have only two values, so it is converted into a factor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as.factor(genre)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"factor"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1 2 1 2 1 1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attr(,"levels")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5000" dirty="0"/>
              <a:t>If a non existing value is added in vector "genre", it is automatically converted back into character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genre &lt;- c(genre, "Boy")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4200" dirty="0">
                <a:latin typeface="Consolas" panose="020B0609020204030204" pitchFamily="49" charset="0"/>
                <a:cs typeface="Consolas" panose="020B0609020204030204" pitchFamily="49" charset="0"/>
              </a:rPr>
              <a:t>[1] "1"   "2"   "1"   "2"   "1"   "1"   "Boy"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22537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 for getting vector type and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Class returns elements data type; unclass returns the values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</a:p>
          <a:p>
            <a:r>
              <a:rPr lang="en-US" sz="3400" dirty="0"/>
              <a:t>Internally, factor levels are stored as integers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"factor"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 2 1 2 1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attr(,"levels")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"Female" "Male" 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typeof(genre)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"integer"</a:t>
            </a:r>
          </a:p>
          <a:p>
            <a:r>
              <a:rPr lang="en-US" sz="3400" dirty="0"/>
              <a:t>Function length returns the number of elements in a vector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length(ten_integers.1)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2721679903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Referencing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First element in vector </a:t>
            </a:r>
            <a:r>
              <a:rPr lang="en-US" sz="3100" b="1" dirty="0"/>
              <a:t>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[1]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5</a:t>
            </a:r>
          </a:p>
          <a:p>
            <a:r>
              <a:rPr lang="en-US" sz="3100" dirty="0"/>
              <a:t>Last element in vector </a:t>
            </a:r>
            <a:r>
              <a:rPr lang="en-US" sz="3100" b="1" dirty="0"/>
              <a:t>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[length(ten_integers.1)]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14</a:t>
            </a:r>
          </a:p>
          <a:p>
            <a:r>
              <a:rPr lang="en-US" sz="3100" dirty="0"/>
              <a:t>First three elements in vector ten_integers.1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[1:3]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5 6 7</a:t>
            </a:r>
          </a:p>
          <a:p>
            <a:r>
              <a:rPr lang="en-US" sz="3100" dirty="0"/>
              <a:t>Last three elements in vector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[(length(ten_integers.1)-2) : length(ten_integers.1)]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12 13 14 </a:t>
            </a:r>
          </a:p>
          <a:p>
            <a:r>
              <a:rPr lang="en-US" sz="3100" dirty="0"/>
              <a:t>First, third, fifth and sixth elements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[c(1, 3, 5, 6)]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[1]  5  7  9 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61714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Referencing vector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Indices of elements can be qualified with other vectors </a:t>
            </a:r>
          </a:p>
          <a:p>
            <a:r>
              <a:rPr lang="en-US" sz="2800" dirty="0"/>
              <a:t>Display first, third, fifth and sixth elements in vector </a:t>
            </a:r>
            <a:r>
              <a:rPr lang="en-US" sz="2800" b="1" dirty="0"/>
              <a:t>ten_integers.1</a:t>
            </a:r>
          </a:p>
          <a:p>
            <a:r>
              <a:rPr lang="en-US" sz="2800" dirty="0"/>
              <a:t>Vector </a:t>
            </a:r>
            <a:r>
              <a:rPr lang="en-US" sz="2800" b="1" dirty="0"/>
              <a:t>ind</a:t>
            </a:r>
            <a:r>
              <a:rPr lang="en-US" sz="2800" dirty="0"/>
              <a:t> contains indices for elements of interest from vector </a:t>
            </a:r>
            <a:r>
              <a:rPr lang="en-US" sz="2800" b="1" dirty="0"/>
              <a:t>ten_integers.1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 &lt;- c(1, 3, 5, 6)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1 3 5 6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6  7  8  9 10 11 12 13 14</a:t>
            </a:r>
          </a:p>
          <a:p>
            <a:r>
              <a:rPr lang="en-US" sz="2800" dirty="0"/>
              <a:t>Now the result: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[ind]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[1]  5  7  9 10</a:t>
            </a:r>
          </a:p>
        </p:txBody>
      </p:sp>
    </p:spTree>
    <p:extLst>
      <p:ext uri="{BB962C8B-B14F-4D97-AF65-F5344CB8AC3E}">
        <p14:creationId xmlns:p14="http://schemas.microsoft.com/office/powerpoint/2010/main" val="3951062678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Excluding elements from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3058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Basic idea: R will exclude from a vector the elements whose indices are negative (prefixed by minus)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 element: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[-1]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6  7  8  9 10 11 12 13 14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 three elements: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[-(1:3)]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8  9 10 11 12 13 14</a:t>
            </a:r>
          </a:p>
          <a:p>
            <a:pPr>
              <a:lnSpc>
                <a:spcPct val="120000"/>
              </a:lnSpc>
            </a:pPr>
            <a:r>
              <a:rPr lang="en-US" sz="3400" dirty="0"/>
              <a:t>Excluding first, third, and fourth elements: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[-(c(1,3,4))]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6  9 10 11 12 13 14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71749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free resource to start with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91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 err="1">
                <a:latin typeface="Avenir Medium"/>
                <a:cs typeface="Avenir Medium"/>
              </a:rPr>
              <a:t>DataCamp’s</a:t>
            </a:r>
            <a:r>
              <a:rPr lang="en-US" dirty="0">
                <a:latin typeface="Avenir Medium"/>
                <a:cs typeface="Avenir Medium"/>
              </a:rPr>
              <a:t> free course `Introduction to R`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https://www.datacamp.com/courses/free-introduction-to-r</a:t>
            </a: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2 - `Vectors`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3 - `Matrices`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4 - `Factors`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5 - `Data frames`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</a:rPr>
              <a:t>Section 6 - `Lists`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653497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91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Excluding elements from a vector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153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/>
              <a:t>Excluding first three elements and the 6</a:t>
            </a:r>
            <a:r>
              <a:rPr lang="en-US" sz="3400" baseline="30000" dirty="0"/>
              <a:t>th</a:t>
            </a:r>
            <a:r>
              <a:rPr lang="en-US" sz="3400" dirty="0"/>
              <a:t> element and the 8</a:t>
            </a:r>
            <a:r>
              <a:rPr lang="en-US" sz="3400" baseline="30000" dirty="0"/>
              <a:t>th</a:t>
            </a:r>
            <a:r>
              <a:rPr lang="en-US" sz="3400" dirty="0"/>
              <a:t> element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[-(c(1:3,6,8))]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8  9 11 13 14</a:t>
            </a: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Excluding the first two elements and the last two elements of the vector: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[-c((1:2), (length(ten_integers.1)-1) : length(ten_integers.1))]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7  8  9 10 11 12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323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16758"/>
            <a:ext cx="84582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700" dirty="0"/>
              <a:t>Filter vector elements - select only elements greater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[ten_integers.1 &gt; 10]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11 12 13 14 </a:t>
            </a:r>
          </a:p>
          <a:p>
            <a:r>
              <a:rPr lang="en-US" sz="3700" dirty="0"/>
              <a:t>How many elementes are greater than 10 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length(ten_integers.1 [ten_integers.1 &gt; 10])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4 </a:t>
            </a:r>
          </a:p>
          <a:p>
            <a:r>
              <a:rPr lang="en-US" sz="3700" dirty="0"/>
              <a:t>Display INDICES of elements greater than 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which (ten_integers.1 &gt; 10)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 7  8  9 10</a:t>
            </a:r>
          </a:p>
          <a:p>
            <a:r>
              <a:rPr lang="en-US" sz="3700" dirty="0"/>
              <a:t>Filter vector elements - select only elements greater than 10 – ver.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ind &lt;- which (ten_integers.1 &gt; 10)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ten_integers.1 [ind]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2473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Sorting/ordering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6758"/>
            <a:ext cx="9144000" cy="5993642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Initial vector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c( "Popescu I. Valeria", "Ionescu V. Viorel",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"Genete I. Aurelia", "Lazar T. Ionut", 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"Sadovschi V. Iuliana", "Dominte I. Nicoleta")</a:t>
            </a:r>
          </a:p>
          <a:p>
            <a:r>
              <a:rPr lang="en-US" sz="3800" dirty="0"/>
              <a:t>Sort the vector elements in ascending (default) order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 &lt;- sort(names)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"Dominte I. Nicoleta"  "Genete I. Aurelia"    "Ionescu V. Viorel"    "Lazar T. Ionut"     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[5] "Popescu I. Valeria"   "Sadovschi V. Iuliana"</a:t>
            </a:r>
            <a:endParaRPr lang="en-US" sz="3700" dirty="0"/>
          </a:p>
          <a:p>
            <a:r>
              <a:rPr lang="en-US" sz="3800" dirty="0"/>
              <a:t>Sorting the vector in descending order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names.desc &lt;- rev(sort(names))</a:t>
            </a:r>
          </a:p>
          <a:p>
            <a:pPr marL="0" indent="0">
              <a:buNone/>
            </a:pPr>
            <a:r>
              <a:rPr lang="en-US" sz="3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names.desc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"Sadovschi V. Iuliana" "Popescu I. Valeria"   "Lazar T. Ionut"       "Ionescu V. Viorel"  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[5] "Genete I. Aurelia"    "Dominte I. Nicoleta" </a:t>
            </a:r>
          </a:p>
        </p:txBody>
      </p:sp>
    </p:spTree>
    <p:extLst>
      <p:ext uri="{BB962C8B-B14F-4D97-AF65-F5344CB8AC3E}">
        <p14:creationId xmlns:p14="http://schemas.microsoft.com/office/powerpoint/2010/main" val="3614939869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4582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3600"/>
              <a:t>Lecture 2c: Vectorized Operations</a:t>
            </a:r>
          </a:p>
          <a:p>
            <a:pPr marL="82296" indent="0">
              <a:buNone/>
            </a:pPr>
            <a:r>
              <a:rPr lang="en-US" sz="3700" dirty="0">
                <a:hlinkClick r:id="rId2"/>
              </a:rPr>
              <a:t>https://www.youtube.com/watch?v=Fm8SORJQjPY&amp;list=PLjTlxb-wKvXNSDfcKPFH2gzHGyjpeCZmJ&amp;index=8</a:t>
            </a:r>
            <a:endParaRPr lang="en-US" sz="3700" dirty="0"/>
          </a:p>
          <a:p>
            <a:pPr marL="82296" indent="0">
              <a:buNone/>
            </a:pPr>
            <a:endParaRPr lang="en-US" sz="3700" dirty="0"/>
          </a:p>
          <a:p>
            <a:r>
              <a:rPr lang="en-US" sz="3700" dirty="0"/>
              <a:t>Operations are automatically applied on each element of the vector without looping among vector elements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 c(1, 3, 5, 7, 25, -13, 47)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num.vec.2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+ 100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num.vec.2</a:t>
            </a: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101 103 105 107 125  87 147</a:t>
            </a: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 ("2013-10-01", "2013-10-03", "2013-10-10")</a:t>
            </a:r>
          </a:p>
          <a:p>
            <a:r>
              <a:rPr lang="en-US" sz="3700" dirty="0"/>
              <a:t>For the moment, elements are strings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"character"</a:t>
            </a:r>
          </a:p>
          <a:p>
            <a:r>
              <a:rPr lang="en-US" sz="3700" dirty="0" err="1"/>
              <a:t>as.Date</a:t>
            </a:r>
            <a:r>
              <a:rPr lang="en-US" sz="3700" dirty="0"/>
              <a:t>() converts all of the vector elements into dates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</a:t>
            </a:r>
            <a:r>
              <a:rPr lang="en-US" sz="33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date.vec.1</a:t>
            </a: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"Date"</a:t>
            </a:r>
          </a:p>
        </p:txBody>
      </p:sp>
    </p:spTree>
    <p:extLst>
      <p:ext uri="{BB962C8B-B14F-4D97-AF65-F5344CB8AC3E}">
        <p14:creationId xmlns:p14="http://schemas.microsoft.com/office/powerpoint/2010/main" val="352297780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2202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Operations can be applied on two or more vectors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num.vec.3 &lt;- num.vec.1 + num.vec.2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num.vec.3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102 106 110 114 150  74 194</a:t>
            </a:r>
            <a:endParaRPr lang="en-US" sz="3700" dirty="0"/>
          </a:p>
          <a:p>
            <a:r>
              <a:rPr lang="en-US" sz="3700" dirty="0"/>
              <a:t>Compare a vector with a value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-0.56757455 -0.90079348  0.24397156 -0.51325283  0.03209287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&gt;= 0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FALSE FALSE  TRUE FALSE  TRUE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x.1 &lt;- x &gt;= 0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x.1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FALSE FALSE  TRUE FALSE  TRUE</a:t>
            </a:r>
          </a:p>
          <a:p>
            <a:r>
              <a:rPr lang="en-US" sz="3800" dirty="0"/>
              <a:t>Testing if at least one of the vector elements fulfils the predicate 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-0.56757455 -0.90079348  0.24397156 -0.51325283  0.03209287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any(x &gt; 0)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TRUE </a:t>
            </a:r>
          </a:p>
        </p:txBody>
      </p:sp>
    </p:spTree>
    <p:extLst>
      <p:ext uri="{BB962C8B-B14F-4D97-AF65-F5344CB8AC3E}">
        <p14:creationId xmlns:p14="http://schemas.microsoft.com/office/powerpoint/2010/main" val="3970952648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as a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vectorized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language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4582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Testing if all the vector elements fulfill the predicate (function </a:t>
            </a:r>
            <a:r>
              <a:rPr lang="en-US" sz="3800" dirty="0">
                <a:latin typeface="Consolas"/>
                <a:cs typeface="Consolas"/>
              </a:rPr>
              <a:t>all</a:t>
            </a:r>
            <a:r>
              <a:rPr lang="en-US" sz="3800" dirty="0"/>
              <a:t>) 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all(x &gt; 0)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FALSE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all(x &gt; -25)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TRUE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3800" dirty="0"/>
              <a:t>For a character vector, display the number of characters for each element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 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[] "one"   "two"   "three" "eight"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nchar(y)</a:t>
            </a:r>
          </a:p>
          <a:p>
            <a:pPr marL="82296" indent="0">
              <a:buNone/>
            </a:pPr>
            <a:r>
              <a:rPr lang="en-US" sz="3300" dirty="0">
                <a:latin typeface="Consolas" panose="020B0609020204030204" pitchFamily="49" charset="0"/>
                <a:cs typeface="Consolas" panose="020B0609020204030204" pitchFamily="49" charset="0"/>
              </a:rPr>
              <a:t>[1] 3 3 5 5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82296" indent="0">
              <a:buNone/>
            </a:pP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63212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Naming vector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4582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Provide a name for each vector element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 = c (one = "unu", two="doi", three="trei", four="patru")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 one     two   three    four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"unu"   "doi"  "trei" "patru" </a:t>
            </a:r>
          </a:p>
          <a:p>
            <a:endParaRPr lang="en-US" sz="1400" dirty="0"/>
          </a:p>
          <a:p>
            <a:r>
              <a:rPr lang="en-US" sz="3800" dirty="0"/>
              <a:t>The same result can be accomplished with: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 = c ("unu", "doi", "trei", "patru")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[1] "unu"   "doi"   "trei"  "patru"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names(num_ro) = c ("one", "two", "three", "four")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num_ro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  one     two   three    four </a:t>
            </a:r>
          </a:p>
          <a:p>
            <a:pPr marL="82296" indent="0">
              <a:buNone/>
            </a:pP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 "unu"   "doi"  "trei" "patru" </a:t>
            </a:r>
          </a:p>
          <a:p>
            <a:pPr marL="82296" indent="0">
              <a:buNone/>
            </a:pPr>
            <a:endParaRPr lang="en-US" sz="3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50120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38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96400" cy="64008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A vector (age) containing the age of 10 persons (Kabacoff, 2011)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= c(1,3,5,2,11,9,3,9,12,3)</a:t>
            </a:r>
          </a:p>
          <a:p>
            <a:r>
              <a:rPr lang="en-US" sz="4000" dirty="0"/>
              <a:t>Another vector containing the weight of above people  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weight = c(4.4,5.3,7.2,5.2,8.5,7.3,6.0,10.4,10.2,6.1)</a:t>
            </a:r>
          </a:p>
          <a:p>
            <a:r>
              <a:rPr lang="en-US" sz="3800" dirty="0"/>
              <a:t>Suppose above weights were in US metric system, we had convert them from lbs into kg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weight.kg &lt;- weight * 0.454</a:t>
            </a:r>
          </a:p>
          <a:p>
            <a:r>
              <a:rPr lang="en-US" sz="3800" dirty="0"/>
              <a:t>Compute the mean of people's weight</a:t>
            </a:r>
          </a:p>
          <a:p>
            <a:pPr marL="82296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7.06 </a:t>
            </a:r>
          </a:p>
          <a:p>
            <a:r>
              <a:rPr lang="en-US" sz="3800" dirty="0"/>
              <a:t>Compute the standard deviation of people's weight</a:t>
            </a:r>
          </a:p>
          <a:p>
            <a:pPr marL="82296" indent="0"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sd(weight)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2.077498</a:t>
            </a:r>
          </a:p>
          <a:p>
            <a:r>
              <a:rPr lang="en-US" sz="3800" dirty="0"/>
              <a:t>Compute correlation between age and weight</a:t>
            </a:r>
          </a:p>
          <a:p>
            <a:pPr marL="82296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cor(age,weight)</a:t>
            </a:r>
          </a:p>
          <a:p>
            <a:pPr marL="82296" indent="0">
              <a:buNone/>
            </a:pP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[1] 0.9075655</a:t>
            </a:r>
          </a:p>
        </p:txBody>
      </p:sp>
    </p:spTree>
    <p:extLst>
      <p:ext uri="{BB962C8B-B14F-4D97-AF65-F5344CB8AC3E}">
        <p14:creationId xmlns:p14="http://schemas.microsoft.com/office/powerpoint/2010/main" val="1175835497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733256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Two-dimensional arrays where each element has the same type (</a:t>
            </a:r>
            <a:r>
              <a:rPr lang="en-US" sz="2900" dirty="0" err="1"/>
              <a:t>numeric,character</a:t>
            </a:r>
            <a:r>
              <a:rPr lang="en-US" sz="2900" dirty="0"/>
              <a:t>, or logical)</a:t>
            </a:r>
          </a:p>
          <a:p>
            <a:r>
              <a:rPr lang="en-US" sz="2900" dirty="0"/>
              <a:t>Created with the </a:t>
            </a:r>
            <a:r>
              <a:rPr lang="en-US" sz="2900" dirty="0">
                <a:latin typeface="Consolas"/>
                <a:cs typeface="Consolas"/>
              </a:rPr>
              <a:t>matrix </a:t>
            </a:r>
            <a:r>
              <a:rPr lang="en-US" sz="2900" dirty="0"/>
              <a:t>function. Format: 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Myymatrix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matrix(vector,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number_of_rows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number_of_columns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byrow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logical_value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char_vector_rownames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				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char_vector_colnames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  contains the elements for the matrix</a:t>
            </a:r>
          </a:p>
          <a:p>
            <a:pPr lvl="1"/>
            <a:r>
              <a:rPr lang="en-US" b="1" dirty="0" err="1"/>
              <a:t>nrow</a:t>
            </a:r>
            <a:r>
              <a:rPr lang="en-US" dirty="0"/>
              <a:t>  and </a:t>
            </a:r>
            <a:r>
              <a:rPr lang="en-US" b="1" dirty="0" err="1"/>
              <a:t>ncol</a:t>
            </a:r>
            <a:r>
              <a:rPr lang="en-US" dirty="0"/>
              <a:t>  specify the row and column dimensions</a:t>
            </a:r>
          </a:p>
          <a:p>
            <a:pPr lvl="1"/>
            <a:r>
              <a:rPr lang="en-US" b="1" dirty="0" err="1"/>
              <a:t>dimnames</a:t>
            </a:r>
            <a:r>
              <a:rPr lang="en-US" dirty="0"/>
              <a:t>  contains optional row and column labels stored in  character vectors. </a:t>
            </a:r>
          </a:p>
          <a:p>
            <a:pPr lvl="1"/>
            <a:r>
              <a:rPr lang="en-US" b="1" dirty="0" err="1"/>
              <a:t>byrow</a:t>
            </a:r>
            <a:r>
              <a:rPr lang="en-US" dirty="0"/>
              <a:t>  indicates whether the matrix should be filled in by row (</a:t>
            </a:r>
            <a:r>
              <a:rPr lang="en-US" i="1" dirty="0" err="1"/>
              <a:t>byrow</a:t>
            </a:r>
            <a:r>
              <a:rPr lang="en-US" i="1" dirty="0"/>
              <a:t>=TRUE</a:t>
            </a:r>
            <a:r>
              <a:rPr lang="en-US" dirty="0"/>
              <a:t>) or by column (</a:t>
            </a:r>
            <a:r>
              <a:rPr lang="en-US" i="1" dirty="0" err="1"/>
              <a:t>byrow</a:t>
            </a:r>
            <a:r>
              <a:rPr lang="en-US" i="1" dirty="0"/>
              <a:t>=FALSE</a:t>
            </a:r>
            <a:r>
              <a:rPr lang="en-US" dirty="0"/>
              <a:t>); the default is by column. </a:t>
            </a:r>
          </a:p>
        </p:txBody>
      </p:sp>
    </p:spTree>
    <p:extLst>
      <p:ext uri="{BB962C8B-B14F-4D97-AF65-F5344CB8AC3E}">
        <p14:creationId xmlns:p14="http://schemas.microsoft.com/office/powerpoint/2010/main" val="2979140579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344"/>
            <a:ext cx="8458200" cy="59618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m.1 is a 5 x 4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&lt;- matrix(1:20, nrow=5, ncol=4)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[,1] [,2] [,3] [,4]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[1,]    1    6   11   16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[2,]    2    7   12   17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[3,]    3    8   13   18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[4,]    4    9   14   19</a:t>
            </a:r>
          </a:p>
          <a:p>
            <a:pPr marL="82296" indent="0"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[5,]    5   10   15   20</a:t>
            </a:r>
          </a:p>
          <a:p>
            <a:pPr marL="82296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3800" dirty="0"/>
              <a:t>m.2 is a 2 x 2 matrix, filled by rows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cells &lt;- c(1,26,24,68)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 &lt;- c("Row1", "Row2")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colnames &lt;- c("Col1", "Col2")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m.2 &lt;- matrix(cells, nrow=2, ncol=2, byrow=TRUE,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dimnames=list(rownames, colnames))</a:t>
            </a:r>
          </a:p>
        </p:txBody>
      </p:sp>
    </p:spTree>
    <p:extLst>
      <p:ext uri="{BB962C8B-B14F-4D97-AF65-F5344CB8AC3E}">
        <p14:creationId xmlns:p14="http://schemas.microsoft.com/office/powerpoint/2010/main" val="61604196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(and code) on Data Structures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Data structures (Advanced R by Hadley Wickham)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2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adv-r.had.co.nz</a:t>
            </a:r>
            <a:r>
              <a:rPr lang="en-US" sz="1800" dirty="0">
                <a:latin typeface="Avenir Medium"/>
                <a:cs typeface="Avenir Medium"/>
                <a:hlinkClick r:id="rId2"/>
              </a:rPr>
              <a:t>/Data-</a:t>
            </a:r>
            <a:r>
              <a:rPr lang="en-US" sz="1800" dirty="0" err="1">
                <a:latin typeface="Avenir Medium"/>
                <a:cs typeface="Avenir Medium"/>
                <a:hlinkClick r:id="rId2"/>
              </a:rPr>
              <a:t>structures.html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1.2 Variables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3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3"/>
              </a:rPr>
              <a:t>DG7YNf8kb3w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2 - Introduction to R : Atomic Classes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4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4"/>
              </a:rPr>
              <a:t>271FKAYavYE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repidemiology.wordpress.com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/introduction-to-r-code/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1.3 Vectors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6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6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6"/>
              </a:rPr>
              <a:t>QygSZw77Hs8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3- Introduction to R : Vectors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7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7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7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7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7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7"/>
              </a:rPr>
              <a:t>MGphwmXCCgM#t</a:t>
            </a:r>
            <a:r>
              <a:rPr lang="en-US" sz="1800" dirty="0">
                <a:latin typeface="Avenir Medium"/>
                <a:cs typeface="Avenir Medium"/>
                <a:hlinkClick r:id="rId7"/>
              </a:rPr>
              <a:t>=12</a:t>
            </a: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sz="1800" dirty="0" err="1">
                <a:latin typeface="Avenir Medium"/>
                <a:cs typeface="Avenir Medium"/>
                <a:hlinkClick r:id="rId5"/>
              </a:rPr>
              <a:t>repidemiology.wordpress.com</a:t>
            </a:r>
            <a:r>
              <a:rPr lang="en-US" sz="1800" dirty="0">
                <a:latin typeface="Avenir Medium"/>
                <a:cs typeface="Avenir Medium"/>
                <a:hlinkClick r:id="rId5"/>
              </a:rPr>
              <a:t>/introduction-to-r-code/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Avenir Medium"/>
                <a:cs typeface="Avenir Medium"/>
              </a:rPr>
              <a:t>1.4 Matrices (Variables and Data Structures)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  <a:hlinkClick r:id="rId8"/>
              </a:rPr>
              <a:t>https://</a:t>
            </a:r>
            <a:r>
              <a:rPr lang="en-US" sz="1800" dirty="0" err="1">
                <a:latin typeface="Avenir Medium"/>
                <a:cs typeface="Avenir Medium"/>
                <a:hlinkClick r:id="rId8"/>
              </a:rPr>
              <a:t>www.youtube.com</a:t>
            </a:r>
            <a:r>
              <a:rPr lang="en-US" sz="1800" dirty="0">
                <a:latin typeface="Avenir Medium"/>
                <a:cs typeface="Avenir Medium"/>
                <a:hlinkClick r:id="rId8"/>
              </a:rPr>
              <a:t>/</a:t>
            </a:r>
            <a:r>
              <a:rPr lang="en-US" sz="1800" dirty="0" err="1">
                <a:latin typeface="Avenir Medium"/>
                <a:cs typeface="Avenir Medium"/>
                <a:hlinkClick r:id="rId8"/>
              </a:rPr>
              <a:t>watch?v</a:t>
            </a:r>
            <a:r>
              <a:rPr lang="en-US" sz="1800" dirty="0">
                <a:latin typeface="Avenir Medium"/>
                <a:cs typeface="Avenir Medium"/>
                <a:hlinkClick r:id="rId8"/>
              </a:rPr>
              <a:t>=</a:t>
            </a:r>
            <a:r>
              <a:rPr lang="en-US" sz="1800" dirty="0" err="1">
                <a:latin typeface="Avenir Medium"/>
                <a:cs typeface="Avenir Medium"/>
                <a:hlinkClick r:id="rId8"/>
              </a:rPr>
              <a:t>UakyyZSyuZU</a:t>
            </a:r>
            <a:endParaRPr lang="en-US" sz="18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22304297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/>
              <a:t>Display m.2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m.2</a:t>
            </a:r>
          </a:p>
          <a:p>
            <a:pPr marL="82296" indent="0">
              <a:buNone/>
            </a:pPr>
            <a:r>
              <a:rPr lang="en-US" sz="3800" dirty="0"/>
              <a:t> </a:t>
            </a:r>
            <a:r>
              <a:rPr lang="en-US" sz="3800" dirty="0">
                <a:latin typeface="Consolas"/>
                <a:cs typeface="Consolas"/>
              </a:rPr>
              <a:t>    Col1 Col2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Row1    1   26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Row2   24   68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m.3 is a 2 x 2 matrix, filled by columns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list is a data structure presented after data frame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 &lt;- matrix(cells, nrow=2, ncol=2, byrow=FALSE,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dimnames=list(rownames, colnames))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Col1 Col2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Row1    1   24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Row2   26   68</a:t>
            </a:r>
          </a:p>
        </p:txBody>
      </p:sp>
    </p:spTree>
    <p:extLst>
      <p:ext uri="{BB962C8B-B14F-4D97-AF65-F5344CB8AC3E}">
        <p14:creationId xmlns:p14="http://schemas.microsoft.com/office/powerpoint/2010/main" val="32362722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5344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sz="4300" dirty="0"/>
              <a:t>m.4 is a 4 x 3 matrix, filled by rows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matrix(1:12, nrow=4, ncol=3, byrow=TRUE)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 [,1] [,2] [,3]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[1,]    1    2    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[2,]    4    5    6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[3,]    7    8    9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[4,]   10   11   12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Naming rows: row.1, row.2, ... and columns: col.1, col.2, ...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dimnames(m.4)=list(paste("row.", 1:nrow(m.4), sep=""), paste("col.", 1:ncol(m.4), sep=""))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row.4    10    11    12</a:t>
            </a:r>
          </a:p>
        </p:txBody>
      </p:sp>
    </p:spTree>
    <p:extLst>
      <p:ext uri="{BB962C8B-B14F-4D97-AF65-F5344CB8AC3E}">
        <p14:creationId xmlns:p14="http://schemas.microsoft.com/office/powerpoint/2010/main" val="1823432463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Accesing matrix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153400" cy="5867400"/>
          </a:xfrm>
        </p:spPr>
        <p:txBody>
          <a:bodyPr>
            <a:normAutofit fontScale="3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</a:t>
            </a:r>
          </a:p>
          <a:p>
            <a:pPr marL="82296" indent="0">
              <a:buNone/>
            </a:pPr>
            <a:r>
              <a:rPr lang="en-US" sz="3800" dirty="0"/>
              <a:t> </a:t>
            </a:r>
            <a:r>
              <a:rPr lang="en-US" sz="6000" dirty="0">
                <a:latin typeface="Consolas"/>
                <a:cs typeface="Consolas"/>
              </a:rPr>
              <a:t>    [,1] [,2] [,3] [,4]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[1,]    1    6   11   16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[2,]    2    7   12   17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[3,]    3    8   13   18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[4,]    4    9   14   19</a:t>
            </a:r>
          </a:p>
          <a:p>
            <a:pPr marL="82296" indent="0">
              <a:buNone/>
            </a:pPr>
            <a:r>
              <a:rPr lang="en-US" sz="6000" dirty="0">
                <a:latin typeface="Consolas"/>
                <a:cs typeface="Consolas"/>
              </a:rPr>
              <a:t>[5,]    5   10   15   20</a:t>
            </a:r>
          </a:p>
          <a:p>
            <a:r>
              <a:rPr lang="en-US" sz="7400" dirty="0"/>
              <a:t>Display the 3rd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m.1[3,]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 3  8 13 18</a:t>
            </a:r>
          </a:p>
          <a:p>
            <a:r>
              <a:rPr lang="en-US" sz="7400" dirty="0"/>
              <a:t>Display the 3rd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m.1[,3]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11 12 13 14 15</a:t>
            </a:r>
          </a:p>
          <a:p>
            <a:r>
              <a:rPr lang="en-US" sz="7400" dirty="0"/>
              <a:t>Display the element at the intersection of the 2nd row and the 3rd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[2,3]</a:t>
            </a:r>
          </a:p>
          <a:p>
            <a:pPr marL="82296" indent="0">
              <a:buNone/>
            </a:pPr>
            <a:r>
              <a:rPr lang="en-US" sz="6200" dirty="0">
                <a:latin typeface="Consolas"/>
                <a:cs typeface="Consolas"/>
              </a:rPr>
              <a:t>[1] 12</a:t>
            </a:r>
          </a:p>
        </p:txBody>
      </p:sp>
    </p:spTree>
    <p:extLst>
      <p:ext uri="{BB962C8B-B14F-4D97-AF65-F5344CB8AC3E}">
        <p14:creationId xmlns:p14="http://schemas.microsoft.com/office/powerpoint/2010/main" val="2981270530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Accesing matrix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Display two elements from the same row: m.1 [2,3] and m.1[2,4]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[2, c(3,4)]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12 17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Display three elements from the same column: m.1[1,2], m1[2,2] and m.1[3,2]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[c(1,2, 3), 2]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6 7 8</a:t>
            </a:r>
          </a:p>
          <a:p>
            <a:pPr>
              <a:lnSpc>
                <a:spcPct val="110000"/>
              </a:lnSpc>
            </a:pPr>
            <a:r>
              <a:rPr lang="en-US" sz="3800" dirty="0"/>
              <a:t>Display a "submatrix", from m1 [2,2] to m2[4.4]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m.1 [ c(2,3,4), c(2,3,4)]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[,1] [,2] [,3]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[1,]    7   12   17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[2,]    8   13   18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[3,]    9   14   19</a:t>
            </a:r>
          </a:p>
        </p:txBody>
      </p:sp>
    </p:spTree>
    <p:extLst>
      <p:ext uri="{BB962C8B-B14F-4D97-AF65-F5344CB8AC3E}">
        <p14:creationId xmlns:p14="http://schemas.microsoft.com/office/powerpoint/2010/main" val="287842585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statistics 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row.4    10    11    12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6.5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on the third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mean(m.4[,3])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7.5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mean of all the cells on the third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mean(m.4[3,])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8</a:t>
            </a:r>
          </a:p>
        </p:txBody>
      </p:sp>
    </p:spTree>
    <p:extLst>
      <p:ext uri="{BB962C8B-B14F-4D97-AF65-F5344CB8AC3E}">
        <p14:creationId xmlns:p14="http://schemas.microsoft.com/office/powerpoint/2010/main" val="3767400440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statistics on matrix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Compute sum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78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on the third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sum(m.4[,3])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30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on the third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sum(m.4[3,])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24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Compute sum of all the cells in matrix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sum(m.4)</a:t>
            </a:r>
          </a:p>
          <a:p>
            <a:pPr marL="82296" indent="0">
              <a:buNone/>
            </a:pPr>
            <a:r>
              <a:rPr lang="en-US" sz="3800" dirty="0">
                <a:latin typeface="Consolas"/>
                <a:cs typeface="Consolas"/>
              </a:rPr>
              <a:t>[1] 78</a:t>
            </a:r>
          </a:p>
          <a:p>
            <a:pPr marL="82296" indent="0">
              <a:buNone/>
            </a:pPr>
            <a:endParaRPr lang="en-US" sz="3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232425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rowSums/colSums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305800" cy="5943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/>
              <a:t>rowSums calculates the sum of the cells for each row of a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rowSums(m.4)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row.1 row.2 row.3 row.4 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    6    15    24    33 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colSums calculated the sums of the cells for each column of a matrix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colSums(m.4)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col.1 col.2 col.3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22    26    30 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rowMeans/colMeans calculate mean of the every row/column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rowMeans(m.4)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row.1 row.2 row.3 row.4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 2     5     8    11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colMeans(m.4)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col.1 col.2 col.3 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5.5   6.5   7.5 </a:t>
            </a:r>
          </a:p>
        </p:txBody>
      </p:sp>
    </p:spTree>
    <p:extLst>
      <p:ext uri="{BB962C8B-B14F-4D97-AF65-F5344CB8AC3E}">
        <p14:creationId xmlns:p14="http://schemas.microsoft.com/office/powerpoint/2010/main" val="1073190538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      col.1 col.2 col.3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row.1     1     2     3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row.2     4     5     6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row.3     7     8     9</a:t>
            </a:r>
          </a:p>
          <a:p>
            <a:pPr marL="82296" indent="0">
              <a:buNone/>
            </a:pPr>
            <a:r>
              <a:rPr lang="en-US" sz="3600" dirty="0">
                <a:latin typeface="Consolas"/>
                <a:cs typeface="Consolas"/>
              </a:rPr>
              <a:t>row.4    10    11    12</a:t>
            </a:r>
            <a:endParaRPr lang="en-US" sz="4000" dirty="0"/>
          </a:p>
          <a:p>
            <a:pPr>
              <a:lnSpc>
                <a:spcPct val="110000"/>
              </a:lnSpc>
            </a:pPr>
            <a:r>
              <a:rPr lang="en-US" sz="4000" dirty="0"/>
              <a:t>Add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cbind(m.4, rowSums(m.4))</a:t>
            </a:r>
          </a:p>
          <a:p>
            <a:pPr>
              <a:lnSpc>
                <a:spcPct val="110000"/>
              </a:lnSpc>
            </a:pPr>
            <a:r>
              <a:rPr lang="en-US" sz="4000" dirty="0"/>
              <a:t>Setting the name for the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 &lt;- colnames(m.4)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</a:t>
            </a:r>
          </a:p>
          <a:p>
            <a:pPr marL="82296" indent="0">
              <a:buNone/>
            </a:pPr>
            <a:r>
              <a:rPr lang="en-US" sz="3700" dirty="0">
                <a:latin typeface="Consolas"/>
                <a:cs typeface="Consolas"/>
              </a:rPr>
              <a:t>[1] "col.1" "col.2" "col.3" ""    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column.names[length(column.names)] &lt;- "col.total"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colnames(m.4) &lt;- column.names</a:t>
            </a:r>
          </a:p>
        </p:txBody>
      </p:sp>
    </p:spTree>
    <p:extLst>
      <p:ext uri="{BB962C8B-B14F-4D97-AF65-F5344CB8AC3E}">
        <p14:creationId xmlns:p14="http://schemas.microsoft.com/office/powerpoint/2010/main" val="3741815822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6388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6800" dirty="0"/>
              <a:t>Check the operation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      col.1 col.2 col.3 col.total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row.1     1     2     3         6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row.2     4     5     6        15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row.3     7     8     9        24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row.4    10    11    12        33 </a:t>
            </a:r>
          </a:p>
          <a:p>
            <a:pPr>
              <a:lnSpc>
                <a:spcPct val="110000"/>
              </a:lnSpc>
            </a:pPr>
            <a:r>
              <a:rPr lang="en-US" sz="6800" dirty="0"/>
              <a:t>Add total row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 &lt;- rbind(m.4, colSums(m.4))</a:t>
            </a:r>
          </a:p>
          <a:p>
            <a:pPr>
              <a:lnSpc>
                <a:spcPct val="110000"/>
              </a:lnSpc>
            </a:pPr>
            <a:r>
              <a:rPr lang="en-US" sz="6800" dirty="0"/>
              <a:t>Setting the name for the total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 &lt;- rownames(m.4)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latin typeface="Consolas"/>
                <a:cs typeface="Consolas"/>
              </a:rPr>
              <a:t>[1] "row.1" "row.2" "row.3" "row.4" ""    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row.names[length(row.names)] &lt;- "row.total"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rownames(m.4) &lt;- row.names</a:t>
            </a:r>
          </a:p>
        </p:txBody>
      </p:sp>
    </p:spTree>
    <p:extLst>
      <p:ext uri="{BB962C8B-B14F-4D97-AF65-F5344CB8AC3E}">
        <p14:creationId xmlns:p14="http://schemas.microsoft.com/office/powerpoint/2010/main" val="281824325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Adding total rows and columns to a matrix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Check the operation; notice the names of rows and columns and the content of last row and column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          col.1 col.2 col.3 col.total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row.1         1     2     3         6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row.2         4     5     6        15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row.3         7     8     9        24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row.4        10    11    12        33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800" dirty="0">
                <a:latin typeface="Consolas"/>
                <a:cs typeface="Consolas"/>
              </a:rPr>
              <a:t>row.total    22    26    30        78</a:t>
            </a:r>
          </a:p>
        </p:txBody>
      </p:sp>
    </p:spTree>
    <p:extLst>
      <p:ext uri="{BB962C8B-B14F-4D97-AF65-F5344CB8AC3E}">
        <p14:creationId xmlns:p14="http://schemas.microsoft.com/office/powerpoint/2010/main" val="1929433443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Tutorials on Data Structures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1.5 Lists and Data Frames (Variables and Data Structures)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2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2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2"/>
              </a:rPr>
              <a:t>U6vbR4el3kQ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1.6 Logical Vectors and Operators (Variables and Data Structures)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GQb735O2qjc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4- Introduction to R : Matrix, List and Data Frame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cEX4iXUPqoo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repidemiology.wordpress.com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/introduction-to-r-code/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Common Data Structures in 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6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q5YJUGTYUvI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Introduction to R Statistical Computing: Data Structures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7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7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7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7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7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7"/>
              </a:rPr>
              <a:t>OZD4oLobjWM</a:t>
            </a:r>
            <a:endParaRPr lang="en-US" dirty="0" err="1">
              <a:latin typeface="Avenir Medium"/>
              <a:cs typeface="Avenir Medium"/>
            </a:endParaRPr>
          </a:p>
          <a:p>
            <a:r>
              <a:rPr lang="en-US"/>
              <a:t>Lecture 2b: Subsetting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8"/>
              </a:rPr>
              <a:t>https://www.youtube.com/watch?v=hWbgqzsQJF0&amp;index=7&amp;list=PLjTlxb-wKvXNSDfcKPFH2gzHGyjpeCZmJ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7806283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54888" cy="5517232"/>
          </a:xfrm>
        </p:spPr>
        <p:txBody>
          <a:bodyPr>
            <a:normAutofit/>
          </a:bodyPr>
          <a:lstStyle/>
          <a:p>
            <a:r>
              <a:rPr lang="en-US" dirty="0"/>
              <a:t>Similar to matrices but can have more than two dimensions</a:t>
            </a:r>
          </a:p>
          <a:p>
            <a:r>
              <a:rPr lang="en-US" dirty="0"/>
              <a:t>Elements must be of the same type</a:t>
            </a:r>
          </a:p>
          <a:p>
            <a:r>
              <a:rPr lang="en-US" dirty="0"/>
              <a:t>Created with </a:t>
            </a:r>
            <a:r>
              <a:rPr lang="en-US" b="1" dirty="0"/>
              <a:t>array</a:t>
            </a:r>
            <a:r>
              <a:rPr lang="en-US" dirty="0"/>
              <a:t> function: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array(vector, </a:t>
            </a:r>
          </a:p>
          <a:p>
            <a:pPr marL="82296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  dimensions,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/>
              <a:t>vector</a:t>
            </a:r>
            <a:r>
              <a:rPr lang="en-US" dirty="0"/>
              <a:t>  contains the data for the array </a:t>
            </a:r>
          </a:p>
          <a:p>
            <a:pPr lvl="1"/>
            <a:r>
              <a:rPr lang="en-US" b="1" dirty="0"/>
              <a:t>dimensions</a:t>
            </a:r>
            <a:r>
              <a:rPr lang="en-US" dirty="0"/>
              <a:t>  is a numeric vector giving the maximal index for each dimension</a:t>
            </a:r>
          </a:p>
          <a:p>
            <a:pPr lvl="1"/>
            <a:r>
              <a:rPr lang="en-US" b="1" dirty="0" err="1"/>
              <a:t>dimnames</a:t>
            </a:r>
            <a:r>
              <a:rPr lang="en-US" dirty="0"/>
              <a:t>  - optional list of dimension labels. </a:t>
            </a:r>
          </a:p>
          <a:p>
            <a:r>
              <a:rPr lang="en-US" dirty="0"/>
              <a:t>Elements in arrays are accessed similar to those in matrices</a:t>
            </a:r>
          </a:p>
        </p:txBody>
      </p:sp>
    </p:spTree>
    <p:extLst>
      <p:ext uri="{BB962C8B-B14F-4D97-AF65-F5344CB8AC3E}">
        <p14:creationId xmlns:p14="http://schemas.microsoft.com/office/powerpoint/2010/main" val="3562655957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and access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3960"/>
            <a:ext cx="4572000" cy="5894040"/>
          </a:xfrm>
        </p:spPr>
        <p:txBody>
          <a:bodyPr>
            <a:noAutofit/>
          </a:bodyPr>
          <a:lstStyle/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c("A1",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c("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C4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array(1:24, c(2, 3, 4), +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dimnames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=list(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+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dim3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, , </a:t>
            </a:r>
            <a:r>
              <a:rPr lang="en-US" sz="1600" dirty="0" err="1">
                <a:latin typeface="Consolas"/>
                <a:cs typeface="Consolas"/>
              </a:rPr>
              <a:t>C1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B1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B2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B3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A1  1  3  5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A2</a:t>
            </a:r>
            <a:r>
              <a:rPr lang="en-US" sz="1600" dirty="0">
                <a:latin typeface="Consolas"/>
                <a:cs typeface="Consolas"/>
              </a:rPr>
              <a:t>  2  4  6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, , </a:t>
            </a:r>
            <a:r>
              <a:rPr lang="en-US" sz="1600" dirty="0" err="1">
                <a:latin typeface="Consolas"/>
                <a:cs typeface="Consolas"/>
              </a:rPr>
              <a:t>C2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B1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B2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B3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A1  7  9 11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A2</a:t>
            </a:r>
            <a:r>
              <a:rPr lang="en-US" sz="1600" dirty="0">
                <a:latin typeface="Consolas"/>
                <a:cs typeface="Consolas"/>
              </a:rPr>
              <a:t>  8 10 12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49688" y="1052736"/>
            <a:ext cx="4294312" cy="5589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Cont. of previous column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13 15 17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14 16 18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C4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cs typeface="Consolas"/>
              </a:rPr>
              <a:t>A1 19 21 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20 22 24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display element [2,2,3]</a:t>
            </a:r>
          </a:p>
          <a:p>
            <a:pPr marL="82296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[2,2,3]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[1] 16</a:t>
            </a:r>
          </a:p>
        </p:txBody>
      </p:sp>
    </p:spTree>
    <p:extLst>
      <p:ext uri="{BB962C8B-B14F-4D97-AF65-F5344CB8AC3E}">
        <p14:creationId xmlns:p14="http://schemas.microsoft.com/office/powerpoint/2010/main" val="324593807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and access arrays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104456" cy="5400600"/>
          </a:xfrm>
        </p:spPr>
        <p:txBody>
          <a:bodyPr>
            <a:noAutofit/>
          </a:bodyPr>
          <a:lstStyle/>
          <a:p>
            <a:r>
              <a:rPr lang="en-US" sz="1800" dirty="0"/>
              <a:t>display a matrix from elements of A and B for first row/column of C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[,,1]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B3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 1  3  5</a:t>
            </a: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2  4  6</a:t>
            </a:r>
          </a:p>
          <a:p>
            <a:endParaRPr lang="en-US" sz="1800" dirty="0"/>
          </a:p>
          <a:p>
            <a:r>
              <a:rPr lang="en-US" sz="1800" dirty="0"/>
              <a:t>display elements of A for the 3rd "row" of B and 2nd row/columns of C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[,3,2]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A1 </a:t>
            </a: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11 12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268760"/>
            <a:ext cx="457200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display a </a:t>
            </a:r>
            <a:r>
              <a:rPr lang="en-US" sz="1800" dirty="0" err="1"/>
              <a:t>subarray</a:t>
            </a:r>
            <a:r>
              <a:rPr lang="en-US" sz="1800" dirty="0"/>
              <a:t> </a:t>
            </a:r>
            <a:r>
              <a:rPr lang="en-US" sz="1800" dirty="0" err="1"/>
              <a:t>containg</a:t>
            </a:r>
            <a:r>
              <a:rPr lang="en-US" sz="1800" dirty="0"/>
              <a:t> all elements from first two rows/columns of A, B and C</a:t>
            </a:r>
          </a:p>
          <a:p>
            <a:pPr marL="82296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[c(1,2),c(1,2),c(1,2)]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C1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A1  1  3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2  4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, , </a:t>
            </a:r>
            <a:r>
              <a:rPr lang="en-US" sz="1800" dirty="0" err="1">
                <a:latin typeface="Consolas"/>
                <a:cs typeface="Consolas"/>
              </a:rPr>
              <a:t>C2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B1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B2</a:t>
            </a:r>
            <a:endParaRPr lang="en-US" sz="1800" dirty="0"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/>
                <a:cs typeface="Consolas"/>
              </a:rPr>
              <a:t>A1  7  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err="1">
                <a:latin typeface="Consolas"/>
                <a:cs typeface="Consolas"/>
              </a:rPr>
              <a:t>A2</a:t>
            </a:r>
            <a:r>
              <a:rPr lang="en-US" sz="1800" dirty="0">
                <a:latin typeface="Consolas"/>
                <a:cs typeface="Consolas"/>
              </a:rPr>
              <a:t>  8 10</a:t>
            </a:r>
          </a:p>
        </p:txBody>
      </p:sp>
    </p:spTree>
    <p:extLst>
      <p:ext uri="{BB962C8B-B14F-4D97-AF65-F5344CB8AC3E}">
        <p14:creationId xmlns:p14="http://schemas.microsoft.com/office/powerpoint/2010/main" val="2939081757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8282880" cy="5328592"/>
          </a:xfrm>
        </p:spPr>
        <p:txBody>
          <a:bodyPr>
            <a:normAutofit/>
          </a:bodyPr>
          <a:lstStyle/>
          <a:p>
            <a:r>
              <a:rPr lang="en-US"/>
              <a:t>Most important data structure in R (at least for us)</a:t>
            </a:r>
          </a:p>
          <a:p>
            <a:r>
              <a:rPr lang="en-US"/>
              <a:t>A </a:t>
            </a:r>
            <a:r>
              <a:rPr lang="en-US" dirty="0"/>
              <a:t>data frame is a structure in R that holds data and is similar to the datasets found in standard statistical packages (for example, SAS, SPSS, and </a:t>
            </a:r>
            <a:r>
              <a:rPr lang="en-US" err="1"/>
              <a:t>Stata</a:t>
            </a:r>
            <a:r>
              <a:rPr lang="en-US"/>
              <a:t>) and databases</a:t>
            </a:r>
            <a:endParaRPr lang="en-US" dirty="0"/>
          </a:p>
          <a:p>
            <a:r>
              <a:rPr lang="en-US" dirty="0"/>
              <a:t>The columns are variables and the rows </a:t>
            </a:r>
            <a:r>
              <a:rPr lang="en-US"/>
              <a:t>are observations</a:t>
            </a:r>
            <a:endParaRPr lang="en-US" dirty="0"/>
          </a:p>
          <a:p>
            <a:r>
              <a:rPr lang="en-US"/>
              <a:t>Variables can have different </a:t>
            </a:r>
            <a:r>
              <a:rPr lang="en-US" dirty="0"/>
              <a:t>types (for example, numeric, character) in the same data frame</a:t>
            </a:r>
          </a:p>
        </p:txBody>
      </p:sp>
    </p:spTree>
    <p:extLst>
      <p:ext uri="{BB962C8B-B14F-4D97-AF65-F5344CB8AC3E}">
        <p14:creationId xmlns:p14="http://schemas.microsoft.com/office/powerpoint/2010/main" val="2946936268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an empty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55000" lnSpcReduction="20000"/>
          </a:bodyPr>
          <a:lstStyle/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 = numeric(),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name = character(), age = numeric(),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scholarship = character(),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lab_assessment = character(),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final_grade = numeric())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"data.frame"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'data.frame':	0 obs. of  6 variables: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studentID     : num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name          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age           : num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scholarship   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lab_assessment: Factor w/ 0 levels: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final_grade   : num </a:t>
            </a:r>
          </a:p>
        </p:txBody>
      </p:sp>
    </p:spTree>
    <p:extLst>
      <p:ext uri="{BB962C8B-B14F-4D97-AF65-F5344CB8AC3E}">
        <p14:creationId xmlns:p14="http://schemas.microsoft.com/office/powerpoint/2010/main" val="2764187231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data frame from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7100" dirty="0"/>
              <a:t>Create the vectors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c(1, 2, 3, 4, 5)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"Ianos W. Adriana",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"Kovacz V. Iosef", "Babadag I. Maria",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"Pop P. Ion")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"Merit", "Studiu1")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"Excelent", "Bine", "Slab")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6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  <a:p>
            <a:pPr>
              <a:lnSpc>
                <a:spcPct val="110000"/>
              </a:lnSpc>
            </a:pPr>
            <a:r>
              <a:rPr lang="en-US" sz="7100" dirty="0"/>
              <a:t>Create the data frame using the above vectors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data.frame(studentID, name, age, 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6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scholarship, lab_assessment, final_grade)</a:t>
            </a:r>
          </a:p>
        </p:txBody>
      </p:sp>
    </p:spTree>
    <p:extLst>
      <p:ext uri="{BB962C8B-B14F-4D97-AF65-F5344CB8AC3E}">
        <p14:creationId xmlns:p14="http://schemas.microsoft.com/office/powerpoint/2010/main" val="342839217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data frame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6324600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Display data frame (content)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ro-RO" sz="4000" dirty="0">
                <a:latin typeface="Consolas"/>
                <a:cs typeface="Consolas"/>
              </a:rPr>
              <a:t> studentID              name age scholarship lab_assessment final_grade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1         1 Popescu I. Vasile  23      Social           Bine        9.00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2         2  Ianos W. Adriana  19     Studiu1    Foarte bine        9.45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3         3   Kovacz V. Iosef  21     Studiu2       Excelent        9.75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4         4  Babadag I. Maria  22       Merit           Bine        9.00</a:t>
            </a:r>
          </a:p>
          <a:p>
            <a:pPr marL="82296" indent="0">
              <a:buNone/>
            </a:pPr>
            <a:r>
              <a:rPr lang="ro-RO" sz="4000" dirty="0">
                <a:latin typeface="Consolas"/>
                <a:cs typeface="Consolas"/>
              </a:rPr>
              <a:t>5         5        Pop P. Ion  31     Studiu1           Slab        6.00</a:t>
            </a:r>
          </a:p>
          <a:p>
            <a:r>
              <a:rPr lang="en-US" sz="4900" dirty="0"/>
              <a:t>Display one column of the data frame as a vector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student_gi$name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Popescu I. Vasile Ianos W. Adriana  Kovacz V. Iosef   Babadag I. Maria  Pop P. Ion       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Levels: Babadag I. Maria Ianos W. Adriana Kovacz V. Iosef Pop P. Ion Popescu I. Vasile</a:t>
            </a:r>
            <a:endParaRPr lang="en-US" sz="4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900" dirty="0"/>
              <a:t>Display one column of the data frame as a... column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student_gi["name"]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name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1 Popescu I. Vasile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2  Ianos W. Adriana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3   Kovacz V. Iosef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4  Babadag I. Maria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5        Pop P. Ion</a:t>
            </a:r>
          </a:p>
        </p:txBody>
      </p:sp>
    </p:spTree>
    <p:extLst>
      <p:ext uri="{BB962C8B-B14F-4D97-AF65-F5344CB8AC3E}">
        <p14:creationId xmlns:p14="http://schemas.microsoft.com/office/powerpoint/2010/main" val="2868863035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Display data frame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90678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sz="6000" dirty="0"/>
              <a:t>Confirm </a:t>
            </a:r>
            <a:r>
              <a:rPr lang="en-US" sz="6000" dirty="0">
                <a:latin typeface="Consolas"/>
                <a:cs typeface="Consolas"/>
              </a:rPr>
              <a:t>student_gi</a:t>
            </a:r>
            <a:r>
              <a:rPr lang="en-US" sz="6000" dirty="0"/>
              <a:t> is indeed a data frame</a:t>
            </a:r>
            <a:endParaRPr lang="en-US" sz="6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"data.frame"</a:t>
            </a:r>
          </a:p>
          <a:p>
            <a:r>
              <a:rPr lang="en-US" sz="6000" dirty="0"/>
              <a:t>Display structure of the data frame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'data.frame':	5 obs. of  6 variables: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studentID     : num  1 2 3 4 5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name          : Factor w/ 5 levels "Babadag I. Maria",..: 5 2 3 1 4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age           : num  23 19 21 22 31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scholarship   : Factor w/ 4 levels "Merit","Social",..: 2 3 4 1 3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lab_assessment: Factor w/ 4 levels "Bine","Excelent",..: 1 3 2 1 4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 $ final_grade   : num  9 9.45 9.75 9 6</a:t>
            </a:r>
          </a:p>
          <a:p>
            <a:r>
              <a:rPr lang="en-US" sz="6000" dirty="0"/>
              <a:t>Display type of invididual variables within the data frame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class(student_gi$studentID)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"numeric"</a:t>
            </a:r>
          </a:p>
          <a:p>
            <a:pPr marL="82296" indent="0">
              <a:buNone/>
            </a:pPr>
            <a:r>
              <a:rPr lang="en-US" sz="5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class(student_gi$name)</a:t>
            </a:r>
          </a:p>
          <a:p>
            <a:pPr marL="82296" indent="0">
              <a:buNone/>
            </a:pPr>
            <a:r>
              <a:rPr lang="en-US" sz="4000" dirty="0">
                <a:latin typeface="Consolas"/>
                <a:cs typeface="Consolas"/>
              </a:rPr>
              <a:t>[1] "factor"</a:t>
            </a:r>
          </a:p>
        </p:txBody>
      </p:sp>
    </p:spTree>
    <p:extLst>
      <p:ext uri="{BB962C8B-B14F-4D97-AF65-F5344CB8AC3E}">
        <p14:creationId xmlns:p14="http://schemas.microsoft.com/office/powerpoint/2010/main" val="1827851270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Useful functions for displaying some data frame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6019800"/>
          </a:xfrm>
        </p:spPr>
        <p:txBody>
          <a:bodyPr>
            <a:normAutofit fontScale="32500" lnSpcReduction="20000"/>
          </a:bodyPr>
          <a:lstStyle/>
          <a:p>
            <a:r>
              <a:rPr lang="en-US" sz="7400" dirty="0"/>
              <a:t>Number of observations (rows)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nrow(student_gi)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5</a:t>
            </a:r>
          </a:p>
          <a:p>
            <a:r>
              <a:rPr lang="en-US" sz="7400" dirty="0"/>
              <a:t>Number of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ncol(student_gi)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6 </a:t>
            </a:r>
          </a:p>
          <a:p>
            <a:r>
              <a:rPr lang="en-US" sz="7400" dirty="0"/>
              <a:t>Both the number of observations (rows) and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5 6</a:t>
            </a:r>
            <a:endParaRPr lang="en-US" sz="6000" dirty="0"/>
          </a:p>
          <a:p>
            <a:r>
              <a:rPr lang="en-US" sz="7400" dirty="0"/>
              <a:t>Display the names of all the variables (columns)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names(student_gi)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"studentID"      "name"           "age"            "scholarship"    "lab_assessment" "final_grade" </a:t>
            </a:r>
            <a:r>
              <a:rPr lang="en-US" sz="6000" dirty="0"/>
              <a:t>  </a:t>
            </a:r>
          </a:p>
          <a:p>
            <a:r>
              <a:rPr lang="en-US" sz="7400" dirty="0"/>
              <a:t>Display the names of the second, third and fourth variable</a:t>
            </a:r>
          </a:p>
          <a:p>
            <a:pPr marL="82296" indent="0">
              <a:buNone/>
            </a:pPr>
            <a:r>
              <a:rPr lang="en-US" sz="5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names(student_gi[2:4])</a:t>
            </a:r>
          </a:p>
          <a:p>
            <a:pPr marL="82296" indent="0">
              <a:buNone/>
            </a:pPr>
            <a:r>
              <a:rPr lang="en-US" sz="6400" dirty="0">
                <a:latin typeface="Consolas"/>
                <a:cs typeface="Consolas"/>
              </a:rPr>
              <a:t>[1] "name"        "age"         "scholarship"</a:t>
            </a:r>
          </a:p>
        </p:txBody>
      </p:sp>
    </p:spTree>
    <p:extLst>
      <p:ext uri="{BB962C8B-B14F-4D97-AF65-F5344CB8AC3E}">
        <p14:creationId xmlns:p14="http://schemas.microsoft.com/office/powerpoint/2010/main" val="506699802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638800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Select/display first two columns (studentID and name )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[1:2]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  studentID              name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1         1 Popescu I. Vasile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2         2  Ianos W. Adriana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3         3   Kovacz V. Iosef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4         4  Babadag I. Maria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5         5        Pop P. Ion</a:t>
            </a:r>
          </a:p>
          <a:p>
            <a:r>
              <a:rPr lang="en-US" sz="8000" dirty="0"/>
              <a:t>or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[, 1:2]</a:t>
            </a:r>
          </a:p>
          <a:p>
            <a:r>
              <a:rPr lang="en-US" sz="8000" dirty="0"/>
              <a:t>or</a:t>
            </a:r>
          </a:p>
          <a:p>
            <a:pPr marL="82296" indent="0">
              <a:buNone/>
            </a:pPr>
            <a:r>
              <a:rPr lang="en-US" sz="7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[c("studentID", "name")]</a:t>
            </a:r>
          </a:p>
          <a:p>
            <a:r>
              <a:rPr lang="en-US" sz="8000" dirty="0"/>
              <a:t>or (see on next slide)</a:t>
            </a:r>
          </a:p>
          <a:p>
            <a:endParaRPr lang="en-US" sz="6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616182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  <a:hlinkClick r:id="rId2"/>
              </a:rPr>
              <a:t>https://github.com/marinfotache/Data-Processing-Analysis-Science-with-R/blob/master/01%20R_Introduction_Data%20Structures/01c_data_structures.R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941757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153400" cy="57912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Select/display first two columns (studentID and name ) – other solutions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[, c("studentID", "name")]</a:t>
            </a:r>
          </a:p>
          <a:p>
            <a:r>
              <a:rPr lang="en-US" sz="11200" dirty="0"/>
              <a:t> Using a vector for storing indices of the first two columns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cols &lt;-  c("studentID", "name")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student_gi[cols]</a:t>
            </a:r>
          </a:p>
          <a:p>
            <a:r>
              <a:rPr lang="en-US" sz="9600" dirty="0"/>
              <a:t>or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student_gi[, names(student_gi) %in% cols]</a:t>
            </a:r>
          </a:p>
          <a:p>
            <a:endParaRPr lang="en-US" sz="11200" dirty="0"/>
          </a:p>
          <a:p>
            <a:r>
              <a:rPr lang="en-US" sz="11200" dirty="0"/>
              <a:t>Return "final_grade" variable (column) as a vector</a:t>
            </a:r>
          </a:p>
          <a:p>
            <a:pPr marL="82296" indent="0">
              <a:buNone/>
            </a:pPr>
            <a:r>
              <a:rPr lang="en-US" sz="10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student_gi$final_grade</a:t>
            </a:r>
          </a:p>
          <a:p>
            <a:pPr marL="82296" indent="0">
              <a:buNone/>
            </a:pPr>
            <a:r>
              <a:rPr lang="en-US" sz="9600" dirty="0">
                <a:latin typeface="Consolas"/>
                <a:cs typeface="Consolas"/>
              </a:rPr>
              <a:t>[1] 9.00 9.45 9.75 9.00 6.00</a:t>
            </a:r>
          </a:p>
          <a:p>
            <a:r>
              <a:rPr lang="en-US" sz="9600" dirty="0"/>
              <a:t>or ... See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3309652998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columns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Return "final_grade" variable (column) as a vector (cont.)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6]</a:t>
            </a:r>
          </a:p>
          <a:p>
            <a:r>
              <a:rPr lang="sv-SE" sz="9600" dirty="0"/>
              <a:t>or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"final_grade"]</a:t>
            </a:r>
            <a:endParaRPr lang="en-US" sz="9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9600" dirty="0"/>
          </a:p>
          <a:p>
            <a:r>
              <a:rPr lang="en-US" sz="9600" dirty="0"/>
              <a:t>Return "final_grade" variable (column) as a one-column data frame</a:t>
            </a:r>
          </a:p>
          <a:p>
            <a:pPr marL="82296" indent="0">
              <a:buNone/>
            </a:pPr>
            <a:r>
              <a:rPr lang="sv-SE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 , "final_grade", drop=FALSE]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  final_grade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1        9.00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2        9.45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3        9.75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4        9.00</a:t>
            </a:r>
          </a:p>
          <a:p>
            <a:pPr marL="82296" indent="0">
              <a:buNone/>
            </a:pPr>
            <a:r>
              <a:rPr lang="sv-SE" sz="9600" dirty="0">
                <a:latin typeface="Consolas"/>
                <a:cs typeface="Consolas"/>
              </a:rPr>
              <a:t>5        6.00</a:t>
            </a:r>
          </a:p>
        </p:txBody>
      </p:sp>
    </p:spTree>
    <p:extLst>
      <p:ext uri="{BB962C8B-B14F-4D97-AF65-F5344CB8AC3E}">
        <p14:creationId xmlns:p14="http://schemas.microsoft.com/office/powerpoint/2010/main" val="469029302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7150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Display first two observations (rows)</a:t>
            </a:r>
          </a:p>
          <a:p>
            <a:pPr marL="82296" indent="0">
              <a:buNone/>
            </a:pPr>
            <a:r>
              <a:rPr lang="en-US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[1:2,]</a:t>
            </a:r>
          </a:p>
          <a:p>
            <a:pPr marL="82296" indent="0">
              <a:buNone/>
            </a:pPr>
            <a:r>
              <a:rPr lang="en-US" sz="8000" dirty="0">
                <a:latin typeface="Consolas"/>
                <a:cs typeface="Consolas"/>
              </a:rPr>
              <a:t> </a:t>
            </a:r>
            <a:r>
              <a:rPr lang="ro-RO" sz="8000" dirty="0">
                <a:latin typeface="Consolas"/>
                <a:cs typeface="Consolas"/>
              </a:rPr>
              <a:t> studentID              name age scholarship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1 Popescu I. Vasile  23      Social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     2  Ianos W. Adriana  19     Studiu1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  lab_assessment final_grade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  Bine        9.00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Foarte bine        9.45</a:t>
            </a:r>
            <a:r>
              <a:rPr lang="en-US" sz="8000" dirty="0">
                <a:latin typeface="Consolas"/>
                <a:cs typeface="Consolas"/>
              </a:rPr>
              <a:t> </a:t>
            </a:r>
          </a:p>
          <a:p>
            <a:pPr marL="82296" indent="0">
              <a:buNone/>
            </a:pPr>
            <a:endParaRPr lang="ro-RO" sz="2400"/>
          </a:p>
          <a:p>
            <a:r>
              <a:rPr lang="en-US" sz="9600" dirty="0"/>
              <a:t>Display display observations 1, 2 and 5</a:t>
            </a:r>
          </a:p>
          <a:p>
            <a:pPr marL="82296" indent="0">
              <a:buNone/>
            </a:pPr>
            <a:r>
              <a:rPr lang="ro-RO" sz="9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[c(1:2, 5),]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  studentID              name age scholarship lab_assessment final_grade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1         1 Popescu I. Vasile  23      Social           Bine        9.00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2         2  Ianos W. Adriana  19     Studiu1    Foarte bine        9.45</a:t>
            </a:r>
          </a:p>
          <a:p>
            <a:pPr marL="82296" indent="0">
              <a:buNone/>
            </a:pPr>
            <a:r>
              <a:rPr lang="ro-RO" sz="8000" dirty="0">
                <a:latin typeface="Consolas"/>
                <a:cs typeface="Consolas"/>
              </a:rPr>
              <a:t>5         5        Pop P. Ion  31     Studiu1           Slab        6.00</a:t>
            </a:r>
            <a:endParaRPr lang="en-US" sz="8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8129470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attach</a:t>
            </a:r>
            <a:r>
              <a:rPr lang="en-US" sz="2400" dirty="0"/>
              <a:t> adds the data frame to the R search path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search()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[1] ".GlobalEnv"        "tools:rstudio"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[3] "package:stats"     "package:graphics"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[5] "package:grDevices" "package:utils"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[7] "package:datasets"  "package:methods"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 [9] "Autoloads"         "package:base"    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When a variable name is encountered, data frames in the search path are checked in order to locate the variable.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Commands without attach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student_gi$final_grade</a:t>
            </a:r>
            <a:endParaRPr lang="en-US" sz="2400" dirty="0"/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 (student_gi$lab_assessment,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student_gi$final_grade)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summary(student_gi$final_grade)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plot(student_gi$age, student_gi$final_grade)</a:t>
            </a:r>
          </a:p>
        </p:txBody>
      </p:sp>
    </p:spTree>
    <p:extLst>
      <p:ext uri="{BB962C8B-B14F-4D97-AF65-F5344CB8AC3E}">
        <p14:creationId xmlns:p14="http://schemas.microsoft.com/office/powerpoint/2010/main" val="180520098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attach</a:t>
            </a:r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vs. </a:t>
            </a:r>
            <a:r>
              <a:rPr lang="en-US" sz="3600" b="1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endParaRPr lang="en-US" sz="3600" b="1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same commands using </a:t>
            </a:r>
            <a:r>
              <a:rPr lang="en-US" sz="2400" b="1" dirty="0"/>
              <a:t>attach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attach(student_gi)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 (lab_assessment, 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plot(age, final_grade)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/>
              <a:t>detach</a:t>
            </a:r>
            <a:r>
              <a:rPr lang="en-US" sz="2400" dirty="0"/>
              <a:t> removes an objects from the search path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detach(student_gi)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It is advisable to use </a:t>
            </a:r>
            <a:r>
              <a:rPr lang="en-US" sz="2400" b="1" dirty="0"/>
              <a:t>with</a:t>
            </a:r>
            <a:r>
              <a:rPr lang="en-US" sz="2400" dirty="0"/>
              <a:t> instead of </a:t>
            </a:r>
            <a:r>
              <a:rPr lang="en-US" sz="2400" b="1" dirty="0"/>
              <a:t>attach</a:t>
            </a:r>
            <a:r>
              <a:rPr lang="en-US" sz="2400" dirty="0"/>
              <a:t>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final_grade)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table (lab_assessment, final_grade))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with (student_gi, plot(lab_assessment, final_grade) )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8063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43000"/>
            <a:ext cx="8330459" cy="56749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Act like primary/unique keys in relational tables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be specified by </a:t>
            </a:r>
            <a:r>
              <a:rPr lang="en-US" sz="2400" b="1" dirty="0"/>
              <a:t>rowname</a:t>
            </a:r>
            <a:r>
              <a:rPr lang="en-US" sz="2400" dirty="0"/>
              <a:t> option within the </a:t>
            </a:r>
            <a:r>
              <a:rPr lang="en-US" sz="2400" b="1" dirty="0"/>
              <a:t>data.frame</a:t>
            </a:r>
            <a:r>
              <a:rPr lang="en-US" sz="2400" dirty="0"/>
              <a:t> function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We allocate new values for studentID (to avoid confusion with row numbers); the remaining vectors are identical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c(1001, 1002, 1003, 1004, 1005)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"Ianos W. Adriana", "Kovacz V. Iosef",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"Babadag I. Maria", "Pop P. Ion")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"Studiu2", "Merit", "Studiu1")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"Excelent", "Bine", "Slab")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</p:txBody>
      </p:sp>
    </p:spTree>
    <p:extLst>
      <p:ext uri="{BB962C8B-B14F-4D97-AF65-F5344CB8AC3E}">
        <p14:creationId xmlns:p14="http://schemas.microsoft.com/office/powerpoint/2010/main" val="4168901089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(slightly) new version of the data frame: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data.frame(studentID, name, age,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scholarship, 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	final_grade, row.names = studentID)</a:t>
            </a:r>
          </a:p>
          <a:p>
            <a:pPr>
              <a:lnSpc>
                <a:spcPct val="80000"/>
              </a:lnSpc>
            </a:pPr>
            <a:r>
              <a:rPr lang="en-US" sz="2400" b="1" dirty="0"/>
              <a:t>studentID</a:t>
            </a:r>
            <a:r>
              <a:rPr lang="en-US" sz="2400" dirty="0"/>
              <a:t> is the variable to use in labeling cases on various printouts and graphics produced with R.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display the name of the rows (observations)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400" dirty="0">
                <a:latin typeface="Consolas"/>
                <a:cs typeface="Consolas"/>
              </a:rPr>
              <a:t>[1] "1001" "1002" "1003" "1004" "1005"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1001 Popescu I. Vasile  23      Social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1003   Kovacz V. Iosef  21     Studiu2       Excelent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1004  Babadag I. Maria  22       Merit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32385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display the name of the rows (observations)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rownames(student_gi)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 dirty="0">
                <a:latin typeface="Consolas"/>
                <a:cs typeface="Consolas"/>
              </a:rPr>
              <a:t>[1] "1001" "1002" "1003" "1004" "1005"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1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Notice the leftmost column of the data frame display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1001 Popescu I. Vasile  23      Social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1003   Kovacz V. Iosef  21     Studiu2       Excelent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1004  Babadag I. Maria  22       Merit          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/>
                <a:cs typeface="Consolas"/>
              </a:rPr>
              <a:t>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1001        9.00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1003        9.75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1004        9.00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1005        6.00</a:t>
            </a:r>
          </a:p>
        </p:txBody>
      </p:sp>
    </p:spTree>
    <p:extLst>
      <p:ext uri="{BB962C8B-B14F-4D97-AF65-F5344CB8AC3E}">
        <p14:creationId xmlns:p14="http://schemas.microsoft.com/office/powerpoint/2010/main" val="3955257030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Case (row) identifiers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647"/>
            <a:ext cx="8330459" cy="580526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Display the observation (row) corresponding to student </a:t>
            </a:r>
            <a:r>
              <a:rPr lang="en-US" sz="2400" b="1" dirty="0"/>
              <a:t>Ianos W. Adriana </a:t>
            </a:r>
            <a:r>
              <a:rPr lang="en-US" sz="2400" dirty="0"/>
              <a:t>using her case identifier ("1002")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student_gi["1002",]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>
              <a:lnSpc>
                <a:spcPct val="80000"/>
              </a:lnSpc>
            </a:pPr>
            <a:endParaRPr lang="en-US" sz="1000" dirty="0"/>
          </a:p>
          <a:p>
            <a:pPr>
              <a:lnSpc>
                <a:spcPct val="80000"/>
              </a:lnSpc>
            </a:pPr>
            <a:r>
              <a:rPr lang="en-US" sz="2400" dirty="0"/>
              <a:t>Display the observations corresponding to students Ianos W. Adriana and Pop P. Ion using their case identifier ("1002" and "1005")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student_gi[c("1002", "1005"),]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studentID             name age scholarship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1002 Ianos W. Adriana  19     Studiu1    Foarte bine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1005       Pop P. Ion  31     Studiu1           Slab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     final_grade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1002        9.45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1800" dirty="0">
                <a:latin typeface="Consolas"/>
                <a:cs typeface="Consolas"/>
              </a:rPr>
              <a:t>1005        6.0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47327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081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better data frame – </a:t>
            </a:r>
            <a:r>
              <a:rPr lang="ro-RO" dirty="0" err="1">
                <a:effectLst/>
              </a:rPr>
              <a:t>Tibbles</a:t>
            </a:r>
            <a:br>
              <a:rPr lang="ro-RO" dirty="0">
                <a:effectLst/>
              </a:rPr>
            </a:br>
            <a:r>
              <a:rPr lang="ro-RO" dirty="0">
                <a:effectLst/>
              </a:rPr>
              <a:t>(</a:t>
            </a:r>
            <a:r>
              <a:rPr lang="ro-RO" dirty="0" err="1">
                <a:effectLst/>
              </a:rPr>
              <a:t>see</a:t>
            </a:r>
            <a:r>
              <a:rPr lang="ro-RO" dirty="0">
                <a:effectLst/>
              </a:rPr>
              <a:t> </a:t>
            </a:r>
            <a:r>
              <a:rPr lang="ro-RO" dirty="0" err="1">
                <a:effectLst/>
              </a:rPr>
              <a:t>also</a:t>
            </a:r>
            <a:r>
              <a:rPr lang="ro-RO" dirty="0">
                <a:effectLst/>
              </a:rPr>
              <a:t> </a:t>
            </a:r>
            <a:r>
              <a:rPr lang="ro-RO" dirty="0" err="1">
                <a:effectLst/>
              </a:rPr>
              <a:t>the</a:t>
            </a:r>
            <a:r>
              <a:rPr lang="ro-RO" dirty="0">
                <a:effectLst/>
              </a:rPr>
              <a:t> `</a:t>
            </a:r>
            <a:r>
              <a:rPr lang="ro-RO" dirty="0" err="1">
                <a:effectLst/>
              </a:rPr>
              <a:t>tidyverse</a:t>
            </a:r>
            <a:r>
              <a:rPr lang="ro-RO" dirty="0">
                <a:effectLst/>
              </a:rPr>
              <a:t>` </a:t>
            </a:r>
            <a:r>
              <a:rPr lang="ro-RO" dirty="0" err="1">
                <a:effectLst/>
              </a:rPr>
              <a:t>presentation</a:t>
            </a:r>
            <a:r>
              <a:rPr lang="ro-RO" dirty="0">
                <a:effectLst/>
              </a:rPr>
              <a:t>/script</a:t>
            </a:r>
            <a:br>
              <a:rPr lang="ro-RO" dirty="0">
                <a:effectLst/>
              </a:rPr>
            </a:b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458200" cy="5877272"/>
          </a:xfrm>
        </p:spPr>
        <p:txBody>
          <a:bodyPr>
            <a:noAutofit/>
          </a:bodyPr>
          <a:lstStyle/>
          <a:p>
            <a:endParaRPr lang="en-US" sz="2500" dirty="0"/>
          </a:p>
          <a:p>
            <a:r>
              <a:rPr lang="en-US" sz="2500" dirty="0"/>
              <a:t>Tibbles</a:t>
            </a:r>
          </a:p>
          <a:p>
            <a:pPr marL="82296" indent="0">
              <a:buNone/>
            </a:pPr>
            <a:r>
              <a:rPr lang="en-US" sz="1400" dirty="0">
                <a:hlinkClick r:id="rId2"/>
              </a:rPr>
              <a:t>https://cran.r-project.org/web/packages/tibble/vignettes/tibble.html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r>
              <a:rPr lang="en-US" sz="2500" dirty="0"/>
              <a:t>Tibble Data Format in R: Best and Modern Way to Work with Your Data</a:t>
            </a:r>
          </a:p>
          <a:p>
            <a:pPr marL="82296" indent="0">
              <a:buNone/>
            </a:pPr>
            <a:r>
              <a:rPr lang="en-US" sz="1400" dirty="0">
                <a:hlinkClick r:id="rId3"/>
              </a:rPr>
              <a:t>http://www.sthda.com/english/wiki/tibble-data-format-in-r-best-and-modern-way-to-work-with-your-data</a:t>
            </a: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r>
              <a:rPr lang="en-US" sz="2500" dirty="0"/>
              <a:t>R for Data Science (</a:t>
            </a:r>
            <a:r>
              <a:rPr lang="en-US" sz="2500" dirty="0" err="1"/>
              <a:t>Grolemund</a:t>
            </a:r>
            <a:r>
              <a:rPr lang="en-US" sz="2500" dirty="0"/>
              <a:t> &amp; Wickham)</a:t>
            </a:r>
          </a:p>
          <a:p>
            <a:pPr marL="82296" indent="0">
              <a:buNone/>
            </a:pPr>
            <a:r>
              <a:rPr lang="en-US" sz="1400" dirty="0">
                <a:hlinkClick r:id="rId4"/>
              </a:rPr>
              <a:t>http://r4ds.had.co.nz/tibbles.html</a:t>
            </a:r>
            <a:endParaRPr lang="en-US" sz="140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en-US" sz="1400" dirty="0"/>
          </a:p>
          <a:p>
            <a:pPr marL="82296" indent="0">
              <a:buNone/>
            </a:pPr>
            <a:endParaRPr lang="ro-RO" b="1" dirty="0"/>
          </a:p>
          <a:p>
            <a:pPr marL="82296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588451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in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7292806" cy="51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90800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(reprise)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8458200" cy="5877272"/>
          </a:xfrm>
        </p:spPr>
        <p:txBody>
          <a:bodyPr>
            <a:noAutofit/>
          </a:bodyPr>
          <a:lstStyle/>
          <a:p>
            <a:r>
              <a:rPr lang="en-US" sz="2500"/>
              <a:t>In presentation </a:t>
            </a:r>
            <a:r>
              <a:rPr lang="en-US" sz="2500" b="1"/>
              <a:t>02a</a:t>
            </a:r>
            <a:r>
              <a:rPr lang="en-US" sz="2500"/>
              <a:t>, variables were described as nominal, ordinal, interval,  and ratio</a:t>
            </a:r>
          </a:p>
          <a:p>
            <a:r>
              <a:rPr lang="en-US" sz="2500" b="1"/>
              <a:t>Nominal</a:t>
            </a:r>
            <a:r>
              <a:rPr lang="en-US" sz="2500"/>
              <a:t> variables are categorical, without an implied order. Examples: MaritalStatus, Sex, Job, MasterProgramme</a:t>
            </a:r>
          </a:p>
          <a:p>
            <a:r>
              <a:rPr lang="en-US" sz="2500" b="1"/>
              <a:t>Ordinal</a:t>
            </a:r>
            <a:r>
              <a:rPr lang="en-US" sz="2500"/>
              <a:t> variables imply order but not amount. Examples:  Status  (poor, improved, excellent ), LabAssessment (slab, bine, foarteBine, excelent)</a:t>
            </a:r>
          </a:p>
          <a:p>
            <a:r>
              <a:rPr lang="en-US" sz="2500" b="1"/>
              <a:t>Interval </a:t>
            </a:r>
            <a:r>
              <a:rPr lang="en-US" sz="2500"/>
              <a:t>and</a:t>
            </a:r>
            <a:r>
              <a:rPr lang="en-US" sz="2500" b="1"/>
              <a:t> Ratio </a:t>
            </a:r>
            <a:r>
              <a:rPr lang="en-US" sz="2500"/>
              <a:t>variables can take on any value within some range, and both order and amount are implied. Examples: LitersPer100Km, Height, Weight, FinalGrade (with decimals)</a:t>
            </a:r>
          </a:p>
          <a:p>
            <a:r>
              <a:rPr lang="en-US" sz="2500"/>
              <a:t>Categorical (</a:t>
            </a:r>
            <a:r>
              <a:rPr lang="en-US" sz="2500" i="1"/>
              <a:t>nominal</a:t>
            </a:r>
            <a:r>
              <a:rPr lang="en-US" sz="2500"/>
              <a:t>) and ordered categorical (</a:t>
            </a:r>
            <a:r>
              <a:rPr lang="en-US" sz="2500" i="1"/>
              <a:t>ordinal</a:t>
            </a:r>
            <a:r>
              <a:rPr lang="en-US" sz="2500"/>
              <a:t>) variables are called </a:t>
            </a:r>
            <a:r>
              <a:rPr lang="en-US" sz="2500" b="1"/>
              <a:t>factors</a:t>
            </a:r>
            <a:r>
              <a:rPr lang="en-US" sz="2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604349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 </a:t>
            </a:r>
            <a:r>
              <a:rPr lang="en-US" sz="3600" b="1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8305800" cy="5877272"/>
          </a:xfrm>
        </p:spPr>
        <p:txBody>
          <a:bodyPr>
            <a:noAutofit/>
          </a:bodyPr>
          <a:lstStyle/>
          <a:p>
            <a:r>
              <a:rPr lang="en-US" sz="2400"/>
              <a:t>Factors determine how data will be analyzed and presented visually</a:t>
            </a:r>
          </a:p>
          <a:p>
            <a:r>
              <a:rPr lang="en-US" sz="2400"/>
              <a:t>The function </a:t>
            </a:r>
            <a:r>
              <a:rPr lang="en-US" sz="2400" b="1"/>
              <a:t>factor()  </a:t>
            </a:r>
            <a:r>
              <a:rPr lang="en-US" sz="2400"/>
              <a:t>stores the categorical values as a vector of integers in the range [1... </a:t>
            </a:r>
            <a:r>
              <a:rPr lang="en-US" sz="2400" b="1"/>
              <a:t>k</a:t>
            </a:r>
            <a:r>
              <a:rPr lang="en-US" sz="2400"/>
              <a:t> ] (where </a:t>
            </a:r>
            <a:r>
              <a:rPr lang="en-US" sz="2400" b="1"/>
              <a:t>k </a:t>
            </a:r>
            <a:r>
              <a:rPr lang="en-US" sz="2400"/>
              <a:t> is the number of unique values in the nominal variable), and an internal vector of character strings (the original values) mapped to these integers</a:t>
            </a:r>
          </a:p>
          <a:p>
            <a:r>
              <a:rPr lang="en-US" sz="2400"/>
              <a:t>Initially vector scholarship is a nominal variable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    +    "Merit", "Studiu1")</a:t>
            </a:r>
            <a:r>
              <a:rPr lang="en-US" sz="2200"/>
              <a:t> </a:t>
            </a:r>
          </a:p>
          <a:p>
            <a:r>
              <a:rPr lang="en-US" sz="2400"/>
              <a:t>Now it will be converted into a factor: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scholarship_f &lt;- factor(scholarship)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scholarship_f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[1] Social  Studiu1 Studiu2 Merit   Studiu1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Levels: Merit Social Studiu1 Studiu2</a:t>
            </a:r>
          </a:p>
        </p:txBody>
      </p:sp>
    </p:spTree>
    <p:extLst>
      <p:ext uri="{BB962C8B-B14F-4D97-AF65-F5344CB8AC3E}">
        <p14:creationId xmlns:p14="http://schemas.microsoft.com/office/powerpoint/2010/main" val="1255207400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Ordered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610600" cy="5791200"/>
          </a:xfrm>
        </p:spPr>
        <p:txBody>
          <a:bodyPr>
            <a:noAutofit/>
          </a:bodyPr>
          <a:lstStyle/>
          <a:p>
            <a:r>
              <a:rPr lang="en-US" sz="2300"/>
              <a:t>Another ordinal variable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"Excelent", "Bine", "Slab")</a:t>
            </a:r>
          </a:p>
          <a:p>
            <a:r>
              <a:rPr lang="en-US" sz="2300"/>
              <a:t>Notice the way of dispaying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[1] "Bine"        "Foarte bine" "Excelent"    "Bine"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[5] "Slab"       </a:t>
            </a:r>
          </a:p>
          <a:p>
            <a:r>
              <a:rPr lang="en-US" sz="2300"/>
              <a:t>Now declare the vector as an ordered factor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factor(lab_assessment,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order=TRUE, levels=c("Slab", "Bine",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"Foarte bine", "Excelent"))</a:t>
            </a:r>
          </a:p>
          <a:p>
            <a:r>
              <a:rPr lang="en-US" sz="2300"/>
              <a:t>Notice the new way of displaying the vector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</a:t>
            </a:r>
          </a:p>
          <a:p>
            <a:r>
              <a:rPr lang="en-US" sz="2200">
                <a:latin typeface="Consolas"/>
                <a:cs typeface="Consolas"/>
              </a:rPr>
              <a:t>[1] Bine        Foarte bine Excelent    Bine        Slab</a:t>
            </a:r>
            <a:r>
              <a:rPr lang="en-US" sz="2300"/>
              <a:t>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Levels: Slab &lt; Bine &lt; Foarte bine &lt; Excelent</a:t>
            </a:r>
          </a:p>
        </p:txBody>
      </p:sp>
    </p:spTree>
    <p:extLst>
      <p:ext uri="{BB962C8B-B14F-4D97-AF65-F5344CB8AC3E}">
        <p14:creationId xmlns:p14="http://schemas.microsoft.com/office/powerpoint/2010/main" val="2778860543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3128"/>
            <a:ext cx="8458200" cy="5724872"/>
          </a:xfrm>
        </p:spPr>
        <p:txBody>
          <a:bodyPr>
            <a:noAutofit/>
          </a:bodyPr>
          <a:lstStyle/>
          <a:p>
            <a:r>
              <a:rPr lang="en-US" sz="2500"/>
              <a:t>Re-create the data frame using factors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studentID &lt;- c(1001, 1002, 1003, 1004, 1005)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 &lt;- c("Popescu I. Vasile", "Ianos W. Adriana",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"Kovacz V. Iosef", "Babadag I. Maria",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"Pop P. Ion")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c(23, 19, 21, 22, 31)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c("Social", "Studiu1", "Studiu2",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"Merit", "Studiu1")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scholarship &lt;- factor(scholarship)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c("Bine", "Foarte 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"Excelent", "Bine", "Slab")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lab_assessment &lt;- factor(lab_assessment,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order=TRUE, levels=c("Slab", "Bine",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"Foarte bine", "Excelent"))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final_grade &lt;- c(9, 9.45, 9.75, 9, 6)</a:t>
            </a:r>
          </a:p>
        </p:txBody>
      </p:sp>
    </p:spTree>
    <p:extLst>
      <p:ext uri="{BB962C8B-B14F-4D97-AF65-F5344CB8AC3E}">
        <p14:creationId xmlns:p14="http://schemas.microsoft.com/office/powerpoint/2010/main" val="3288155668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8382000" cy="5877272"/>
          </a:xfrm>
        </p:spPr>
        <p:txBody>
          <a:bodyPr>
            <a:noAutofit/>
          </a:bodyPr>
          <a:lstStyle/>
          <a:p>
            <a:r>
              <a:rPr lang="en-US" sz="2400"/>
              <a:t>Another version of the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student_gi &lt;- data.frame(name, age, scholarship,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lab_assessment, final_grade,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row.names = studentID)</a:t>
            </a:r>
            <a:endParaRPr lang="en-US" sz="2300"/>
          </a:p>
          <a:p>
            <a:endParaRPr lang="en-US" sz="2300"/>
          </a:p>
          <a:p>
            <a:r>
              <a:rPr lang="en-US" sz="2400"/>
              <a:t>Display the structure of the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'data.frame':	5 obs. of  5 variables: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name          : Factor w/ 5 levels "Babadag I. Maria",..: 5 2 3 1 4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age           : num  23 19 21 22 31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scholarship   : Factor w/ 4 levels "Merit","Social",..: 2 3 4 1 3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lab_assessment: Ord.factor w/ 4 levels "Slab"&lt;"Bine"&lt;..: 2 3 4 2 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final_grade   : num  9 9.45 9.75 9 6</a:t>
            </a:r>
          </a:p>
        </p:txBody>
      </p:sp>
    </p:spTree>
    <p:extLst>
      <p:ext uri="{BB962C8B-B14F-4D97-AF65-F5344CB8AC3E}">
        <p14:creationId xmlns:p14="http://schemas.microsoft.com/office/powerpoint/2010/main" val="2461298826"/>
      </p:ext>
    </p:extLst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in data frames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0728"/>
            <a:ext cx="8382000" cy="5877272"/>
          </a:xfrm>
        </p:spPr>
        <p:txBody>
          <a:bodyPr>
            <a:noAutofit/>
          </a:bodyPr>
          <a:lstStyle/>
          <a:p>
            <a:r>
              <a:rPr lang="en-US" sz="2400"/>
              <a:t>Basic statistics about variables in data frame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summary(student_gi)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name        age        scholarship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Babadag I. Maria :1   Min.   :19.0   Merit  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Ianos W. Adriana :1   1st Qu.:21.0   Social 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Kovacz V. Iosef  :1   Median :22.0   Studiu1:2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Pop P. Ion       :1   Mean   :23.2   Studiu2:1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Popescu I. Vasile:1   3rd Qu.:23.0        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   Max.   :31.0             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lab_assessment  final_grade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Slab       :1      Min.   :6.00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Bine       :2      1st Qu.:9.00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Foarte bine:1      Median :9.00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Excelent   :1      Mean   :8.64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3rd Qu.:9.45 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                  Max.   :9.75  </a:t>
            </a:r>
          </a:p>
          <a:p>
            <a:pPr marL="82296" indent="0">
              <a:lnSpc>
                <a:spcPct val="80000"/>
              </a:lnSpc>
              <a:buNone/>
            </a:pPr>
            <a:endParaRPr lang="en-US"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956811"/>
      </p:ext>
    </p:extLst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and value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9328"/>
            <a:ext cx="8382000" cy="5877272"/>
          </a:xfrm>
        </p:spPr>
        <p:txBody>
          <a:bodyPr>
            <a:noAutofit/>
          </a:bodyPr>
          <a:lstStyle/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patientID &lt;- c(1, 2, 3, 4)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age &lt;- c(25, 34, 28, 52)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diabetes &lt;- c("Type1", "Type2", "Type1", "Type1")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status &lt;- c("Poor", "Improved", "Excellent",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"Poor")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diabetes &lt;- factor(diabetes)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status &lt;- factor(status, order=TRUE)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gender &lt;- c(1, 2, 2, 1)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 &lt;- data.frame(patientID, age,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diabetes, status, gender)</a:t>
            </a:r>
          </a:p>
          <a:p>
            <a:r>
              <a:rPr lang="en-US" sz="2400"/>
              <a:t>For variable </a:t>
            </a:r>
            <a:r>
              <a:rPr lang="en-US" sz="2400" b="1"/>
              <a:t>gender</a:t>
            </a:r>
            <a:r>
              <a:rPr lang="en-US" sz="2400"/>
              <a:t> (coded 1 for males and 2 for females) the value labels are declared with options </a:t>
            </a:r>
            <a:r>
              <a:rPr lang="en-US" sz="2400" b="1"/>
              <a:t>levels</a:t>
            </a:r>
            <a:r>
              <a:rPr lang="en-US" sz="2400"/>
              <a:t> (indicating the values) and </a:t>
            </a:r>
            <a:r>
              <a:rPr lang="en-US" sz="2400" b="1"/>
              <a:t>labels</a:t>
            </a:r>
            <a:r>
              <a:rPr lang="en-US" sz="2400"/>
              <a:t> (indicating the labels):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patientdata$gender &lt;- factor(patientdata$gender,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levels = c(1,2),labels = c("male", "female"))</a:t>
            </a:r>
          </a:p>
        </p:txBody>
      </p:sp>
    </p:spTree>
    <p:extLst>
      <p:ext uri="{BB962C8B-B14F-4D97-AF65-F5344CB8AC3E}">
        <p14:creationId xmlns:p14="http://schemas.microsoft.com/office/powerpoint/2010/main" val="2639192755"/>
      </p:ext>
    </p:extLst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Factors and value labels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Autofit/>
          </a:bodyPr>
          <a:lstStyle/>
          <a:p>
            <a:r>
              <a:rPr lang="en-US" sz="2400"/>
              <a:t>For </a:t>
            </a:r>
            <a:r>
              <a:rPr lang="en-US" sz="2400" b="1"/>
              <a:t>gender</a:t>
            </a:r>
            <a:r>
              <a:rPr lang="en-US" sz="2400"/>
              <a:t>,  labels (instead of of values) are displayed</a:t>
            </a:r>
            <a:r>
              <a:rPr lang="en-US" sz="2200">
                <a:latin typeface="Consolas"/>
                <a:cs typeface="Consolas"/>
              </a:rPr>
              <a:t> 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patientdata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 patientID age diabetes    status gender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1         1  25    Type1      Poor   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2         2  34    Type2  Improved female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3         3  28    Type1 Excellent female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4         4  52    Type1      Poor   male</a:t>
            </a:r>
          </a:p>
          <a:p>
            <a:r>
              <a:rPr lang="en-US" sz="2400"/>
              <a:t>Data frame structure (see information about </a:t>
            </a:r>
            <a:r>
              <a:rPr lang="en-US" sz="2400" b="1"/>
              <a:t>gender</a:t>
            </a:r>
            <a:r>
              <a:rPr lang="en-US" sz="2400"/>
              <a:t>):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str(patientdata)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'data.frame':	4 obs. of  5 variables: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patientID: num  1 2 3 4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age      : num  25 34 28 52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diabetes : Factor w/ 2 levels "Type1","Type2": 1 2 1 1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status   : Ord.factor w/ 3 levels "Excellent"&lt;"Improved"&lt;..: 3 2 1 3</a:t>
            </a:r>
          </a:p>
          <a:p>
            <a:pPr marL="82296" indent="0">
              <a:lnSpc>
                <a:spcPct val="80000"/>
              </a:lnSpc>
              <a:buNone/>
            </a:pPr>
            <a:r>
              <a:rPr lang="en-US" sz="2200">
                <a:latin typeface="Consolas"/>
                <a:cs typeface="Consolas"/>
              </a:rPr>
              <a:t> $ gender   : Factor w/ 2 levels "male","female": 1 2 2 1</a:t>
            </a:r>
          </a:p>
        </p:txBody>
      </p:sp>
    </p:spTree>
    <p:extLst>
      <p:ext uri="{BB962C8B-B14F-4D97-AF65-F5344CB8AC3E}">
        <p14:creationId xmlns:p14="http://schemas.microsoft.com/office/powerpoint/2010/main" val="2877760271"/>
      </p:ext>
    </p:extLst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928992" cy="5877272"/>
          </a:xfrm>
        </p:spPr>
        <p:txBody>
          <a:bodyPr>
            <a:normAutofit fontScale="92500"/>
          </a:bodyPr>
          <a:lstStyle/>
          <a:p>
            <a:r>
              <a:rPr lang="en-US" dirty="0"/>
              <a:t>Lists are the most complex of the R data types</a:t>
            </a:r>
          </a:p>
          <a:p>
            <a:r>
              <a:rPr lang="en-US" dirty="0"/>
              <a:t>A list is an ordered collection of objects (components). </a:t>
            </a:r>
          </a:p>
          <a:p>
            <a:r>
              <a:rPr lang="en-US" dirty="0"/>
              <a:t>A list allows gathering a large variety of (possibly unrelated) objects under one name.</a:t>
            </a:r>
          </a:p>
          <a:p>
            <a:r>
              <a:rPr lang="en-US" dirty="0"/>
              <a:t>A list can contain a combination of vectors, matrices, data frames, and even other list</a:t>
            </a:r>
          </a:p>
          <a:p>
            <a:r>
              <a:rPr lang="en-US" dirty="0"/>
              <a:t>Created using </a:t>
            </a:r>
            <a:r>
              <a:rPr lang="en-US" b="1" dirty="0"/>
              <a:t>list()  </a:t>
            </a:r>
            <a:r>
              <a:rPr lang="en-US" dirty="0"/>
              <a:t>function : 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list(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…) </a:t>
            </a:r>
          </a:p>
          <a:p>
            <a:pPr marL="0" indent="0">
              <a:buNone/>
            </a:pPr>
            <a:r>
              <a:rPr lang="en-US" dirty="0"/>
              <a:t>where the objects are any of the structures seen so far </a:t>
            </a:r>
          </a:p>
          <a:p>
            <a:r>
              <a:rPr lang="en-US" dirty="0"/>
              <a:t>Optionally, the objects in a list can be named: </a:t>
            </a:r>
          </a:p>
          <a:p>
            <a:pPr marL="82296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list(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object1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object2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991441530"/>
      </p:ext>
    </p:extLst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example of list: POSIXlt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728"/>
            <a:ext cx="8270304" cy="587727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Variable t gets the current system timestamp: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 = Sys.time()</a:t>
            </a:r>
          </a:p>
          <a:p>
            <a:r>
              <a:rPr lang="en-US" sz="3300" dirty="0"/>
              <a:t>POSIXlt objects are actually lists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 &lt;- as.POSIXlt(t)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"2014-09-25 08:37:24 EEST"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typeof(l.1)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unclass(l.1)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$sec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24.19267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$min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37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$hour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$mday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</a:p>
          <a:p>
            <a:pPr marL="82296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4336462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with </a:t>
            </a:r>
            <a:r>
              <a:rPr lang="en-US" sz="3600" b="1" dirty="0"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c()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458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Vectors are one-dimensional arrays that can hold numeric, character logical, or date/time/timestamp data</a:t>
            </a:r>
          </a:p>
          <a:p>
            <a:r>
              <a:rPr lang="en-US" dirty="0"/>
              <a:t>Most frequently function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c() </a:t>
            </a:r>
            <a:r>
              <a:rPr lang="en-US" dirty="0"/>
              <a:t>is used to declare/form the 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 =  c(1, 3, 5, 7, 25, -13, 47)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 1   3   5   7  25 -13  47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 =  c("one", "two", "three", "eight")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"one"   "two"   "three" "eight"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z = c(TRUE, FALSE, TRUE, TRUE, FALSE, TRUE)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 TRUE FALSE  TRUE  TRUE FALSE  TRUE</a:t>
            </a:r>
          </a:p>
          <a:p>
            <a:pPr marL="457200" indent="-457200"/>
            <a:r>
              <a:rPr lang="en-US" dirty="0"/>
              <a:t>The data in a vector must only be one type (numeric, character, or logical)</a:t>
            </a:r>
          </a:p>
        </p:txBody>
      </p:sp>
    </p:spTree>
    <p:extLst>
      <p:ext uri="{BB962C8B-B14F-4D97-AF65-F5344CB8AC3E}">
        <p14:creationId xmlns:p14="http://schemas.microsoft.com/office/powerpoint/2010/main" val="3081879962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example of list: POSIXlt 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33128"/>
            <a:ext cx="8928992" cy="6182072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/>
              <a:t>Extract list components values (seconds, minutes, hours, ...) – eqivalent to l.1$sec, l.1$min ...: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l.1[[1]]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24.19267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l.1[[2]]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37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l.1[[3]]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8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l.1[[4]]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25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700" dirty="0"/>
              <a:t>Display (horizontally) components of the timestamp object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unlist(l.1)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sec       min      hour      mday       mon      year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24.19267  37.00000   8.00000  25.00000   8.00000 114.00000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wday      yday     isdst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4.00000 267.00000   1.00000 </a:t>
            </a:r>
          </a:p>
        </p:txBody>
      </p:sp>
    </p:spTree>
    <p:extLst>
      <p:ext uri="{BB962C8B-B14F-4D97-AF65-F5344CB8AC3E}">
        <p14:creationId xmlns:p14="http://schemas.microsoft.com/office/powerpoint/2010/main" val="2336447945"/>
      </p:ext>
    </p:extLst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Matrices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70304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Matrix dimension names (dimnames) object is a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 &lt;- matrix(cells, nrow=2, ncol=2,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byrow=FALSE,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dimnames=list(rownames, colnames))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m.3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Col1 Col2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Row1    1   24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Row2   26   68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dimnames(m.3)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"Row1" "Row2"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"Col1" "Col2"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unlist(dimnames(m.3))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"Row1" "Row2" "Col1" "Col2"</a:t>
            </a:r>
          </a:p>
          <a:p>
            <a:pPr marL="82296" indent="0">
              <a:buNone/>
            </a:pPr>
            <a:endParaRPr lang="en-US" sz="27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80463"/>
      </p:ext>
    </p:extLst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Creating and displaying simple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8270304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two simple lists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list.1 = list ("unu", "doi", "trei")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list.2 = list( c("doi", "trei", "patru"))</a:t>
            </a:r>
          </a:p>
          <a:p>
            <a:r>
              <a:rPr lang="en-US" sz="3100" dirty="0"/>
              <a:t>Vizualizing lists</a:t>
            </a: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list.2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11296"/>
      </p:ext>
    </p:extLst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more complex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696" y="990600"/>
            <a:ext cx="8270304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3500" b="1" dirty="0"/>
              <a:t>list.3 </a:t>
            </a:r>
            <a:r>
              <a:rPr lang="en-US" sz="3500" dirty="0"/>
              <a:t>contains two previous lists, a vector (sequence) and a data frame:</a:t>
            </a:r>
            <a:endParaRPr lang="en-US" sz="3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 = list (list.1, list.2, 3:7, patientdata)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[[1]][[2]]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[[1]][[3]]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[[2]][[1]]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3 4 5 6 7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[[4]]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patientID age diabetes    status gender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1  25    Type1      Poor   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2  34    Type2  Improved female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3  28    Type1 Excellent female</a:t>
            </a:r>
          </a:p>
          <a:p>
            <a:pPr marL="82296" indent="0">
              <a:buNone/>
            </a:pPr>
            <a:r>
              <a:rPr lang="nl-NL" sz="2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4  52    Type1      Poor   male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6646" indent="-514350">
              <a:buAutoNum type="arabicPlain" startAt="4"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33404"/>
      </p:ext>
    </p:extLst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a more complex list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Display the structure of </a:t>
            </a:r>
            <a:r>
              <a:rPr lang="en-US" sz="3400" b="1" dirty="0"/>
              <a:t>list.3</a:t>
            </a:r>
            <a:r>
              <a:rPr lang="en-US" sz="3400" dirty="0"/>
              <a:t>: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str(list.3)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of 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:List of 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"unu"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"doi"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"trei"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:List of 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: chr [1:3] "doi" "trei" "patru"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 int [1:5] 3 4 5 6 7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 :'data.frame':	4 obs. of  5 variables: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patientID: num [1:4] 1 2 3 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age      : num [1:4] 25 34 28 52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diabetes : Factor w/ 2 levels "Type1","Type2": 1 2 1 1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status   : Ord.factor w/ 3 levels "Excellent"&lt;"Improved"&lt;..: 3 2 1 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gender   : Factor w/ 2 levels "male","female": 1 2 2 1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92228"/>
      </p:ext>
    </p:extLst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list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/>
              <a:t>Display the number of objects in a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length(list.3)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4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500" dirty="0"/>
              <a:t>Access the first object of the list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"unu"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class(list.3[[1]])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</p:txBody>
      </p:sp>
    </p:spTree>
    <p:extLst>
      <p:ext uri="{BB962C8B-B14F-4D97-AF65-F5344CB8AC3E}">
        <p14:creationId xmlns:p14="http://schemas.microsoft.com/office/powerpoint/2010/main" val="3764129182"/>
      </p:ext>
    </p:extLst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list components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Access the second component of the list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list.3[[2]]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"doi"   "trei"  "patru"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class(list.3[[2]])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"list"</a:t>
            </a:r>
          </a:p>
          <a:p>
            <a:pPr marL="82296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/>
              <a:t>... and the fourth component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patientID age diabetes    status gender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1  25    Type1      Poor   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2  34    Type2  Improved female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3  28    Type1 Excellent female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     4  52    Type1      Poor   male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class(list.3[[4]])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"data.frame"</a:t>
            </a:r>
          </a:p>
        </p:txBody>
      </p:sp>
    </p:spTree>
    <p:extLst>
      <p:ext uri="{BB962C8B-B14F-4D97-AF65-F5344CB8AC3E}">
        <p14:creationId xmlns:p14="http://schemas.microsoft.com/office/powerpoint/2010/main" val="1937578523"/>
      </p:ext>
    </p:extLst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component attributes/names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/>
              <a:t>Function </a:t>
            </a:r>
            <a:r>
              <a:rPr lang="en-US" sz="3400" b="1" dirty="0"/>
              <a:t>names</a:t>
            </a:r>
            <a:r>
              <a:rPr lang="en-US" sz="3400" dirty="0"/>
              <a:t> display the names of designated components of a list</a:t>
            </a:r>
          </a:p>
          <a:p>
            <a:endParaRPr lang="en-US" sz="1200" dirty="0"/>
          </a:p>
          <a:p>
            <a:r>
              <a:rPr lang="en-US" sz="3400" dirty="0"/>
              <a:t>The first object of </a:t>
            </a:r>
            <a:r>
              <a:rPr lang="en-US" sz="3400" b="1" dirty="0"/>
              <a:t>list.3</a:t>
            </a:r>
            <a:r>
              <a:rPr lang="en-US" sz="3400" dirty="0"/>
              <a:t> is a list</a:t>
            </a:r>
            <a:r>
              <a:rPr lang="en-US" sz="3400"/>
              <a:t> whose components have no</a:t>
            </a:r>
            <a:r>
              <a:rPr lang="en-US" sz="3400" dirty="0"/>
              <a:t> name: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names(list.3[[1]])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400" dirty="0"/>
              <a:t>The fourth object of </a:t>
            </a:r>
            <a:r>
              <a:rPr lang="en-US" sz="3400" b="1" dirty="0"/>
              <a:t>list.3 </a:t>
            </a:r>
            <a:r>
              <a:rPr lang="en-US" sz="3400" dirty="0"/>
              <a:t>is a data frame called </a:t>
            </a:r>
            <a:r>
              <a:rPr lang="en-US" sz="3400" b="1" dirty="0"/>
              <a:t>patientdata</a:t>
            </a:r>
            <a:r>
              <a:rPr lang="en-US" sz="3400" dirty="0"/>
              <a:t>; this data frame have four variables (columns) whose names can be displayed with function </a:t>
            </a:r>
            <a:r>
              <a:rPr lang="en-US" sz="3400" b="1" dirty="0"/>
              <a:t>names</a:t>
            </a:r>
            <a:r>
              <a:rPr lang="en-US" sz="3400" dirty="0"/>
              <a:t>:</a:t>
            </a:r>
          </a:p>
          <a:p>
            <a:pPr marL="82296" indent="0">
              <a:buNone/>
            </a:pPr>
            <a:r>
              <a:rPr lang="en-US" sz="2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names(list.3[[4]])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"patientID" "age"       "diabetes"  "status"    "gender"   </a:t>
            </a:r>
          </a:p>
        </p:txBody>
      </p:sp>
    </p:spTree>
    <p:extLst>
      <p:ext uri="{BB962C8B-B14F-4D97-AF65-F5344CB8AC3E}">
        <p14:creationId xmlns:p14="http://schemas.microsoft.com/office/powerpoint/2010/main" val="4120945829"/>
      </p:ext>
    </p:extLst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components within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/>
              <a:t>Display the third object within the first component in </a:t>
            </a:r>
            <a:r>
              <a:rPr lang="en-US" sz="3500" b="1" dirty="0"/>
              <a:t>list.3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list.3[[1]][[3]]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"trei"</a:t>
            </a:r>
          </a:p>
          <a:p>
            <a:r>
              <a:rPr lang="en-US" sz="3500" dirty="0"/>
              <a:t>Display, in the data frame </a:t>
            </a:r>
            <a:r>
              <a:rPr lang="en-US" sz="3500" b="1" dirty="0"/>
              <a:t>patientdata</a:t>
            </a:r>
            <a:r>
              <a:rPr lang="en-US" sz="3500" dirty="0"/>
              <a:t> (the data frame is the 4</a:t>
            </a:r>
            <a:r>
              <a:rPr lang="en-US" sz="3500" baseline="30000" dirty="0"/>
              <a:t>th</a:t>
            </a:r>
            <a:r>
              <a:rPr lang="en-US" sz="3500" dirty="0"/>
              <a:t> component of the list) the values of column </a:t>
            </a:r>
            <a:r>
              <a:rPr lang="en-US" sz="3500" b="1" dirty="0"/>
              <a:t>age</a:t>
            </a:r>
            <a:r>
              <a:rPr lang="en-US" sz="3500" dirty="0"/>
              <a:t> (this column is the 2</a:t>
            </a:r>
            <a:r>
              <a:rPr lang="en-US" sz="3500" baseline="30000" dirty="0"/>
              <a:t>nd</a:t>
            </a:r>
            <a:r>
              <a:rPr lang="en-US" sz="3500" dirty="0"/>
              <a:t> of the data frame) </a:t>
            </a:r>
          </a:p>
          <a:p>
            <a:pPr>
              <a:buFont typeface="Wingdings" charset="0"/>
              <a:buChar char="Ø"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list.3[[4]][, 2]  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&gt; list.3[[4]][, "age"]</a:t>
            </a:r>
          </a:p>
          <a:p>
            <a:pPr>
              <a:buFont typeface="Wingdings" charset="0"/>
              <a:buChar char="Ø"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25 34 28 52</a:t>
            </a:r>
          </a:p>
          <a:p>
            <a:r>
              <a:rPr lang="en-US" sz="3500" dirty="0"/>
              <a:t>Display  </a:t>
            </a:r>
            <a:r>
              <a:rPr lang="en-US" sz="3500" b="1" dirty="0"/>
              <a:t>age</a:t>
            </a:r>
            <a:r>
              <a:rPr lang="en-US" sz="3500" dirty="0"/>
              <a:t> as a column (not a vector)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"age", drop=FALSE]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age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1  25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2  34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3  28</a:t>
            </a:r>
          </a:p>
          <a:p>
            <a:pPr marL="82296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4  52</a:t>
            </a:r>
          </a:p>
          <a:p>
            <a:r>
              <a:rPr lang="en-US" sz="3500" dirty="0"/>
              <a:t>Display age of the third patient 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2][3]</a:t>
            </a:r>
          </a:p>
          <a:p>
            <a:pPr marL="82296" indent="0">
              <a:buNone/>
            </a:pPr>
            <a:r>
              <a:rPr lang="en-US" sz="2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list.3[[4]][, "age", drop=FALSE]$age[3]</a:t>
            </a:r>
          </a:p>
          <a:p>
            <a:pPr marL="82296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28</a:t>
            </a:r>
          </a:p>
          <a:p>
            <a:pPr marL="82296" indent="0">
              <a:buNone/>
            </a:pPr>
            <a:endParaRPr lang="en-US" sz="27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022"/>
      </p:ext>
    </p:extLst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Not full-fledged data structure, but a sort of labeled (named) arrays</a:t>
            </a:r>
          </a:p>
          <a:p>
            <a:r>
              <a:rPr lang="en-US" sz="3500" dirty="0"/>
              <a:t>Some functions (e.g. graphic functions, categorical data analysis functions) accept only tables as arguments</a:t>
            </a:r>
          </a:p>
          <a:p>
            <a:r>
              <a:rPr lang="en-US" sz="3500" dirty="0"/>
              <a:t>More about tables in script 06c </a:t>
            </a:r>
          </a:p>
          <a:p>
            <a:pPr marL="82296" indent="0">
              <a:buNone/>
            </a:pPr>
            <a:endParaRPr lang="en-US" sz="3500" dirty="0"/>
          </a:p>
          <a:p>
            <a:r>
              <a:rPr lang="en-US" sz="3500" dirty="0"/>
              <a:t>Two main types of tables:</a:t>
            </a:r>
          </a:p>
          <a:p>
            <a:pPr lvl="1"/>
            <a:r>
              <a:rPr lang="en-US" sz="3100" dirty="0"/>
              <a:t>tables of frequencies counts number of occurences for each value of a (usually) categorical variable</a:t>
            </a:r>
          </a:p>
          <a:p>
            <a:pPr lvl="1"/>
            <a:r>
              <a:rPr lang="en-US" sz="3100" dirty="0"/>
              <a:t>tables of proportions which divides number of occurences of each value to total number of occurences of a (usually)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0834690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of numbers with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Vectors can also be created with a sequence 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ten_integers.1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&lt;- 5:14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ten_integers.1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</a:p>
          <a:p>
            <a:r>
              <a:rPr lang="en-US" sz="2500" dirty="0"/>
              <a:t>or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ten_integers.2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(from=5, to=14, by=1)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ten_integers.2</a:t>
            </a:r>
            <a:endParaRPr lang="en-US" sz="25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6  7  8  9 10 11 12 13 14</a:t>
            </a:r>
            <a:endParaRPr lang="en-US" sz="2800" dirty="0"/>
          </a:p>
          <a:p>
            <a:r>
              <a:rPr lang="en-US" sz="2800" dirty="0"/>
              <a:t>Declare a vector of descending numbers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(from=5, to=-5, by=-1)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5  4  3  2  1  0 -1 -2 -3 -4 -5</a:t>
            </a:r>
          </a:p>
          <a:p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100" dirty="0"/>
              <a:t>Combine sequences and c function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 &lt;- c( 2:4, 8:14) </a:t>
            </a:r>
          </a:p>
          <a:p>
            <a:pPr marL="82296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[1]  2  3  4  8  9 10 11 12 13 14</a:t>
            </a:r>
          </a:p>
          <a:p>
            <a:pPr marL="82296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02947"/>
      </p:ext>
    </p:extLst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4582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/>
              <a:t>Create a table with frequencies of </a:t>
            </a:r>
            <a:r>
              <a:rPr lang="en-US" sz="4200" b="1" dirty="0"/>
              <a:t>scholarship</a:t>
            </a:r>
            <a:r>
              <a:rPr lang="en-US" sz="4200" dirty="0"/>
              <a:t> in data frame </a:t>
            </a:r>
            <a:r>
              <a:rPr lang="en-US" sz="4200" b="1" dirty="0"/>
              <a:t>student_gi</a:t>
            </a:r>
            <a:endParaRPr lang="en-US" sz="4200" dirty="0"/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 &lt;- with(student_gi, table(scholarship))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scholarship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Merit  Social Studiu1 Studiu2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1       1       2       1 </a:t>
            </a:r>
          </a:p>
          <a:p>
            <a:r>
              <a:rPr lang="en-US" sz="4200" dirty="0"/>
              <a:t>Display structure of table.1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'table' int [1:4(1d)] 1 1 2 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attr(*, "dimnames")=List of 1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..$ scholarship: chr [1:4] "Merit" "Social" "Studiu1" "Studiu2"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"table"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Unidimensional tables are vectors with labeled elements (each element's label is a value of the attribute used in function </a:t>
            </a:r>
            <a:r>
              <a:rPr lang="en-US" sz="4200" b="1" dirty="0"/>
              <a:t>table</a:t>
            </a:r>
            <a:r>
              <a:rPr lang="en-US" sz="4200" dirty="0"/>
              <a:t>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names(table.1)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"Merit"   "Social"  "Studiu1" "Studiu2"</a:t>
            </a:r>
          </a:p>
        </p:txBody>
      </p:sp>
    </p:spTree>
    <p:extLst>
      <p:ext uri="{BB962C8B-B14F-4D97-AF65-F5344CB8AC3E}">
        <p14:creationId xmlns:p14="http://schemas.microsoft.com/office/powerpoint/2010/main" val="985205680"/>
      </p:ext>
    </p:extLst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Access/display uni-dimensional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b="1" dirty="0"/>
              <a:t>tables.1 </a:t>
            </a:r>
            <a:r>
              <a:rPr lang="en-US" sz="4800" dirty="0"/>
              <a:t>is not a data frame, so we cannot qualify the variable using $...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table.1$Merit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in table.1$Merit : $ operator is invalid for atomic vectors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but we can access with vector indices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table.1[1]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Merit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1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or list indices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table.1[[1]]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Display both label and the of the 3rd element in table </a:t>
            </a:r>
            <a:r>
              <a:rPr lang="en-US" sz="4800" b="1" dirty="0"/>
              <a:t>table.1</a:t>
            </a:r>
            <a:r>
              <a:rPr lang="en-US" sz="4800" dirty="0"/>
              <a:t>: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table.1[3]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Studiu1 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</a:t>
            </a:r>
          </a:p>
          <a:p>
            <a:pPr>
              <a:lnSpc>
                <a:spcPct val="120000"/>
              </a:lnSpc>
            </a:pPr>
            <a:r>
              <a:rPr lang="en-US" sz="4500" b="1" dirty="0"/>
              <a:t>... or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unlist(table.1)[3]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Studiu1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300" dirty="0">
                <a:latin typeface="Consolas"/>
                <a:cs typeface="Consolas"/>
              </a:rPr>
              <a:t>      2 </a:t>
            </a:r>
          </a:p>
        </p:txBody>
      </p:sp>
    </p:spTree>
    <p:extLst>
      <p:ext uri="{BB962C8B-B14F-4D97-AF65-F5344CB8AC3E}">
        <p14:creationId xmlns:p14="http://schemas.microsoft.com/office/powerpoint/2010/main" val="2228158526"/>
      </p:ext>
    </p:extLst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Access/display uni-dimensional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6019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300" dirty="0"/>
              <a:t>Display only the label of the 3rd element of the table </a:t>
            </a:r>
            <a:r>
              <a:rPr lang="en-US" sz="4300" b="1" dirty="0"/>
              <a:t>table.1</a:t>
            </a:r>
            <a:r>
              <a:rPr lang="en-US" sz="4300" dirty="0"/>
              <a:t>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names(table.1) [3]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"Studiu1"</a:t>
            </a:r>
          </a:p>
          <a:p>
            <a:pPr>
              <a:lnSpc>
                <a:spcPct val="120000"/>
              </a:lnSpc>
            </a:pPr>
            <a:endParaRPr lang="en-US" sz="13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only the value of the 3rd element in </a:t>
            </a:r>
            <a:r>
              <a:rPr lang="en-US" sz="4200" b="1" dirty="0"/>
              <a:t>table.1</a:t>
            </a:r>
            <a:r>
              <a:rPr lang="en-US" sz="4200" dirty="0"/>
              <a:t>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unlist(table.1)[[3]]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2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3</a:t>
            </a:r>
            <a:r>
              <a:rPr lang="en-US" sz="4200" baseline="30000" dirty="0"/>
              <a:t>rd</a:t>
            </a:r>
            <a:r>
              <a:rPr lang="en-US" sz="4200" dirty="0"/>
              <a:t> elements' both name and value by the name: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table.1["Studiu1"]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Studiu1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</a:t>
            </a:r>
          </a:p>
          <a:p>
            <a:pPr>
              <a:lnSpc>
                <a:spcPct val="120000"/>
              </a:lnSpc>
            </a:pPr>
            <a:endParaRPr lang="en-US" sz="1100" dirty="0"/>
          </a:p>
          <a:p>
            <a:pPr>
              <a:lnSpc>
                <a:spcPct val="120000"/>
              </a:lnSpc>
            </a:pPr>
            <a:r>
              <a:rPr lang="en-US" sz="4200" dirty="0"/>
              <a:t>Display both names and values of two elements by their names: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table.1[c("Merit", "Studiu1")]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scholarship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Merit Studiu1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1       2 </a:t>
            </a:r>
          </a:p>
        </p:txBody>
      </p:sp>
    </p:spTree>
    <p:extLst>
      <p:ext uri="{BB962C8B-B14F-4D97-AF65-F5344CB8AC3E}">
        <p14:creationId xmlns:p14="http://schemas.microsoft.com/office/powerpoint/2010/main" val="2665862555"/>
      </p:ext>
    </p:extLst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Similar to pivot tables in Excel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Create a contingency (pivot) table with frequencies of  </a:t>
            </a:r>
            <a:r>
              <a:rPr lang="en-US" sz="4800" b="1" dirty="0"/>
              <a:t>scholarship</a:t>
            </a:r>
            <a:r>
              <a:rPr lang="en-US" sz="4800" dirty="0"/>
              <a:t> by </a:t>
            </a:r>
            <a:r>
              <a:rPr lang="en-US" sz="4800" b="1" dirty="0"/>
              <a:t>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 &lt;- with(student_gi, table(scholarship, lab_assessment))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1    0           1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1</a:t>
            </a:r>
            <a:endParaRPr lang="en-US" sz="43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500" dirty="0"/>
              <a:t>Structure of </a:t>
            </a:r>
            <a:r>
              <a:rPr lang="en-US" sz="4800" b="1" dirty="0"/>
              <a:t>table.2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str(table.2)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'table' int [1:4, 1:4] 0 0 1 0 1 1 0 0 0 0 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- attr(*, "dimnames")=List of 2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..$ scholarship   : chr [1:4] "Merit" "Social" "Studiu1" "Studiu2"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..$ lab_assessment: chr [1:4] "Slab" "Bine" "Foarte bine" "Excelent"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class(table.2)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"table"</a:t>
            </a:r>
          </a:p>
        </p:txBody>
      </p:sp>
    </p:spTree>
    <p:extLst>
      <p:ext uri="{BB962C8B-B14F-4D97-AF65-F5344CB8AC3E}">
        <p14:creationId xmlns:p14="http://schemas.microsoft.com/office/powerpoint/2010/main" val="2191816820"/>
      </p:ext>
    </p:extLst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bi-dimensional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82000" cy="5791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Any cell can be accessed using indices of row and column...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table.2[1,2]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1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... or the names/labels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table.2["Merit", "Bine"]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[1] 1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1100" dirty="0"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200" dirty="0"/>
              <a:t>Display the second column (associated with value </a:t>
            </a:r>
            <a:r>
              <a:rPr lang="en-US" sz="4200" b="1" dirty="0"/>
              <a:t>Bine</a:t>
            </a:r>
            <a:r>
              <a:rPr lang="en-US" sz="4200" dirty="0"/>
              <a:t> of </a:t>
            </a:r>
            <a:r>
              <a:rPr lang="en-US" sz="4200" b="1" dirty="0"/>
              <a:t>lab_assessment</a:t>
            </a:r>
            <a:r>
              <a:rPr lang="en-US" sz="4200" dirty="0"/>
              <a:t>) as a vector using the index (2)...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table.2[, 2]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/>
              <a:t>  </a:t>
            </a:r>
            <a:r>
              <a:rPr lang="en-US" sz="4200" dirty="0">
                <a:latin typeface="Consolas"/>
                <a:cs typeface="Consolas"/>
              </a:rPr>
              <a:t>Merit  Social Studiu1 Studiu2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      1       1       0       0 </a:t>
            </a:r>
          </a:p>
          <a:p>
            <a:pPr>
              <a:lnSpc>
                <a:spcPct val="120000"/>
              </a:lnSpc>
            </a:pPr>
            <a:r>
              <a:rPr lang="en-US" sz="4200" dirty="0"/>
              <a:t>... or the name of the column (</a:t>
            </a:r>
            <a:r>
              <a:rPr lang="en-US" sz="4200" b="1" dirty="0"/>
              <a:t>Bine</a:t>
            </a:r>
            <a:r>
              <a:rPr lang="en-US" sz="4200" dirty="0"/>
              <a:t>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table.2[, "Bine"]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/>
              <a:t>  </a:t>
            </a:r>
            <a:r>
              <a:rPr lang="en-US" sz="4200" dirty="0">
                <a:latin typeface="Consolas"/>
                <a:cs typeface="Consolas"/>
              </a:rPr>
              <a:t>Merit  Social Studiu1 Studiu2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200" dirty="0">
                <a:latin typeface="Consolas"/>
                <a:cs typeface="Consolas"/>
              </a:rPr>
              <a:t>      1       1       0       0 </a:t>
            </a:r>
          </a:p>
        </p:txBody>
      </p:sp>
    </p:spTree>
    <p:extLst>
      <p:ext uri="{BB962C8B-B14F-4D97-AF65-F5344CB8AC3E}">
        <p14:creationId xmlns:p14="http://schemas.microsoft.com/office/powerpoint/2010/main" val="2910964241"/>
      </p:ext>
    </p:extLst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bi-dimensional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8382000" cy="3200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Similarly, one can access individual (or group of) rows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400" dirty="0"/>
          </a:p>
          <a:p>
            <a:pPr>
              <a:lnSpc>
                <a:spcPct val="120000"/>
              </a:lnSpc>
            </a:pPr>
            <a:r>
              <a:rPr lang="en-US" sz="4400" dirty="0"/>
              <a:t>Access particular rows and columns in a table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table.2[c("Merit", "Studiu1"), c("Slab", "Excelent")]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/>
              <a:t>     </a:t>
            </a:r>
            <a:r>
              <a:rPr lang="en-US" sz="4400" dirty="0">
                <a:latin typeface="Consolas"/>
                <a:cs typeface="Consolas"/>
              </a:rPr>
              <a:t>      lab_assessment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scholarship Slab Excelent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    Merit      0        0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4400" dirty="0">
                <a:latin typeface="Consolas"/>
                <a:cs typeface="Consolas"/>
              </a:rPr>
              <a:t>    Studiu1    1        0</a:t>
            </a:r>
          </a:p>
        </p:txBody>
      </p:sp>
    </p:spTree>
    <p:extLst>
      <p:ext uri="{BB962C8B-B14F-4D97-AF65-F5344CB8AC3E}">
        <p14:creationId xmlns:p14="http://schemas.microsoft.com/office/powerpoint/2010/main" val="1567935204"/>
      </p:ext>
    </p:extLst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Create a three-dimensional table with frequencies of </a:t>
            </a:r>
            <a:r>
              <a:rPr lang="en-US" sz="4800" b="1" dirty="0"/>
              <a:t>scholarship</a:t>
            </a:r>
            <a:r>
              <a:rPr lang="en-US" sz="4800" dirty="0"/>
              <a:t> by </a:t>
            </a:r>
            <a:r>
              <a:rPr lang="en-US" sz="4800" b="1" dirty="0"/>
              <a:t>lab_assessment</a:t>
            </a:r>
            <a:r>
              <a:rPr lang="en-US" sz="4800" dirty="0"/>
              <a:t> by </a:t>
            </a:r>
            <a:r>
              <a:rPr lang="en-US" sz="4800" b="1" dirty="0"/>
              <a:t>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 &lt;- with(student_gi, table(scholarship, lab_assessment, final_grade))</a:t>
            </a:r>
          </a:p>
          <a:p>
            <a:pPr>
              <a:lnSpc>
                <a:spcPct val="120000"/>
              </a:lnSpc>
            </a:pPr>
            <a:r>
              <a:rPr lang="en-US" sz="4900" dirty="0"/>
              <a:t>Display </a:t>
            </a:r>
            <a:r>
              <a:rPr lang="en-US" sz="4900" b="1" dirty="0"/>
              <a:t>table.3</a:t>
            </a:r>
            <a:endParaRPr lang="en-US" sz="40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6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1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1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</p:txBody>
      </p:sp>
    </p:spTree>
    <p:extLst>
      <p:ext uri="{BB962C8B-B14F-4D97-AF65-F5344CB8AC3E}">
        <p14:creationId xmlns:p14="http://schemas.microsoft.com/office/powerpoint/2010/main" val="3456671434"/>
      </p:ext>
    </p:extLst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Tri-dimensional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57912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Display </a:t>
            </a:r>
            <a:r>
              <a:rPr lang="en-US" sz="4800" b="1" dirty="0"/>
              <a:t>table.3 (cont.)</a:t>
            </a:r>
          </a:p>
          <a:p>
            <a:pPr marL="82296" indent="0">
              <a:lnSpc>
                <a:spcPct val="120000"/>
              </a:lnSpc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9.45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1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0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9.75</a:t>
            </a:r>
          </a:p>
          <a:p>
            <a:pPr marL="82296" indent="0"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Bine Foarte bine Excelent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0           0    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   0    0           0        1</a:t>
            </a:r>
          </a:p>
        </p:txBody>
      </p:sp>
    </p:spTree>
    <p:extLst>
      <p:ext uri="{BB962C8B-B14F-4D97-AF65-F5344CB8AC3E}">
        <p14:creationId xmlns:p14="http://schemas.microsoft.com/office/powerpoint/2010/main" val="239327196"/>
      </p:ext>
    </p:extLst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867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900" b="1" dirty="0"/>
              <a:t>ftable</a:t>
            </a:r>
            <a:r>
              <a:rPr lang="en-US" sz="4900" dirty="0"/>
              <a:t> improves the display of three-dimensional tables</a:t>
            </a:r>
          </a:p>
          <a:p>
            <a:pPr marL="82296" indent="0">
              <a:buNone/>
            </a:pPr>
            <a:r>
              <a:rPr lang="en-US" sz="4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ftable(table.3)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               final_grade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lab_assessment                         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Merit  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1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Social 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1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Studiu1     Slab                       1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1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Studiu2     Slab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Bine       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Foarte bine             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 Excelent                   0 0    0    1</a:t>
            </a:r>
          </a:p>
        </p:txBody>
      </p:sp>
    </p:spTree>
    <p:extLst>
      <p:ext uri="{BB962C8B-B14F-4D97-AF65-F5344CB8AC3E}">
        <p14:creationId xmlns:p14="http://schemas.microsoft.com/office/powerpoint/2010/main" val="3688360523"/>
      </p:ext>
    </p:extLst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562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Any cell can be accessed using indices of the three axes...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table.3[3, 3, 3]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1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... or the names/labels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table.3["Studiu2", "Excelent", "9.75"]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[1] 1</a:t>
            </a:r>
          </a:p>
          <a:p>
            <a:pPr marL="82296" indent="0">
              <a:buNone/>
            </a:pPr>
            <a:endParaRPr lang="en-US" sz="13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sz="4800" dirty="0"/>
              <a:t>Display, as an one-dimensional table, the values of the </a:t>
            </a:r>
            <a:r>
              <a:rPr lang="en-US" sz="4800" b="1" dirty="0"/>
              <a:t>lab_assessment</a:t>
            </a:r>
            <a:r>
              <a:rPr lang="en-US" sz="4800" dirty="0"/>
              <a:t> which corespond to value </a:t>
            </a:r>
            <a:r>
              <a:rPr lang="en-US" sz="4800" i="1" dirty="0"/>
              <a:t>Studiu2</a:t>
            </a:r>
            <a:r>
              <a:rPr lang="en-US" sz="4800" dirty="0"/>
              <a:t> (4th) of </a:t>
            </a:r>
            <a:r>
              <a:rPr lang="en-US" sz="4800" b="1" dirty="0"/>
              <a:t>scholarship</a:t>
            </a:r>
            <a:r>
              <a:rPr lang="en-US" sz="4800" dirty="0"/>
              <a:t> and the value </a:t>
            </a:r>
            <a:r>
              <a:rPr lang="en-US" sz="4800" i="1" dirty="0"/>
              <a:t>9.75</a:t>
            </a:r>
            <a:r>
              <a:rPr lang="en-US" sz="4800" dirty="0"/>
              <a:t> (4th) of </a:t>
            </a:r>
            <a:r>
              <a:rPr lang="en-US" sz="4800" b="1" dirty="0"/>
              <a:t>final_grade</a:t>
            </a:r>
            <a:r>
              <a:rPr lang="en-US" sz="4800" dirty="0"/>
              <a:t> </a:t>
            </a: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</a:pPr>
            <a:r>
              <a:rPr lang="en-US" sz="4500" dirty="0"/>
              <a:t>one can use the indexes ...</a:t>
            </a:r>
          </a:p>
          <a:p>
            <a:pPr marL="82296" indent="0">
              <a:buNone/>
            </a:pP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table.3[4, , 4]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Slab        Bine Foarte bine    Excelent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0           0           0           1 </a:t>
            </a:r>
          </a:p>
          <a:p>
            <a:pPr lvl="1">
              <a:lnSpc>
                <a:spcPct val="120000"/>
              </a:lnSpc>
            </a:pPr>
            <a:r>
              <a:rPr lang="en-US" sz="4500" dirty="0"/>
              <a:t>... or the label/names</a:t>
            </a:r>
          </a:p>
          <a:p>
            <a:pPr marL="82296" indent="0">
              <a:buNone/>
            </a:pPr>
            <a:r>
              <a:rPr lang="en-US" sz="4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 "Studiu2", , "9.75"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Slab        Bine Foarte bine    Excelent 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0           0           0           1 </a:t>
            </a:r>
          </a:p>
        </p:txBody>
      </p:sp>
    </p:spTree>
    <p:extLst>
      <p:ext uri="{BB962C8B-B14F-4D97-AF65-F5344CB8AC3E}">
        <p14:creationId xmlns:p14="http://schemas.microsoft.com/office/powerpoint/2010/main" val="261525879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Vectors containing a range of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Generating a vector with dates between September 29th and October 2</a:t>
            </a:r>
            <a:r>
              <a:rPr lang="en-US" sz="2800" baseline="30000" dirty="0"/>
              <a:t>nd</a:t>
            </a:r>
            <a:r>
              <a:rPr lang="en-US" sz="2800" dirty="0"/>
              <a:t> 2014 as "pure" dates</a:t>
            </a:r>
          </a:p>
          <a:p>
            <a:pPr lvl="1"/>
            <a:r>
              <a:rPr lang="en-US" sz="2400" dirty="0"/>
              <a:t>First solution:</a:t>
            </a:r>
          </a:p>
          <a:p>
            <a:pPr marL="82296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("2014/09/29"), by = "day",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</a:t>
            </a:r>
          </a:p>
          <a:p>
            <a:pPr lvl="1"/>
            <a:r>
              <a:rPr lang="en-US" sz="2400" dirty="0"/>
              <a:t>Second solution: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("2014/09/29"),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("2014/10/02"), "days")</a:t>
            </a:r>
          </a:p>
          <a:p>
            <a:pPr marL="82296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96" indent="0">
              <a:buNone/>
            </a:pPr>
            <a:r>
              <a:rPr lang="en-US" sz="2800" dirty="0"/>
              <a:t>In both cases the result is:</a:t>
            </a:r>
          </a:p>
          <a:p>
            <a:pPr marL="82296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[1] "2014-09-29" "2014-09-30" "2014-10-01" "2014-10-02"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510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61744"/>
      </p:ext>
    </p:extLst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Display, as a bi-dimensional table, the values of the first (</a:t>
            </a:r>
            <a:r>
              <a:rPr lang="en-US" sz="4800" b="1" dirty="0"/>
              <a:t>scholarship</a:t>
            </a:r>
            <a:r>
              <a:rPr lang="en-US" sz="4800" dirty="0"/>
              <a:t>) and the third (</a:t>
            </a:r>
            <a:r>
              <a:rPr lang="en-US" sz="4800" b="1" dirty="0"/>
              <a:t>final_grade</a:t>
            </a:r>
            <a:r>
              <a:rPr lang="en-US" sz="4800" dirty="0"/>
              <a:t>) axes associated with the 4th value (</a:t>
            </a:r>
            <a:r>
              <a:rPr lang="en-US" sz="4800" i="1" dirty="0"/>
              <a:t>Excelent</a:t>
            </a:r>
            <a:r>
              <a:rPr lang="en-US" sz="4800" dirty="0"/>
              <a:t>) of the second axis (</a:t>
            </a:r>
            <a:r>
              <a:rPr lang="en-US" sz="4800" b="1" dirty="0"/>
              <a:t>lab_assessment</a:t>
            </a:r>
            <a:r>
              <a:rPr lang="en-US" sz="4800" dirty="0"/>
              <a:t>)   </a:t>
            </a:r>
          </a:p>
          <a:p>
            <a:pPr lvl="1">
              <a:lnSpc>
                <a:spcPct val="120000"/>
              </a:lnSpc>
            </a:pPr>
            <a:r>
              <a:rPr lang="en-US" sz="4400" dirty="0"/>
              <a:t>one can use the index...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table.3[, 4,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0 0    0    1</a:t>
            </a:r>
          </a:p>
          <a:p>
            <a:pPr lvl="1">
              <a:lnSpc>
                <a:spcPct val="120000"/>
              </a:lnSpc>
            </a:pPr>
            <a:r>
              <a:rPr lang="en-US" sz="4400" dirty="0"/>
              <a:t>... or the label/name</a:t>
            </a:r>
          </a:p>
          <a:p>
            <a:pPr marL="82296" indent="0"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table.3[, "Excelent", ]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final_grade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6 9 9.45 9.75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Social 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0 0    0    0</a:t>
            </a:r>
          </a:p>
          <a:p>
            <a:pPr marL="82296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Studiu2 0 0    0    1</a:t>
            </a:r>
          </a:p>
        </p:txBody>
      </p:sp>
    </p:spTree>
    <p:extLst>
      <p:ext uri="{BB962C8B-B14F-4D97-AF65-F5344CB8AC3E}">
        <p14:creationId xmlns:p14="http://schemas.microsoft.com/office/powerpoint/2010/main" val="1919475693"/>
      </p:ext>
    </p:extLst>
  </p:cSld>
  <p:clrMapOvr>
    <a:masterClrMapping/>
  </p:clrMapOvr>
  <p:transition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three-dimensional tables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8229600" cy="5715000"/>
          </a:xfrm>
        </p:spPr>
        <p:txBody>
          <a:bodyPr>
            <a:normAutofit fontScale="40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6000" dirty="0">
                <a:latin typeface="Avenir Medium"/>
              </a:rPr>
              <a:t>One can access particular ranges on each axis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table.3[c("Merit", "Studiu1"), c("Slab", "Excelent"), c("9.45", "9.75") ]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9.45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Excelent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 , final_grade = 9.75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endParaRPr lang="en-US" sz="40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   lab_assessment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scholarship Slab Excelent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Merit  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Studiu1    0        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146296"/>
      </p:ext>
    </p:extLst>
  </p:cSld>
  <p:clrMapOvr>
    <a:masterClrMapping/>
  </p:clrMapOvr>
  <p:transition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Not all conversions from an object (of a data type) into another object (of another data type) are possible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Generally, function </a:t>
            </a:r>
            <a:r>
              <a:rPr lang="en-US" sz="8400" b="1" dirty="0">
                <a:latin typeface="Avenir Medium"/>
              </a:rPr>
              <a:t>as.data.frame</a:t>
            </a:r>
            <a:r>
              <a:rPr lang="en-US" sz="8400" dirty="0">
                <a:latin typeface="Avenir Medium"/>
              </a:rPr>
              <a:t> converts any other data type object into a a data frame</a:t>
            </a:r>
            <a:endParaRPr lang="en-US" sz="8400" b="1" dirty="0">
              <a:latin typeface="Avenir Medium"/>
            </a:endParaRP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Ex: convert a vector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a_vector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[1]  2  3  4  8  9 10 11 12 13 14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v_to_df.1 &lt;- as.data.frame(a_vector)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v_to_df.1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 a_vector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1         2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2         3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3         4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4679324"/>
      </p:ext>
    </p:extLst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 (cont.)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matrix </a:t>
            </a:r>
            <a:r>
              <a:rPr lang="en-US" sz="8400" b="1" dirty="0">
                <a:latin typeface="Avenir Medium"/>
              </a:rPr>
              <a:t>m.4</a:t>
            </a:r>
            <a:r>
              <a:rPr lang="en-US" sz="8400" dirty="0">
                <a:latin typeface="Avenir Medium"/>
              </a:rPr>
              <a:t>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m_to_df.1 &lt;- as.data.frame(m.4)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m_to_df.1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        col.1 col.2 col.3 col.total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row.1         1     2     3         6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row.2         4     5     6        15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row.3         7     8     9        24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row.4        10    11    12        33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row.total    22    26    30        78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str(m_to_df.1)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'data.frame':	5 obs. of  4 variables: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col.1    : num  1 4 7 10 22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col.2    : num  2 5 8 11 26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col.3    : num  3 6 9 12 30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$ col.total: num  6 15 24 33 78</a:t>
            </a:r>
          </a:p>
        </p:txBody>
      </p:sp>
    </p:spTree>
    <p:extLst>
      <p:ext uri="{BB962C8B-B14F-4D97-AF65-F5344CB8AC3E}">
        <p14:creationId xmlns:p14="http://schemas.microsoft.com/office/powerpoint/2010/main" val="3810929685"/>
      </p:ext>
    </p:extLst>
  </p:cSld>
  <p:clrMapOvr>
    <a:masterClrMapping/>
  </p:clrMapOvr>
  <p:transition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694"/>
            <a:ext cx="9144000" cy="85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structures conversion (cont.)</a:t>
            </a:r>
            <a:endParaRPr lang="en-US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229600" cy="5791200"/>
          </a:xfrm>
        </p:spPr>
        <p:txBody>
          <a:bodyPr>
            <a:normAutofit fontScale="25000" lnSpcReduction="20000"/>
          </a:bodyPr>
          <a:lstStyle/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a table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table_to_dataframe = data.frame(unlist(HairEyeColor))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head(table_to_dataframe, 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  Hair   Eye  Sex Freq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1 Black Brown Male   32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2 Brown Brown Male   53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latin typeface="Consolas" panose="020B0609020204030204" pitchFamily="49" charset="0"/>
                <a:cs typeface="Consolas" panose="020B0609020204030204" pitchFamily="49" charset="0"/>
              </a:rPr>
              <a:t>3 Red Brown Male   10</a:t>
            </a:r>
          </a:p>
          <a:p>
            <a:pPr marL="365760" lvl="1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8400" dirty="0">
                <a:latin typeface="Avenir Medium"/>
              </a:rPr>
              <a:t>Convert a list into a data frame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df &lt;- data.frame(matrix(unlist(list.1), nrow=132,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     byrow=T))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head(df,3)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matrix.unlist.list.1...nrow...132..byrow...T.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                                    unu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                                    doi</a:t>
            </a:r>
          </a:p>
          <a:p>
            <a:pPr marL="82296" lvl="1" indent="0">
              <a:lnSpc>
                <a:spcPct val="120000"/>
              </a:lnSpc>
              <a:spcBef>
                <a:spcPts val="600"/>
              </a:spcBef>
              <a:buSzPct val="80000"/>
              <a:buNone/>
            </a:pP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                                      trei</a:t>
            </a:r>
          </a:p>
        </p:txBody>
      </p:sp>
    </p:spTree>
    <p:extLst>
      <p:ext uri="{BB962C8B-B14F-4D97-AF65-F5344CB8AC3E}">
        <p14:creationId xmlns:p14="http://schemas.microsoft.com/office/powerpoint/2010/main" val="166646205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10218</TotalTime>
  <Words>11013</Words>
  <Application>Microsoft Macintosh PowerPoint</Application>
  <PresentationFormat>On-screen Show (4:3)</PresentationFormat>
  <Paragraphs>1407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11" baseType="lpstr">
      <vt:lpstr>Arial Unicode MS</vt:lpstr>
      <vt:lpstr>Batang</vt:lpstr>
      <vt:lpstr>Arial</vt:lpstr>
      <vt:lpstr>Avenir Medium</vt:lpstr>
      <vt:lpstr>Book Antiqua</vt:lpstr>
      <vt:lpstr>Calisto MT</vt:lpstr>
      <vt:lpstr>Consolas</vt:lpstr>
      <vt:lpstr>Courier New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A free resource to start with</vt:lpstr>
      <vt:lpstr>Tutorials (and code) on Data Structures</vt:lpstr>
      <vt:lpstr>Tutorials on Data Structures (cont.)</vt:lpstr>
      <vt:lpstr>R script associated with this presentation</vt:lpstr>
      <vt:lpstr>Data structures in R</vt:lpstr>
      <vt:lpstr>Vectors with c() function</vt:lpstr>
      <vt:lpstr>Vectors of numbers with sequences</vt:lpstr>
      <vt:lpstr>Vectors containing a range of dates</vt:lpstr>
      <vt:lpstr>Vectors containing a range of timestamps</vt:lpstr>
      <vt:lpstr>Vectors generated from the normal distribution</vt:lpstr>
      <vt:lpstr>Vectors created with function rep (repeat)</vt:lpstr>
      <vt:lpstr>Example of built-in (system defined) vectors</vt:lpstr>
      <vt:lpstr>Vectors of factors</vt:lpstr>
      <vt:lpstr>Vectors of factors (cont.)</vt:lpstr>
      <vt:lpstr>Functions for getting vector type and length </vt:lpstr>
      <vt:lpstr>Referencing vector elements</vt:lpstr>
      <vt:lpstr>Referencing vector elements (cont.)</vt:lpstr>
      <vt:lpstr>Excluding elements from a vector</vt:lpstr>
      <vt:lpstr>Excluding elements from a vector (cont.)</vt:lpstr>
      <vt:lpstr>Vector filtering</vt:lpstr>
      <vt:lpstr>Sorting/ordering a vector</vt:lpstr>
      <vt:lpstr>R as a vectorized language</vt:lpstr>
      <vt:lpstr>R as a vectorized language (cont.)</vt:lpstr>
      <vt:lpstr>R as a vectorized language (cont.)</vt:lpstr>
      <vt:lpstr>Naming vector elements</vt:lpstr>
      <vt:lpstr>Descriptive statistics on vectors</vt:lpstr>
      <vt:lpstr>Matrices</vt:lpstr>
      <vt:lpstr>Matrices (cont.)</vt:lpstr>
      <vt:lpstr>Matrices (cont.)</vt:lpstr>
      <vt:lpstr>Matrices (cont.)</vt:lpstr>
      <vt:lpstr>Accesing matrix elements</vt:lpstr>
      <vt:lpstr>Accesing matrix elements (cont.)</vt:lpstr>
      <vt:lpstr>Basic statistics on matrix</vt:lpstr>
      <vt:lpstr>Basic statistics on matrix (cont.)</vt:lpstr>
      <vt:lpstr>rowSums/colSums</vt:lpstr>
      <vt:lpstr>Adding total rows and columns to a matrix </vt:lpstr>
      <vt:lpstr>Adding total rows and columns to a matrix (cont.) </vt:lpstr>
      <vt:lpstr>Adding total rows and columns to a matrix (cont.) </vt:lpstr>
      <vt:lpstr>Arrays</vt:lpstr>
      <vt:lpstr>Create and access arrays</vt:lpstr>
      <vt:lpstr>Create and access arrays (cont.)</vt:lpstr>
      <vt:lpstr>Data Frames</vt:lpstr>
      <vt:lpstr>Create an empty data frame</vt:lpstr>
      <vt:lpstr>Create a data frame from vectors</vt:lpstr>
      <vt:lpstr>Display data frame content</vt:lpstr>
      <vt:lpstr>Display data frame structure</vt:lpstr>
      <vt:lpstr>Useful functions for displaying some data frame properties</vt:lpstr>
      <vt:lpstr>Selecting columns</vt:lpstr>
      <vt:lpstr>Selecting columns (cont.)</vt:lpstr>
      <vt:lpstr>Selecting columns (cont.)</vt:lpstr>
      <vt:lpstr>Selecting rows</vt:lpstr>
      <vt:lpstr> attach function</vt:lpstr>
      <vt:lpstr> attach vs. with</vt:lpstr>
      <vt:lpstr> Case (row) identifiers</vt:lpstr>
      <vt:lpstr> Case (row) identifiers (cont.)</vt:lpstr>
      <vt:lpstr> Case (row) identifiers (cont.)</vt:lpstr>
      <vt:lpstr> Case (row) identifiers (cont.)</vt:lpstr>
      <vt:lpstr>A better data frame – Tibbles (see also the `tidyverse` presentation/script  </vt:lpstr>
      <vt:lpstr>Factors (reprise)</vt:lpstr>
      <vt:lpstr>Function factor</vt:lpstr>
      <vt:lpstr>Ordered factors</vt:lpstr>
      <vt:lpstr>Factors in data frames</vt:lpstr>
      <vt:lpstr>Factors in data frames (cont.)</vt:lpstr>
      <vt:lpstr>Factors in data frames (cont.)</vt:lpstr>
      <vt:lpstr>Factors and value labels</vt:lpstr>
      <vt:lpstr>Factors and value labels (cont.)</vt:lpstr>
      <vt:lpstr>Lists</vt:lpstr>
      <vt:lpstr>First example of list: POSIXlt variables</vt:lpstr>
      <vt:lpstr>First example of list: POSIXlt variables (cont.)</vt:lpstr>
      <vt:lpstr>Matrices and lists</vt:lpstr>
      <vt:lpstr>Creating and displaying simple lists</vt:lpstr>
      <vt:lpstr>Create a more complex list</vt:lpstr>
      <vt:lpstr>Create a more complex list (cont.)</vt:lpstr>
      <vt:lpstr>Accessing list components</vt:lpstr>
      <vt:lpstr>Accessing list components (cont)</vt:lpstr>
      <vt:lpstr>List component attributes/names</vt:lpstr>
      <vt:lpstr>Accessing components within components</vt:lpstr>
      <vt:lpstr>Tables in R</vt:lpstr>
      <vt:lpstr>Uni-dimensional tables</vt:lpstr>
      <vt:lpstr>Access/display uni-dimensional tables</vt:lpstr>
      <vt:lpstr>Access/display uni-dimensional tables (cont.)</vt:lpstr>
      <vt:lpstr>Bi-dimensional tables</vt:lpstr>
      <vt:lpstr>Accessing bi-dimensional tables</vt:lpstr>
      <vt:lpstr>Accessing bi-dimensional tables (cont.)</vt:lpstr>
      <vt:lpstr>Tri-dimensional tables</vt:lpstr>
      <vt:lpstr>Tri-dimensional tables (cont.)</vt:lpstr>
      <vt:lpstr>ftable</vt:lpstr>
      <vt:lpstr>Accessing three-dimensional tables</vt:lpstr>
      <vt:lpstr>Accessing three-dimensional tables (cont.)</vt:lpstr>
      <vt:lpstr>Accessing three-dimensional tables (cont.)</vt:lpstr>
      <vt:lpstr>Data structures conversion</vt:lpstr>
      <vt:lpstr>Data structures conversion (cont.)</vt:lpstr>
      <vt:lpstr>Data structures conversion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520</cp:revision>
  <dcterms:created xsi:type="dcterms:W3CDTF">2002-10-11T06:23:42Z</dcterms:created>
  <dcterms:modified xsi:type="dcterms:W3CDTF">2018-10-01T15:21:10Z</dcterms:modified>
</cp:coreProperties>
</file>