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78" r:id="rId4"/>
    <p:sldId id="480" r:id="rId5"/>
    <p:sldId id="481" r:id="rId6"/>
    <p:sldId id="482" r:id="rId7"/>
    <p:sldId id="485" r:id="rId8"/>
    <p:sldId id="484" r:id="rId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09" autoAdjust="0"/>
    <p:restoredTop sz="94208" autoAdjust="0"/>
  </p:normalViewPr>
  <p:slideViewPr>
    <p:cSldViewPr>
      <p:cViewPr varScale="1">
        <p:scale>
          <a:sx n="121" d="100"/>
          <a:sy n="121" d="100"/>
        </p:scale>
        <p:origin x="16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-clark.github.io/data-processing-and-visualization/thinking_vis.html" TargetMode="External"/><Relationship Id="rId2" Type="http://schemas.openxmlformats.org/officeDocument/2006/relationships/hyperlink" Target="http://socviz.co/lookatdata.html#lookatdata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cviz.co/makeplot.html#makeplot" TargetMode="External"/><Relationship Id="rId2" Type="http://schemas.openxmlformats.org/officeDocument/2006/relationships/hyperlink" Target="https://r4ds.had.co.nz/data-visualisation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zchilds.github.io/eda-for-bio/introduction-to-ggplot2.html" TargetMode="External"/><Relationship Id="rId4" Type="http://schemas.openxmlformats.org/officeDocument/2006/relationships/hyperlink" Target="https://m-clark.github.io/data-processing-and-visualization/ggplot2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rialmentor.com/dataviz/" TargetMode="External"/><Relationship Id="rId7" Type="http://schemas.openxmlformats.org/officeDocument/2006/relationships/hyperlink" Target="http://www.sthda.com/english/wiki/be-awesome-in-ggplot2-a-practical-guide-to-be-highly-effective-r-software-and-data-visualization#at_pco=smlwn-1.0&amp;at_si=5864ce77dce7fc07&amp;at_ab=per-2&amp;at_pos=0&amp;at_tot=1" TargetMode="External"/><Relationship Id="rId2" Type="http://schemas.openxmlformats.org/officeDocument/2006/relationships/hyperlink" Target="https://rstudio-pubs-static.s3.amazonaws.com/228019_f0c39e05758a4a51b435b19dbd321c23.html#21_scatter_plots:_continuous_x_and_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zchilds.github.io/eda-for-bio/" TargetMode="External"/><Relationship Id="rId5" Type="http://schemas.openxmlformats.org/officeDocument/2006/relationships/hyperlink" Target="http://socviz.co/index.html#preface" TargetMode="External"/><Relationship Id="rId4" Type="http://schemas.openxmlformats.org/officeDocument/2006/relationships/hyperlink" Target="https://rkabacoff.github.io/datavi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b_categorical_variables_visualization.R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c_numerical_variables_visualization.R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/blob/master/08%20Data%20Visualization%20with%20-mostly-%20ggplot2/08d_categorical%20and%20numerical_variables_visualization.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4800" dirty="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 dirty="0">
                <a:latin typeface="Calisto MT" pitchFamily="18" charset="0"/>
                <a:ea typeface="Batang" pitchFamily="18" charset="-127"/>
              </a:rPr>
            </a:br>
            <a:r>
              <a:rPr lang="en-US" sz="4800" dirty="0">
                <a:latin typeface="Calisto MT" pitchFamily="18" charset="0"/>
                <a:ea typeface="Batang" pitchFamily="18" charset="-127"/>
              </a:rPr>
              <a:t>with R</a:t>
            </a:r>
            <a:endParaRPr sz="48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495800"/>
            <a:ext cx="7899187" cy="13716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Data Visualization with (mostly) ggplot2</a:t>
            </a:r>
          </a:p>
          <a:p>
            <a:pPr algn="ctr">
              <a:defRPr/>
            </a:pPr>
            <a:endParaRPr lang="en-US" sz="4400" b="1" dirty="0">
              <a:latin typeface="Gabriola"/>
              <a:cs typeface="Gabriola"/>
            </a:endParaRP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9009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 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83058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An introduction to data and information visualization</a:t>
            </a:r>
          </a:p>
          <a:p>
            <a:r>
              <a:rPr lang="en-US" sz="3000" dirty="0"/>
              <a:t>Main features of the `ggplot2` package/ecosystem</a:t>
            </a:r>
          </a:p>
          <a:p>
            <a:r>
              <a:rPr lang="en-US" sz="3000" dirty="0"/>
              <a:t>Categorical data visualization</a:t>
            </a:r>
          </a:p>
          <a:p>
            <a:r>
              <a:rPr lang="en-US" sz="3000" dirty="0"/>
              <a:t>Numerical data visualization</a:t>
            </a:r>
          </a:p>
          <a:p>
            <a:r>
              <a:rPr lang="en-US" sz="3000" dirty="0"/>
              <a:t>Categorical and numerical data visualization</a:t>
            </a: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68275214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382000" cy="12192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Read these chapters before diving into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8153400" cy="51816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1 Look at data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http://socviz.co/lookatdata.html#lookatdata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Thinking Visually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https://m-clark.github.io/data-processing-and-visualization/thinking_vis.html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30286854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Good places to start with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8153400" cy="5334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Garrett </a:t>
            </a:r>
            <a:r>
              <a:rPr lang="en-US" sz="3000" dirty="0" err="1"/>
              <a:t>Grolemund</a:t>
            </a:r>
            <a:r>
              <a:rPr lang="en-US" sz="3000" dirty="0"/>
              <a:t>, Hadley Wickham - </a:t>
            </a:r>
            <a:r>
              <a:rPr lang="en-US" sz="3000" i="1" dirty="0"/>
              <a:t>R for Data Science</a:t>
            </a:r>
            <a:r>
              <a:rPr lang="en-US" sz="3000" dirty="0"/>
              <a:t>, O’Reilly (2017)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Data </a:t>
            </a:r>
            <a:r>
              <a:rPr lang="en-US" sz="2600" dirty="0" err="1"/>
              <a:t>visualisation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https://r4ds.had.co.nz/data-visualisation.html</a:t>
            </a:r>
            <a:endParaRPr lang="en-US" sz="2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3 Make a plot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http://socviz.co/makeplot.html#makeplot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3000" dirty="0"/>
              <a:t>Michael Clark - </a:t>
            </a:r>
            <a:r>
              <a:rPr lang="en-US" sz="3000" i="1" dirty="0"/>
              <a:t>Data Processing &amp; Visualization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https://m-clark.github.io/data-processing-and-visualization/ggplot2.html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1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Chapter 18 Introduction to ggplot2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https://dzchilds.github.io/eda-for-bio/introduction-to-ggplot2.html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3150004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`ggplot2`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1430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C.J. Liu - beautiful graphics ggplot2 (2016)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>
                <a:hlinkClick r:id="rId2"/>
              </a:rPr>
              <a:t>https://rstudio-pubs-static.s3.amazonaws.com/228019_f0c39e05758a4a51b435b19dbd321c23.html#21_scatter_plots:_continuous_x_and_y</a:t>
            </a:r>
            <a:r>
              <a:rPr lang="en-US" sz="22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Claus O. Wilke - </a:t>
            </a:r>
            <a:r>
              <a:rPr lang="en-US" sz="3000" i="1" dirty="0"/>
              <a:t>Fundamentals of Data Visualization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3"/>
              </a:rPr>
              <a:t>https://serialmentor.com/dataviz/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Rob </a:t>
            </a:r>
            <a:r>
              <a:rPr lang="en-US" sz="3000" dirty="0" err="1"/>
              <a:t>Kabacoff</a:t>
            </a:r>
            <a:r>
              <a:rPr lang="en-US" sz="3000" dirty="0"/>
              <a:t> - </a:t>
            </a:r>
            <a:r>
              <a:rPr lang="en-US" sz="3000" i="1" dirty="0"/>
              <a:t>Data Visualization with R </a:t>
            </a:r>
            <a:r>
              <a:rPr lang="en-US" sz="3000" dirty="0"/>
              <a:t>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4"/>
              </a:rPr>
              <a:t>https://rkabacoff.github.io/datavis/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Kieran Healy - </a:t>
            </a:r>
            <a:r>
              <a:rPr lang="en-US" sz="3000" i="1" dirty="0"/>
              <a:t>Data Visualization. A practical introduction</a:t>
            </a:r>
            <a:r>
              <a:rPr lang="en-US" sz="3000" dirty="0"/>
              <a:t>, Princeton University Press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5"/>
              </a:rPr>
              <a:t>http://socviz.co/index.html#preface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en-US" sz="3000" dirty="0"/>
              <a:t>Dylan Z. Childs - </a:t>
            </a:r>
            <a:r>
              <a:rPr lang="en-US" sz="3000" i="1" dirty="0"/>
              <a:t>APS 135: Introduction to Exploratory Data Analysis with R</a:t>
            </a:r>
            <a:r>
              <a:rPr lang="en-US" sz="3000" dirty="0"/>
              <a:t> (2018)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2600" dirty="0">
                <a:hlinkClick r:id="rId6"/>
              </a:rPr>
              <a:t>https://dzchilds.github.io/eda-for-bio/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Chapters 18 - 22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Be Awesome in ggplot2: A Practical Guide to be Highly Effective - R software and data visualization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200" dirty="0">
                <a:hlinkClick r:id="rId7"/>
              </a:rPr>
              <a:t>http://www.sthda.com/english/wiki/be-awesome-in-ggplot2-a-practical-guide-to-be-highly-effective-r-software-and-data-visualization#at_pco=smlwn-1.0&amp;at_si=5864ce77dce7fc07&amp;at_ab=per-2&amp;at_pos=0&amp;at_tot=1</a:t>
            </a:r>
            <a:endParaRPr lang="en-US" sz="22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9788212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https://github.com/marinfotache/Data-Processing-Analysis-Science-with-R/blob/master/08%20Data%20Visualization%20with%20-mostly-%20ggplot2/08b_categorical_variables_visualization.R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Basic </a:t>
            </a:r>
            <a:r>
              <a:rPr lang="en-US" sz="2600" dirty="0" err="1"/>
              <a:t>barcharts</a:t>
            </a:r>
            <a:endParaRPr lang="en-US" sz="26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values (frequencies are pre-computed)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of counts 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two categorical variables   (side-by-side bars vs. faceting)</a:t>
            </a:r>
            <a:endParaRPr lang="en-US" sz="3000" dirty="0"/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more categorical variables</a:t>
            </a:r>
          </a:p>
          <a:p>
            <a:pPr lvl="2">
              <a:lnSpc>
                <a:spcPct val="110000"/>
              </a:lnSpc>
            </a:pPr>
            <a:r>
              <a:rPr lang="en-US" sz="2400" dirty="0" err="1"/>
              <a:t>Barcharts</a:t>
            </a:r>
            <a:r>
              <a:rPr lang="en-US" sz="2400" dirty="0"/>
              <a:t> with numeric x-axis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More on </a:t>
            </a:r>
            <a:r>
              <a:rPr lang="en-US" sz="2600" dirty="0" err="1"/>
              <a:t>barcharts</a:t>
            </a:r>
            <a:r>
              <a:rPr lang="en-US" sz="2600" dirty="0"/>
              <a:t>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text justification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Bars and conditional text justification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Changing the bar order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(A sort of) </a:t>
            </a:r>
            <a:r>
              <a:rPr lang="en-US" sz="2600" dirty="0" err="1"/>
              <a:t>Dotcharts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err="1"/>
              <a:t>Piecharts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/>
              <a:t>Association between categorical variables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Mosaic plots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Heatmaps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745202635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219200"/>
            <a:ext cx="8153400" cy="5638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https://github.com/marinfotache/Data-Processing-Analysis-Science-with-R/blob/master/08%20Data%20Visualization%20with%20-mostly-%20ggplot2/08c_numerical_variables_visualization.R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Visualizing single numeric variable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Histograms   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Density plots                         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Single variable boxplots    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Superimposing/faceting two numeric variables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histograms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Superimposed and faceted density curves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Boxplots of multiple variables                       	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Relationship between two numeric variables               	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Scatterplots                                        </a:t>
            </a:r>
          </a:p>
          <a:p>
            <a:pPr lvl="2">
              <a:lnSpc>
                <a:spcPct val="110000"/>
              </a:lnSpc>
            </a:pPr>
            <a:r>
              <a:rPr lang="en-US" sz="2400" dirty="0"/>
              <a:t>Correlation plots (package `</a:t>
            </a:r>
            <a:r>
              <a:rPr lang="en-US" sz="2400" dirty="0" err="1"/>
              <a:t>corrplot</a:t>
            </a:r>
            <a:r>
              <a:rPr lang="en-US" sz="2400" dirty="0"/>
              <a:t>`)                	</a:t>
            </a: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9662518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82000" cy="1066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Categorical + Numerical Data Visualization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81534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Script available at: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3000" dirty="0">
                <a:hlinkClick r:id="rId2"/>
              </a:rPr>
              <a:t>https://github.com/marinfotache/Data-Processing-Analysis-Science-with-R/blob/master/08%20Data%20Visualization%20with%20-mostly-%20ggplot2/08d_categorical%20and%20numerical_variables_visualization.R</a:t>
            </a:r>
            <a:endParaRPr lang="en-US" sz="3000" dirty="0"/>
          </a:p>
          <a:p>
            <a:pPr>
              <a:lnSpc>
                <a:spcPct val="110000"/>
              </a:lnSpc>
            </a:pPr>
            <a:endParaRPr lang="en-US" sz="3000" dirty="0"/>
          </a:p>
          <a:p>
            <a:pPr>
              <a:lnSpc>
                <a:spcPct val="110000"/>
              </a:lnSpc>
            </a:pPr>
            <a:r>
              <a:rPr lang="en-US" sz="3000" dirty="0"/>
              <a:t>Covered chart types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Groups of </a:t>
            </a:r>
            <a:r>
              <a:rPr lang="en-US" sz="2600" dirty="0" err="1"/>
              <a:t>barcharts</a:t>
            </a:r>
            <a:r>
              <a:rPr lang="en-US" sz="2600" dirty="0"/>
              <a:t> (of values)                         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Line charts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Histograms and density curves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Boxplot with multiple groups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Scatter plots with multiple groups</a:t>
            </a:r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lvl="1">
              <a:lnSpc>
                <a:spcPct val="110000"/>
              </a:lnSpc>
            </a:pPr>
            <a:endParaRPr lang="en-US" sz="26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lnSpc>
                <a:spcPct val="110000"/>
              </a:lnSpc>
              <a:buNone/>
            </a:pPr>
            <a:endParaRPr lang="en-US" sz="2400" dirty="0"/>
          </a:p>
          <a:p>
            <a:pPr marL="82296" indent="0">
              <a:buNone/>
            </a:pP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3967558649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11929</TotalTime>
  <Words>662</Words>
  <Application>Microsoft Macintosh PowerPoint</Application>
  <PresentationFormat>On-screen Show (4:3)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Arial Unicode MS</vt:lpstr>
      <vt:lpstr>Batang</vt:lpstr>
      <vt:lpstr>Arial</vt:lpstr>
      <vt:lpstr>Avenir Medium</vt:lpstr>
      <vt:lpstr>Book Antiqua</vt:lpstr>
      <vt:lpstr>Calisto MT</vt:lpstr>
      <vt:lpstr>Gabriola</vt:lpstr>
      <vt:lpstr>Gill Sans MT</vt:lpstr>
      <vt:lpstr>Segoe UI Semibold</vt:lpstr>
      <vt:lpstr>Times New Roman</vt:lpstr>
      <vt:lpstr>Vani</vt:lpstr>
      <vt:lpstr>Verdana</vt:lpstr>
      <vt:lpstr>Wingdings</vt:lpstr>
      <vt:lpstr>Wingdings 2</vt:lpstr>
      <vt:lpstr>Solstice</vt:lpstr>
      <vt:lpstr>Data  Processing/Analysis/Science  with R</vt:lpstr>
      <vt:lpstr>Agenda</vt:lpstr>
      <vt:lpstr>Read these chapters before diving into `ggplot2`</vt:lpstr>
      <vt:lpstr>Good places to start with `ggplot2`</vt:lpstr>
      <vt:lpstr>Resources on `ggplot2`</vt:lpstr>
      <vt:lpstr>Categorical Data Visualization</vt:lpstr>
      <vt:lpstr>Numerical Data Visualization</vt:lpstr>
      <vt:lpstr>Categorical + Numerical Data Visualization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618</cp:revision>
  <dcterms:created xsi:type="dcterms:W3CDTF">2002-10-11T06:23:42Z</dcterms:created>
  <dcterms:modified xsi:type="dcterms:W3CDTF">2018-11-02T05:20:08Z</dcterms:modified>
</cp:coreProperties>
</file>