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332" r:id="rId4"/>
    <p:sldId id="381" r:id="rId5"/>
    <p:sldId id="383" r:id="rId6"/>
    <p:sldId id="380" r:id="rId7"/>
    <p:sldId id="451" r:id="rId8"/>
    <p:sldId id="397" r:id="rId9"/>
    <p:sldId id="387" r:id="rId10"/>
    <p:sldId id="388" r:id="rId11"/>
    <p:sldId id="445" r:id="rId12"/>
    <p:sldId id="389" r:id="rId13"/>
    <p:sldId id="444" r:id="rId1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V23ZQQfwYk" TargetMode="External"/><Relationship Id="rId2" Type="http://schemas.openxmlformats.org/officeDocument/2006/relationships/hyperlink" Target="http://www.youtube.com/watch?v=jPk6-3prkn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2A-Y802Yink" TargetMode="External"/><Relationship Id="rId4" Type="http://schemas.openxmlformats.org/officeDocument/2006/relationships/hyperlink" Target="http://prezi.com/3xf8xqzvpuyz/getting-started-with-r-an-accelerated-prim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cvH1BpIBo&amp;list=PLjTlxb-wKvXNSDfcKPFH2gzHGyjpeCZmJ&amp;index=3" TargetMode="External"/><Relationship Id="rId2" Type="http://schemas.openxmlformats.org/officeDocument/2006/relationships/hyperlink" Target="https://www.youtube.com/watch?v=8xT3hmJQskU&amp;index=2&amp;list=PLjTlxb-wKvXNSDfcKPFH2gzHGyjpeCZmJ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datacamp.com/community/tutorials/r-packages-guide" TargetMode="External"/><Relationship Id="rId4" Type="http://schemas.openxmlformats.org/officeDocument/2006/relationships/hyperlink" Target="https://www.youtube.com/watch?v=ZFaWxxzouCY&amp;index=4&amp;list=PLjTlxb-wKvXNSDfcKPFH2gzHGyjpeCZmJ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r/seminars/intro.htm" TargetMode="External"/><Relationship Id="rId2" Type="http://schemas.openxmlformats.org/officeDocument/2006/relationships/hyperlink" Target="http://cran.r-project.org/doc/manuals/r-release/R-intro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ourtneybrown.com/classes/video_classes_Courtney_Brown.html" TargetMode="External"/><Relationship Id="rId5" Type="http://schemas.openxmlformats.org/officeDocument/2006/relationships/hyperlink" Target="http://www.statmethods.net/" TargetMode="External"/><Relationship Id="rId4" Type="http://schemas.openxmlformats.org/officeDocument/2006/relationships/hyperlink" Target="http://www.r-tutor.com/r-introdu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otorials.com" TargetMode="External"/><Relationship Id="rId2" Type="http://schemas.openxmlformats.org/officeDocument/2006/relationships/hyperlink" Target="http://adv-r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ts.ucla.edu/stat/r/seminars/intro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vanderlaken.com/2017/10/18/learn-r/" TargetMode="External"/><Relationship Id="rId2" Type="http://schemas.openxmlformats.org/officeDocument/2006/relationships/hyperlink" Target="https://paulvanderlaken.com/2017/08/10/r-resources-cheatsheets-tutorials-books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uora.com/What-are-some-good-resources-for-learning-R-1" TargetMode="External"/><Relationship Id="rId4" Type="http://schemas.openxmlformats.org/officeDocument/2006/relationships/hyperlink" Target="https://hackr.io/tutorials/learn-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avioazevedo.com/stats-and-r-blog/2016/9/13/learning-r-on-youtube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r-project.org/" TargetMode="External"/><Relationship Id="rId2" Type="http://schemas.openxmlformats.org/officeDocument/2006/relationships/hyperlink" Target="http://www.jstatsoft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www.amstat.org/publications/js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07NznguA4" TargetMode="External"/><Relationship Id="rId2" Type="http://schemas.openxmlformats.org/officeDocument/2006/relationships/hyperlink" Target="https://www.youtube.com/watch?v=MFfRQuQKGYg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Ywj6yNfc5nM" TargetMode="External"/><Relationship Id="rId4" Type="http://schemas.openxmlformats.org/officeDocument/2006/relationships/hyperlink" Target="https://www.youtube.com/watch?v=lVKMsaWju8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(A Brief) Introduction to </a:t>
            </a:r>
            <a:r>
              <a:rPr lang="en-US" sz="4400" b="1">
                <a:latin typeface="Gabriola"/>
                <a:cs typeface="Gabriola"/>
              </a:rPr>
              <a:t>R</a:t>
            </a: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4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5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050821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Setting Your Working Directory and Editing R Code (Mac)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https://www.datacamp.com</a:t>
            </a:r>
            <a:r>
              <a:rPr lang="en-US">
                <a:latin typeface="Avenir Medium"/>
                <a:cs typeface="Avenir Medium"/>
                <a:hlinkClick r:id="rId5"/>
              </a:rPr>
              <a:t>/community/tutorials/r-packages-guide</a:t>
            </a:r>
            <a:endParaRPr lang="en-US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889087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W. N. </a:t>
            </a:r>
            <a:r>
              <a:rPr lang="en-US" dirty="0" err="1">
                <a:latin typeface="Avenir Medium"/>
                <a:cs typeface="Avenir Medium"/>
              </a:rPr>
              <a:t>Venables</a:t>
            </a:r>
            <a:r>
              <a:rPr lang="en-US" dirty="0">
                <a:latin typeface="Avenir Medium"/>
                <a:cs typeface="Avenir Medium"/>
              </a:rPr>
              <a:t>, D. M. Smith and the R Core Team - </a:t>
            </a:r>
            <a:r>
              <a:rPr lang="en-US" b="1" dirty="0">
                <a:latin typeface="Avenir Medium"/>
                <a:cs typeface="Avenir Medium"/>
              </a:rPr>
              <a:t>An Introduction to R. Notes on R:  A Programming Environment for Data Analysis and Graphics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/doc/manuals/r-release/R-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intro.pdf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3"/>
              </a:rPr>
              <a:t>http://www.ats.ucla.edu/stat/r/seminars/intro.htm</a:t>
            </a:r>
            <a:endParaRPr lang="pt-BR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</a:rPr>
              <a:t>R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4"/>
              </a:rPr>
              <a:t>http://www.r-tutor.com/r-introduction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Quick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5"/>
              </a:rPr>
              <a:t>http://www.statmethods.net/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Professor Courtney Brown's YouTube Video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www.courtneybrown.com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/classes/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video_classes_Courtney_Brown.html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18378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(cont.)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Advanced R by Hadley Wickham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how to do stuff in r. two minutes or less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http://www.twotorials.com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http://www.ats.ucla.edu/stat/r/seminars/intro.htm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An open-source and free language and platform for:</a:t>
            </a:r>
          </a:p>
          <a:p>
            <a:pPr lvl="1"/>
            <a:r>
              <a:rPr lang="en-US" sz="2600" dirty="0"/>
              <a:t>data gathering (from a wide variety of sources)</a:t>
            </a:r>
          </a:p>
          <a:p>
            <a:pPr lvl="1"/>
            <a:r>
              <a:rPr lang="en-US" sz="2600" dirty="0"/>
              <a:t>data processing </a:t>
            </a:r>
          </a:p>
          <a:p>
            <a:pPr lvl="1"/>
            <a:r>
              <a:rPr lang="en-US" sz="2600" dirty="0"/>
              <a:t>data exploration (data visualisation and data analysis)</a:t>
            </a:r>
          </a:p>
          <a:p>
            <a:pPr lvl="1"/>
            <a:r>
              <a:rPr lang="en-US" sz="2600" dirty="0"/>
              <a:t>data mining / machine learning / deep learning</a:t>
            </a:r>
            <a:endParaRPr lang="en-US" sz="3000" dirty="0"/>
          </a:p>
          <a:p>
            <a:r>
              <a:rPr lang="en-US" sz="3000" dirty="0"/>
              <a:t>At its inception, R was targeted specifically for statistical computing (it derives from </a:t>
            </a:r>
            <a:r>
              <a:rPr lang="en-US" sz="3000" i="1" dirty="0"/>
              <a:t>S</a:t>
            </a:r>
            <a:r>
              <a:rPr lang="en-US" sz="3000" dirty="0"/>
              <a:t> programming language)</a:t>
            </a:r>
          </a:p>
          <a:p>
            <a:r>
              <a:rPr lang="en-US" sz="3000" dirty="0"/>
              <a:t>Now it incorporates options for tasks varying from data processing to software development; still, it is not considered a full-fledged programming language (like Python, for example) 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Kabacoff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2011)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300" dirty="0">
                <a:latin typeface="Avenir Medium"/>
                <a:cs typeface="Avenir Medium"/>
              </a:rPr>
              <a:t>R is free!  (SPSS, SAS, etc. cost thousands or tens of thousands of dollars)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comprehensive statistical platform, offering all manner of data analytic techniques</a:t>
            </a:r>
          </a:p>
          <a:p>
            <a:r>
              <a:rPr lang="en-US" sz="2300" dirty="0">
                <a:latin typeface="Avenir Medium"/>
                <a:cs typeface="Avenir Medium"/>
              </a:rPr>
              <a:t>R has state-of-the-art graphics capabilities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powerful platform for interactive data analysis and exploration</a:t>
            </a:r>
          </a:p>
          <a:p>
            <a:r>
              <a:rPr lang="en-US" sz="2300" dirty="0">
                <a:latin typeface="Avenir Medium"/>
                <a:cs typeface="Avenir Medium"/>
              </a:rPr>
              <a:t>R can easily import data from a wide variety of sources, including text files, database management systems, statistical packages, and specialized data repositories. It can write data out to these systems as well</a:t>
            </a:r>
          </a:p>
          <a:p>
            <a:r>
              <a:rPr lang="en-US" sz="2300" dirty="0">
                <a:latin typeface="Avenir Medium"/>
                <a:cs typeface="Avenir Medium"/>
              </a:rPr>
              <a:t>R provides an unparalleled platform for programming new statistical methods in an easy and straightforward manner. It’s easily extensible and provides a natural language for quickly programming recently published methods</a:t>
            </a: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 contains advanced statistical routines not yet available in other packages. In fact, new methods become available for download on a weekly basis</a:t>
            </a:r>
          </a:p>
          <a:p>
            <a:r>
              <a:rPr lang="en-US" dirty="0">
                <a:latin typeface="Avenir Medium"/>
                <a:cs typeface="Avenir Medium"/>
              </a:rPr>
              <a:t>R has an (over) enthusiastic community of users and developers</a:t>
            </a:r>
          </a:p>
          <a:p>
            <a:r>
              <a:rPr lang="en-US" dirty="0">
                <a:latin typeface="Avenir Medium"/>
                <a:cs typeface="Avenir Medium"/>
              </a:rPr>
              <a:t>A variety of graphic user interfaces (GUIs) are available, offering the power of R through menus and dialogs.</a:t>
            </a:r>
          </a:p>
          <a:p>
            <a:r>
              <a:rPr lang="en-US" dirty="0">
                <a:latin typeface="Avenir Medium"/>
                <a:cs typeface="Avenir Medium"/>
              </a:rPr>
              <a:t>R runs on a wide array of platforms, including Windows, Unix, and Mac OS X</a:t>
            </a:r>
          </a:p>
        </p:txBody>
      </p:sp>
    </p:spTree>
    <p:extLst>
      <p:ext uri="{BB962C8B-B14F-4D97-AF65-F5344CB8AC3E}">
        <p14:creationId xmlns:p14="http://schemas.microsoft.com/office/powerpoint/2010/main" val="226459099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main limitations (Fotache &amp; Strimbei, 2013)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534400" cy="571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User interface: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was initially based on the command prompt and scripts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SPSS and Excel users find the transition to R interface (GUI) difficult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IDEs</a:t>
            </a:r>
            <a:r>
              <a:rPr lang="en-US" dirty="0">
                <a:latin typeface="Avenir Medium"/>
                <a:cs typeface="Avenir Medium"/>
              </a:rPr>
              <a:t> like RStudio have hugely improved the GUI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 tidal wave of packages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Deciding which function/package to use is not always an easy task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of the packages are poorly maintained (unavailable in recent R versions)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New packages require constant scanning of R literature/blogosphere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Data sourcing (not particular to 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 many cases </a:t>
            </a:r>
            <a:r>
              <a:rPr lang="en-US" dirty="0" err="1">
                <a:latin typeface="Avenir Medium"/>
                <a:cs typeface="Avenir Medium"/>
              </a:rPr>
              <a:t>ETL</a:t>
            </a:r>
            <a:r>
              <a:rPr lang="en-US" dirty="0">
                <a:latin typeface="Avenir Medium"/>
                <a:cs typeface="Avenir Medium"/>
              </a:rPr>
              <a:t> mechanisms are needed for gathering data from web logs, sensors, mobile applications, Excel files, etc.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Various packages have been developed in this respect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Recent APIs, web services are beneficial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Functional programming (not only in R) requires  some time to master</a:t>
            </a:r>
          </a:p>
        </p:txBody>
      </p:sp>
    </p:spTree>
    <p:extLst>
      <p:ext uri="{BB962C8B-B14F-4D97-AF65-F5344CB8AC3E}">
        <p14:creationId xmlns:p14="http://schemas.microsoft.com/office/powerpoint/2010/main" val="373368114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references/resources for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resources (free courses, books, tutorials, &amp; cheat sheets)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https://paulvanderlaken.com/2017/08/10/r-resources-cheatsheets-tutorials-books/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New to R? Kickstart your learning and career with these 6 steps!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https://paulvanderlaken.com/2017/10/18/learn-r/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Tutorials and Courses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https://hackr.io/tutorials/learn-r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What are some good resources for learning R?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https://www.quora.com/What-are-some-good-resources-for-learning-R-1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677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references/resources for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  <a:cs typeface="Avenir Medium"/>
              </a:rPr>
              <a:t>CRAN</a:t>
            </a:r>
            <a:r>
              <a:rPr lang="en-US" dirty="0">
                <a:latin typeface="Avenir Medium"/>
                <a:cs typeface="Avenir Medium"/>
              </a:rPr>
              <a:t> - the main R site: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Books/e-Books which can be bought from: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Amazon (unfortunately, sometimes statistical formula are poorly displayed on Kindle format)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Publishers (Manning, </a:t>
            </a:r>
            <a:r>
              <a:rPr lang="en-US" dirty="0" err="1">
                <a:latin typeface="Avenir Medium"/>
                <a:cs typeface="Avenir Medium"/>
              </a:rPr>
              <a:t>Packt</a:t>
            </a:r>
            <a:r>
              <a:rPr lang="en-US" dirty="0">
                <a:latin typeface="Avenir Medium"/>
                <a:cs typeface="Avenir Medium"/>
              </a:rPr>
              <a:t>, …): PDF format widely provided - excellent to read/display/code copy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Free e-Books (see next slides) and PDF tutorials available on web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Presentations posted on </a:t>
            </a:r>
            <a:r>
              <a:rPr lang="en-US" dirty="0" err="1">
                <a:latin typeface="Avenir Medium"/>
                <a:cs typeface="Avenir Medium"/>
              </a:rPr>
              <a:t>Slideshare</a:t>
            </a:r>
            <a:r>
              <a:rPr lang="en-US" dirty="0">
                <a:latin typeface="Avenir Medium"/>
                <a:cs typeface="Avenir Medium"/>
              </a:rPr>
              <a:t>, universities or courses pages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Video-tutorials (mostly on YouTube)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http://flavioazevedo.com/stats-and-r-blog/2016/9/13/learning-r-on-youtube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20569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references/resources for R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638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Statistical Software: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www.jstatsoft.org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R Journal: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journal.r-project.org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Statistics Education (not targeted only to R, but generally to Statistics):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www.amstat.org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/publications/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jse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Stack Overflow R section - A question-and-answer site: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stackoverflow.com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/questions/tagged/r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news and tutorials contributed by (552) R bloggers: </a:t>
            </a: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www.r-bloggers.com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R communities, blogs, academic courses, etc.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installation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&amp;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Windows - 15 min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MFfRQuQKGYg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Install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Windows 7 (</a:t>
            </a:r>
            <a:r>
              <a:rPr lang="en-US" dirty="0" err="1">
                <a:latin typeface="Avenir Medium"/>
                <a:cs typeface="Avenir Medium"/>
              </a:rPr>
              <a:t>OpenIntro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eD07NznguA4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started with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(on Mac) - download, installation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lVKMsaWju8w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Programming in R - Getting Started - Installing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a Mac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5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Ywj6yNfc5nM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512833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9402</TotalTime>
  <Words>1279</Words>
  <Application>Microsoft Macintosh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 Unicode MS</vt:lpstr>
      <vt:lpstr>Batang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What is R ?</vt:lpstr>
      <vt:lpstr>Why R ? (Kabacoff, 2011)</vt:lpstr>
      <vt:lpstr>Why R ? (cont.)</vt:lpstr>
      <vt:lpstr>R main limitations (Fotache &amp; Strimbei, 2013)</vt:lpstr>
      <vt:lpstr>Main references/resources for R</vt:lpstr>
      <vt:lpstr>Main references/resources for R</vt:lpstr>
      <vt:lpstr>Main references/resources for R (cont.)</vt:lpstr>
      <vt:lpstr>Video-tutorials on R/RStudio installation </vt:lpstr>
      <vt:lpstr>Video-tutorials on R/RStudio basics</vt:lpstr>
      <vt:lpstr>Video-tutorials on R/RStudio basics (cont.)</vt:lpstr>
      <vt:lpstr>Web sites with R tutorials/documentation </vt:lpstr>
      <vt:lpstr>Web sites with R tutorials/documentation (cont.)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475</cp:revision>
  <dcterms:created xsi:type="dcterms:W3CDTF">2002-10-11T06:23:42Z</dcterms:created>
  <dcterms:modified xsi:type="dcterms:W3CDTF">2018-10-01T14:27:03Z</dcterms:modified>
</cp:coreProperties>
</file>