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45" r:id="rId9"/>
    <p:sldId id="557" r:id="rId10"/>
    <p:sldId id="495" r:id="rId11"/>
    <p:sldId id="494" r:id="rId12"/>
    <p:sldId id="500" r:id="rId13"/>
    <p:sldId id="501" r:id="rId14"/>
    <p:sldId id="498" r:id="rId15"/>
    <p:sldId id="499" r:id="rId16"/>
    <p:sldId id="567" r:id="rId17"/>
    <p:sldId id="564" r:id="rId18"/>
    <p:sldId id="562" r:id="rId19"/>
    <p:sldId id="563" r:id="rId20"/>
    <p:sldId id="566" r:id="rId2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nZAM5OXrktY" TargetMode="External"/><Relationship Id="rId4" Type="http://schemas.openxmlformats.org/officeDocument/2006/relationships/hyperlink" Target="https://www.youtube.com/watch?v=fSytzGwwBV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vross.com/blog/2017/09/19/predictive-modeling-and-machine-learning-in-r-with-the-caret-package/" TargetMode="External"/><Relationship Id="rId7" Type="http://schemas.openxmlformats.org/officeDocument/2006/relationships/hyperlink" Target="https://towardsdatascience.com/a-comprehensive-machine-learning-workflow-with-multiple-modelling-using-caret-and-caretensemble-in-fcbf6d80b5f2" TargetMode="External"/><Relationship Id="rId2" Type="http://schemas.openxmlformats.org/officeDocument/2006/relationships/hyperlink" Target="https://quantdev.ssri.psu.edu/tutorials/cross-validati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www.machinelearningplus.com/machine-learning/caret-package/" TargetMode="External"/><Relationship Id="rId4" Type="http://schemas.openxmlformats.org/officeDocument/2006/relationships/hyperlink" Target="http://rstudio-pubs-static.s3.amazonaws.com/251240_12a8ecea8e144fada41120ddcf52b116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uc-r.github.io/logistic_regression" TargetMode="External"/><Relationship Id="rId3" Type="http://schemas.openxmlformats.org/officeDocument/2006/relationships/hyperlink" Target="https://drsimonj.svbtle.com/k-fold-cross-validation-with-modelr-and-broom" TargetMode="External"/><Relationship Id="rId7" Type="http://schemas.openxmlformats.org/officeDocument/2006/relationships/hyperlink" Target="https://cran.r-project.org/web/packages/modelr/modelr.pdf" TargetMode="External"/><Relationship Id="rId2" Type="http://schemas.openxmlformats.org/officeDocument/2006/relationships/hyperlink" Target="http://rpubs.com/dgrtwo/cv-model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ijlyttle.github.io/model_cv_selection.html" TargetMode="External"/><Relationship Id="rId4" Type="http://schemas.openxmlformats.org/officeDocument/2006/relationships/hyperlink" Target="http://sjspielman.org/bio5312_fall2017/files/kfold_supplemen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cipes/index.html" TargetMode="External"/><Relationship Id="rId2" Type="http://schemas.openxmlformats.org/officeDocument/2006/relationships/hyperlink" Target="https://tidymodels.github.io/rsamp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recipes_blog/" TargetMode="External"/><Relationship Id="rId5" Type="http://schemas.openxmlformats.org/officeDocument/2006/relationships/hyperlink" Target="https://www.youtube.com/watch?v=v6pS061sUlw" TargetMode="External"/><Relationship Id="rId4" Type="http://schemas.openxmlformats.org/officeDocument/2006/relationships/hyperlink" Target="https://www.rstudio.com/resources/webinars/creating-and-preprocessing-a-design-matrix-with-recip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://www-bcf.usc.edu/~gareth/IS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drigues.co/blog/2018-11-25-tidy_cv/" TargetMode="External"/><Relationship Id="rId2" Type="http://schemas.openxmlformats.org/officeDocument/2006/relationships/hyperlink" Target="https://www.rstudio.com/resources/videos/modeling-in-the-tidyvers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dn.rawgit.com/ClaytonJY/tidymodels-talk/145e6574/slides.html#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IYsLgNgoY" TargetMode="External"/><Relationship Id="rId7" Type="http://schemas.openxmlformats.org/officeDocument/2006/relationships/hyperlink" Target="https://www.youtube.com/watch?v=LvaTokhYnDw&amp;list=PL5-da3qGB5ICcUhueCyu25slvsGp8IDTa" TargetMode="External"/><Relationship Id="rId2" Type="http://schemas.openxmlformats.org/officeDocument/2006/relationships/hyperlink" Target="https://www.youtube.com/watch?v=IpGxLWOIZy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agunita.stanford.edu/c4x/HumanitiesScience/StatLearning/asset/introduction.pdf" TargetMode="External"/><Relationship Id="rId5" Type="http://schemas.openxmlformats.org/officeDocument/2006/relationships/hyperlink" Target="https://www.youtube.com/watch?v=2wLfFB_6SKI&amp;list=PL5-da3qGB5ICcUhueCyu25slvsGp8IDTa" TargetMode="External"/><Relationship Id="rId4" Type="http://schemas.openxmlformats.org/officeDocument/2006/relationships/hyperlink" Target="https://www.youtube.com/watch?v=KoQdAdxjnoU&amp;t=3521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harif.info/iom530" TargetMode="External"/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3%20Introduction%20to%20Machine%20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Introduction to Machine Learning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Measure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 Roman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 Roman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 Roman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 Roman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 Roman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Roman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3" imgW="1041400" imgH="342900" progId="Equation.3">
                  <p:embed/>
                </p:oleObj>
              </mc:Choice>
              <mc:Fallback>
                <p:oleObj name="Equation" r:id="rId3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5" imgW="482600" imgH="330200" progId="Equation.3">
                  <p:embed/>
                </p:oleObj>
              </mc:Choice>
              <mc:Fallback>
                <p:oleObj name="Equation" r:id="rId5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7" imgW="495300" imgH="342900" progId="Equation.3">
                  <p:embed/>
                </p:oleObj>
              </mc:Choice>
              <mc:Fallback>
                <p:oleObj name="Equation" r:id="rId7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10" imgW="495300" imgH="342900" progId="Equation.3">
                  <p:embed/>
                </p:oleObj>
              </mc:Choice>
              <mc:Fallback>
                <p:oleObj name="Equation" r:id="rId10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StatsLearning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Lect7b 110613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https://www.youtube.com/watch?v=nZAM5OXrktY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the `caret` package (including cross-validation for linear and logistic regression)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Cross-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validation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https://quantdev.ssri.psu.edu/tutorials/cross-validation-tutorial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Predictive modeling and machine learning in R with the caret package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https://www.zevross.com/blog/2017/09/19/predictive-modeling-and-machine-learning-in-r-with-the-caret-package/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Igor Hut - </a:t>
            </a:r>
            <a:r>
              <a:rPr lang="ro-RO" dirty="0" err="1">
                <a:latin typeface="Avenir Book" charset="0"/>
              </a:rPr>
              <a:t>Exploring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caret </a:t>
            </a:r>
            <a:r>
              <a:rPr lang="ro-RO" dirty="0" err="1">
                <a:latin typeface="Avenir Book" charset="0"/>
              </a:rPr>
              <a:t>package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http://rstudio-pubs-static.s3.amazonaws.com/251240_12a8ecea8e144fada41120ddcf52b116.html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Caret Package – A Practical Guide to Machine Learning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https://www.machinelearningplus.com/machine-learning/caret-package/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en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A comprehensive Machine Learning workflow with multiple modelling using caret and </a:t>
            </a:r>
            <a:r>
              <a:rPr lang="en" dirty="0" err="1">
                <a:latin typeface="Avenir Book" charset="0"/>
              </a:rPr>
              <a:t>caretEnsemble</a:t>
            </a:r>
            <a:r>
              <a:rPr lang="en" dirty="0">
                <a:latin typeface="Avenir Book" charset="0"/>
              </a:rPr>
              <a:t>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https://towardsdatascience.com/a-comprehensive-machine-learning-workflow-with-multiple-modelling-using-caret-and-caretensemble-in-fcbf6d80b5f2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77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modelr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David Robinson - </a:t>
            </a:r>
            <a:r>
              <a:rPr lang="en" dirty="0">
                <a:latin typeface="Avenir Book" charset="0"/>
              </a:rPr>
              <a:t>Cross validation of linear regression with </a:t>
            </a:r>
            <a:r>
              <a:rPr lang="en" dirty="0" err="1">
                <a:latin typeface="Avenir Book" charset="0"/>
              </a:rPr>
              <a:t>modelr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http://rpubs.com/dgrtwo/cv-modelr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k-fold cross validation with </a:t>
            </a:r>
            <a:r>
              <a:rPr lang="en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 and broom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https://drsimonj.svbtle.com/k-fold-cross-validation-with-modelr-and-broom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Book" charset="0"/>
              </a:rPr>
              <a:t>Stephanie</a:t>
            </a:r>
            <a:r>
              <a:rPr lang="ro-RO" dirty="0">
                <a:latin typeface="Avenir Book" charset="0"/>
              </a:rPr>
              <a:t> J. </a:t>
            </a:r>
            <a:r>
              <a:rPr lang="ro-RO" dirty="0" err="1">
                <a:latin typeface="Avenir Book" charset="0"/>
              </a:rPr>
              <a:t>Spielman</a:t>
            </a:r>
            <a:r>
              <a:rPr lang="ro-RO" dirty="0">
                <a:latin typeface="Avenir Book" charset="0"/>
              </a:rPr>
              <a:t> - </a:t>
            </a:r>
            <a:r>
              <a:rPr lang="en" dirty="0">
                <a:latin typeface="Avenir Book" charset="0"/>
              </a:rPr>
              <a:t>K-fold cross validation in the </a:t>
            </a:r>
            <a:r>
              <a:rPr lang="en" dirty="0" err="1">
                <a:latin typeface="Avenir Book" charset="0"/>
              </a:rPr>
              <a:t>Tidyverse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http://sjspielman.org/bio5312_fall2017/files/kfold_supplement.pdf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Model-selection using cross-validation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https://ijlyttle.github.io/model_cv_selection.html#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400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ro-RO" sz="24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Package ‘</a:t>
            </a:r>
            <a:r>
              <a:rPr lang="en-US" dirty="0" err="1">
                <a:latin typeface="Avenir Book" charset="0"/>
              </a:rPr>
              <a:t>modelr</a:t>
            </a:r>
            <a:r>
              <a:rPr lang="en-US" dirty="0">
                <a:latin typeface="Avenir Book" charset="0"/>
              </a:rPr>
              <a:t>’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https://cran.r-project.org/web/packages/modelr/modelr.pdf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Logistic Regression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8"/>
              </a:rPr>
              <a:t>http://uc-r.github.io/logistic_regression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329913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</a:t>
            </a:r>
            <a:r>
              <a:rPr lang="en" dirty="0" err="1">
                <a:latin typeface="Avenir Book" charset="0"/>
              </a:rPr>
              <a:t>rsamples</a:t>
            </a:r>
            <a:r>
              <a:rPr lang="en" dirty="0">
                <a:latin typeface="Avenir Book" charset="0"/>
              </a:rPr>
              <a:t>` package</a:t>
            </a: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  <a:hlinkClick r:id="rId2"/>
              </a:rPr>
              <a:t>https://tidymodels.github.io/rsample/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 an R /R Studio session, type/launch: `</a:t>
            </a:r>
            <a:r>
              <a:rPr lang="en" dirty="0" err="1">
                <a:latin typeface="Avenir Book" charset="0"/>
              </a:rPr>
              <a:t>browseVignettes</a:t>
            </a:r>
            <a:r>
              <a:rPr lang="en" dirty="0">
                <a:latin typeface="Avenir Book" charset="0"/>
              </a:rPr>
              <a:t>("</a:t>
            </a:r>
            <a:r>
              <a:rPr lang="en" dirty="0" err="1">
                <a:latin typeface="Avenir Book" charset="0"/>
              </a:rPr>
              <a:t>rsample</a:t>
            </a:r>
            <a:r>
              <a:rPr lang="en" dirty="0">
                <a:latin typeface="Avenir Book" charset="0"/>
              </a:rPr>
              <a:t>")`</a:t>
            </a: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`recipes` package</a:t>
            </a: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see vignettes at </a:t>
            </a:r>
            <a:r>
              <a:rPr lang="ro-RO" dirty="0">
                <a:latin typeface="Avenir Book" charset="0"/>
                <a:hlinkClick r:id="rId3"/>
              </a:rPr>
              <a:t>https://cran.r-project.org/web/packages/recipes/index.html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Introduction to Recipes (R Package) | </a:t>
            </a:r>
            <a:r>
              <a:rPr lang="en" dirty="0" err="1">
                <a:latin typeface="Avenir Book" charset="0"/>
              </a:rPr>
              <a:t>RStudio</a:t>
            </a:r>
            <a:r>
              <a:rPr lang="en" dirty="0">
                <a:latin typeface="Avenir Book" charset="0"/>
              </a:rPr>
              <a:t> Webinar - 2017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4"/>
              </a:rPr>
              <a:t>https://www.rstudio.com/resources/webinars/creating-and-preprocessing-a-design-matrix-with-recipes/</a:t>
            </a:r>
            <a:r>
              <a:rPr lang="ro-RO" sz="2200" dirty="0">
                <a:latin typeface="Avenir Book" charset="0"/>
              </a:rPr>
              <a:t>   </a:t>
            </a:r>
            <a:r>
              <a:rPr lang="en" sz="2400" dirty="0">
                <a:latin typeface="Avenir Book" charset="0"/>
              </a:rPr>
              <a:t>or</a:t>
            </a:r>
            <a:endParaRPr lang="ro-RO" sz="22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5"/>
              </a:rPr>
              <a:t>https://www.youtube.com/watch?v=v6pS061sUlw</a:t>
            </a:r>
            <a:endParaRPr lang="ro-RO" sz="2200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</a:rPr>
              <a:t>Edwin </a:t>
            </a:r>
            <a:r>
              <a:rPr lang="ro-RO" dirty="0" err="1">
                <a:latin typeface="Avenir Book" charset="0"/>
              </a:rPr>
              <a:t>Thoen</a:t>
            </a:r>
            <a:r>
              <a:rPr lang="ro-RO" dirty="0">
                <a:latin typeface="Avenir Book" charset="0"/>
              </a:rPr>
              <a:t> - A </a:t>
            </a:r>
            <a:r>
              <a:rPr lang="ro-RO" dirty="0" err="1">
                <a:latin typeface="Avenir Book" charset="0"/>
              </a:rPr>
              <a:t>recipe</a:t>
            </a:r>
            <a:r>
              <a:rPr lang="ro-RO" dirty="0">
                <a:latin typeface="Avenir Book" charset="0"/>
              </a:rPr>
              <a:t> for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: </a:t>
            </a:r>
            <a:r>
              <a:rPr lang="ro-RO" dirty="0">
                <a:latin typeface="Avenir Book" charset="0"/>
                <a:hlinkClick r:id="rId6"/>
              </a:rPr>
              <a:t>https://edwinth.github.io/blog/recipes_blog/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http://www-bcf.usc.edu/~gareth/ISL/index.html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modeling (all steps)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Modeling</a:t>
            </a:r>
            <a:r>
              <a:rPr lang="ro-RO" dirty="0">
                <a:latin typeface="Avenir Book" charset="0"/>
              </a:rPr>
              <a:t> in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(Max </a:t>
            </a:r>
            <a:r>
              <a:rPr lang="ro-RO" dirty="0" err="1">
                <a:latin typeface="Avenir Book" charset="0"/>
              </a:rPr>
              <a:t>Kuhn</a:t>
            </a:r>
            <a:r>
              <a:rPr lang="ro-RO" dirty="0">
                <a:latin typeface="Avenir Book" charset="0"/>
              </a:rPr>
              <a:t>)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https://www.rstudio.com/resources/videos/modeling-in-the-tidyverse</a:t>
            </a:r>
            <a:r>
              <a:rPr lang="en-US" sz="230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A tutorial on tidy cross-validation with 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https://www.brodrigues.co/blog/2018-11-25-tidy_cv/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</a:rPr>
              <a:t>Tidymodeling</a:t>
            </a:r>
            <a:r>
              <a:rPr lang="en-US" dirty="0">
                <a:latin typeface="Avenir Book" charset="0"/>
              </a:rPr>
              <a:t> Titanic Tragedy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https://cdn.rawgit.com/ClaytonJY/tidymodels-talk/145e6574/slides.html#1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A Friendly Introduction to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Data Analysis using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https://www.youtube.com/watch?v=U4IYsLgNgoY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Architecting Predictive Algorithms for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4"/>
              </a:rPr>
              <a:t>https://www.youtube.com/watch?v=KoQdAdxjnoU&amp;t=3521s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Statistical Learning (Hastie and </a:t>
            </a:r>
            <a:r>
              <a:rPr lang="en-US" sz="2000" dirty="0" err="1">
                <a:latin typeface="Avenir Medium"/>
              </a:rPr>
              <a:t>Tibshirani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5"/>
              </a:rPr>
              <a:t>https://www.youtube.com/watch?v=2wLfFB_6SKI&amp;list=PL5-da3qGB5ICcUhueCyu25slvsGp8IDTa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6"/>
              </a:rPr>
              <a:t>https://lagunita.stanford.edu/c4x/HumanitiesScience/StatLearning/asset/introduction.pdf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7"/>
              </a:rPr>
              <a:t>https://www.youtube.com/watch?v=LvaTokhYnDw&amp;list=PL5-da3qGB5ICcUhueCyu25slvsGp8IDTa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(More) Advanced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Abbass Al Sharif - DSO 530: Applied Modern Statistical Learning Techniques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3"/>
              </a:rPr>
              <a:t>https://www.alsharif.info/iom530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documentation, PPT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R code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Projects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Some video-lessons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90600"/>
            <a:ext cx="86106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Techniques; performance evaluation of ML models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train-test split, cross-validation, bootstrapping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Four main types of dealing with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the `caret`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`one-package-fits-all` modeling: `caret` integrates many techniques/algorithms, including data preparation and model assessment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somehow `over-weighted`; does not integrate smoothly with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Using (mainly)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One of the first attempts to apply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approach to modeling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Support for just a limited range of ML techniques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still poorly documented  (at least for now – December 2018)</a:t>
            </a: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a single Logistic Regression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13 Introduction to Machine Learning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https://github.com/marinfotache/Data-Processing-Analysis-Science-with-R/tree/master/13%20Introduction%20to%20Machine%20Learning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13a KV of a scoring model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13b KV of multiple scoring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13c KV of </a:t>
            </a:r>
            <a:r>
              <a:rPr lang="en" sz="2000" dirty="0" err="1">
                <a:latin typeface="Avenir Medium"/>
              </a:rPr>
              <a:t>classsification</a:t>
            </a:r>
            <a:r>
              <a:rPr lang="en" sz="2000" dirty="0">
                <a:latin typeface="Avenir Medium"/>
              </a:rPr>
              <a:t>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en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18262</TotalTime>
  <Words>2120</Words>
  <Application>Microsoft Macintosh PowerPoint</Application>
  <PresentationFormat>On-screen Show (4:3)</PresentationFormat>
  <Paragraphs>288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Avenir Book</vt:lpstr>
      <vt:lpstr>Avenir Medium</vt:lpstr>
      <vt:lpstr>Avenir Roman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Equation</vt:lpstr>
      <vt:lpstr>Data  Processing/Analysis/Science  with R</vt:lpstr>
      <vt:lpstr>Main References (Free Books)</vt:lpstr>
      <vt:lpstr>Two Other Excellent Books</vt:lpstr>
      <vt:lpstr>Introductory Video/Web Courses</vt:lpstr>
      <vt:lpstr>(More) Advanced Video/Web Courses</vt:lpstr>
      <vt:lpstr>Agenda</vt:lpstr>
      <vt:lpstr>Agenda (cont.)</vt:lpstr>
      <vt:lpstr>Scripts on GitHub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the `caret` package (including cross-validation for linear and logistic regression)</vt:lpstr>
      <vt:lpstr>Resources on `modelr`</vt:lpstr>
      <vt:lpstr>Resources on `tidymodels` packages</vt:lpstr>
      <vt:lpstr>Resources on `tidymodels` modeling (all steps)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693</cp:revision>
  <dcterms:created xsi:type="dcterms:W3CDTF">2002-10-11T06:23:42Z</dcterms:created>
  <dcterms:modified xsi:type="dcterms:W3CDTF">2019-01-15T08:20:00Z</dcterms:modified>
</cp:coreProperties>
</file>