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</p:sldMasterIdLst>
  <p:sldIdLst>
    <p:sldId id="256" r:id="rId5"/>
    <p:sldId id="519" r:id="rId6"/>
    <p:sldId id="518" r:id="rId7"/>
    <p:sldId id="470" r:id="rId8"/>
    <p:sldId id="473" r:id="rId9"/>
    <p:sldId id="475" r:id="rId10"/>
    <p:sldId id="476" r:id="rId11"/>
    <p:sldId id="522" r:id="rId12"/>
    <p:sldId id="506" r:id="rId13"/>
    <p:sldId id="507" r:id="rId14"/>
    <p:sldId id="508" r:id="rId15"/>
    <p:sldId id="523" r:id="rId16"/>
    <p:sldId id="524" r:id="rId17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 autoAdjust="0"/>
    <p:restoredTop sz="94173" autoAdjust="0"/>
  </p:normalViewPr>
  <p:slideViewPr>
    <p:cSldViewPr>
      <p:cViewPr varScale="1">
        <p:scale>
          <a:sx n="121" d="100"/>
          <a:sy n="121" d="100"/>
        </p:scale>
        <p:origin x="192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uterworld.com/article/2497164/business-intelligence/beginner-s-guide-to-r-get-your-data-into-r.html" TargetMode="External"/><Relationship Id="rId2" Type="http://schemas.openxmlformats.org/officeDocument/2006/relationships/hyperlink" Target="http://cran.r-project.org/doc/manuals/r-release/R-data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science.nature.nps.gov/im/datamgmt/statistics/r/fundamentals/index.cfm" TargetMode="External"/><Relationship Id="rId5" Type="http://schemas.openxmlformats.org/officeDocument/2006/relationships/hyperlink" Target="http://www.r-bloggers.com/importing-data-into-r-from-different-sources/" TargetMode="External"/><Relationship Id="rId4" Type="http://schemas.openxmlformats.org/officeDocument/2006/relationships/hyperlink" Target="https://www.youtube.com/watch?v=aBzAels6jPk&amp;index=9&amp;list=PLjTlxb-wKvXNSDfcKPFH2gzHGyjpeCZmJ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r-data-import-tutorial#gs.wWkdN3Y" TargetMode="External"/><Relationship Id="rId7" Type="http://schemas.openxmlformats.org/officeDocument/2006/relationships/hyperlink" Target="http://www.r-bloggers.com/importing-data-into-r-part-two/" TargetMode="External"/><Relationship Id="rId2" Type="http://schemas.openxmlformats.org/officeDocument/2006/relationships/hyperlink" Target="http://blog.revolutionanalytics.com/2014/06/reading-data-from-the-new-version-of-google-spreadsheets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vimeo.com/130548869" TargetMode="External"/><Relationship Id="rId5" Type="http://schemas.openxmlformats.org/officeDocument/2006/relationships/hyperlink" Target="http://www.r-bloggers.com/r-tutorial-on-reading-and-importing-excel-files-into-r/" TargetMode="External"/><Relationship Id="rId4" Type="http://schemas.openxmlformats.org/officeDocument/2006/relationships/hyperlink" Target="https://www.datacamp.com/community/tutorials/importing-data-r-part-two#gs.odSNCO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blob/master/02%20Basic%20Data%20Import%20and%20Export/02a_basic_data_input_output.R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-bloggers.com/connecting-r-to-an-oracle-database-with-rjdbc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>
                <a:latin typeface="Calisto MT" pitchFamily="18" charset="0"/>
                <a:ea typeface="Batang" pitchFamily="18" charset="-127"/>
              </a:rPr>
              <a:t>Data Analysis &amp; Data Science with R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495800"/>
            <a:ext cx="7899187" cy="13716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Basic Options for Data Input and Output </a:t>
            </a:r>
          </a:p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(Import and Export)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9009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 err="1">
                <a:latin typeface="Segoe UI Semibold" pitchFamily="34" charset="0"/>
              </a:rPr>
              <a:t>Al.I</a:t>
            </a:r>
            <a:r>
              <a:rPr lang="ro-RO" sz="1400">
                <a:latin typeface="Segoe UI Semibold" pitchFamily="34" charset="0"/>
              </a:rPr>
              <a:t>. Cuza </a:t>
            </a:r>
            <a:r>
              <a:rPr lang="en-US" sz="1400">
                <a:latin typeface="Segoe UI Semibold" pitchFamily="34" charset="0"/>
              </a:rPr>
              <a:t>University of </a:t>
            </a:r>
            <a:r>
              <a:rPr lang="ro-RO" sz="140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>
                <a:latin typeface="Segoe UI Semibold" pitchFamily="34" charset="0"/>
              </a:rPr>
              <a:t>Facult</a:t>
            </a:r>
            <a:r>
              <a:rPr lang="en-US" sz="1400">
                <a:latin typeface="Segoe UI Semibold" pitchFamily="34" charset="0"/>
              </a:rPr>
              <a:t>y of Economics</a:t>
            </a:r>
            <a:r>
              <a:rPr lang="ro-RO" sz="1400">
                <a:latin typeface="Segoe UI Semibold" pitchFamily="34" charset="0"/>
              </a:rPr>
              <a:t> </a:t>
            </a:r>
            <a:r>
              <a:rPr lang="en-US" sz="1400">
                <a:latin typeface="Segoe UI Semibold" pitchFamily="34" charset="0"/>
              </a:rPr>
              <a:t>and Business</a:t>
            </a:r>
            <a:r>
              <a:rPr lang="ro-RO" sz="1400">
                <a:latin typeface="Segoe UI Semibold" pitchFamily="34" charset="0"/>
              </a:rPr>
              <a:t> Administra</a:t>
            </a:r>
            <a:r>
              <a:rPr lang="en-US" sz="1400" err="1">
                <a:latin typeface="Segoe UI Semibold" pitchFamily="34" charset="0"/>
              </a:rPr>
              <a:t>tion</a:t>
            </a:r>
            <a:endParaRPr lang="ro-RO" sz="1400">
              <a:latin typeface="Segoe UI Semibold" pitchFamily="34" charset="0"/>
            </a:endParaRPr>
          </a:p>
          <a:p>
            <a:pPr>
              <a:buNone/>
            </a:pPr>
            <a:r>
              <a:rPr lang="en-US" sz="140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752"/>
            <a:ext cx="91440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/>
              <a:t>Access Oracle databases through JDBC (cont.)</a:t>
            </a:r>
            <a:endParaRPr 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84096" cy="5562600"/>
          </a:xfrm>
        </p:spPr>
        <p:txBody>
          <a:bodyPr>
            <a:noAutofit/>
          </a:bodyPr>
          <a:lstStyle/>
          <a:p>
            <a:r>
              <a:rPr lang="en-US" sz="2000"/>
              <a:t>Getting some information</a:t>
            </a:r>
          </a:p>
          <a:p>
            <a:pPr lvl="1"/>
            <a:r>
              <a:rPr lang="en-US" sz="1600"/>
              <a:t>Java version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.jinit()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print(.jcall("java/lang/System", "S", "getProperty", "java.version"))</a:t>
            </a:r>
          </a:p>
          <a:p>
            <a:pPr lvl="1"/>
            <a:r>
              <a:rPr lang="en-US" sz="1600"/>
              <a:t>classPath (just for the record)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.jclassPath()</a:t>
            </a:r>
          </a:p>
          <a:p>
            <a:r>
              <a:rPr lang="en-US" sz="2000"/>
              <a:t>Load RJDBC package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Install.packages(RJDBC)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library(RJDBC)</a:t>
            </a:r>
          </a:p>
          <a:p>
            <a:r>
              <a:rPr lang="en-US" sz="2000"/>
              <a:t>Create connection driver and open connection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jdbcDriver &lt;- JDBC(driverClass="oracle.jdbc.OracleDriver",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classPath="/Users/admin/Downloads/ojdbc6.jar")</a:t>
            </a:r>
          </a:p>
        </p:txBody>
      </p:sp>
    </p:spTree>
    <p:extLst>
      <p:ext uri="{BB962C8B-B14F-4D97-AF65-F5344CB8AC3E}">
        <p14:creationId xmlns:p14="http://schemas.microsoft.com/office/powerpoint/2010/main" val="1521314087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752"/>
            <a:ext cx="91440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/>
              <a:t>Access Oracle databases through JDBC (cont.)</a:t>
            </a:r>
            <a:endParaRPr 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8045896" cy="5410200"/>
          </a:xfrm>
        </p:spPr>
        <p:txBody>
          <a:bodyPr>
            <a:noAutofit/>
          </a:bodyPr>
          <a:lstStyle/>
          <a:p>
            <a:r>
              <a:rPr lang="en-US" sz="2000"/>
              <a:t>Open connection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jdbcConnection &lt;- dbConnect(jdbcDriver,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	"jdbc:oracle:thin:@//10.10.0.7:1521/orcl",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	"bd2",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	"bd2")</a:t>
            </a:r>
          </a:p>
          <a:p>
            <a:r>
              <a:rPr lang="en-US" sz="2000"/>
              <a:t>Launch the Oracle query and store the result into the data frame </a:t>
            </a:r>
            <a:r>
              <a:rPr lang="en-US" sz="2000" b="1"/>
              <a:t>st</a:t>
            </a:r>
          </a:p>
          <a:p>
            <a:pPr marL="82296" indent="0"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 &lt;- dbGetQuery(jdbcConnection, </a:t>
            </a:r>
          </a:p>
          <a:p>
            <a:pPr marL="82296" indent="0"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	"SELECT * FROM studenti")</a:t>
            </a:r>
            <a:endParaRPr lang="en-US" sz="2000"/>
          </a:p>
          <a:p>
            <a:r>
              <a:rPr lang="en-US" sz="2000"/>
              <a:t>Close connection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dbDisconnect(jdbcConnection)</a:t>
            </a:r>
          </a:p>
        </p:txBody>
      </p:sp>
    </p:spTree>
    <p:extLst>
      <p:ext uri="{BB962C8B-B14F-4D97-AF65-F5344CB8AC3E}">
        <p14:creationId xmlns:p14="http://schemas.microsoft.com/office/powerpoint/2010/main" val="3283469992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229600" cy="129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/>
              <a:t>Savin</a:t>
            </a:r>
            <a:r>
              <a:rPr lang="en-US" dirty="0"/>
              <a:t>g/Exporting</a:t>
            </a:r>
            <a:r>
              <a:rPr lang="en-US" sz="3600" b="1" dirty="0"/>
              <a:t> R data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CF44375-E4EC-9648-8B79-C26D5F1E4E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1202858"/>
              </p:ext>
            </p:extLst>
          </p:nvPr>
        </p:nvGraphicFramePr>
        <p:xfrm>
          <a:off x="76200" y="1447800"/>
          <a:ext cx="90678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470">
                  <a:extLst>
                    <a:ext uri="{9D8B030D-6E8A-4147-A177-3AD203B41FA5}">
                      <a16:colId xmlns:a16="http://schemas.microsoft.com/office/drawing/2014/main" val="3995735298"/>
                    </a:ext>
                  </a:extLst>
                </a:gridCol>
                <a:gridCol w="1360170">
                  <a:extLst>
                    <a:ext uri="{9D8B030D-6E8A-4147-A177-3AD203B41FA5}">
                      <a16:colId xmlns:a16="http://schemas.microsoft.com/office/drawing/2014/main" val="754205714"/>
                    </a:ext>
                  </a:extLst>
                </a:gridCol>
                <a:gridCol w="3022600">
                  <a:extLst>
                    <a:ext uri="{9D8B030D-6E8A-4147-A177-3AD203B41FA5}">
                      <a16:colId xmlns:a16="http://schemas.microsoft.com/office/drawing/2014/main" val="3627480426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3555423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Destination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(File)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Type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Base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R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functions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Recommended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packages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Other</a:t>
                      </a:r>
                      <a:r>
                        <a:rPr lang="ro-RO" b="0" i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err="1">
                          <a:latin typeface="Avenir Medium" panose="02000503020000020003" pitchFamily="2" charset="0"/>
                        </a:rPr>
                        <a:t>packages</a:t>
                      </a:r>
                      <a:endParaRPr lang="ro-RO" b="0" i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3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>
                          <a:latin typeface="Avenir Medium" panose="02000503020000020003" pitchFamily="2" charset="0"/>
                        </a:rPr>
                        <a:t>.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RData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file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save.image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save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7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Delimited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text file (.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txt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o-RO" b="0" i="0" kern="1200" dirty="0" err="1">
                          <a:solidFill>
                            <a:schemeClr val="dk1"/>
                          </a:solidFill>
                          <a:latin typeface="Avenir Medium" panose="02000503020000020003" pitchFamily="2" charset="0"/>
                          <a:ea typeface="+mn-ea"/>
                          <a:cs typeface="+mn-cs"/>
                        </a:rPr>
                        <a:t>write.table</a:t>
                      </a: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0" indent="0" algn="l" rtl="0" eaLnBrk="1" latinLnBrk="0" hangingPunct="1">
                        <a:buFont typeface="Arial" panose="020B0604020202020204" pitchFamily="34" charset="0"/>
                        <a:buNone/>
                      </a:pP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readr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write_tsv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write_delim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rio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lang="ro-RO" sz="1200" b="0" i="0" dirty="0">
                          <a:latin typeface="Avenir Medium" panose="02000503020000020003" pitchFamily="2" charset="0"/>
                        </a:rPr>
                        <a:t>- export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9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Comma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separated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files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(.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csv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o-RO" b="0" i="0" kern="1200" dirty="0" err="1">
                          <a:solidFill>
                            <a:schemeClr val="dk1"/>
                          </a:solidFill>
                          <a:latin typeface="Avenir Medium" panose="02000503020000020003" pitchFamily="2" charset="0"/>
                          <a:ea typeface="+mn-ea"/>
                          <a:cs typeface="+mn-cs"/>
                        </a:rPr>
                        <a:t>read.table</a:t>
                      </a: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0" indent="0" algn="l" rtl="0" eaLnBrk="1" latinLnBrk="0" hangingPunct="1">
                        <a:buFont typeface="Arial" panose="020B0604020202020204" pitchFamily="34" charset="0"/>
                        <a:buNone/>
                      </a:pP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readr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write_csv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write_delim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rio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lang="ro-RO" sz="1200" b="0" i="0" dirty="0">
                          <a:latin typeface="Avenir Medium" panose="02000503020000020003" pitchFamily="2" charset="0"/>
                        </a:rPr>
                        <a:t>- export</a:t>
                      </a:r>
                    </a:p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>
                          <a:latin typeface="Avenir Medium" panose="02000503020000020003" pitchFamily="2" charset="0"/>
                        </a:rPr>
                        <a:t>Excel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files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(.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xlsx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/.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xls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Font typeface="Arial" panose="020B0604020202020204" pitchFamily="34" charset="0"/>
                        <a:buNone/>
                      </a:pP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ro-RO" sz="1800" b="0" i="0" kern="1200" dirty="0" err="1">
                          <a:solidFill>
                            <a:schemeClr val="dk1"/>
                          </a:solidFill>
                          <a:latin typeface="Avenir Medium" panose="02000503020000020003" pitchFamily="2" charset="0"/>
                          <a:ea typeface="+mn-ea"/>
                          <a:cs typeface="+mn-cs"/>
                        </a:rPr>
                        <a:t>writexl</a:t>
                      </a:r>
                      <a:endParaRPr kumimoji="0" lang="ro-RO" sz="1800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write_xlsx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openxlsx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xlsReadWrite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XLConnect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xlsx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rio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8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PostgreSQL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dabase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tables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/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views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Font typeface="Arial" panose="020B0604020202020204" pitchFamily="34" charset="0"/>
                        <a:buNone/>
                      </a:pP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ro-RO" sz="1800" b="0" i="0" kern="1200" dirty="0" err="1">
                          <a:solidFill>
                            <a:schemeClr val="dk1"/>
                          </a:solidFill>
                          <a:latin typeface="Avenir Medium" panose="02000503020000020003" pitchFamily="2" charset="0"/>
                          <a:ea typeface="+mn-ea"/>
                          <a:cs typeface="+mn-cs"/>
                        </a:rPr>
                        <a:t>RPostgreSQL</a:t>
                      </a:r>
                      <a:endParaRPr kumimoji="0" lang="ro-RO" sz="1800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>
                          <a:latin typeface="Avenir Medium" panose="02000503020000020003" pitchFamily="2" charset="0"/>
                        </a:rPr>
                        <a:t>DBI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71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670995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229600" cy="129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Saving/Exporting R data (</a:t>
            </a:r>
            <a:r>
              <a:rPr lang="en-US" sz="3600" b="1" dirty="0"/>
              <a:t>cont.)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CF44375-E4EC-9648-8B79-C26D5F1E4E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716730"/>
              </p:ext>
            </p:extLst>
          </p:nvPr>
        </p:nvGraphicFramePr>
        <p:xfrm>
          <a:off x="76200" y="1447800"/>
          <a:ext cx="90678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470">
                  <a:extLst>
                    <a:ext uri="{9D8B030D-6E8A-4147-A177-3AD203B41FA5}">
                      <a16:colId xmlns:a16="http://schemas.microsoft.com/office/drawing/2014/main" val="3995735298"/>
                    </a:ext>
                  </a:extLst>
                </a:gridCol>
                <a:gridCol w="1167130">
                  <a:extLst>
                    <a:ext uri="{9D8B030D-6E8A-4147-A177-3AD203B41FA5}">
                      <a16:colId xmlns:a16="http://schemas.microsoft.com/office/drawing/2014/main" val="754205714"/>
                    </a:ext>
                  </a:extLst>
                </a:gridCol>
                <a:gridCol w="3215640">
                  <a:extLst>
                    <a:ext uri="{9D8B030D-6E8A-4147-A177-3AD203B41FA5}">
                      <a16:colId xmlns:a16="http://schemas.microsoft.com/office/drawing/2014/main" val="3627480426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3555423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b="0" i="0" err="1">
                          <a:latin typeface="Avenir Medium" panose="02000503020000020003" pitchFamily="2" charset="0"/>
                        </a:rPr>
                        <a:t>Source</a:t>
                      </a:r>
                      <a:r>
                        <a:rPr lang="ro-RO" b="0" i="0">
                          <a:latin typeface="Avenir Medium" panose="02000503020000020003" pitchFamily="2" charset="0"/>
                        </a:rPr>
                        <a:t> (File) </a:t>
                      </a:r>
                      <a:r>
                        <a:rPr lang="ro-RO" b="0" i="0" err="1">
                          <a:latin typeface="Avenir Medium" panose="02000503020000020003" pitchFamily="2" charset="0"/>
                        </a:rPr>
                        <a:t>Type</a:t>
                      </a:r>
                      <a:endParaRPr lang="ro-RO" b="0" i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Base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R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functions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Recommended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packages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Other</a:t>
                      </a:r>
                      <a:r>
                        <a:rPr lang="ro-RO" b="0" i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err="1">
                          <a:latin typeface="Avenir Medium" panose="02000503020000020003" pitchFamily="2" charset="0"/>
                        </a:rPr>
                        <a:t>packages</a:t>
                      </a:r>
                      <a:endParaRPr lang="ro-RO" b="0" i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3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>
                          <a:latin typeface="Avenir Medium" panose="02000503020000020003" pitchFamily="2" charset="0"/>
                        </a:rPr>
                        <a:t>SPSS data file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rio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>
                          <a:latin typeface="Avenir Medium" panose="02000503020000020003" pitchFamily="2" charset="0"/>
                        </a:rPr>
                        <a:t>export</a:t>
                      </a:r>
                    </a:p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foreign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write.foreign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kumimoji="0" lang="ro-RO" b="0" i="0" kern="1200" dirty="0" err="1">
                          <a:solidFill>
                            <a:schemeClr val="dk1"/>
                          </a:solidFill>
                          <a:latin typeface="Avenir Medium" panose="02000503020000020003" pitchFamily="2" charset="0"/>
                          <a:ea typeface="+mn-ea"/>
                          <a:cs typeface="+mn-cs"/>
                        </a:rPr>
                        <a:t>haven</a:t>
                      </a: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write_sav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7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>
                          <a:latin typeface="Avenir Medium" panose="02000503020000020003" pitchFamily="2" charset="0"/>
                        </a:rPr>
                        <a:t>STATA data file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rio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>
                          <a:latin typeface="Avenir Medium" panose="02000503020000020003" pitchFamily="2" charset="0"/>
                        </a:rPr>
                        <a:t>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foreign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write.foreign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kumimoji="0" lang="ro-RO" b="0" i="0" kern="1200" dirty="0" err="1">
                          <a:solidFill>
                            <a:schemeClr val="dk1"/>
                          </a:solidFill>
                          <a:latin typeface="Avenir Medium" panose="02000503020000020003" pitchFamily="2" charset="0"/>
                          <a:ea typeface="+mn-ea"/>
                          <a:cs typeface="+mn-cs"/>
                        </a:rPr>
                        <a:t>haven</a:t>
                      </a: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write_dta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write_stata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05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>
                          <a:latin typeface="Avenir Medium" panose="02000503020000020003" pitchFamily="2" charset="0"/>
                        </a:rPr>
                        <a:t>SAS data file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rio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>
                          <a:latin typeface="Avenir Medium" panose="02000503020000020003" pitchFamily="2" charset="0"/>
                        </a:rPr>
                        <a:t>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foreign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write.foreign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kumimoji="0" lang="ro-RO" b="0" i="0" kern="1200" dirty="0" err="1">
                          <a:solidFill>
                            <a:schemeClr val="dk1"/>
                          </a:solidFill>
                          <a:latin typeface="Avenir Medium" panose="02000503020000020003" pitchFamily="2" charset="0"/>
                          <a:ea typeface="+mn-ea"/>
                          <a:cs typeface="+mn-cs"/>
                        </a:rPr>
                        <a:t>haven</a:t>
                      </a: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write_sas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98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345326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Web sites with R tutorials for data input/output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066800"/>
            <a:ext cx="8382000" cy="58674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>
                <a:latin typeface="Avenir Medium" panose="02000503020000020003" pitchFamily="2" charset="0"/>
              </a:rPr>
              <a:t>R Data Import/Export</a:t>
            </a:r>
          </a:p>
          <a:p>
            <a:pPr marL="82296" indent="0">
              <a:buNone/>
            </a:pPr>
            <a:r>
              <a:rPr lang="en-US">
                <a:latin typeface="Avenir Medium" panose="02000503020000020003" pitchFamily="2" charset="0"/>
                <a:hlinkClick r:id="rId2"/>
              </a:rPr>
              <a:t>http://cran.r-project.org/doc/manuals/r-release/R-data.html</a:t>
            </a:r>
            <a:endParaRPr lang="en-US">
              <a:latin typeface="Avenir Medium" panose="02000503020000020003" pitchFamily="2" charset="0"/>
            </a:endParaRPr>
          </a:p>
          <a:p>
            <a:r>
              <a:rPr lang="en-US">
                <a:latin typeface="Avenir Medium" panose="02000503020000020003" pitchFamily="2" charset="0"/>
              </a:rPr>
              <a:t>Beginner's guide to R: Get your data into R</a:t>
            </a:r>
          </a:p>
          <a:p>
            <a:pPr marL="82296" indent="0">
              <a:buNone/>
            </a:pPr>
            <a:r>
              <a:rPr lang="en-US">
                <a:latin typeface="Avenir Medium" panose="02000503020000020003" pitchFamily="2" charset="0"/>
                <a:hlinkClick r:id="rId3"/>
              </a:rPr>
              <a:t>http://www.computerworld.com/article/2497164/business-intelligence/beginner-s-guide-to-r-get-your-data-into-r.html</a:t>
            </a:r>
            <a:endParaRPr lang="en-US">
              <a:latin typeface="Avenir Medium" panose="02000503020000020003" pitchFamily="2" charset="0"/>
            </a:endParaRPr>
          </a:p>
          <a:p>
            <a:r>
              <a:rPr lang="en-US">
                <a:latin typeface="Avenir Medium" panose="02000503020000020003" pitchFamily="2" charset="0"/>
              </a:rPr>
              <a:t>Reading/Writing Data: Part 1</a:t>
            </a:r>
          </a:p>
          <a:p>
            <a:pPr marL="82296" indent="0">
              <a:buNone/>
            </a:pPr>
            <a:r>
              <a:rPr lang="en-US">
                <a:latin typeface="Avenir Medium" panose="02000503020000020003" pitchFamily="2" charset="0"/>
                <a:hlinkClick r:id="rId4"/>
              </a:rPr>
              <a:t>https://www.youtube.com/watch?v=aBzAels6jPk&amp;index=9&amp;list=PLjTlxb-wKvXNSDfcKPFH2gzHGyjpeCZmJ</a:t>
            </a:r>
            <a:endParaRPr lang="en-US">
              <a:latin typeface="Avenir Medium" panose="02000503020000020003" pitchFamily="2" charset="0"/>
            </a:endParaRPr>
          </a:p>
          <a:p>
            <a:r>
              <a:rPr lang="en-US">
                <a:latin typeface="Avenir Medium" panose="02000503020000020003" pitchFamily="2" charset="0"/>
              </a:rPr>
              <a:t>Reading/Writing Data: Part 2</a:t>
            </a:r>
          </a:p>
          <a:p>
            <a:pPr marL="82296" indent="0">
              <a:buNone/>
            </a:pPr>
            <a:r>
              <a:rPr lang="en-US">
                <a:latin typeface="Avenir Medium" panose="02000503020000020003" pitchFamily="2" charset="0"/>
                <a:hlinkClick r:id="rId4"/>
              </a:rPr>
              <a:t>https://www.youtube.com/watch?v=aBzAels6jPk&amp;index=9&amp;list=PLjTlxb-wKvXNSDfcKPFH2gzHGyjpeCZmJ</a:t>
            </a:r>
            <a:endParaRPr lang="en-US">
              <a:latin typeface="Avenir Medium" panose="02000503020000020003" pitchFamily="2" charset="0"/>
            </a:endParaRPr>
          </a:p>
          <a:p>
            <a:r>
              <a:rPr lang="en-US">
                <a:latin typeface="Avenir Medium" panose="02000503020000020003" pitchFamily="2" charset="0"/>
              </a:rPr>
              <a:t>Importing Data Into R from Different Sources</a:t>
            </a:r>
          </a:p>
          <a:p>
            <a:pPr marL="82296" indent="0">
              <a:buNone/>
            </a:pPr>
            <a:r>
              <a:rPr lang="en-US">
                <a:latin typeface="Avenir Medium" panose="02000503020000020003" pitchFamily="2" charset="0"/>
                <a:hlinkClick r:id="rId5"/>
              </a:rPr>
              <a:t>http://www.r-bloggers.com/importing-data-into-r-from-different-sources/</a:t>
            </a:r>
            <a:endParaRPr lang="en-US">
              <a:latin typeface="Avenir Medium" panose="02000503020000020003" pitchFamily="2" charset="0"/>
            </a:endParaRPr>
          </a:p>
          <a:p>
            <a:r>
              <a:rPr lang="en-US">
                <a:latin typeface="Avenir Medium" panose="02000503020000020003" pitchFamily="2" charset="0"/>
              </a:rPr>
              <a:t>Data Import &amp; Export in R</a:t>
            </a:r>
          </a:p>
          <a:p>
            <a:pPr marL="82296" indent="0">
              <a:buNone/>
            </a:pPr>
            <a:r>
              <a:rPr lang="en-US">
                <a:latin typeface="Avenir Medium" panose="02000503020000020003" pitchFamily="2" charset="0"/>
                <a:hlinkClick r:id="rId6"/>
              </a:rPr>
              <a:t>http://science.nature.nps.gov/im/datamgmt/statistics/r/fundamentals/index.cfm</a:t>
            </a:r>
            <a:endParaRPr lang="en-US">
              <a:latin typeface="Avenir Medium" panose="02000503020000020003" pitchFamily="2" charset="0"/>
            </a:endParaRPr>
          </a:p>
          <a:p>
            <a:pPr marL="82296" indent="0">
              <a:buNone/>
            </a:pPr>
            <a:endParaRPr lang="en-US">
              <a:latin typeface="Avenir Medium" panose="02000503020000020003" pitchFamily="2" charset="0"/>
            </a:endParaRPr>
          </a:p>
          <a:p>
            <a:pPr marL="82296" indent="0">
              <a:buNone/>
            </a:pPr>
            <a:endParaRPr lang="en-US">
              <a:latin typeface="Avenir Medium" panose="02000503020000020003" pitchFamily="2" charset="0"/>
            </a:endParaRPr>
          </a:p>
          <a:p>
            <a:pPr marL="82296" indent="0">
              <a:buNone/>
            </a:pPr>
            <a:endParaRPr lang="en-US">
              <a:latin typeface="Avenir Medium" panose="02000503020000020003" pitchFamily="2" charset="0"/>
            </a:endParaRPr>
          </a:p>
          <a:p>
            <a:pPr marL="82296" indent="0">
              <a:buNone/>
            </a:pPr>
            <a:endParaRPr lang="en-US"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767420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Web sites with R tutorials for data input/output (cont.)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8200" y="1447800"/>
            <a:ext cx="8229600" cy="53340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>
                <a:latin typeface="Avenir Medium" panose="02000503020000020003" pitchFamily="2" charset="0"/>
              </a:rPr>
              <a:t>Reading data from the new version of Google Spreadsheets</a:t>
            </a:r>
            <a:endParaRPr lang="pt-BR">
              <a:latin typeface="Avenir Medium" panose="02000503020000020003" pitchFamily="2" charset="0"/>
            </a:endParaRPr>
          </a:p>
          <a:p>
            <a:pPr marL="82296" indent="0">
              <a:buNone/>
            </a:pPr>
            <a:r>
              <a:rPr lang="pt-BR">
                <a:latin typeface="Avenir Medium" panose="02000503020000020003" pitchFamily="2" charset="0"/>
                <a:hlinkClick r:id="rId2"/>
              </a:rPr>
              <a:t>http://blog.revolutionanalytics.com/2014/06/reading-data-from-the-new-version-of-google-spreadsheets.html</a:t>
            </a:r>
            <a:endParaRPr lang="pt-BR">
              <a:latin typeface="Avenir Medium" panose="02000503020000020003" pitchFamily="2" charset="0"/>
            </a:endParaRPr>
          </a:p>
          <a:p>
            <a:r>
              <a:rPr lang="pt-BR" err="1">
                <a:latin typeface="Avenir Medium" panose="02000503020000020003" pitchFamily="2" charset="0"/>
              </a:rPr>
              <a:t>This</a:t>
            </a:r>
            <a:r>
              <a:rPr lang="pt-BR">
                <a:latin typeface="Avenir Medium" panose="02000503020000020003" pitchFamily="2" charset="0"/>
              </a:rPr>
              <a:t> </a:t>
            </a:r>
            <a:r>
              <a:rPr lang="pt-BR" err="1">
                <a:latin typeface="Avenir Medium" panose="02000503020000020003" pitchFamily="2" charset="0"/>
              </a:rPr>
              <a:t>R</a:t>
            </a:r>
            <a:r>
              <a:rPr lang="pt-BR">
                <a:latin typeface="Avenir Medium" panose="02000503020000020003" pitchFamily="2" charset="0"/>
              </a:rPr>
              <a:t> Data </a:t>
            </a:r>
            <a:r>
              <a:rPr lang="pt-BR" err="1">
                <a:latin typeface="Avenir Medium" panose="02000503020000020003" pitchFamily="2" charset="0"/>
              </a:rPr>
              <a:t>Import</a:t>
            </a:r>
            <a:r>
              <a:rPr lang="pt-BR">
                <a:latin typeface="Avenir Medium" panose="02000503020000020003" pitchFamily="2" charset="0"/>
              </a:rPr>
              <a:t> Tutorial </a:t>
            </a:r>
            <a:r>
              <a:rPr lang="pt-BR" err="1">
                <a:latin typeface="Avenir Medium" panose="02000503020000020003" pitchFamily="2" charset="0"/>
              </a:rPr>
              <a:t>Is</a:t>
            </a:r>
            <a:r>
              <a:rPr lang="pt-BR">
                <a:latin typeface="Avenir Medium" panose="02000503020000020003" pitchFamily="2" charset="0"/>
              </a:rPr>
              <a:t> </a:t>
            </a:r>
            <a:r>
              <a:rPr lang="pt-BR" err="1">
                <a:latin typeface="Avenir Medium" panose="02000503020000020003" pitchFamily="2" charset="0"/>
              </a:rPr>
              <a:t>Everything</a:t>
            </a:r>
            <a:r>
              <a:rPr lang="pt-BR">
                <a:latin typeface="Avenir Medium" panose="02000503020000020003" pitchFamily="2" charset="0"/>
              </a:rPr>
              <a:t> </a:t>
            </a:r>
            <a:r>
              <a:rPr lang="pt-BR" err="1">
                <a:latin typeface="Avenir Medium" panose="02000503020000020003" pitchFamily="2" charset="0"/>
              </a:rPr>
              <a:t>You</a:t>
            </a:r>
            <a:r>
              <a:rPr lang="pt-BR">
                <a:latin typeface="Avenir Medium" panose="02000503020000020003" pitchFamily="2" charset="0"/>
              </a:rPr>
              <a:t> </a:t>
            </a:r>
            <a:r>
              <a:rPr lang="pt-BR" err="1">
                <a:latin typeface="Avenir Medium" panose="02000503020000020003" pitchFamily="2" charset="0"/>
              </a:rPr>
              <a:t>Need</a:t>
            </a:r>
            <a:endParaRPr lang="pt-BR">
              <a:latin typeface="Avenir Medium" panose="02000503020000020003" pitchFamily="2" charset="0"/>
            </a:endParaRPr>
          </a:p>
          <a:p>
            <a:pPr marL="82296" indent="0">
              <a:buNone/>
            </a:pPr>
            <a:r>
              <a:rPr lang="pt-BR">
                <a:latin typeface="Avenir Medium" panose="02000503020000020003" pitchFamily="2" charset="0"/>
                <a:cs typeface="Avenir Medium"/>
                <a:hlinkClick r:id="rId3"/>
              </a:rPr>
              <a:t>https://www.datacamp.com/community/tutorials/r-data-import-tutorial#gs.wWkdN3Y</a:t>
            </a:r>
            <a:endParaRPr lang="en-US">
              <a:latin typeface="Avenir Medium" panose="02000503020000020003" pitchFamily="2" charset="0"/>
              <a:cs typeface="Avenir Medium"/>
            </a:endParaRPr>
          </a:p>
          <a:p>
            <a:r>
              <a:rPr lang="en-US">
                <a:latin typeface="Avenir Medium" panose="02000503020000020003" pitchFamily="2" charset="0"/>
              </a:rPr>
              <a:t>Importing Data Into R - Part Two - Read more at: </a:t>
            </a:r>
            <a:r>
              <a:rPr lang="en-US">
                <a:latin typeface="Avenir Medium" panose="02000503020000020003" pitchFamily="2" charset="0"/>
                <a:cs typeface="Avenir Medium"/>
                <a:hlinkClick r:id="rId4"/>
              </a:rPr>
              <a:t>https://www.datacamp.com/community/tutorials/importing-data-r-part-two#gs.odSNCOo</a:t>
            </a:r>
            <a:endParaRPr lang="en-US">
              <a:latin typeface="Avenir Medium" panose="02000503020000020003" pitchFamily="2" charset="0"/>
              <a:cs typeface="Avenir Medium"/>
            </a:endParaRPr>
          </a:p>
          <a:p>
            <a:r>
              <a:rPr lang="en-US">
                <a:latin typeface="Avenir Medium" panose="02000503020000020003" pitchFamily="2" charset="0"/>
                <a:hlinkClick r:id="rId5"/>
              </a:rPr>
              <a:t>http://www.r-bloggers.com/r-tutorial-on-reading-and-importing-excel-files-into-r/</a:t>
            </a:r>
            <a:endParaRPr lang="en-US">
              <a:latin typeface="Avenir Medium" panose="02000503020000020003" pitchFamily="2" charset="0"/>
            </a:endParaRPr>
          </a:p>
          <a:p>
            <a:r>
              <a:rPr lang="en-US">
                <a:latin typeface="Avenir Medium" panose="02000503020000020003" pitchFamily="2" charset="0"/>
                <a:hlinkClick r:id="rId6"/>
              </a:rPr>
              <a:t>https://vimeo.com/130548869</a:t>
            </a:r>
            <a:endParaRPr lang="en-US">
              <a:latin typeface="Avenir Medium" panose="02000503020000020003" pitchFamily="2" charset="0"/>
            </a:endParaRPr>
          </a:p>
          <a:p>
            <a:r>
              <a:rPr lang="en-US">
                <a:latin typeface="Avenir Medium" panose="02000503020000020003" pitchFamily="2" charset="0"/>
                <a:hlinkClick r:id="rId7"/>
              </a:rPr>
              <a:t>http://www.r-bloggers.com/importing-data-into-r-part-two/</a:t>
            </a:r>
            <a:endParaRPr lang="en-US">
              <a:latin typeface="Avenir Medium" panose="02000503020000020003" pitchFamily="2" charset="0"/>
            </a:endParaRPr>
          </a:p>
          <a:p>
            <a:pPr marL="82296" indent="0">
              <a:buNone/>
            </a:pPr>
            <a:endParaRPr lang="en-US">
              <a:latin typeface="Avenir Medium" panose="02000503020000020003" pitchFamily="2" charset="0"/>
            </a:endParaRPr>
          </a:p>
          <a:p>
            <a:pPr marL="82296" indent="0">
              <a:buNone/>
            </a:pPr>
            <a:endParaRPr lang="en-US">
              <a:latin typeface="Avenir Medium" panose="02000503020000020003" pitchFamily="2" charset="0"/>
            </a:endParaRPr>
          </a:p>
          <a:p>
            <a:endParaRPr lang="en-US">
              <a:latin typeface="Avenir Medium" panose="02000503020000020003" pitchFamily="2" charset="0"/>
            </a:endParaRPr>
          </a:p>
          <a:p>
            <a:endParaRPr lang="en-US">
              <a:latin typeface="Avenir Medium" panose="02000503020000020003" pitchFamily="2" charset="0"/>
              <a:cs typeface="Avenir Medium"/>
            </a:endParaRPr>
          </a:p>
          <a:p>
            <a:pPr marL="82296" indent="0">
              <a:buNone/>
            </a:pPr>
            <a:endParaRPr lang="en-US"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01033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en-US" sz="36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cript associated with this presentation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143000" y="2286000"/>
            <a:ext cx="8000999" cy="4495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buNone/>
            </a:pPr>
            <a:r>
              <a:rPr lang="en-US" sz="2400">
                <a:latin typeface="Avenir Medium"/>
                <a:cs typeface="Avenir Medium"/>
                <a:hlinkClick r:id="rId2"/>
              </a:rPr>
              <a:t>https://github.com/marinfotache/Data-Processing-Analysis-Science-with-R/blob/master/02%20Basic%20Data%20Import%20and%20Export/02a_basic_data_input_output.R</a:t>
            </a:r>
            <a:endParaRPr lang="en-US" sz="240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33941757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07" y="144528"/>
            <a:ext cx="9005693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/>
              <a:t>Loading data into statistical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775" y="1022807"/>
            <a:ext cx="8607566" cy="586459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>
                <a:latin typeface="Avenir Medium" panose="02000503020000020003" pitchFamily="2" charset="0"/>
              </a:rPr>
              <a:t>Traditional solutions:</a:t>
            </a:r>
          </a:p>
          <a:p>
            <a:pPr lvl="1">
              <a:lnSpc>
                <a:spcPct val="120000"/>
              </a:lnSpc>
            </a:pPr>
            <a:r>
              <a:rPr lang="en-US">
                <a:latin typeface="Avenir Medium" panose="02000503020000020003" pitchFamily="2" charset="0"/>
              </a:rPr>
              <a:t>Direct import from external data files (Excel, CSV, text files etc.) using their menus</a:t>
            </a:r>
          </a:p>
          <a:p>
            <a:pPr lvl="1">
              <a:lnSpc>
                <a:spcPct val="120000"/>
              </a:lnSpc>
            </a:pPr>
            <a:r>
              <a:rPr lang="en-US">
                <a:latin typeface="Avenir Medium" panose="02000503020000020003" pitchFamily="2" charset="0"/>
              </a:rPr>
              <a:t>Save intermediate results from the data sources into common format files (XML, CSV, JSON ) and then import these intermediate files into R;</a:t>
            </a:r>
          </a:p>
          <a:p>
            <a:pPr lvl="1">
              <a:lnSpc>
                <a:spcPct val="120000"/>
              </a:lnSpc>
            </a:pPr>
            <a:r>
              <a:rPr lang="en-US">
                <a:latin typeface="Avenir Medium" panose="02000503020000020003" pitchFamily="2" charset="0"/>
              </a:rPr>
              <a:t>Create data sources using ODBC or JDBC and import the data into R</a:t>
            </a:r>
          </a:p>
          <a:p>
            <a:pPr>
              <a:lnSpc>
                <a:spcPct val="120000"/>
              </a:lnSpc>
            </a:pPr>
            <a:r>
              <a:rPr lang="en-US">
                <a:latin typeface="Avenir Medium" panose="02000503020000020003" pitchFamily="2" charset="0"/>
              </a:rPr>
              <a:t>Some more recent options:</a:t>
            </a:r>
          </a:p>
          <a:p>
            <a:pPr lvl="1">
              <a:lnSpc>
                <a:spcPct val="120000"/>
              </a:lnSpc>
            </a:pPr>
            <a:r>
              <a:rPr lang="en-US">
                <a:latin typeface="Avenir Medium" panose="02000503020000020003" pitchFamily="2" charset="0"/>
              </a:rPr>
              <a:t>Customized ETL procedures</a:t>
            </a:r>
          </a:p>
          <a:p>
            <a:pPr lvl="1">
              <a:lnSpc>
                <a:spcPct val="120000"/>
              </a:lnSpc>
            </a:pPr>
            <a:r>
              <a:rPr lang="en-US">
                <a:latin typeface="Avenir Medium" panose="02000503020000020003" pitchFamily="2" charset="0"/>
              </a:rPr>
              <a:t>Connecting to special APIs or web/data services which provide data sets in formats easy to import (e.g. Google Analytics)</a:t>
            </a:r>
          </a:p>
          <a:p>
            <a:pPr lvl="1">
              <a:lnSpc>
                <a:spcPct val="120000"/>
              </a:lnSpc>
            </a:pPr>
            <a:r>
              <a:rPr lang="en-US">
                <a:latin typeface="Avenir Medium" panose="02000503020000020003" pitchFamily="2" charset="0"/>
              </a:rPr>
              <a:t>Import data from web servers log  into </a:t>
            </a:r>
            <a:r>
              <a:rPr lang="en-US" err="1">
                <a:latin typeface="Avenir Medium" panose="02000503020000020003" pitchFamily="2" charset="0"/>
              </a:rPr>
              <a:t>NoSQL</a:t>
            </a:r>
            <a:r>
              <a:rPr lang="en-US">
                <a:latin typeface="Avenir Medium" panose="02000503020000020003" pitchFamily="2" charset="0"/>
              </a:rPr>
              <a:t> data stores</a:t>
            </a:r>
          </a:p>
          <a:p>
            <a:pPr lvl="1">
              <a:lnSpc>
                <a:spcPct val="120000"/>
              </a:lnSpc>
            </a:pPr>
            <a:r>
              <a:rPr lang="en-US">
                <a:latin typeface="Avenir Medium" panose="02000503020000020003" pitchFamily="2" charset="0"/>
              </a:rPr>
              <a:t>Performing database query in a database server directly from the statistical package.</a:t>
            </a:r>
          </a:p>
        </p:txBody>
      </p:sp>
    </p:spTree>
    <p:extLst>
      <p:ext uri="{BB962C8B-B14F-4D97-AF65-F5344CB8AC3E}">
        <p14:creationId xmlns:p14="http://schemas.microsoft.com/office/powerpoint/2010/main" val="1032228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250776"/>
          </a:xfrm>
        </p:spPr>
        <p:txBody>
          <a:bodyPr>
            <a:normAutofit/>
          </a:bodyPr>
          <a:lstStyle/>
          <a:p>
            <a:pPr algn="ctr"/>
            <a:r>
              <a:rPr lang="en-US" sz="3600" b="1"/>
              <a:t>Sources of Data in R (adapted from [Kabacoff, 2011])</a:t>
            </a:r>
          </a:p>
        </p:txBody>
      </p:sp>
      <p:pic>
        <p:nvPicPr>
          <p:cNvPr id="3" name="Picture 2" descr="data-inp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47800"/>
            <a:ext cx="8928992" cy="54624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39000" y="5257800"/>
            <a:ext cx="1219200" cy="92845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>
                <a:latin typeface="Arial Unicode MS"/>
                <a:cs typeface="Arial Unicode MS"/>
              </a:rPr>
              <a:t>NoSQL Data Stores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486400" y="4800600"/>
            <a:ext cx="1752600" cy="83820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" y="5486400"/>
            <a:ext cx="1219200" cy="37446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>
                <a:latin typeface="Arial Unicode MS"/>
                <a:cs typeface="Arial Unicode MS"/>
              </a:rPr>
              <a:t>Hadoop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752600" y="4648200"/>
            <a:ext cx="1981200" cy="99060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F3C53B-4BD4-F248-A759-FF3029ECE398}"/>
              </a:ext>
            </a:extLst>
          </p:cNvPr>
          <p:cNvSpPr txBox="1"/>
          <p:nvPr/>
        </p:nvSpPr>
        <p:spPr>
          <a:xfrm>
            <a:off x="533400" y="1828800"/>
            <a:ext cx="1219200" cy="369332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>
                <a:latin typeface="Arial Unicode MS"/>
                <a:cs typeface="Arial Unicode MS"/>
              </a:rPr>
              <a:t>APIs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467965-B81D-9343-BC3A-0C757394BE9C}"/>
              </a:ext>
            </a:extLst>
          </p:cNvPr>
          <p:cNvCxnSpPr>
            <a:cxnSpLocks/>
          </p:cNvCxnSpPr>
          <p:nvPr/>
        </p:nvCxnSpPr>
        <p:spPr>
          <a:xfrm>
            <a:off x="1371600" y="2362200"/>
            <a:ext cx="2514600" cy="138326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055759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229600" cy="129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Loading </a:t>
            </a:r>
            <a:r>
              <a:rPr lang="en-US" sz="3600" b="1"/>
              <a:t>data into an R session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CF44375-E4EC-9648-8B79-C26D5F1E4E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659626"/>
              </p:ext>
            </p:extLst>
          </p:nvPr>
        </p:nvGraphicFramePr>
        <p:xfrm>
          <a:off x="76200" y="1447800"/>
          <a:ext cx="9067800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470">
                  <a:extLst>
                    <a:ext uri="{9D8B030D-6E8A-4147-A177-3AD203B41FA5}">
                      <a16:colId xmlns:a16="http://schemas.microsoft.com/office/drawing/2014/main" val="3995735298"/>
                    </a:ext>
                  </a:extLst>
                </a:gridCol>
                <a:gridCol w="1360170">
                  <a:extLst>
                    <a:ext uri="{9D8B030D-6E8A-4147-A177-3AD203B41FA5}">
                      <a16:colId xmlns:a16="http://schemas.microsoft.com/office/drawing/2014/main" val="754205714"/>
                    </a:ext>
                  </a:extLst>
                </a:gridCol>
                <a:gridCol w="3022600">
                  <a:extLst>
                    <a:ext uri="{9D8B030D-6E8A-4147-A177-3AD203B41FA5}">
                      <a16:colId xmlns:a16="http://schemas.microsoft.com/office/drawing/2014/main" val="3627480426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3555423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b="0" i="0" err="1">
                          <a:latin typeface="Avenir Medium" panose="02000503020000020003" pitchFamily="2" charset="0"/>
                        </a:rPr>
                        <a:t>Source</a:t>
                      </a:r>
                      <a:r>
                        <a:rPr lang="ro-RO" b="0" i="0">
                          <a:latin typeface="Avenir Medium" panose="02000503020000020003" pitchFamily="2" charset="0"/>
                        </a:rPr>
                        <a:t> (File) </a:t>
                      </a:r>
                      <a:r>
                        <a:rPr lang="ro-RO" b="0" i="0" err="1">
                          <a:latin typeface="Avenir Medium" panose="02000503020000020003" pitchFamily="2" charset="0"/>
                        </a:rPr>
                        <a:t>Type</a:t>
                      </a:r>
                      <a:endParaRPr lang="ro-RO" b="0" i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Base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R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functions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Recommended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packages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Other</a:t>
                      </a:r>
                      <a:r>
                        <a:rPr lang="ro-RO" b="0" i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err="1">
                          <a:latin typeface="Avenir Medium" panose="02000503020000020003" pitchFamily="2" charset="0"/>
                        </a:rPr>
                        <a:t>packages</a:t>
                      </a:r>
                      <a:endParaRPr lang="ro-RO" b="0" i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3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>
                          <a:latin typeface="Avenir Medium" panose="02000503020000020003" pitchFamily="2" charset="0"/>
                        </a:rPr>
                        <a:t>.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RData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file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load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b="0" i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7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Clipboard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read.table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05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Delimited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text file (.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txt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o-RO" b="0" i="0" kern="1200" dirty="0" err="1">
                          <a:solidFill>
                            <a:schemeClr val="dk1"/>
                          </a:solidFill>
                          <a:latin typeface="Avenir Medium" panose="02000503020000020003" pitchFamily="2" charset="0"/>
                          <a:ea typeface="+mn-ea"/>
                          <a:cs typeface="+mn-cs"/>
                        </a:rPr>
                        <a:t>read.table</a:t>
                      </a: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0" indent="0" algn="l" rtl="0" eaLnBrk="1" latinLnBrk="0" hangingPunct="1">
                        <a:buFont typeface="Arial" panose="020B0604020202020204" pitchFamily="34" charset="0"/>
                        <a:buNone/>
                      </a:pP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readr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read_tsv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read_delim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9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Comma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separated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files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(.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csv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o-RO" b="0" i="0" kern="1200" dirty="0" err="1">
                          <a:solidFill>
                            <a:schemeClr val="dk1"/>
                          </a:solidFill>
                          <a:latin typeface="Avenir Medium" panose="02000503020000020003" pitchFamily="2" charset="0"/>
                          <a:ea typeface="+mn-ea"/>
                          <a:cs typeface="+mn-cs"/>
                        </a:rPr>
                        <a:t>read.table</a:t>
                      </a: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0" indent="0" algn="l" rtl="0" eaLnBrk="1" latinLnBrk="0" hangingPunct="1">
                        <a:buFont typeface="Arial" panose="020B0604020202020204" pitchFamily="34" charset="0"/>
                        <a:buNone/>
                      </a:pP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readr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read_csv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read_delim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>
                          <a:latin typeface="Avenir Medium" panose="02000503020000020003" pitchFamily="2" charset="0"/>
                        </a:rPr>
                        <a:t>Excel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files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(.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xlsx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/.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xls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Font typeface="Arial" panose="020B0604020202020204" pitchFamily="34" charset="0"/>
                        <a:buNone/>
                      </a:pP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ro-RO" sz="1800" b="0" i="0" kern="1200" dirty="0" err="1">
                          <a:solidFill>
                            <a:schemeClr val="dk1"/>
                          </a:solidFill>
                          <a:latin typeface="Avenir Medium" panose="02000503020000020003" pitchFamily="2" charset="0"/>
                          <a:ea typeface="+mn-ea"/>
                          <a:cs typeface="+mn-cs"/>
                        </a:rPr>
                        <a:t>readxl</a:t>
                      </a:r>
                      <a:endParaRPr kumimoji="0" lang="ro-RO" sz="1800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read_excel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excel_sheets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openxlsx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xlsReadWrite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XLConnect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xlsx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8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PostgreSQL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dabase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tables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/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views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Font typeface="Arial" panose="020B0604020202020204" pitchFamily="34" charset="0"/>
                        <a:buNone/>
                      </a:pP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ro-RO" sz="1800" b="0" i="0" kern="1200" dirty="0" err="1">
                          <a:solidFill>
                            <a:schemeClr val="dk1"/>
                          </a:solidFill>
                          <a:latin typeface="Avenir Medium" panose="02000503020000020003" pitchFamily="2" charset="0"/>
                          <a:ea typeface="+mn-ea"/>
                          <a:cs typeface="+mn-cs"/>
                        </a:rPr>
                        <a:t>RPostgreSQL</a:t>
                      </a:r>
                      <a:endParaRPr kumimoji="0" lang="ro-RO" sz="1800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>
                          <a:latin typeface="Avenir Medium" panose="02000503020000020003" pitchFamily="2" charset="0"/>
                        </a:rPr>
                        <a:t>DBI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71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859475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229600" cy="129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Loading </a:t>
            </a:r>
            <a:r>
              <a:rPr lang="en-US" sz="3600" b="1" dirty="0"/>
              <a:t>data into an R session (cont.)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CF44375-E4EC-9648-8B79-C26D5F1E4E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3578829"/>
              </p:ext>
            </p:extLst>
          </p:nvPr>
        </p:nvGraphicFramePr>
        <p:xfrm>
          <a:off x="76200" y="1447800"/>
          <a:ext cx="90678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470">
                  <a:extLst>
                    <a:ext uri="{9D8B030D-6E8A-4147-A177-3AD203B41FA5}">
                      <a16:colId xmlns:a16="http://schemas.microsoft.com/office/drawing/2014/main" val="3995735298"/>
                    </a:ext>
                  </a:extLst>
                </a:gridCol>
                <a:gridCol w="1167130">
                  <a:extLst>
                    <a:ext uri="{9D8B030D-6E8A-4147-A177-3AD203B41FA5}">
                      <a16:colId xmlns:a16="http://schemas.microsoft.com/office/drawing/2014/main" val="754205714"/>
                    </a:ext>
                  </a:extLst>
                </a:gridCol>
                <a:gridCol w="3215640">
                  <a:extLst>
                    <a:ext uri="{9D8B030D-6E8A-4147-A177-3AD203B41FA5}">
                      <a16:colId xmlns:a16="http://schemas.microsoft.com/office/drawing/2014/main" val="3627480426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3555423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b="0" i="0" err="1">
                          <a:latin typeface="Avenir Medium" panose="02000503020000020003" pitchFamily="2" charset="0"/>
                        </a:rPr>
                        <a:t>Source</a:t>
                      </a:r>
                      <a:r>
                        <a:rPr lang="ro-RO" b="0" i="0">
                          <a:latin typeface="Avenir Medium" panose="02000503020000020003" pitchFamily="2" charset="0"/>
                        </a:rPr>
                        <a:t> (File) </a:t>
                      </a:r>
                      <a:r>
                        <a:rPr lang="ro-RO" b="0" i="0" err="1">
                          <a:latin typeface="Avenir Medium" panose="02000503020000020003" pitchFamily="2" charset="0"/>
                        </a:rPr>
                        <a:t>Type</a:t>
                      </a:r>
                      <a:endParaRPr lang="ro-RO" b="0" i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Base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R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functions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Recommended</a:t>
                      </a:r>
                      <a:r>
                        <a:rPr lang="ro-RO" b="0" i="0" dirty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packages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Other</a:t>
                      </a:r>
                      <a:r>
                        <a:rPr lang="ro-RO" b="0" i="0">
                          <a:latin typeface="Avenir Medium" panose="02000503020000020003" pitchFamily="2" charset="0"/>
                        </a:rPr>
                        <a:t> </a:t>
                      </a:r>
                      <a:r>
                        <a:rPr lang="ro-RO" b="0" i="0" err="1">
                          <a:latin typeface="Avenir Medium" panose="02000503020000020003" pitchFamily="2" charset="0"/>
                        </a:rPr>
                        <a:t>packages</a:t>
                      </a:r>
                      <a:endParaRPr lang="ro-RO" b="0" i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3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>
                          <a:latin typeface="Avenir Medium" panose="02000503020000020003" pitchFamily="2" charset="0"/>
                        </a:rPr>
                        <a:t>SPSS data file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rio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>
                          <a:latin typeface="Avenir Medium" panose="02000503020000020003" pitchFamily="2" charset="0"/>
                        </a:rPr>
                        <a:t>import</a:t>
                      </a:r>
                    </a:p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foreign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read.spss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kumimoji="0" lang="ro-RO" b="0" i="0" kern="1200" dirty="0" err="1">
                          <a:solidFill>
                            <a:schemeClr val="dk1"/>
                          </a:solidFill>
                          <a:latin typeface="Avenir Medium" panose="02000503020000020003" pitchFamily="2" charset="0"/>
                          <a:ea typeface="+mn-ea"/>
                          <a:cs typeface="+mn-cs"/>
                        </a:rPr>
                        <a:t>haven</a:t>
                      </a: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read_spss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7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>
                          <a:latin typeface="Avenir Medium" panose="02000503020000020003" pitchFamily="2" charset="0"/>
                        </a:rPr>
                        <a:t>STATA data file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rio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>
                          <a:latin typeface="Avenir Medium" panose="02000503020000020003" pitchFamily="2" charset="0"/>
                        </a:rPr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foreign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read.dta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kumimoji="0" lang="ro-RO" b="0" i="0" kern="1200" dirty="0" err="1">
                          <a:solidFill>
                            <a:schemeClr val="dk1"/>
                          </a:solidFill>
                          <a:latin typeface="Avenir Medium" panose="02000503020000020003" pitchFamily="2" charset="0"/>
                          <a:ea typeface="+mn-ea"/>
                          <a:cs typeface="+mn-cs"/>
                        </a:rPr>
                        <a:t>haven</a:t>
                      </a: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read_dta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read_stata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05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0" i="0" dirty="0">
                          <a:latin typeface="Avenir Medium" panose="02000503020000020003" pitchFamily="2" charset="0"/>
                        </a:rPr>
                        <a:t>SAS data file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rio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>
                          <a:latin typeface="Avenir Medium" panose="02000503020000020003" pitchFamily="2" charset="0"/>
                        </a:rPr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b="0" i="0" dirty="0" err="1">
                          <a:latin typeface="Avenir Medium" panose="02000503020000020003" pitchFamily="2" charset="0"/>
                        </a:rPr>
                        <a:t>foreign</a:t>
                      </a:r>
                      <a:endParaRPr lang="ro-RO" b="0" i="0" dirty="0">
                        <a:latin typeface="Avenir Medium" panose="02000503020000020003" pitchFamily="2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read.ssd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  <a:p>
                      <a:r>
                        <a:rPr kumimoji="0" lang="ro-RO" b="0" i="0" kern="1200" dirty="0" err="1">
                          <a:solidFill>
                            <a:schemeClr val="dk1"/>
                          </a:solidFill>
                          <a:latin typeface="Avenir Medium" panose="02000503020000020003" pitchFamily="2" charset="0"/>
                          <a:ea typeface="+mn-ea"/>
                          <a:cs typeface="+mn-cs"/>
                        </a:rPr>
                        <a:t>haven</a:t>
                      </a:r>
                      <a:endParaRPr kumimoji="0" lang="ro-RO" b="0" i="0" kern="1200" dirty="0">
                        <a:solidFill>
                          <a:schemeClr val="dk1"/>
                        </a:solidFill>
                        <a:latin typeface="Avenir Medium" panose="02000503020000020003" pitchFamily="2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o-RO" sz="1200" b="0" i="0" dirty="0" err="1">
                          <a:latin typeface="Avenir Medium" panose="02000503020000020003" pitchFamily="2" charset="0"/>
                        </a:rPr>
                        <a:t>read_sas</a:t>
                      </a:r>
                      <a:endParaRPr lang="ro-RO" sz="1200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98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069435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752"/>
            <a:ext cx="9144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Access Oracle databases through JDBC</a:t>
            </a:r>
            <a:endParaRPr 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84096" cy="5715000"/>
          </a:xfrm>
        </p:spPr>
        <p:txBody>
          <a:bodyPr>
            <a:normAutofit fontScale="85000" lnSpcReduction="20000"/>
          </a:bodyPr>
          <a:lstStyle/>
          <a:p>
            <a:r>
              <a:rPr lang="en-US" sz="2400"/>
              <a:t>Package ROracle was intended to provide access to Oracle databases</a:t>
            </a:r>
          </a:p>
          <a:p>
            <a:r>
              <a:rPr lang="en-US" sz="2400"/>
              <a:t>Unfortunately, now package ROracle is not available</a:t>
            </a:r>
          </a:p>
          <a:p>
            <a:r>
              <a:rPr lang="en-US" sz="2400"/>
              <a:t>Next example was inspired by </a:t>
            </a:r>
            <a:r>
              <a:rPr lang="en-US" sz="2400">
                <a:hlinkClick r:id="rId2"/>
              </a:rPr>
              <a:t>http://www.r-bloggers.com/connecting-r-to-an-oracle-database-with-rjdbc/</a:t>
            </a:r>
            <a:endParaRPr lang="en-US" sz="2400"/>
          </a:p>
          <a:p>
            <a:r>
              <a:rPr lang="en-US" sz="2400"/>
              <a:t>As the name suggests, the solution needs dealing with some Java "things"</a:t>
            </a:r>
          </a:p>
          <a:p>
            <a:pPr lvl="1"/>
            <a:r>
              <a:rPr lang="en-US" sz="2000"/>
              <a:t>Requirements: JDK/JRE previously installed</a:t>
            </a:r>
          </a:p>
          <a:p>
            <a:pPr lvl="1"/>
            <a:r>
              <a:rPr lang="en-US" sz="2000"/>
              <a:t>Download ojdbc jar from www.oracle.com (in my case, ojdbc6.jar)</a:t>
            </a:r>
          </a:p>
          <a:p>
            <a:pPr lvl="1"/>
            <a:r>
              <a:rPr lang="en-US" sz="2000"/>
              <a:t>Set JAVA_HOME, set max. memory, and load rJava library</a:t>
            </a:r>
          </a:p>
          <a:p>
            <a:pPr lvl="1"/>
            <a:r>
              <a:rPr lang="en-US" sz="2000">
                <a:latin typeface="Consolas"/>
                <a:cs typeface="Consolas"/>
              </a:rPr>
              <a:t>Sys.setenv(JAVA_HOME='/path/to/java_home')</a:t>
            </a:r>
          </a:p>
          <a:p>
            <a:pPr lvl="1"/>
            <a:r>
              <a:rPr lang="en-US" sz="2000"/>
              <a:t>on my Mac OS: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24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Sys.setenv(JAVA_HOME='/Library/Java/JavaVirtualMachines/jdk1.7.0_45.jdk/Contents/Home')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24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options(java.parameters="-Xmx2g")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24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install.packages("rJava")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24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library(rJava)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79519773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6B49B3854D68488818EDCED21205E0" ma:contentTypeVersion="1" ma:contentTypeDescription="Create a new document." ma:contentTypeScope="" ma:versionID="19df96f823e8dadd7a2d85cd399a8563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CD3BE7-0032-4E8C-86A4-C34E4F7B3BD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49A0D218-7590-46EC-B8CA-314A23782D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7C9815-58E0-4B4A-9A14-134BD3309A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9656</TotalTime>
  <Words>1058</Words>
  <Application>Microsoft Macintosh PowerPoint</Application>
  <PresentationFormat>On-screen Show (4:3)</PresentationFormat>
  <Paragraphs>205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9" baseType="lpstr">
      <vt:lpstr>Arial Unicode MS</vt:lpstr>
      <vt:lpstr>Batang</vt:lpstr>
      <vt:lpstr>Arial</vt:lpstr>
      <vt:lpstr>Avenir Medium</vt:lpstr>
      <vt:lpstr>Book Antiqua</vt:lpstr>
      <vt:lpstr>Calisto MT</vt:lpstr>
      <vt:lpstr>Consolas</vt:lpstr>
      <vt:lpstr>Gabriola</vt:lpstr>
      <vt:lpstr>Gill Sans MT</vt:lpstr>
      <vt:lpstr>Segoe UI Semibold</vt:lpstr>
      <vt:lpstr>Times New Roman</vt:lpstr>
      <vt:lpstr>Vani</vt:lpstr>
      <vt:lpstr>Verdana</vt:lpstr>
      <vt:lpstr>Wingdings</vt:lpstr>
      <vt:lpstr>Wingdings 2</vt:lpstr>
      <vt:lpstr>Solstice</vt:lpstr>
      <vt:lpstr>Data Analysis &amp; Data Science with R</vt:lpstr>
      <vt:lpstr>Web sites with R tutorials for data input/output</vt:lpstr>
      <vt:lpstr>Web sites with R tutorials for data input/output (cont.)</vt:lpstr>
      <vt:lpstr>Script associated with this presentation</vt:lpstr>
      <vt:lpstr>Loading data into statistical packages</vt:lpstr>
      <vt:lpstr>Sources of Data in R (adapted from [Kabacoff, 2011])</vt:lpstr>
      <vt:lpstr>Loading data into an R session</vt:lpstr>
      <vt:lpstr>Loading data into an R session (cont.)</vt:lpstr>
      <vt:lpstr>Access Oracle databases through JDBC</vt:lpstr>
      <vt:lpstr>Access Oracle databases through JDBC (cont.)</vt:lpstr>
      <vt:lpstr>Access Oracle databases through JDBC (cont.)</vt:lpstr>
      <vt:lpstr>Saving/Exporting R data</vt:lpstr>
      <vt:lpstr>Saving/Exporting R data (cont.)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578</cp:revision>
  <dcterms:created xsi:type="dcterms:W3CDTF">2002-10-11T06:23:42Z</dcterms:created>
  <dcterms:modified xsi:type="dcterms:W3CDTF">2018-10-09T05:02:14Z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0x010100096B49B3854D68488818EDCED21205E0</vt:lpwstr>
  </property>
</Properties>
</file>