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sldIdLst>
    <p:sldId id="256" r:id="rId2"/>
    <p:sldId id="471" r:id="rId3"/>
    <p:sldId id="545" r:id="rId4"/>
    <p:sldId id="557" r:id="rId5"/>
    <p:sldId id="560" r:id="rId6"/>
    <p:sldId id="480" r:id="rId7"/>
    <p:sldId id="561" r:id="rId8"/>
    <p:sldId id="486" r:id="rId9"/>
    <p:sldId id="484" r:id="rId10"/>
    <p:sldId id="563" r:id="rId11"/>
    <p:sldId id="565" r:id="rId12"/>
    <p:sldId id="564" r:id="rId13"/>
    <p:sldId id="562" r:id="rId1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9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aaverick.rbind.io/2017/08/tidyeval-resource-roundup/" TargetMode="External"/><Relationship Id="rId2" Type="http://schemas.openxmlformats.org/officeDocument/2006/relationships/hyperlink" Target="https://timmastny.rbind.io/blog/nse-tidy-eval-dplyr-lead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infay.me/tidyeval-1/" TargetMode="External"/><Relationship Id="rId5" Type="http://schemas.openxmlformats.org/officeDocument/2006/relationships/hyperlink" Target="https://www.enchufa2.es/archives/programming-with-dplyr-by-using-dplyr.html" TargetMode="External"/><Relationship Id="rId4" Type="http://schemas.openxmlformats.org/officeDocument/2006/relationships/hyperlink" Target="https://dplyr.tidyverse.org/articles/programm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programming.html" TargetMode="External"/><Relationship Id="rId2" Type="http://schemas.openxmlformats.org/officeDocument/2006/relationships/hyperlink" Target="https://blog.rstudio.com/2017/06/13/dplyr-0-7-0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jonthegeek.com/2018/06/04/writing-custom-tidyverse-functions/" TargetMode="External"/><Relationship Id="rId4" Type="http://schemas.openxmlformats.org/officeDocument/2006/relationships/hyperlink" Target="http://rpubs.com/lionel-/programming-draf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videos/tidy-eval-programming-with-dplyr-tidyr-and-ggplot2/" TargetMode="External"/><Relationship Id="rId7" Type="http://schemas.openxmlformats.org/officeDocument/2006/relationships/hyperlink" Target="https://www.johnmackintosh.com/2018-07-04-more-tidy-evaluation-with-ggplot2/" TargetMode="External"/><Relationship Id="rId2" Type="http://schemas.openxmlformats.org/officeDocument/2006/relationships/hyperlink" Target="https://github.com/marinfotache/Data-Processing-Analysis-Science-with-R/tree/master/08%20Data%20Visualization%20with%20-mostly-%20ggplot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ohnmackintosh.com/2018-07-04-tidily-evaluated-ggplot2/" TargetMode="External"/><Relationship Id="rId5" Type="http://schemas.openxmlformats.org/officeDocument/2006/relationships/hyperlink" Target="https://cmdlinetips.com/2018/07/ggplot2-version-3-0-0-brings-tidy-evaluation-to-ggplot/" TargetMode="External"/><Relationship Id="rId4" Type="http://schemas.openxmlformats.org/officeDocument/2006/relationships/hyperlink" Target="https://www.tidyverse.org/articles/2018/07/ggplot2-tidy-evalua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a_prog__basic_structures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DcQal9i4g" TargetMode="External"/><Relationship Id="rId7" Type="http://schemas.openxmlformats.org/officeDocument/2006/relationships/hyperlink" Target="https://www.youtube.com/watch?list=PLjTlxb-wKvXNnjUTX4C8IeIhPBjPkng6B&amp;v=s_h9ruNwI_0" TargetMode="External"/><Relationship Id="rId2" Type="http://schemas.openxmlformats.org/officeDocument/2006/relationships/hyperlink" Target="https://www.youtube.com/watch?v=eVEx_pBEkRI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tutorial-on-loops-in-r#gs.SIW9mRE" TargetMode="External"/><Relationship Id="rId5" Type="http://schemas.openxmlformats.org/officeDocument/2006/relationships/hyperlink" Target="https://www.youtube.com/watch?v=dxVFxBOVsXA" TargetMode="External"/><Relationship Id="rId4" Type="http://schemas.openxmlformats.org/officeDocument/2006/relationships/hyperlink" Target="https://www.youtube.com/watch?v=djI-yfk-DZ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a_prog__basic_structures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dv-r.had.co.nz/Functions.html" TargetMode="External"/><Relationship Id="rId3" Type="http://schemas.openxmlformats.org/officeDocument/2006/relationships/hyperlink" Target="http://en.wikibooks.org/wiki/R_Programming/Working_with_functions" TargetMode="External"/><Relationship Id="rId7" Type="http://schemas.openxmlformats.org/officeDocument/2006/relationships/hyperlink" Target="http://www.dummies.com/how-to/content/how-to-create-a-function-in-r.html" TargetMode="External"/><Relationship Id="rId2" Type="http://schemas.openxmlformats.org/officeDocument/2006/relationships/hyperlink" Target="https://www.youtube.com/watch?v=KIqlKw2zqEQ&amp;index=2&amp;list=PLjTlxb-wKvXNnjUTX4C8IeIhPBjPkng6B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functions-in-r-a-tutorial" TargetMode="External"/><Relationship Id="rId5" Type="http://schemas.openxmlformats.org/officeDocument/2006/relationships/hyperlink" Target="http://www.ats.ucla.edu/stat/r/library/intro_function.htm" TargetMode="External"/><Relationship Id="rId4" Type="http://schemas.openxmlformats.org/officeDocument/2006/relationships/hyperlink" Target="http://www.statmethods.net/management/userfunc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b_prog__UDFs.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-vector.com/blog/2012/10/error-handling-in-r/" TargetMode="External"/><Relationship Id="rId2" Type="http://schemas.openxmlformats.org/officeDocument/2006/relationships/hyperlink" Target="https://www.youtube.com/watch?v=WCu1Xw4h_n8&amp;list=PLjTlxb-wKvXNnjUTX4C8IeIhPBjPkng6B&amp;index=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LC3aKwDX3qQ&amp;index=4&amp;list=PLjTlxb-wKvXNnjUTX4C8IeIhPBjPkng6B" TargetMode="External"/><Relationship Id="rId5" Type="http://schemas.openxmlformats.org/officeDocument/2006/relationships/hyperlink" Target="https://www.youtube.com/watch?v=93N0HdoZW9g&amp;index=5&amp;list=PLjTlxb-wKvXOdzysAE6qrEBN_aSBC0LZS" TargetMode="External"/><Relationship Id="rId4" Type="http://schemas.openxmlformats.org/officeDocument/2006/relationships/hyperlink" Target="https://www.youtube.com/watch?v=z-QVymTuLjI&amp;index=9&amp;list=PLjTlxb-wKvXNnjUTX4C8IeIhPBjPkng6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videos/tidy-eval-programming-with-dplyr-tidyr-and-ggplot2/" TargetMode="External"/><Relationship Id="rId7" Type="http://schemas.openxmlformats.org/officeDocument/2006/relationships/hyperlink" Target="https://adv-r.hadley.nz/meta.html" TargetMode="External"/><Relationship Id="rId2" Type="http://schemas.openxmlformats.org/officeDocument/2006/relationships/hyperlink" Target="https://www.youtube.com/watch?v=nERXS3ssnt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winth.github.io/blog/dplyr-recipes/" TargetMode="External"/><Relationship Id="rId5" Type="http://schemas.openxmlformats.org/officeDocument/2006/relationships/hyperlink" Target="https://schd.ws/hosted_files/user2017/43/tidyeval-user.pdf" TargetMode="External"/><Relationship Id="rId4" Type="http://schemas.openxmlformats.org/officeDocument/2006/relationships/hyperlink" Target="https://www.rstudio.com/resources/webinars/tidy-ev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 Analysis &amp; </a:t>
            </a:r>
            <a:r>
              <a:rPr lang="en-US" sz="5400" b="1">
                <a:latin typeface="Calisto MT" pitchFamily="18" charset="0"/>
                <a:ea typeface="Batang" pitchFamily="18" charset="-127"/>
              </a:rPr>
              <a:t>Data Science with R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Programming in R. Basic control structures,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User-Defined Functions, `Tidy` Evaluation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 – cont.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sz="2800" dirty="0">
                <a:latin typeface="Avenir Medium"/>
              </a:rPr>
              <a:t>Standard Non-Standard </a:t>
            </a:r>
            <a:r>
              <a:rPr lang="ro-RO" sz="2800" dirty="0" err="1">
                <a:latin typeface="Avenir Medium"/>
              </a:rPr>
              <a:t>Evaluation</a:t>
            </a:r>
            <a:r>
              <a:rPr lang="ro-RO" sz="2800" dirty="0">
                <a:latin typeface="Avenir Medium"/>
              </a:rPr>
              <a:t>: </a:t>
            </a:r>
            <a:r>
              <a:rPr lang="ro-RO" sz="2800" dirty="0" err="1">
                <a:latin typeface="Avenir Medium"/>
              </a:rPr>
              <a:t>Tidy</a:t>
            </a:r>
            <a:r>
              <a:rPr lang="ro-RO" sz="2800" dirty="0">
                <a:latin typeface="Avenir Medium"/>
              </a:rPr>
              <a:t> </a:t>
            </a:r>
            <a:r>
              <a:rPr lang="ro-RO" sz="2800" dirty="0" err="1">
                <a:latin typeface="Avenir Medium"/>
              </a:rPr>
              <a:t>Eval</a:t>
            </a:r>
            <a:endParaRPr lang="ro-RO" sz="28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 dirty="0">
                <a:latin typeface="Avenir Book" charset="0"/>
                <a:hlinkClick r:id="rId2"/>
              </a:rPr>
              <a:t>https://timmastny.rbind.io/blog/nse-tidy-eval-dplyr-leadr/</a:t>
            </a:r>
            <a:endParaRPr lang="ro-RO" sz="22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Avenir Medium"/>
                <a:cs typeface="Avenir Medium"/>
              </a:rPr>
              <a:t>tidyeval</a:t>
            </a:r>
            <a:r>
              <a:rPr lang="en-US" sz="2600" dirty="0">
                <a:latin typeface="Avenir Medium"/>
                <a:cs typeface="Avenir Medium"/>
              </a:rPr>
              <a:t> resource roundup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3"/>
              </a:rPr>
              <a:t>https://maraaverick.rbind.io/2017/08/tidyeval-resource-roundup/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</a:rPr>
              <a:t>Programming with </a:t>
            </a:r>
            <a:r>
              <a:rPr lang="en" sz="2800" dirty="0" err="1">
                <a:latin typeface="Avenir Medium"/>
              </a:rPr>
              <a:t>dplyr</a:t>
            </a:r>
            <a:endParaRPr lang="en" sz="2800" dirty="0">
              <a:latin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" sz="2200" dirty="0">
                <a:latin typeface="Avenir Book" charset="0"/>
                <a:hlinkClick r:id="rId4"/>
              </a:rPr>
              <a:t>https://dplyr.tidyverse.org/articles/programming.html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Programming with </a:t>
            </a:r>
            <a:r>
              <a:rPr lang="en-US" sz="2800" dirty="0" err="1">
                <a:latin typeface="Avenir Medium"/>
              </a:rPr>
              <a:t>dplyr</a:t>
            </a:r>
            <a:r>
              <a:rPr lang="en-US" sz="2800" dirty="0">
                <a:latin typeface="Avenir Medium"/>
              </a:rPr>
              <a:t> by using </a:t>
            </a:r>
            <a:r>
              <a:rPr lang="en-US" sz="2800" dirty="0" err="1">
                <a:latin typeface="Avenir Medium"/>
              </a:rPr>
              <a:t>dplyr</a:t>
            </a:r>
            <a:endParaRPr lang="en-US" sz="2800" dirty="0">
              <a:latin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https://www.enchufa2.es/archives/programming-with-dplyr-by-using-dplyr.html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Down the rabbit hole with tidy </a:t>
            </a:r>
            <a:r>
              <a:rPr lang="en-US" sz="2800" dirty="0" err="1">
                <a:latin typeface="Avenir Medium"/>
              </a:rPr>
              <a:t>eval</a:t>
            </a:r>
            <a:r>
              <a:rPr lang="en-US" sz="2800" dirty="0">
                <a:latin typeface="Avenir Medium"/>
              </a:rPr>
              <a:t> — Part 1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http://colinfay.me/tidyeval-1/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sz="26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12003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 – cont.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800" dirty="0" err="1">
                <a:latin typeface="Avenir Medium"/>
              </a:rPr>
              <a:t>dplyr</a:t>
            </a:r>
            <a:r>
              <a:rPr lang="en-US" sz="2800" dirty="0">
                <a:latin typeface="Avenir Medium"/>
              </a:rPr>
              <a:t> 0.7.0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https://blog.rstudio.com/2017/06/13/dplyr-0-7-0/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Programming with </a:t>
            </a:r>
            <a:r>
              <a:rPr lang="en-US" sz="2800" dirty="0" err="1">
                <a:latin typeface="Avenir Medium"/>
              </a:rPr>
              <a:t>dplyr</a:t>
            </a:r>
            <a:r>
              <a:rPr lang="en-US" sz="2800" dirty="0">
                <a:latin typeface="Avenir Medium"/>
              </a:rPr>
              <a:t>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https://cran.r-project.org/web/packages/dplyr/vignettes/programming.html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Programming with </a:t>
            </a:r>
            <a:r>
              <a:rPr lang="en-US" sz="2800" dirty="0" err="1">
                <a:latin typeface="Avenir Medium"/>
              </a:rPr>
              <a:t>dplyr</a:t>
            </a:r>
            <a:endParaRPr lang="en-US" sz="2800" dirty="0">
              <a:latin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http://rpubs.com/lionel-/programming-draft</a:t>
            </a:r>
            <a:endParaRPr lang="en-US" sz="2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30000"/>
              </a:lnSpc>
            </a:pPr>
            <a:r>
              <a:rPr lang="en-US" sz="2800" dirty="0">
                <a:latin typeface="Avenir Medium"/>
              </a:rPr>
              <a:t>Writing Custom </a:t>
            </a:r>
            <a:r>
              <a:rPr lang="en-US" sz="2800" dirty="0" err="1">
                <a:latin typeface="Avenir Medium"/>
              </a:rPr>
              <a:t>Tidyverse</a:t>
            </a:r>
            <a:r>
              <a:rPr lang="en-US" sz="2800" dirty="0">
                <a:latin typeface="Avenir Medium"/>
              </a:rPr>
              <a:t> Functions</a:t>
            </a:r>
          </a:p>
          <a:p>
            <a:pPr marL="82296" indent="0">
              <a:lnSpc>
                <a:spcPct val="140000"/>
              </a:lnSpc>
              <a:buNone/>
            </a:pP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http://jonthegeek.com/2018/06/04/writing-custom-tidyverse-functions/</a:t>
            </a:r>
            <a:endParaRPr lang="en-US" sz="2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40000"/>
              </a:lnSpc>
              <a:buNone/>
            </a:pPr>
            <a:endParaRPr lang="en-US" sz="2200" dirty="0">
              <a:latin typeface="Avenir Book" charset="0"/>
            </a:endParaRPr>
          </a:p>
          <a:p>
            <a:pPr marL="82296" indent="0">
              <a:lnSpc>
                <a:spcPct val="140000"/>
              </a:lnSpc>
              <a:buNone/>
            </a:pPr>
            <a:endParaRPr lang="en-US" sz="2200" dirty="0">
              <a:latin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2573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 in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ggplot2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  <a:cs typeface="Avenir Medium"/>
              </a:rPr>
              <a:t>For references on ggplot2, please consult section `08` on GitHub: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800" dirty="0">
                <a:latin typeface="Avenir Medium"/>
                <a:cs typeface="Avenir Medium"/>
                <a:hlinkClick r:id="rId2"/>
              </a:rPr>
              <a:t>https://github.com/marinfotache/Data-Processing-Analysis-Science-with-R/tree/master/08%20Data%20Visualization%20with%20-mostly-%20ggplot2</a:t>
            </a:r>
            <a:endParaRPr lang="en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  <a:cs typeface="Avenir Medium"/>
              </a:rPr>
              <a:t>Tidy </a:t>
            </a:r>
            <a:r>
              <a:rPr lang="en" sz="2800" dirty="0" err="1">
                <a:latin typeface="Avenir Medium"/>
                <a:cs typeface="Avenir Medium"/>
              </a:rPr>
              <a:t>eval</a:t>
            </a:r>
            <a:r>
              <a:rPr lang="en" sz="2800" dirty="0">
                <a:latin typeface="Avenir Medium"/>
                <a:cs typeface="Avenir Medium"/>
              </a:rPr>
              <a:t>: Programming with </a:t>
            </a:r>
            <a:r>
              <a:rPr lang="en" sz="2800" dirty="0" err="1">
                <a:latin typeface="Avenir Medium"/>
                <a:cs typeface="Avenir Medium"/>
              </a:rPr>
              <a:t>dplyr</a:t>
            </a:r>
            <a:r>
              <a:rPr lang="en" sz="2800" dirty="0">
                <a:latin typeface="Avenir Medium"/>
                <a:cs typeface="Avenir Medium"/>
              </a:rPr>
              <a:t>, </a:t>
            </a:r>
            <a:r>
              <a:rPr lang="en" sz="2800" dirty="0" err="1">
                <a:latin typeface="Avenir Medium"/>
                <a:cs typeface="Avenir Medium"/>
              </a:rPr>
              <a:t>tidyr</a:t>
            </a:r>
            <a:r>
              <a:rPr lang="en" sz="2800" dirty="0">
                <a:latin typeface="Avenir Medium"/>
                <a:cs typeface="Avenir Medium"/>
              </a:rPr>
              <a:t>, and ggplot2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>
                <a:latin typeface="Avenir Medium"/>
                <a:cs typeface="Avenir Medium"/>
                <a:hlinkClick r:id="rId3"/>
              </a:rPr>
              <a:t>https://www.rstudio.com/resources/videos/tidy-eval-programming-with-dplyr-tidyr-and-ggplot2/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sz="2800" dirty="0" err="1">
                <a:latin typeface="Avenir Medium"/>
                <a:cs typeface="Avenir Medium"/>
              </a:rPr>
              <a:t>Tidy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ro-RO" sz="2800" dirty="0" err="1">
                <a:latin typeface="Avenir Medium"/>
                <a:cs typeface="Avenir Medium"/>
              </a:rPr>
              <a:t>evaluation</a:t>
            </a:r>
            <a:r>
              <a:rPr lang="ro-RO" sz="2800" dirty="0">
                <a:latin typeface="Avenir Medium"/>
                <a:cs typeface="Avenir Medium"/>
              </a:rPr>
              <a:t> in ggplot2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800" dirty="0">
                <a:latin typeface="Avenir Medium"/>
                <a:cs typeface="Avenir Medium"/>
                <a:hlinkClick r:id="rId4"/>
              </a:rPr>
              <a:t>https://www.tidyverse.org/articles/2018/07/ggplot2-tidy-evaluation/</a:t>
            </a:r>
            <a:endParaRPr lang="en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  <a:cs typeface="Avenir Medium"/>
              </a:rPr>
              <a:t>ggplot2 Version 3.0.0 Brings Tidy Evaluation to </a:t>
            </a:r>
            <a:r>
              <a:rPr lang="en" sz="2800" dirty="0" err="1">
                <a:latin typeface="Avenir Medium"/>
                <a:cs typeface="Avenir Medium"/>
              </a:rPr>
              <a:t>ggplot</a:t>
            </a:r>
            <a:endParaRPr lang="en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>
                <a:latin typeface="Avenir Medium"/>
                <a:cs typeface="Avenir Medium"/>
                <a:hlinkClick r:id="rId5"/>
              </a:rPr>
              <a:t>https://cmdlinetips.com/2018/07/ggplot2-version-3-0-0-brings-tidy-evaluation-to-ggplot/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  <a:cs typeface="Avenir Medium"/>
              </a:rPr>
              <a:t>Tidily evaluated ggplot2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https://www.johnmackintosh.com/2018-07-04-tidily-evaluated-ggplot2/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3200" dirty="0">
                <a:latin typeface="Avenir Medium"/>
                <a:cs typeface="Avenir Medium"/>
              </a:rPr>
              <a:t>More tidy evaluation with ggplot2</a:t>
            </a: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https://www.johnmackintosh.com/2018-07-04-more-tidy-evaluation-with-ggplot2/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001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en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04d_evaluation__tidy_evaluation.R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https://github.com/marinfotache/Data-Processing-Analysis-Science-with-R/blob/master/04%20Basic%20Programming/04a_prog__basic_structures.R</a:t>
            </a:r>
            <a:endParaRPr lang="ro-RO" sz="3000" dirty="0"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en" sz="3000" dirty="0">
                <a:cs typeface="Avenir Medium"/>
              </a:rPr>
              <a:t>`assign` function</a:t>
            </a:r>
          </a:p>
          <a:p>
            <a:r>
              <a:rPr lang="en" sz="3000" dirty="0">
                <a:cs typeface="Avenir Medium"/>
              </a:rPr>
              <a:t>`get` function</a:t>
            </a:r>
          </a:p>
          <a:p>
            <a:r>
              <a:rPr lang="en" sz="3000" dirty="0">
                <a:cs typeface="Avenir Medium"/>
              </a:rPr>
              <a:t>dynamic groups in `</a:t>
            </a:r>
            <a:r>
              <a:rPr lang="en" sz="3000" dirty="0" err="1">
                <a:cs typeface="Avenir Medium"/>
              </a:rPr>
              <a:t>dplyr</a:t>
            </a:r>
            <a:r>
              <a:rPr lang="en" sz="3000" dirty="0">
                <a:cs typeface="Avenir Medium"/>
              </a:rPr>
              <a:t>`</a:t>
            </a:r>
          </a:p>
          <a:p>
            <a:r>
              <a:rPr lang="en" sz="3000" dirty="0" err="1">
                <a:cs typeface="Avenir Medium"/>
              </a:rPr>
              <a:t>quosures</a:t>
            </a:r>
            <a:endParaRPr lang="en" sz="3000" dirty="0">
              <a:cs typeface="Avenir Medium"/>
            </a:endParaRP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`quo`</a:t>
            </a:r>
          </a:p>
          <a:p>
            <a:pPr lvl="1"/>
            <a:r>
              <a:rPr lang="ro-RO" sz="2600" dirty="0">
                <a:cs typeface="Avenir Medium"/>
              </a:rPr>
              <a:t>operator `!!`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rlang</a:t>
            </a:r>
            <a:r>
              <a:rPr lang="ro-RO" sz="2600" dirty="0">
                <a:cs typeface="Avenir Medium"/>
              </a:rPr>
              <a:t>::</a:t>
            </a:r>
            <a:r>
              <a:rPr lang="ro-RO" sz="2600" dirty="0" err="1">
                <a:cs typeface="Avenir Medium"/>
              </a:rPr>
              <a:t>sym</a:t>
            </a:r>
            <a:r>
              <a:rPr lang="ro-RO" sz="2600" dirty="0">
                <a:cs typeface="Avenir Medium"/>
              </a:rPr>
              <a:t>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enquo</a:t>
            </a:r>
            <a:r>
              <a:rPr lang="ro-RO" sz="2600" dirty="0">
                <a:cs typeface="Avenir Medium"/>
              </a:rPr>
              <a:t>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 `</a:t>
            </a:r>
            <a:r>
              <a:rPr lang="ro-RO" sz="2600" dirty="0" err="1">
                <a:cs typeface="Avenir Medium"/>
              </a:rPr>
              <a:t>quos</a:t>
            </a:r>
            <a:r>
              <a:rPr lang="ro-RO" sz="2600" dirty="0">
                <a:cs typeface="Avenir Medium"/>
              </a:rPr>
              <a:t>`</a:t>
            </a:r>
          </a:p>
          <a:p>
            <a:pPr lvl="1"/>
            <a:r>
              <a:rPr lang="ro-RO" sz="2600" dirty="0">
                <a:cs typeface="Avenir Medium"/>
              </a:rPr>
              <a:t>operator `!!!`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rlang</a:t>
            </a:r>
            <a:r>
              <a:rPr lang="ro-RO" sz="2600" dirty="0">
                <a:cs typeface="Avenir Medium"/>
              </a:rPr>
              <a:t>::</a:t>
            </a:r>
            <a:r>
              <a:rPr lang="ro-RO" sz="2600" dirty="0" err="1">
                <a:cs typeface="Avenir Medium"/>
              </a:rPr>
              <a:t>syms</a:t>
            </a:r>
            <a:r>
              <a:rPr lang="ro-RO" sz="2600" dirty="0">
                <a:cs typeface="Avenir Medium"/>
              </a:rPr>
              <a:t>`</a:t>
            </a:r>
          </a:p>
          <a:p>
            <a:r>
              <a:rPr lang="ro-RO" sz="3000" dirty="0">
                <a:cs typeface="Avenir Medium"/>
              </a:rPr>
              <a:t>`</a:t>
            </a:r>
            <a:r>
              <a:rPr lang="ro-RO" sz="3000" dirty="0" err="1">
                <a:cs typeface="Avenir Medium"/>
              </a:rPr>
              <a:t>ggplot`and</a:t>
            </a:r>
            <a:r>
              <a:rPr lang="ro-RO" sz="3000" dirty="0">
                <a:cs typeface="Avenir Medium"/>
              </a:rPr>
              <a:t> </a:t>
            </a:r>
            <a:r>
              <a:rPr lang="ro-RO" sz="3000" dirty="0" err="1">
                <a:cs typeface="Avenir Medium"/>
              </a:rPr>
              <a:t>tidy</a:t>
            </a:r>
            <a:r>
              <a:rPr lang="ro-RO" sz="3000" dirty="0">
                <a:cs typeface="Avenir Medium"/>
              </a:rPr>
              <a:t> </a:t>
            </a:r>
            <a:r>
              <a:rPr lang="ro-RO" sz="3000" dirty="0" err="1">
                <a:cs typeface="Avenir Medium"/>
              </a:rPr>
              <a:t>evaluation</a:t>
            </a:r>
            <a:endParaRPr lang="ro-RO" sz="30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797448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Control structures in 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User-defined functions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Programming utilities (error treatment/debugging)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Case study 1 for basic programming: master admission at FEAA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Case study 2 for basic programming: (linear regression) model selection – backward elimination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Evaluation with `assign` and `get` functions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`tidy evaluation`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cs typeface="Avenir Medium"/>
              </a:rPr>
              <a:t>04 Basic </a:t>
            </a:r>
            <a:r>
              <a:rPr lang="ro-RO" sz="2400" b="1" dirty="0" err="1">
                <a:cs typeface="Avenir Medium"/>
              </a:rPr>
              <a:t>Programming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 err="1">
                <a:cs typeface="Avenir Medium"/>
              </a:rPr>
              <a:t>https</a:t>
            </a:r>
            <a:r>
              <a:rPr lang="ro-RO" sz="2400" dirty="0">
                <a:cs typeface="Avenir Medium"/>
              </a:rPr>
              <a:t>://</a:t>
            </a:r>
            <a:r>
              <a:rPr lang="ro-RO" sz="2400" dirty="0" err="1">
                <a:cs typeface="Avenir Medium"/>
              </a:rPr>
              <a:t>github.com</a:t>
            </a:r>
            <a:r>
              <a:rPr lang="ro-RO" sz="2400" dirty="0">
                <a:cs typeface="Avenir Medium"/>
              </a:rPr>
              <a:t>/</a:t>
            </a:r>
            <a:r>
              <a:rPr lang="ro-RO" sz="2400" dirty="0" err="1">
                <a:cs typeface="Avenir Medium"/>
              </a:rPr>
              <a:t>marinfotache</a:t>
            </a:r>
            <a:r>
              <a:rPr lang="ro-RO" sz="2400" dirty="0">
                <a:cs typeface="Avenir Medium"/>
              </a:rPr>
              <a:t>/Data-</a:t>
            </a:r>
            <a:r>
              <a:rPr lang="ro-RO" sz="2400" dirty="0" err="1">
                <a:cs typeface="Avenir Medium"/>
              </a:rPr>
              <a:t>Processing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Analysis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Science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with</a:t>
            </a:r>
            <a:r>
              <a:rPr lang="ro-RO" sz="2400" dirty="0">
                <a:cs typeface="Avenir Medium"/>
              </a:rPr>
              <a:t>-R/</a:t>
            </a:r>
            <a:r>
              <a:rPr lang="ro-RO" sz="2400" dirty="0" err="1">
                <a:cs typeface="Avenir Medium"/>
              </a:rPr>
              <a:t>tree</a:t>
            </a:r>
            <a:r>
              <a:rPr lang="ro-RO" sz="2400" dirty="0">
                <a:cs typeface="Avenir Medium"/>
              </a:rPr>
              <a:t>/master/04%20Basic%20Programming </a:t>
            </a: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04a_prog__basic_structures.R</a:t>
            </a:r>
            <a:endParaRPr lang="ro-RO" sz="2000" dirty="0">
              <a:latin typeface="Avenir Medium"/>
            </a:endParaRPr>
          </a:p>
          <a:p>
            <a:pPr lvl="1"/>
            <a:r>
              <a:rPr lang="ro-RO" sz="2000" dirty="0">
                <a:latin typeface="Avenir Medium"/>
              </a:rPr>
              <a:t>04b_prog__UDFs.R</a:t>
            </a:r>
          </a:p>
          <a:p>
            <a:pPr lvl="1"/>
            <a:r>
              <a:rPr lang="en" sz="2000" dirty="0">
                <a:latin typeface="Avenir Medium"/>
              </a:rPr>
              <a:t>04d_evaluation__tidy_evaluation.R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Basic Control Structures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2.3 - if() Statements, Logical Operators, and the which()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https://www.youtube.com/watch?v=eVEx_pBEkRI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for loops and while loops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https://www.youtube.com/watch?v=ehDcQal9i4g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2.4 - for() Loops and Handling Missing Observations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https://www.youtube.com/watch?v=djI-yfk-DZM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Lecture 17 - Looping structures in R 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https://www.youtube.com/watch?v=dxVFxBOVsXA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 Tutorial on Loops in R - Usage and Alternatives (Carlo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Fanara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https://www.datacamp.com/community/tutorials/tutorial-on-loops-in-r#gs.SIW9mRE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Control Structures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https://www.youtube.com/watch?list=PLjTlxb-wKvXNnjUTX4C8IeIhPBjPkng6B&amp;v=s_h9ruNwI_0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en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04a_prog__basic_structures.R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https://github.com/marinfotache/Data-Processing-Analysis-Science-with-R/blob/master/04%20Basic%20Programming/04a_prog__basic_structures.R</a:t>
            </a:r>
            <a:endParaRPr lang="ro-RO" sz="3000" dirty="0"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en" sz="3000" dirty="0">
                <a:cs typeface="Avenir Medium"/>
              </a:rPr>
              <a:t>if’s and case’s:</a:t>
            </a:r>
          </a:p>
          <a:p>
            <a:pPr lvl="1"/>
            <a:r>
              <a:rPr lang="en" sz="2600" dirty="0">
                <a:cs typeface="Avenir Medium"/>
              </a:rPr>
              <a:t>`if`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ifelse</a:t>
            </a:r>
            <a:r>
              <a:rPr lang="en" sz="2600" dirty="0">
                <a:cs typeface="Avenir Medium"/>
              </a:rPr>
              <a:t>`, 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if_else</a:t>
            </a:r>
            <a:r>
              <a:rPr lang="en" sz="2600" dirty="0">
                <a:cs typeface="Avenir Medium"/>
              </a:rPr>
              <a:t>`, 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case_when</a:t>
            </a:r>
            <a:r>
              <a:rPr lang="en" sz="2600" dirty="0">
                <a:cs typeface="Avenir Medium"/>
              </a:rPr>
              <a:t>`     </a:t>
            </a:r>
          </a:p>
          <a:p>
            <a:r>
              <a:rPr lang="en" sz="3000" dirty="0">
                <a:cs typeface="Avenir Medium"/>
              </a:rPr>
              <a:t>loops</a:t>
            </a:r>
          </a:p>
          <a:p>
            <a:pPr lvl="1"/>
            <a:r>
              <a:rPr lang="en" sz="2600" dirty="0">
                <a:cs typeface="Avenir Medium"/>
              </a:rPr>
              <a:t>`repeat`</a:t>
            </a:r>
          </a:p>
          <a:p>
            <a:pPr lvl="1"/>
            <a:r>
              <a:rPr lang="en" sz="2600" dirty="0">
                <a:cs typeface="Avenir Medium"/>
              </a:rPr>
              <a:t>`while`</a:t>
            </a:r>
          </a:p>
          <a:p>
            <a:pPr lvl="1"/>
            <a:r>
              <a:rPr lang="en" sz="2600" dirty="0">
                <a:cs typeface="Avenir Medium"/>
              </a:rPr>
              <a:t>`for`</a:t>
            </a:r>
          </a:p>
          <a:p>
            <a:r>
              <a:rPr lang="en" sz="3000" dirty="0">
                <a:cs typeface="Avenir Medium"/>
              </a:rPr>
              <a:t>Examples on using basic control structures</a:t>
            </a:r>
          </a:p>
          <a:p>
            <a:endParaRPr lang="en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844947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[User-Defined] Functions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Writing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https://www.youtube.com/watch?v=KIqlKw2zqEQ&amp;index=2&amp;list=PLjTlxb-wKvXNnjUTX4C8IeIhPBjPkng6B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R Programming/Working with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http://en.wikibooks.org/wiki/R_Programming/Working_with_functions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User-written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http://www.statmethods.net/management/userfunctions.html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R Library: Introduction to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http://www.ats.ucla.edu/stat/r/library/intro_function.htm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</a:rPr>
              <a:t>A Tutorial on Using Functions in R!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https://www.datacamp.com/community/tutorials/functions-in-r-a-tutorial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How to Create a Function in 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http://www.dummies.com/how-to/content/how-to-create-a-function-in-r.html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Functions (Advanced R – Hadley Wickham)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8"/>
              </a:rPr>
              <a:t>http://adv-r.had.co.nz/Functions.html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/>
          </a:p>
          <a:p>
            <a:pPr marL="82296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537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ro-RO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04b_prog__UDFs.R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https://github.com/marinfotache/Data-Processing-Analysis-Science-with-R/blob/master/04%20Basic%20Programming/04b_prog__UDFs.R</a:t>
            </a:r>
            <a:endParaRPr lang="ro-RO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  <a:p>
            <a:r>
              <a:rPr lang="ro-RO" sz="3000" dirty="0" err="1">
                <a:cs typeface="Avenir Medium"/>
              </a:rPr>
              <a:t>Anonymous</a:t>
            </a:r>
            <a:r>
              <a:rPr lang="ro-RO" sz="3000" dirty="0">
                <a:cs typeface="Avenir Medium"/>
              </a:rPr>
              <a:t> (un-</a:t>
            </a:r>
            <a:r>
              <a:rPr lang="ro-RO" sz="3000" dirty="0" err="1">
                <a:cs typeface="Avenir Medium"/>
              </a:rPr>
              <a:t>named</a:t>
            </a:r>
            <a:r>
              <a:rPr lang="ro-RO" sz="3000" dirty="0">
                <a:cs typeface="Avenir Medium"/>
              </a:rPr>
              <a:t>) </a:t>
            </a:r>
            <a:r>
              <a:rPr lang="ro-RO" sz="3000" dirty="0" err="1">
                <a:cs typeface="Avenir Medium"/>
              </a:rPr>
              <a:t>function</a:t>
            </a:r>
            <a:endParaRPr lang="ro-RO" sz="30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Simple </a:t>
            </a:r>
            <a:r>
              <a:rPr lang="ro-RO" sz="2600" dirty="0" err="1">
                <a:cs typeface="Avenir Medium"/>
              </a:rPr>
              <a:t>anonymous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for a </a:t>
            </a:r>
            <a:r>
              <a:rPr lang="ro-RO" sz="2600" dirty="0" err="1">
                <a:cs typeface="Avenir Medium"/>
              </a:rPr>
              <a:t>list</a:t>
            </a:r>
            <a:endParaRPr lang="ro-RO" sz="26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`</a:t>
            </a:r>
            <a:r>
              <a:rPr lang="ro-RO" sz="2600" dirty="0" err="1">
                <a:cs typeface="Avenir Medium"/>
              </a:rPr>
              <a:t>Filter</a:t>
            </a:r>
            <a:r>
              <a:rPr lang="ro-RO" sz="2600" dirty="0">
                <a:cs typeface="Avenir Medium"/>
              </a:rPr>
              <a:t>`, `</a:t>
            </a:r>
            <a:r>
              <a:rPr lang="ro-RO" sz="2600" dirty="0" err="1">
                <a:cs typeface="Avenir Medium"/>
              </a:rPr>
              <a:t>Find</a:t>
            </a:r>
            <a:r>
              <a:rPr lang="ro-RO" sz="2600" dirty="0">
                <a:cs typeface="Avenir Medium"/>
              </a:rPr>
              <a:t>`, `</a:t>
            </a:r>
            <a:r>
              <a:rPr lang="ro-RO" sz="2600" dirty="0" err="1">
                <a:cs typeface="Avenir Medium"/>
              </a:rPr>
              <a:t>Position</a:t>
            </a:r>
            <a:r>
              <a:rPr lang="ro-RO" sz="2600" dirty="0">
                <a:cs typeface="Avenir Medium"/>
              </a:rPr>
              <a:t>` </a:t>
            </a:r>
            <a:r>
              <a:rPr lang="ro-RO" sz="2600" dirty="0" err="1">
                <a:cs typeface="Avenir Medium"/>
              </a:rPr>
              <a:t>with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anonymous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</a:t>
            </a:r>
            <a:endParaRPr lang="ro-RO" sz="2600" dirty="0">
              <a:cs typeface="Avenir Medium"/>
            </a:endParaRPr>
          </a:p>
          <a:p>
            <a:r>
              <a:rPr lang="ro-RO" sz="3000" dirty="0">
                <a:cs typeface="Avenir Medium"/>
              </a:rPr>
              <a:t>(</a:t>
            </a:r>
            <a:r>
              <a:rPr lang="ro-RO" sz="3000" dirty="0" err="1">
                <a:cs typeface="Avenir Medium"/>
              </a:rPr>
              <a:t>Named</a:t>
            </a:r>
            <a:r>
              <a:rPr lang="ro-RO" sz="3000" dirty="0">
                <a:cs typeface="Avenir Medium"/>
              </a:rPr>
              <a:t>) </a:t>
            </a:r>
            <a:r>
              <a:rPr lang="ro-RO" sz="3000" dirty="0" err="1">
                <a:cs typeface="Avenir Medium"/>
              </a:rPr>
              <a:t>User-Defined</a:t>
            </a:r>
            <a:r>
              <a:rPr lang="ro-RO" sz="3000" dirty="0">
                <a:cs typeface="Avenir Medium"/>
              </a:rPr>
              <a:t> </a:t>
            </a:r>
            <a:r>
              <a:rPr lang="ro-RO" sz="3000" dirty="0" err="1">
                <a:cs typeface="Avenir Medium"/>
              </a:rPr>
              <a:t>Function</a:t>
            </a:r>
            <a:endParaRPr lang="ro-RO" sz="30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Basic </a:t>
            </a:r>
            <a:r>
              <a:rPr lang="ro-RO" sz="2600" dirty="0" err="1">
                <a:cs typeface="Avenir Medium"/>
              </a:rPr>
              <a:t>utility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functions</a:t>
            </a:r>
            <a:r>
              <a:rPr lang="ro-RO" sz="2600" dirty="0">
                <a:cs typeface="Avenir Medium"/>
              </a:rPr>
              <a:t> (</a:t>
            </a:r>
            <a:r>
              <a:rPr lang="ro-RO" sz="2600" dirty="0" err="1">
                <a:cs typeface="Avenir Medium"/>
              </a:rPr>
              <a:t>including</a:t>
            </a:r>
            <a:r>
              <a:rPr lang="ro-RO" sz="2600" dirty="0">
                <a:cs typeface="Avenir Medium"/>
              </a:rPr>
              <a:t> a simple </a:t>
            </a:r>
            <a:r>
              <a:rPr lang="ro-RO" sz="2600" dirty="0" err="1">
                <a:cs typeface="Avenir Medium"/>
              </a:rPr>
              <a:t>exercise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which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uses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broom</a:t>
            </a:r>
            <a:r>
              <a:rPr lang="ro-RO" sz="2600" dirty="0">
                <a:cs typeface="Avenir Medium"/>
              </a:rPr>
              <a:t>` </a:t>
            </a:r>
            <a:r>
              <a:rPr lang="ro-RO" sz="2600" dirty="0" err="1">
                <a:cs typeface="Avenir Medium"/>
              </a:rPr>
              <a:t>package</a:t>
            </a:r>
            <a:r>
              <a:rPr lang="ro-RO" sz="2600" dirty="0">
                <a:cs typeface="Avenir Medium"/>
              </a:rPr>
              <a:t>)</a:t>
            </a:r>
          </a:p>
          <a:p>
            <a:pPr lvl="1"/>
            <a:r>
              <a:rPr lang="ro-RO" sz="2600" dirty="0" err="1">
                <a:cs typeface="Avenir Medium"/>
              </a:rPr>
              <a:t>Search</a:t>
            </a:r>
            <a:r>
              <a:rPr lang="ro-RO" sz="2600" dirty="0">
                <a:cs typeface="Avenir Medium"/>
              </a:rPr>
              <a:t>/get </a:t>
            </a:r>
            <a:r>
              <a:rPr lang="ro-RO" sz="2600" dirty="0" err="1">
                <a:cs typeface="Avenir Medium"/>
              </a:rPr>
              <a:t>functions</a:t>
            </a:r>
            <a:endParaRPr lang="ro-RO" sz="26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358460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Utilities for Programming (not covered in scripts)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Scoping Rules for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https://www.youtube.com/watch?v=WCu1Xw4h_n8&amp;list=PLjTlxb-wKvXNnjUTX4C8IeIhPBjPkng6B&amp;index=3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Error Handling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http://www.win-vector.com/blog/2012/10/error-handling-in-r/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Debugging Tools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https://www.youtube.com/watch?v=z-QVymTuLjI&amp;index=9&amp;list=PLjTlxb-wKvXNnjUTX4C8IeIhPBjPkng6B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Classes and Methods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https://www.youtube.com/watch?v=93N0HdoZW9g&amp;index=5&amp;list=PLjTlxb-wKvXOdzysAE6qrEBN_aSBC0LZS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Optimization Application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https://www.youtube.com/watch?v=LC3aKwDX3qQ&amp;index=4&amp;list=PLjTlxb-wKvXNnjUTX4C8IeIhPBjPkng6B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486226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Tidy evaluation in 5 mins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https://www.youtube.com/watch?v=nERXS3ssntw</a:t>
            </a: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Tidy </a:t>
            </a:r>
            <a:r>
              <a:rPr lang="en" dirty="0" err="1">
                <a:latin typeface="Avenir Medium"/>
              </a:rPr>
              <a:t>eval</a:t>
            </a:r>
            <a:r>
              <a:rPr lang="en" dirty="0">
                <a:latin typeface="Avenir Medium"/>
              </a:rPr>
              <a:t>: Programming with </a:t>
            </a:r>
            <a:r>
              <a:rPr lang="en" dirty="0" err="1">
                <a:latin typeface="Avenir Medium"/>
              </a:rPr>
              <a:t>dplyr</a:t>
            </a:r>
            <a:r>
              <a:rPr lang="en" dirty="0">
                <a:latin typeface="Avenir Medium"/>
              </a:rPr>
              <a:t>, </a:t>
            </a:r>
            <a:r>
              <a:rPr lang="en" dirty="0" err="1">
                <a:latin typeface="Avenir Medium"/>
              </a:rPr>
              <a:t>tidyr</a:t>
            </a:r>
            <a:r>
              <a:rPr lang="en" dirty="0">
                <a:latin typeface="Avenir Medium"/>
              </a:rPr>
              <a:t>, and ggplot2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https://www.rstudio.com/resources/videos/tidy-eval-programming-with-dplyr-tidyr-and-ggplot2/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Tidy </a:t>
            </a:r>
            <a:r>
              <a:rPr lang="en-US" dirty="0" err="1">
                <a:latin typeface="Avenir Medium"/>
              </a:rPr>
              <a:t>Eval</a:t>
            </a: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https://www.rstudio.com/resources/webinars/tidy-eval/</a:t>
            </a: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5"/>
              </a:rPr>
              <a:t>https://schd.ws/hosted_files/user2017/43/tidyeval-user.pdf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Tidy evaluation, most common actions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https://edwinth.github.io/blog/dplyr-recipes/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Hadley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Wickham</a:t>
            </a:r>
            <a:r>
              <a:rPr lang="ro-RO" dirty="0">
                <a:latin typeface="Avenir Medium"/>
              </a:rPr>
              <a:t> - </a:t>
            </a:r>
            <a:r>
              <a:rPr lang="ro-RO" dirty="0" err="1">
                <a:latin typeface="Avenir Medium"/>
              </a:rPr>
              <a:t>Advanced</a:t>
            </a:r>
            <a:r>
              <a:rPr lang="ro-RO" dirty="0">
                <a:latin typeface="Avenir Medium"/>
              </a:rPr>
              <a:t> R, CRC Press, (</a:t>
            </a:r>
            <a:r>
              <a:rPr lang="ro-RO" dirty="0" err="1">
                <a:latin typeface="Avenir Medium"/>
              </a:rPr>
              <a:t>section</a:t>
            </a:r>
            <a:r>
              <a:rPr lang="ro-RO" dirty="0">
                <a:latin typeface="Avenir Medium"/>
              </a:rPr>
              <a:t> </a:t>
            </a:r>
            <a:r>
              <a:rPr lang="ro-RO" b="1" dirty="0">
                <a:latin typeface="Avenir Medium"/>
              </a:rPr>
              <a:t>IV </a:t>
            </a:r>
            <a:r>
              <a:rPr lang="ro-RO" b="1" dirty="0" err="1">
                <a:latin typeface="Avenir Medium"/>
              </a:rPr>
              <a:t>Metaprogramming</a:t>
            </a:r>
            <a:r>
              <a:rPr lang="ro-RO" dirty="0">
                <a:latin typeface="Avenir Medium"/>
              </a:rPr>
              <a:t>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7"/>
              </a:rPr>
              <a:t>https://adv-r.hadley.nz/meta.html</a:t>
            </a: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sz="3200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5206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11895</TotalTime>
  <Words>1287</Words>
  <Application>Microsoft Macintosh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 Unicode MS</vt:lpstr>
      <vt:lpstr>Arial</vt:lpstr>
      <vt:lpstr>Avenir Book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Analysis &amp; Data Science with R</vt:lpstr>
      <vt:lpstr>Agenda</vt:lpstr>
      <vt:lpstr>Scripts on GitHub</vt:lpstr>
      <vt:lpstr>Some References on Basic Control Structures</vt:lpstr>
      <vt:lpstr>Script 04a_prog__basic_structures.R</vt:lpstr>
      <vt:lpstr>Some References [User-Defined] Functions</vt:lpstr>
      <vt:lpstr>Script 04b_prog__UDFs.R</vt:lpstr>
      <vt:lpstr>Utilities for Programming (not covered in scripts)</vt:lpstr>
      <vt:lpstr>Resources on `tidy evaluation`</vt:lpstr>
      <vt:lpstr>Resources on `tidy evaluation` – cont.</vt:lpstr>
      <vt:lpstr>Resources on `tidy evaluation` – cont.</vt:lpstr>
      <vt:lpstr>Resources on `tidy evaluation` in ggplot2</vt:lpstr>
      <vt:lpstr>Script 04d_evaluation__tidy_evaluation.R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618</cp:revision>
  <dcterms:created xsi:type="dcterms:W3CDTF">2002-10-11T06:23:42Z</dcterms:created>
  <dcterms:modified xsi:type="dcterms:W3CDTF">2018-11-27T08:49:10Z</dcterms:modified>
</cp:coreProperties>
</file>