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2"/>
  </p:notesMasterIdLst>
  <p:sldIdLst>
    <p:sldId id="256" r:id="rId2"/>
    <p:sldId id="332" r:id="rId3"/>
    <p:sldId id="568" r:id="rId4"/>
    <p:sldId id="476" r:id="rId5"/>
    <p:sldId id="506" r:id="rId6"/>
    <p:sldId id="471" r:id="rId7"/>
    <p:sldId id="565" r:id="rId8"/>
    <p:sldId id="545" r:id="rId9"/>
    <p:sldId id="557" r:id="rId10"/>
    <p:sldId id="495" r:id="rId11"/>
    <p:sldId id="494" r:id="rId12"/>
    <p:sldId id="500" r:id="rId13"/>
    <p:sldId id="501" r:id="rId14"/>
    <p:sldId id="498" r:id="rId15"/>
    <p:sldId id="499" r:id="rId16"/>
    <p:sldId id="567" r:id="rId17"/>
    <p:sldId id="564" r:id="rId18"/>
    <p:sldId id="562" r:id="rId19"/>
    <p:sldId id="563" r:id="rId20"/>
    <p:sldId id="566" r:id="rId21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 autoAdjust="0"/>
    <p:restoredTop sz="93970" autoAdjust="0"/>
  </p:normalViewPr>
  <p:slideViewPr>
    <p:cSldViewPr>
      <p:cViewPr varScale="1">
        <p:scale>
          <a:sx n="119" d="100"/>
          <a:sy n="119" d="100"/>
        </p:scale>
        <p:origin x="20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07C35-CCAF-F946-8963-0B9E8E98E716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64FEE-4A1A-3D48-A9F6-BE9A25FC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6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11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9.emf"/><Relationship Id="rId9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dsp6soqA7o" TargetMode="External"/><Relationship Id="rId2" Type="http://schemas.openxmlformats.org/officeDocument/2006/relationships/hyperlink" Target="https://www.quora.com/What-is-the-meaning-of-root-mean-squared-error-RMSE-in-statistics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nZAM5OXrktY" TargetMode="External"/><Relationship Id="rId4" Type="http://schemas.openxmlformats.org/officeDocument/2006/relationships/hyperlink" Target="https://www.youtube.com/watch?v=fSytzGwwBVw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evross.com/blog/2017/09/19/predictive-modeling-and-machine-learning-in-r-with-the-caret-package/" TargetMode="External"/><Relationship Id="rId7" Type="http://schemas.openxmlformats.org/officeDocument/2006/relationships/hyperlink" Target="https://towardsdatascience.com/a-comprehensive-machine-learning-workflow-with-multiple-modelling-using-caret-and-caretensemble-in-fcbf6d80b5f2" TargetMode="External"/><Relationship Id="rId2" Type="http://schemas.openxmlformats.org/officeDocument/2006/relationships/hyperlink" Target="https://quantdev.ssri.psu.edu/tutorials/cross-validation-tutoria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janzilinsky.com/cross-validation-ols-k-folds-out-of-sample-predictions-in-r/" TargetMode="External"/><Relationship Id="rId5" Type="http://schemas.openxmlformats.org/officeDocument/2006/relationships/hyperlink" Target="https://www.machinelearningplus.com/machine-learning/caret-package/" TargetMode="External"/><Relationship Id="rId4" Type="http://schemas.openxmlformats.org/officeDocument/2006/relationships/hyperlink" Target="http://rstudio-pubs-static.s3.amazonaws.com/251240_12a8ecea8e144fada41120ddcf52b116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rsimonj.svbtle.com/k-fold-cross-validation-with-modelr-and-broom" TargetMode="External"/><Relationship Id="rId7" Type="http://schemas.openxmlformats.org/officeDocument/2006/relationships/hyperlink" Target="https://cran.r-project.org/web/packages/modelr/modelr.pdf" TargetMode="External"/><Relationship Id="rId2" Type="http://schemas.openxmlformats.org/officeDocument/2006/relationships/hyperlink" Target="http://rpubs.com/dgrtwo/cv-modelr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janzilinsky.com/cross-validation-ols-k-folds-out-of-sample-predictions-in-r/" TargetMode="External"/><Relationship Id="rId5" Type="http://schemas.openxmlformats.org/officeDocument/2006/relationships/hyperlink" Target="https://ijlyttle.github.io/model_cv_selection.html" TargetMode="External"/><Relationship Id="rId4" Type="http://schemas.openxmlformats.org/officeDocument/2006/relationships/hyperlink" Target="http://sjspielman.org/bio5312_fall2017/files/kfold_supplement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ecipes/index.html" TargetMode="External"/><Relationship Id="rId2" Type="http://schemas.openxmlformats.org/officeDocument/2006/relationships/hyperlink" Target="https://tidymodels.github.io/rsample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dwinth.github.io/blog/recipes_blog/" TargetMode="External"/><Relationship Id="rId5" Type="http://schemas.openxmlformats.org/officeDocument/2006/relationships/hyperlink" Target="https://www.youtube.com/watch?v=v6pS061sUlw" TargetMode="External"/><Relationship Id="rId4" Type="http://schemas.openxmlformats.org/officeDocument/2006/relationships/hyperlink" Target="https://www.rstudio.com/resources/webinars/creating-and-preprocessing-a-design-matrix-with-recip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~hastie/pub.htm" TargetMode="External"/><Relationship Id="rId2" Type="http://schemas.openxmlformats.org/officeDocument/2006/relationships/hyperlink" Target="http://www-bcf.usc.edu/~gareth/ISL/index.ht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drigues.co/blog/2018-11-25-tidy_cv/" TargetMode="External"/><Relationship Id="rId2" Type="http://schemas.openxmlformats.org/officeDocument/2006/relationships/hyperlink" Target="https://www.rstudio.com/resources/videos/modeling-in-the-tidyverse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dn.rawgit.com/ClaytonJY/tidymodels-talk/145e6574/slides.html#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ning.com/books/practical-data-science-with-r" TargetMode="External"/><Relationship Id="rId2" Type="http://schemas.openxmlformats.org/officeDocument/2006/relationships/hyperlink" Target="https://www.amazon.com/Practical-Data-Science-Nina-Zumel/dp/1617291560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ithub.com/WinVector/zmPDSw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4IYsLgNgoY" TargetMode="External"/><Relationship Id="rId7" Type="http://schemas.openxmlformats.org/officeDocument/2006/relationships/hyperlink" Target="https://www.youtube.com/watch?v=LvaTokhYnDw&amp;list=PL5-da3qGB5ICcUhueCyu25slvsGp8IDTa" TargetMode="External"/><Relationship Id="rId2" Type="http://schemas.openxmlformats.org/officeDocument/2006/relationships/hyperlink" Target="https://www.youtube.com/watch?v=IpGxLWOIZy4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agunita.stanford.edu/c4x/HumanitiesScience/StatLearning/asset/introduction.pdf" TargetMode="External"/><Relationship Id="rId5" Type="http://schemas.openxmlformats.org/officeDocument/2006/relationships/hyperlink" Target="https://www.youtube.com/watch?v=2wLfFB_6SKI&amp;list=PL5-da3qGB5ICcUhueCyu25slvsGp8IDTa" TargetMode="External"/><Relationship Id="rId4" Type="http://schemas.openxmlformats.org/officeDocument/2006/relationships/hyperlink" Target="https://www.youtube.com/watch?v=KoQdAdxjnoU&amp;t=3521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sharif.info/iom530" TargetMode="External"/><Relationship Id="rId2" Type="http://schemas.openxmlformats.org/officeDocument/2006/relationships/hyperlink" Target="https://www.r-bloggers.com/in-depth-introduction-to-machine-learning-in-15-hours-of-expert-videos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tree/master/13%20Introduction%20to%20Machine%20Learn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8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with R</a:t>
            </a:r>
            <a:endParaRPr sz="48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8001375" cy="1828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Introduction to Machine Learning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Scoring Methods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45303"/>
              </p:ext>
            </p:extLst>
          </p:nvPr>
        </p:nvGraphicFramePr>
        <p:xfrm>
          <a:off x="0" y="1295399"/>
          <a:ext cx="9144000" cy="5500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7954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Roman" panose="02000503020000020003" pitchFamily="2" charset="0"/>
                        </a:rPr>
                        <a:t>Method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Roman" panose="02000503020000020003" pitchFamily="2" charset="0"/>
                        </a:rPr>
                        <a:t>Description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224">
                <a:tc>
                  <a:txBody>
                    <a:bodyPr/>
                    <a:lstStyle/>
                    <a:p>
                      <a:r>
                        <a:rPr kumimoji="0" lang="ro-RO" sz="22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venir Roman" panose="02000503020000020003" pitchFamily="2" charset="0"/>
                        </a:rPr>
                        <a:t>Builds a model such that the predicted numerical output is a linear</a:t>
                      </a:r>
                      <a:r>
                        <a:rPr lang="en-US" sz="2200" baseline="0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en-US" sz="2200" dirty="0">
                          <a:latin typeface="Avenir Roman" panose="02000503020000020003" pitchFamily="2" charset="0"/>
                        </a:rPr>
                        <a:t>additive function of the inputs. </a:t>
                      </a:r>
                    </a:p>
                    <a:p>
                      <a:r>
                        <a:rPr lang="en-US" sz="2200" dirty="0">
                          <a:latin typeface="Avenir Roman" panose="02000503020000020003" pitchFamily="2" charset="0"/>
                        </a:rPr>
                        <a:t>Effective approximation even when</a:t>
                      </a:r>
                      <a:r>
                        <a:rPr lang="en-US" sz="2200" baseline="0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en-US" sz="2200" dirty="0">
                          <a:latin typeface="Avenir Roman" panose="02000503020000020003" pitchFamily="2" charset="0"/>
                        </a:rPr>
                        <a:t>the underlying situation is in fact nonlinear. </a:t>
                      </a:r>
                    </a:p>
                    <a:p>
                      <a:r>
                        <a:rPr lang="en-US" sz="2200" dirty="0">
                          <a:latin typeface="Avenir Roman" panose="02000503020000020003" pitchFamily="2" charset="0"/>
                        </a:rPr>
                        <a:t>Resulting model gives an indication</a:t>
                      </a:r>
                      <a:r>
                        <a:rPr lang="en-US" sz="2200" baseline="0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en-US" sz="2200" dirty="0">
                          <a:latin typeface="Avenir Roman" panose="02000503020000020003" pitchFamily="2" charset="0"/>
                        </a:rPr>
                        <a:t>of the relative impact of each input variable on the output. </a:t>
                      </a:r>
                    </a:p>
                    <a:p>
                      <a:r>
                        <a:rPr lang="en-US" sz="2200" dirty="0">
                          <a:latin typeface="Avenir Roman" panose="02000503020000020003" pitchFamily="2" charset="0"/>
                        </a:rPr>
                        <a:t>Easy to comprehend</a:t>
                      </a:r>
                      <a:endParaRPr lang="ro-RO" sz="2200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224">
                <a:tc>
                  <a:txBody>
                    <a:bodyPr/>
                    <a:lstStyle/>
                    <a:p>
                      <a:r>
                        <a:rPr kumimoji="0" lang="ro-RO" sz="22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Logistic regression</a:t>
                      </a:r>
                      <a:endParaRPr lang="ro-RO" sz="2200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2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Predicts a value between 0 and 1</a:t>
                      </a:r>
                    </a:p>
                    <a:p>
                      <a:r>
                        <a:rPr kumimoji="0" lang="en-US" sz="22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Suitable for predicting probabilities (when the observed outcome is a categorical value) and rates (when the observed outcome is a rate or ratio). </a:t>
                      </a:r>
                    </a:p>
                    <a:p>
                      <a:r>
                        <a:rPr kumimoji="0" lang="en-US" sz="22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Mostly used in classification problems (assigning an observation to a class of objects) –see next slide</a:t>
                      </a:r>
                      <a:endParaRPr lang="ro-RO" sz="2200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019243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Classification Methods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07943"/>
              </p:ext>
            </p:extLst>
          </p:nvPr>
        </p:nvGraphicFramePr>
        <p:xfrm>
          <a:off x="0" y="1242508"/>
          <a:ext cx="9144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Roman" panose="02000503020000020003" pitchFamily="2" charset="0"/>
                        </a:rPr>
                        <a:t>Method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Roman" panose="02000503020000020003" pitchFamily="2" charset="0"/>
                        </a:rPr>
                        <a:t>Description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kumimoji="0" lang="ro-RO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Naive Bayes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Roman" panose="02000503020000020003" pitchFamily="2" charset="0"/>
                        </a:rPr>
                        <a:t>Appropriate for problems with many</a:t>
                      </a:r>
                      <a:r>
                        <a:rPr lang="en-US" baseline="0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en-US" dirty="0">
                          <a:latin typeface="Avenir Roman" panose="02000503020000020003" pitchFamily="2" charset="0"/>
                        </a:rPr>
                        <a:t>input variables, categorical input variables with a very large number of</a:t>
                      </a:r>
                      <a:r>
                        <a:rPr lang="en-US" baseline="0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en-US" dirty="0">
                          <a:latin typeface="Avenir Roman" panose="02000503020000020003" pitchFamily="2" charset="0"/>
                        </a:rPr>
                        <a:t>possible values, and text classification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r>
                        <a:rPr kumimoji="0" lang="ro-RO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Decision trees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Applied for both scoring and classification problems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Models are easy to interpret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Deals better than other methods with correlated predictors and with missing values  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r>
                        <a:rPr kumimoji="0" lang="ro-RO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Logistic regression</a:t>
                      </a:r>
                      <a:endParaRPr kumimoji="0" lang="en-US" sz="1800" b="0" i="0" u="none" strike="noStrike" kern="1200" baseline="0" dirty="0">
                        <a:solidFill>
                          <a:schemeClr val="dk1"/>
                        </a:solidFill>
                        <a:latin typeface="Avenir Roman" panose="02000503020000020003" pitchFamily="2" charset="0"/>
                        <a:ea typeface="+mn-ea"/>
                        <a:cs typeface="+mn-cs"/>
                      </a:endParaRPr>
                    </a:p>
                    <a:p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Appropriate when estimating  the probability that an object is in a given class., e.g. estimating the probability of default for a loan customer.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Assess the relative impact of different input variables on the output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r>
                        <a:rPr kumimoji="0" lang="ro-RO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Support vector machines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Appropriate when there are many input variables, when input variables interact with the outcome or with each other in complicated (nonlinear) ways. 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Fewer assumptions about variable distribution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Suitable when the main goal is prediction, and less generous when the interest is in explaining how/why the model behaves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147850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2" y="1065420"/>
            <a:ext cx="7331122" cy="5792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Evaluating Scoring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29200" y="3961710"/>
            <a:ext cx="4074994" cy="289629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000" dirty="0"/>
              <a:t>The main concept: </a:t>
            </a:r>
            <a:r>
              <a:rPr lang="en-US" sz="3000" b="1" dirty="0"/>
              <a:t>residuals</a:t>
            </a:r>
            <a:r>
              <a:rPr lang="en-US" sz="3000" dirty="0"/>
              <a:t> - </a:t>
            </a:r>
            <a:r>
              <a:rPr lang="en-US" sz="2800" dirty="0"/>
              <a:t>the difference between our predictions f(x[i,]) and actual outcomes y[i]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48352884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Evaluating Scoring Models (cont.)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46255"/>
              </p:ext>
            </p:extLst>
          </p:nvPr>
        </p:nvGraphicFramePr>
        <p:xfrm>
          <a:off x="33130" y="1158238"/>
          <a:ext cx="9144000" cy="6035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6658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Roman" panose="02000503020000020003" pitchFamily="2" charset="0"/>
                        </a:rPr>
                        <a:t>Measure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Roman" panose="02000503020000020003" pitchFamily="2" charset="0"/>
                        </a:rPr>
                        <a:t>Description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4144">
                <a:tc>
                  <a:txBody>
                    <a:bodyPr/>
                    <a:lstStyle/>
                    <a:p>
                      <a:r>
                        <a:rPr kumimoji="0" lang="ro-RO" sz="22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2200" b="0" i="0" u="none" strike="noStrike" kern="1200" baseline="0" dirty="0" err="1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oot</a:t>
                      </a:r>
                      <a:r>
                        <a:rPr kumimoji="0" lang="en-US" sz="22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 Mean Square Error</a:t>
                      </a:r>
                      <a:endParaRPr kumimoji="0" lang="ro-RO" sz="2200" b="0" i="0" u="none" strike="noStrike" kern="1200" baseline="0" dirty="0">
                        <a:solidFill>
                          <a:schemeClr val="dk1"/>
                        </a:solidFill>
                        <a:latin typeface="Avenir Roman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venir Roman" panose="02000503020000020003" pitchFamily="2" charset="0"/>
                        </a:rPr>
                        <a:t>Measure of the difference between model prediction and</a:t>
                      </a:r>
                      <a:r>
                        <a:rPr lang="en-US" sz="2200" baseline="0" dirty="0">
                          <a:latin typeface="Avenir Roman" panose="02000503020000020003" pitchFamily="2" charset="0"/>
                        </a:rPr>
                        <a:t> the </a:t>
                      </a:r>
                      <a:r>
                        <a:rPr lang="en-US" sz="2200" dirty="0">
                          <a:latin typeface="Avenir Roman" panose="02000503020000020003" pitchFamily="2" charset="0"/>
                        </a:rPr>
                        <a:t>actual values. </a:t>
                      </a:r>
                    </a:p>
                    <a:p>
                      <a:r>
                        <a:rPr lang="en-US" sz="2200" dirty="0">
                          <a:latin typeface="Avenir Roman" panose="02000503020000020003" pitchFamily="2" charset="0"/>
                        </a:rPr>
                        <a:t>Similar</a:t>
                      </a:r>
                      <a:r>
                        <a:rPr lang="en-US" sz="2200" baseline="0" dirty="0">
                          <a:latin typeface="Avenir Roman" panose="02000503020000020003" pitchFamily="2" charset="0"/>
                        </a:rPr>
                        <a:t> to</a:t>
                      </a:r>
                      <a:r>
                        <a:rPr lang="en-US" sz="2200" dirty="0">
                          <a:latin typeface="Avenir Roman" panose="02000503020000020003" pitchFamily="2" charset="0"/>
                        </a:rPr>
                        <a:t> a standard deviation: how much the prediction</a:t>
                      </a:r>
                      <a:r>
                        <a:rPr lang="en-US" sz="2200" baseline="0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en-US" sz="2200" dirty="0">
                          <a:latin typeface="Avenir Roman" panose="02000503020000020003" pitchFamily="2" charset="0"/>
                        </a:rPr>
                        <a:t>is typically off. </a:t>
                      </a:r>
                    </a:p>
                    <a:p>
                      <a:r>
                        <a:rPr lang="en-US" sz="2200" dirty="0">
                          <a:latin typeface="Avenir Roman" panose="02000503020000020003" pitchFamily="2" charset="0"/>
                        </a:rPr>
                        <a:t>RMSE is in the same units as y-values 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4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200" dirty="0">
                          <a:latin typeface="Avenir Roman" panose="02000503020000020003" pitchFamily="2" charset="0"/>
                        </a:rPr>
                        <a:t>R-</a:t>
                      </a:r>
                      <a:r>
                        <a:rPr lang="en-US" sz="2200" dirty="0">
                          <a:latin typeface="Avenir Roman" panose="02000503020000020003" pitchFamily="2" charset="0"/>
                        </a:rPr>
                        <a:t>squared</a:t>
                      </a:r>
                      <a:endParaRPr lang="ro-RO" sz="2200" dirty="0">
                        <a:latin typeface="Avenir Roman" panose="02000503020000020003" pitchFamily="2" charset="0"/>
                      </a:endParaRPr>
                    </a:p>
                    <a:p>
                      <a:endParaRPr kumimoji="0" lang="ro-RO" sz="2200" b="0" i="0" u="none" strike="noStrike" kern="1200" baseline="0" dirty="0">
                        <a:solidFill>
                          <a:schemeClr val="dk1"/>
                        </a:solidFill>
                        <a:latin typeface="Avenir Roman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Coefficient of determination) = 1.0 minus how much unexplained variance your model leaves.</a:t>
                      </a:r>
                    </a:p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R-squared is dimensionless (it’s not the units of what you’re trying to predict)</a:t>
                      </a:r>
                    </a:p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Best possible R-squared is 1.0 (with near-zero or negative R-squared being horrible). </a:t>
                      </a:r>
                    </a:p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R-squared can be explained of as the fraction of the outcome (y variable) variation that is explained by the model. </a:t>
                      </a:r>
                    </a:p>
                    <a:p>
                      <a:endParaRPr lang="en-US" sz="2200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454074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Evaluating Classification Models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95400"/>
            <a:ext cx="8534400" cy="5715000"/>
          </a:xfrm>
        </p:spPr>
        <p:txBody>
          <a:bodyPr>
            <a:normAutofit/>
          </a:bodyPr>
          <a:lstStyle/>
          <a:p>
            <a:r>
              <a:rPr lang="en-US" sz="3000" dirty="0"/>
              <a:t>A classification model places examples into two or more categories</a:t>
            </a:r>
            <a:endParaRPr lang="en-US" sz="2600" dirty="0"/>
          </a:p>
          <a:p>
            <a:r>
              <a:rPr lang="en-US" sz="3000" dirty="0"/>
              <a:t>Tool: confusion matrix</a:t>
            </a:r>
          </a:p>
          <a:p>
            <a:pPr lvl="1"/>
            <a:endParaRPr lang="en-US" sz="2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47C8F4-CED0-544B-B607-3AAEB627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4392"/>
              </p:ext>
            </p:extLst>
          </p:nvPr>
        </p:nvGraphicFramePr>
        <p:xfrm>
          <a:off x="1508174" y="3526440"/>
          <a:ext cx="7003951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755">
                  <a:extLst>
                    <a:ext uri="{9D8B030D-6E8A-4147-A177-3AD203B41FA5}">
                      <a16:colId xmlns:a16="http://schemas.microsoft.com/office/drawing/2014/main" val="2037136371"/>
                    </a:ext>
                  </a:extLst>
                </a:gridCol>
                <a:gridCol w="2046098">
                  <a:extLst>
                    <a:ext uri="{9D8B030D-6E8A-4147-A177-3AD203B41FA5}">
                      <a16:colId xmlns:a16="http://schemas.microsoft.com/office/drawing/2014/main" val="3805139092"/>
                    </a:ext>
                  </a:extLst>
                </a:gridCol>
                <a:gridCol w="2046098">
                  <a:extLst>
                    <a:ext uri="{9D8B030D-6E8A-4147-A177-3AD203B41FA5}">
                      <a16:colId xmlns:a16="http://schemas.microsoft.com/office/drawing/2014/main" val="2085432957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venir Roman" panose="02000503020000020003" pitchFamily="2" charset="0"/>
                      </a:endParaRPr>
                    </a:p>
                    <a:p>
                      <a:pPr algn="ctr"/>
                      <a:r>
                        <a:rPr lang="ro-RO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venir Roman" panose="02000503020000020003" pitchFamily="2" charset="0"/>
                        </a:rPr>
                        <a:t>Event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venir Roman" panose="02000503020000020003" pitchFamily="2" charset="0"/>
                      </a:endParaRPr>
                    </a:p>
                    <a:p>
                      <a:pPr algn="ctr"/>
                      <a:r>
                        <a:rPr lang="ro-RO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venir Roman" panose="02000503020000020003" pitchFamily="2" charset="0"/>
                        </a:rPr>
                        <a:t>Non-Event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8355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accent4"/>
                          </a:solidFill>
                          <a:latin typeface="Avenir Roman" panose="02000503020000020003" pitchFamily="2" charset="0"/>
                        </a:rPr>
                        <a:t>Event</a:t>
                      </a:r>
                    </a:p>
                    <a:p>
                      <a:pPr algn="ctr"/>
                      <a:endParaRPr lang="ro-RO" b="1" dirty="0">
                        <a:solidFill>
                          <a:schemeClr val="accent4"/>
                        </a:solidFill>
                        <a:latin typeface="Avenir Roman" panose="02000503020000020003" pitchFamily="2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>
                          <a:latin typeface="Avenir Roman" panose="02000503020000020003" pitchFamily="2" charset="0"/>
                        </a:rPr>
                        <a:t>True</a:t>
                      </a:r>
                      <a:r>
                        <a:rPr lang="ro-RO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ro-RO" dirty="0" err="1">
                          <a:latin typeface="Avenir Roman" panose="02000503020000020003" pitchFamily="2" charset="0"/>
                        </a:rPr>
                        <a:t>Positives</a:t>
                      </a:r>
                      <a:r>
                        <a:rPr lang="ro-RO" dirty="0">
                          <a:latin typeface="Avenir Roman" panose="02000503020000020003" pitchFamily="2" charset="0"/>
                        </a:rPr>
                        <a:t> </a:t>
                      </a:r>
                    </a:p>
                    <a:p>
                      <a:pPr algn="ctr"/>
                      <a:r>
                        <a:rPr lang="ro-RO" dirty="0">
                          <a:latin typeface="Avenir Roman" panose="02000503020000020003" pitchFamily="2" charset="0"/>
                        </a:rPr>
                        <a:t>(TP)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Avenir Roman" panose="02000503020000020003" pitchFamily="2" charset="0"/>
                        </a:rPr>
                        <a:t>False </a:t>
                      </a:r>
                      <a:r>
                        <a:rPr lang="ro-RO" dirty="0" err="1">
                          <a:latin typeface="Avenir Roman" panose="02000503020000020003" pitchFamily="2" charset="0"/>
                        </a:rPr>
                        <a:t>Positives</a:t>
                      </a:r>
                      <a:r>
                        <a:rPr lang="ro-RO" dirty="0">
                          <a:latin typeface="Avenir Roman" panose="02000503020000020003" pitchFamily="2" charset="0"/>
                        </a:rPr>
                        <a:t> (FP)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67398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accent4"/>
                          </a:solidFill>
                          <a:latin typeface="Avenir Roman" panose="02000503020000020003" pitchFamily="2" charset="0"/>
                        </a:rPr>
                        <a:t>Non-Event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Avenir Roman" panose="02000503020000020003" pitchFamily="2" charset="0"/>
                        </a:rPr>
                        <a:t>False </a:t>
                      </a:r>
                      <a:r>
                        <a:rPr lang="ro-RO" dirty="0" err="1">
                          <a:latin typeface="Avenir Roman" panose="02000503020000020003" pitchFamily="2" charset="0"/>
                        </a:rPr>
                        <a:t>Negatives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  <a:p>
                      <a:pPr algn="ctr"/>
                      <a:r>
                        <a:rPr lang="ro-RO" dirty="0">
                          <a:latin typeface="Avenir Roman" panose="02000503020000020003" pitchFamily="2" charset="0"/>
                        </a:rPr>
                        <a:t>(FP)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>
                          <a:latin typeface="Avenir Roman" panose="02000503020000020003" pitchFamily="2" charset="0"/>
                        </a:rPr>
                        <a:t>True</a:t>
                      </a:r>
                      <a:r>
                        <a:rPr lang="ro-RO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ro-RO" dirty="0" err="1">
                          <a:latin typeface="Avenir Roman" panose="02000503020000020003" pitchFamily="2" charset="0"/>
                        </a:rPr>
                        <a:t>Negatives</a:t>
                      </a:r>
                      <a:r>
                        <a:rPr lang="ro-RO" dirty="0">
                          <a:latin typeface="Avenir Roman" panose="02000503020000020003" pitchFamily="2" charset="0"/>
                        </a:rPr>
                        <a:t> (TN)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148341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1317E82-5A96-6E45-B146-B6BF4AE95C3E}"/>
              </a:ext>
            </a:extLst>
          </p:cNvPr>
          <p:cNvSpPr txBox="1"/>
          <p:nvPr/>
        </p:nvSpPr>
        <p:spPr>
          <a:xfrm>
            <a:off x="2643152" y="3581400"/>
            <a:ext cx="1776448" cy="488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 err="1">
                <a:solidFill>
                  <a:schemeClr val="accent3">
                    <a:lumMod val="75000"/>
                  </a:schemeClr>
                </a:solidFill>
                <a:latin typeface="Avenir Roman" panose="02000503020000020003" pitchFamily="2" charset="0"/>
              </a:rPr>
              <a:t>Observed</a:t>
            </a:r>
            <a:endParaRPr lang="ro-RO" dirty="0">
              <a:solidFill>
                <a:schemeClr val="accent3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B7A27-52E6-324F-B66C-E7EF1E264C4D}"/>
              </a:ext>
            </a:extLst>
          </p:cNvPr>
          <p:cNvSpPr txBox="1"/>
          <p:nvPr/>
        </p:nvSpPr>
        <p:spPr>
          <a:xfrm>
            <a:off x="1447800" y="4038600"/>
            <a:ext cx="1744708" cy="488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 err="1">
                <a:solidFill>
                  <a:schemeClr val="accent4"/>
                </a:solidFill>
                <a:latin typeface="Avenir Roman" panose="02000503020000020003" pitchFamily="2" charset="0"/>
              </a:rPr>
              <a:t>Predicted</a:t>
            </a:r>
            <a:endParaRPr lang="ro-RO" dirty="0">
              <a:solidFill>
                <a:schemeClr val="accent4"/>
              </a:solidFill>
              <a:latin typeface="Avenir Roman" panose="02000503020000020003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4F7D18-0724-2E4D-A510-911FB9E317D6}"/>
              </a:ext>
            </a:extLst>
          </p:cNvPr>
          <p:cNvCxnSpPr>
            <a:cxnSpLocks/>
          </p:cNvCxnSpPr>
          <p:nvPr/>
        </p:nvCxnSpPr>
        <p:spPr>
          <a:xfrm>
            <a:off x="1508174" y="3526440"/>
            <a:ext cx="2911426" cy="100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021484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Classifier Performance Measures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95046"/>
              </p:ext>
            </p:extLst>
          </p:nvPr>
        </p:nvGraphicFramePr>
        <p:xfrm>
          <a:off x="0" y="1110942"/>
          <a:ext cx="8686800" cy="558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2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venir Roman" panose="02000503020000020003" pitchFamily="2" charset="0"/>
                        </a:rPr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55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Roman" panose="02000503020000020003" pitchFamily="2" charset="0"/>
                        </a:rPr>
                        <a:t>Accuracy - what fraction of the time the classifier is correct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299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Precision - a measure of confirmation (when the classifier indicates positive, how often it is in fact correct)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757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Recall - a measure of utility (how much the classifier finds of what there actually is to find)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6019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Sensitivity (</a:t>
                      </a:r>
                      <a:r>
                        <a:rPr kumimoji="0" lang="en-US" sz="1800" b="0" i="1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the true positive rate) – 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what fraction of class members are identified as positive and what fraction of non-class members are identified as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7459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Specificity</a:t>
                      </a:r>
                      <a:r>
                        <a:rPr kumimoji="0" lang="en-US" sz="1800" b="0" i="1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 (the  true negative rate)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 – what fraction of class members are identified as positive and what fraction of non-class members are identified as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870362"/>
              </p:ext>
            </p:extLst>
          </p:nvPr>
        </p:nvGraphicFramePr>
        <p:xfrm>
          <a:off x="5943600" y="1524000"/>
          <a:ext cx="21336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3" imgW="1041400" imgH="342900" progId="Equation.3">
                  <p:embed/>
                </p:oleObj>
              </mc:Choice>
              <mc:Fallback>
                <p:oleObj name="Equation" r:id="rId3" imgW="1041400" imgH="342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3600" y="1524000"/>
                        <a:ext cx="2133600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488322"/>
              </p:ext>
            </p:extLst>
          </p:nvPr>
        </p:nvGraphicFramePr>
        <p:xfrm>
          <a:off x="6554788" y="2362200"/>
          <a:ext cx="9890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5" imgW="482600" imgH="330200" progId="Equation.3">
                  <p:embed/>
                </p:oleObj>
              </mc:Choice>
              <mc:Fallback>
                <p:oleObj name="Equation" r:id="rId5" imgW="482600" imgH="330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54788" y="2362200"/>
                        <a:ext cx="989012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743358"/>
              </p:ext>
            </p:extLst>
          </p:nvPr>
        </p:nvGraphicFramePr>
        <p:xfrm>
          <a:off x="6453187" y="3352800"/>
          <a:ext cx="10144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7" imgW="495300" imgH="342900" progId="Equation.3">
                  <p:embed/>
                </p:oleObj>
              </mc:Choice>
              <mc:Fallback>
                <p:oleObj name="Equation" r:id="rId7" imgW="495300" imgH="3429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53187" y="3352800"/>
                        <a:ext cx="1014413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030355"/>
              </p:ext>
            </p:extLst>
          </p:nvPr>
        </p:nvGraphicFramePr>
        <p:xfrm>
          <a:off x="6453187" y="4343400"/>
          <a:ext cx="10144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9" imgW="495300" imgH="342900" progId="Equation.3">
                  <p:embed/>
                </p:oleObj>
              </mc:Choice>
              <mc:Fallback>
                <p:oleObj name="Equation" r:id="rId9" imgW="495300" imgH="3429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53187" y="4343400"/>
                        <a:ext cx="1014413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571824"/>
              </p:ext>
            </p:extLst>
          </p:nvPr>
        </p:nvGraphicFramePr>
        <p:xfrm>
          <a:off x="6376987" y="5867400"/>
          <a:ext cx="10144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10" imgW="495300" imgH="342900" progId="Equation.3">
                  <p:embed/>
                </p:oleObj>
              </mc:Choice>
              <mc:Fallback>
                <p:oleObj name="Equation" r:id="rId10" imgW="495300" imgH="3429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76987" y="5867400"/>
                        <a:ext cx="1014413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096736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model performance evaluation and cross-validation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6388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What is the meaning of "root mean squared error" (RMSE) in statistics?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https://www.quora.com/What-is-the-meaning-of-root-mean-squared-error-RMSE-in-statistics</a:t>
            </a: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Machine Learning Fundamentals: The Confusion Matrix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https://www.youtube.com/watch?v=Kdsp6soqA7o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Machine Learning Fundamentals: Cross Validation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https://www.youtube.com/watch?v=fSytzGwwBVw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StatsLearning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Lect7b 110613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3200" dirty="0">
                <a:latin typeface="Avenir Book" charset="0"/>
                <a:ea typeface="Avenir Book" charset="0"/>
                <a:cs typeface="Avenir Book" charset="0"/>
                <a:hlinkClick r:id="rId5"/>
              </a:rPr>
              <a:t>https://www.youtube.com/watch?v=nZAM5OXrktY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36235896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the `caret` package (including cross-validation for linear and logistic regression)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6388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Cross-</a:t>
            </a:r>
            <a:r>
              <a:rPr lang="ro-RO" dirty="0" err="1">
                <a:latin typeface="Avenir Book" charset="0"/>
                <a:ea typeface="Avenir Book" charset="0"/>
                <a:cs typeface="Avenir Book" charset="0"/>
              </a:rPr>
              <a:t>validation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ro-RO" dirty="0" err="1">
                <a:latin typeface="Avenir Book" charset="0"/>
                <a:ea typeface="Avenir Book" charset="0"/>
                <a:cs typeface="Avenir Book" charset="0"/>
              </a:rPr>
              <a:t>Tutorial</a:t>
            </a: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https://quantdev.ssri.psu.edu/tutorials/cross-validation-tutorial</a:t>
            </a: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Predictive modeling and machine learning in R with the caret package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https://www.zevross.com/blog/2017/09/19/predictive-modeling-and-machine-learning-in-r-with-the-caret-package/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ro-RO" dirty="0">
                <a:latin typeface="Avenir Book" charset="0"/>
              </a:rPr>
              <a:t>Igor Hut - </a:t>
            </a:r>
            <a:r>
              <a:rPr lang="ro-RO" dirty="0" err="1">
                <a:latin typeface="Avenir Book" charset="0"/>
              </a:rPr>
              <a:t>Exploring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the</a:t>
            </a:r>
            <a:r>
              <a:rPr lang="ro-RO" dirty="0">
                <a:latin typeface="Avenir Book" charset="0"/>
              </a:rPr>
              <a:t> caret </a:t>
            </a:r>
            <a:r>
              <a:rPr lang="ro-RO" dirty="0" err="1">
                <a:latin typeface="Avenir Book" charset="0"/>
              </a:rPr>
              <a:t>package</a:t>
            </a:r>
            <a:endParaRPr lang="en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http://rstudio-pubs-static.s3.amazonaws.com/251240_12a8ecea8e144fada41120ddcf52b116.html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</a:rPr>
              <a:t>Caret Package – A Practical Guide to Machine Learning in R</a:t>
            </a:r>
            <a:endParaRPr lang="en-US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5"/>
              </a:rPr>
              <a:t>https://www.machinelearningplus.com/machine-learning/caret-package/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</a:rPr>
              <a:t>Out of sample predictions from OLS regressions: a K-folds tutorial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Book" charset="0"/>
                <a:hlinkClick r:id="rId6"/>
              </a:rPr>
              <a:t>https://janzilinsky.com/cross-validation-ols-k-folds-out-of-sample-predictions-in-r/</a:t>
            </a:r>
            <a:endParaRPr lang="en" dirty="0">
              <a:latin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</a:rPr>
              <a:t>A comprehensive Machine Learning workflow with multiple modelling using caret and </a:t>
            </a:r>
            <a:r>
              <a:rPr lang="en" dirty="0" err="1">
                <a:latin typeface="Avenir Book" charset="0"/>
              </a:rPr>
              <a:t>caretEnsemble</a:t>
            </a:r>
            <a:r>
              <a:rPr lang="en" dirty="0">
                <a:latin typeface="Avenir Book" charset="0"/>
              </a:rPr>
              <a:t> in R</a:t>
            </a:r>
            <a:endParaRPr lang="en-US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7"/>
              </a:rPr>
              <a:t>https://towardsdatascience.com/a-comprehensive-machine-learning-workflow-with-multiple-modelling-using-caret-and-caretensemble-in-fcbf6d80b5f2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307705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modelr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`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638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ro-RO" dirty="0">
                <a:latin typeface="Avenir Book" charset="0"/>
              </a:rPr>
              <a:t>David Robinson - </a:t>
            </a:r>
            <a:r>
              <a:rPr lang="en" dirty="0">
                <a:latin typeface="Avenir Book" charset="0"/>
              </a:rPr>
              <a:t>Cross validation of linear regression with </a:t>
            </a:r>
            <a:r>
              <a:rPr lang="en" dirty="0" err="1">
                <a:latin typeface="Avenir Book" charset="0"/>
              </a:rPr>
              <a:t>modelr</a:t>
            </a:r>
            <a:endParaRPr lang="en-US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http://rpubs.com/dgrtwo/cv-modelr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k-fold cross validation with </a:t>
            </a:r>
            <a:r>
              <a:rPr lang="en" dirty="0" err="1">
                <a:latin typeface="Avenir Book" charset="0"/>
                <a:ea typeface="Avenir Book" charset="0"/>
                <a:cs typeface="Avenir Book" charset="0"/>
              </a:rPr>
              <a:t>modelr</a:t>
            </a: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 and broom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https://drsimonj.svbtle.com/k-fold-cross-validation-with-modelr-and-broom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ro-RO" dirty="0" err="1">
                <a:latin typeface="Avenir Book" charset="0"/>
              </a:rPr>
              <a:t>Stephanie</a:t>
            </a:r>
            <a:r>
              <a:rPr lang="ro-RO" dirty="0">
                <a:latin typeface="Avenir Book" charset="0"/>
              </a:rPr>
              <a:t> J. </a:t>
            </a:r>
            <a:r>
              <a:rPr lang="ro-RO" dirty="0" err="1">
                <a:latin typeface="Avenir Book" charset="0"/>
              </a:rPr>
              <a:t>Spielman</a:t>
            </a:r>
            <a:r>
              <a:rPr lang="ro-RO" dirty="0">
                <a:latin typeface="Avenir Book" charset="0"/>
              </a:rPr>
              <a:t> - </a:t>
            </a:r>
            <a:r>
              <a:rPr lang="en" dirty="0">
                <a:latin typeface="Avenir Book" charset="0"/>
              </a:rPr>
              <a:t>K-fold cross validation in the </a:t>
            </a:r>
            <a:r>
              <a:rPr lang="en" dirty="0" err="1">
                <a:latin typeface="Avenir Book" charset="0"/>
              </a:rPr>
              <a:t>Tidyverse</a:t>
            </a:r>
            <a:endParaRPr lang="en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http://sjspielman.org/bio5312_fall2017/files/kfold_supplement.pdf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Book" charset="0"/>
              </a:rPr>
              <a:t>Model-selection using cross-validation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5"/>
              </a:rPr>
              <a:t>https://ijlyttle.github.io/model_cv_selection.html#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sz="2400" dirty="0">
                <a:latin typeface="Avenir Book" charset="0"/>
              </a:rPr>
              <a:t>Out of sample predictions from OLS regressions: a K-folds tutorial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sz="2400" dirty="0">
                <a:latin typeface="Avenir Book" charset="0"/>
                <a:hlinkClick r:id="rId6"/>
              </a:rPr>
              <a:t>https://janzilinsky.com/cross-validation-ols-k-folds-out-of-sample-predictions-in-r/</a:t>
            </a:r>
            <a:endParaRPr lang="ro-RO" sz="2400" dirty="0">
              <a:latin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</a:rPr>
              <a:t>Package ‘</a:t>
            </a:r>
            <a:r>
              <a:rPr lang="en-US" sz="2300" dirty="0" err="1">
                <a:latin typeface="Avenir Book" charset="0"/>
                <a:ea typeface="Avenir Book" charset="0"/>
                <a:cs typeface="Avenir Book" charset="0"/>
              </a:rPr>
              <a:t>modelr</a:t>
            </a:r>
            <a:r>
              <a:rPr lang="en-US" sz="2300" dirty="0">
                <a:latin typeface="Avenir Book" charset="0"/>
                <a:ea typeface="Avenir Book" charset="0"/>
                <a:cs typeface="Avenir Book" charset="0"/>
              </a:rPr>
              <a:t>’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7"/>
              </a:rPr>
              <a:t>https://cran.r-project.org/web/packages/modelr/modelr.pdf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1329913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tidymodels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` packages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6388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30000"/>
              </a:lnSpc>
            </a:pPr>
            <a:r>
              <a:rPr lang="en" dirty="0">
                <a:latin typeface="Avenir Book" charset="0"/>
              </a:rPr>
              <a:t>Resources on `</a:t>
            </a:r>
            <a:r>
              <a:rPr lang="en" dirty="0" err="1">
                <a:latin typeface="Avenir Book" charset="0"/>
              </a:rPr>
              <a:t>rsamples</a:t>
            </a:r>
            <a:r>
              <a:rPr lang="en" dirty="0">
                <a:latin typeface="Avenir Book" charset="0"/>
              </a:rPr>
              <a:t>` package</a:t>
            </a:r>
          </a:p>
          <a:p>
            <a:pPr lvl="1">
              <a:lnSpc>
                <a:spcPct val="130000"/>
              </a:lnSpc>
            </a:pPr>
            <a:r>
              <a:rPr lang="ro-RO" dirty="0">
                <a:latin typeface="Avenir Book" charset="0"/>
                <a:hlinkClick r:id="rId2"/>
              </a:rPr>
              <a:t>https://tidymodels.github.io/rsample/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en" dirty="0">
                <a:latin typeface="Avenir Book" charset="0"/>
              </a:rPr>
              <a:t>In an R /R Studio session, type/launch: `</a:t>
            </a:r>
            <a:r>
              <a:rPr lang="en" dirty="0" err="1">
                <a:latin typeface="Avenir Book" charset="0"/>
              </a:rPr>
              <a:t>browseVignettes</a:t>
            </a:r>
            <a:r>
              <a:rPr lang="en" dirty="0">
                <a:latin typeface="Avenir Book" charset="0"/>
              </a:rPr>
              <a:t>("</a:t>
            </a:r>
            <a:r>
              <a:rPr lang="en" dirty="0" err="1">
                <a:latin typeface="Avenir Book" charset="0"/>
              </a:rPr>
              <a:t>rsample</a:t>
            </a:r>
            <a:r>
              <a:rPr lang="en" dirty="0">
                <a:latin typeface="Avenir Book" charset="0"/>
              </a:rPr>
              <a:t>")`</a:t>
            </a:r>
          </a:p>
          <a:p>
            <a:pPr>
              <a:lnSpc>
                <a:spcPct val="130000"/>
              </a:lnSpc>
            </a:pPr>
            <a:r>
              <a:rPr lang="en" dirty="0">
                <a:latin typeface="Avenir Book" charset="0"/>
              </a:rPr>
              <a:t>Resources on `recipes` package</a:t>
            </a:r>
          </a:p>
          <a:p>
            <a:pPr lvl="1">
              <a:lnSpc>
                <a:spcPct val="130000"/>
              </a:lnSpc>
            </a:pPr>
            <a:r>
              <a:rPr lang="en" dirty="0">
                <a:latin typeface="Avenir Book" charset="0"/>
              </a:rPr>
              <a:t>see vignettes at </a:t>
            </a:r>
            <a:r>
              <a:rPr lang="ro-RO" dirty="0">
                <a:latin typeface="Avenir Book" charset="0"/>
                <a:hlinkClick r:id="rId3"/>
              </a:rPr>
              <a:t>https://cran.r-project.org/web/packages/recipes/index.html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en" dirty="0">
                <a:latin typeface="Avenir Book" charset="0"/>
              </a:rPr>
              <a:t>Introduction to Recipes (R Package) | </a:t>
            </a:r>
            <a:r>
              <a:rPr lang="en" dirty="0" err="1">
                <a:latin typeface="Avenir Book" charset="0"/>
              </a:rPr>
              <a:t>RStudio</a:t>
            </a:r>
            <a:r>
              <a:rPr lang="en" dirty="0">
                <a:latin typeface="Avenir Book" charset="0"/>
              </a:rPr>
              <a:t> Webinar - 2017</a:t>
            </a:r>
          </a:p>
          <a:p>
            <a:pPr marL="402336" lvl="1" indent="0">
              <a:lnSpc>
                <a:spcPct val="130000"/>
              </a:lnSpc>
              <a:buNone/>
            </a:pPr>
            <a:r>
              <a:rPr lang="ro-RO" sz="2200" dirty="0">
                <a:latin typeface="Avenir Book" charset="0"/>
                <a:hlinkClick r:id="rId4"/>
              </a:rPr>
              <a:t>https://www.rstudio.com/resources/webinars/creating-and-preprocessing-a-design-matrix-with-recipes/</a:t>
            </a:r>
            <a:r>
              <a:rPr lang="ro-RO" sz="2200" dirty="0">
                <a:latin typeface="Avenir Book" charset="0"/>
              </a:rPr>
              <a:t>   </a:t>
            </a:r>
            <a:r>
              <a:rPr lang="en" sz="2400" dirty="0">
                <a:latin typeface="Avenir Book" charset="0"/>
              </a:rPr>
              <a:t>or</a:t>
            </a:r>
            <a:endParaRPr lang="ro-RO" sz="2200" dirty="0">
              <a:latin typeface="Avenir Book" charset="0"/>
            </a:endParaRPr>
          </a:p>
          <a:p>
            <a:pPr marL="402336" lvl="1" indent="0">
              <a:lnSpc>
                <a:spcPct val="130000"/>
              </a:lnSpc>
              <a:buNone/>
            </a:pPr>
            <a:r>
              <a:rPr lang="ro-RO" sz="2200" dirty="0">
                <a:latin typeface="Avenir Book" charset="0"/>
                <a:hlinkClick r:id="rId5"/>
              </a:rPr>
              <a:t>https://www.youtube.com/watch?v=v6pS061sUlw</a:t>
            </a:r>
            <a:endParaRPr lang="ro-RO" sz="2200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ro-RO" dirty="0">
                <a:latin typeface="Avenir Book" charset="0"/>
              </a:rPr>
              <a:t>Edwin </a:t>
            </a:r>
            <a:r>
              <a:rPr lang="ro-RO" dirty="0" err="1">
                <a:latin typeface="Avenir Book" charset="0"/>
              </a:rPr>
              <a:t>Thoen</a:t>
            </a:r>
            <a:r>
              <a:rPr lang="ro-RO" dirty="0">
                <a:latin typeface="Avenir Book" charset="0"/>
              </a:rPr>
              <a:t> - A </a:t>
            </a:r>
            <a:r>
              <a:rPr lang="ro-RO" dirty="0" err="1">
                <a:latin typeface="Avenir Book" charset="0"/>
              </a:rPr>
              <a:t>recipe</a:t>
            </a:r>
            <a:r>
              <a:rPr lang="ro-RO" dirty="0">
                <a:latin typeface="Avenir Book" charset="0"/>
              </a:rPr>
              <a:t> for </a:t>
            </a:r>
            <a:r>
              <a:rPr lang="ro-RO" dirty="0" err="1">
                <a:latin typeface="Avenir Book" charset="0"/>
              </a:rPr>
              <a:t>recipes</a:t>
            </a:r>
            <a:r>
              <a:rPr lang="ro-RO" dirty="0">
                <a:latin typeface="Avenir Book" charset="0"/>
              </a:rPr>
              <a:t>: </a:t>
            </a:r>
            <a:r>
              <a:rPr lang="ro-RO" dirty="0">
                <a:latin typeface="Avenir Book" charset="0"/>
                <a:hlinkClick r:id="rId6"/>
              </a:rPr>
              <a:t>https://edwinth.github.io/blog/recipes_blog/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endParaRPr lang="ro-RO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endParaRPr lang="en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5619147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603806" y="1219200"/>
            <a:ext cx="8534400" cy="5638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-US" sz="2000" dirty="0">
                <a:latin typeface="Avenir Medium"/>
              </a:rPr>
              <a:t>Gareth James, Daniela Witten, Trevor Hastie and Robert Tibshirani </a:t>
            </a:r>
            <a:r>
              <a:rPr lang="en-US" sz="2000" b="1" dirty="0">
                <a:latin typeface="Avenir Medium"/>
              </a:rPr>
              <a:t>- An Introduction to Statistical Learning with Applications in R</a:t>
            </a:r>
            <a:r>
              <a:rPr lang="en-US" sz="2000" dirty="0">
                <a:latin typeface="Avenir Medium"/>
              </a:rPr>
              <a:t>, Springer, 2013-2017, freely available at:</a:t>
            </a:r>
          </a:p>
          <a:p>
            <a:pPr marL="402336" lvl="1" indent="0">
              <a:buNone/>
            </a:pPr>
            <a:r>
              <a:rPr lang="en-US" sz="1500" dirty="0">
                <a:latin typeface="Avenir Medium"/>
                <a:hlinkClick r:id="rId2"/>
              </a:rPr>
              <a:t>http://www-bcf.usc.edu/~gareth/ISL/index.html</a:t>
            </a:r>
            <a:r>
              <a:rPr lang="en-US" sz="1500" dirty="0">
                <a:latin typeface="Avenir Medium"/>
              </a:rPr>
              <a:t> or </a:t>
            </a:r>
            <a:r>
              <a:rPr lang="en-US" sz="1500" dirty="0">
                <a:latin typeface="Avenir Medium"/>
                <a:hlinkClick r:id="rId3"/>
              </a:rPr>
              <a:t>http://web.stanford.edu/~hastie/pub.htm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Fundamentals of Data Science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Theoretical but with R examples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Excellent for beginers who seek to understand Data Science </a:t>
            </a:r>
            <a:r>
              <a:rPr lang="en-US" sz="1300" dirty="0">
                <a:latin typeface="Avenir Medium"/>
              </a:rPr>
              <a:t>ingredients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Not easy</a:t>
            </a: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Trevor Hastie, Robert Tibshirani and Jerome Friedman </a:t>
            </a:r>
            <a:r>
              <a:rPr lang="en-US" sz="2000" b="1" dirty="0">
                <a:latin typeface="Avenir Medium"/>
              </a:rPr>
              <a:t>- The Elements of Statistical Learning. Data Mining, Inference, and Prediction</a:t>
            </a:r>
            <a:r>
              <a:rPr lang="en-US" sz="2000" dirty="0">
                <a:latin typeface="Avenir Medium"/>
              </a:rPr>
              <a:t>, Springer, 2009-2017, freely available at:</a:t>
            </a:r>
          </a:p>
          <a:p>
            <a:pPr marL="402336" lvl="1" indent="0">
              <a:buNone/>
            </a:pPr>
            <a:r>
              <a:rPr lang="en-US" sz="1500" dirty="0">
                <a:latin typeface="Avenir Medium"/>
                <a:hlinkClick r:id="rId3"/>
              </a:rPr>
              <a:t>http://web.stanford.edu/~hastie/pub.htm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Even deeper fundamentals of Data Science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Theoretical but with R examples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Mathematical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Quite difficult for non-statisticians</a:t>
            </a:r>
          </a:p>
          <a:p>
            <a:pPr lvl="1">
              <a:buFontTx/>
              <a:buChar char="-"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Main References (Free Books)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3F438-8B67-1541-99A6-06D07C923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86" y="1981200"/>
            <a:ext cx="1524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853A93-84ED-0F4C-BBEA-52D1FD676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902200"/>
            <a:ext cx="14351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82945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tidymodels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` modeling (all steps)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638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Modeling</a:t>
            </a:r>
            <a:r>
              <a:rPr lang="ro-RO" dirty="0">
                <a:latin typeface="Avenir Book" charset="0"/>
              </a:rPr>
              <a:t> in </a:t>
            </a:r>
            <a:r>
              <a:rPr lang="ro-RO" dirty="0" err="1">
                <a:latin typeface="Avenir Book" charset="0"/>
              </a:rPr>
              <a:t>the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Tidyverse</a:t>
            </a:r>
            <a:r>
              <a:rPr lang="ro-RO" dirty="0">
                <a:latin typeface="Avenir Book" charset="0"/>
              </a:rPr>
              <a:t> (Max </a:t>
            </a:r>
            <a:r>
              <a:rPr lang="ro-RO" dirty="0" err="1">
                <a:latin typeface="Avenir Book" charset="0"/>
              </a:rPr>
              <a:t>Kuhn</a:t>
            </a:r>
            <a:r>
              <a:rPr lang="ro-RO" dirty="0">
                <a:latin typeface="Avenir Book" charset="0"/>
              </a:rPr>
              <a:t>)</a:t>
            </a:r>
            <a:endParaRPr lang="en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https://www.rstudio.com/resources/videos/modeling-in-the-tidyverse</a:t>
            </a:r>
            <a:r>
              <a:rPr lang="en-US" sz="2300">
                <a:latin typeface="Avenir Book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en" dirty="0">
                <a:latin typeface="Avenir Book" charset="0"/>
              </a:rPr>
              <a:t>A tutorial on tidy cross-validation with R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https://www.brodrigues.co/blog/2018-11-25-tidy_cv/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Avenir Book" charset="0"/>
              </a:rPr>
              <a:t>Tidymodeling</a:t>
            </a:r>
            <a:r>
              <a:rPr lang="en-US" dirty="0">
                <a:latin typeface="Avenir Book" charset="0"/>
              </a:rPr>
              <a:t> Titanic Tragedy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https://cdn.rawgit.com/ClaytonJY/tidymodels-talk/145e6574/slides.html#1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93287598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603806" y="1219200"/>
            <a:ext cx="8534400" cy="5638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-US" sz="2000" dirty="0">
                <a:latin typeface="Avenir Medium"/>
              </a:rPr>
              <a:t>Max Kuhn, </a:t>
            </a:r>
            <a:r>
              <a:rPr lang="en-US" sz="2000" dirty="0" err="1">
                <a:latin typeface="Avenir Medium"/>
              </a:rPr>
              <a:t>Kjell</a:t>
            </a:r>
            <a:r>
              <a:rPr lang="en-US" sz="2000" dirty="0">
                <a:latin typeface="Avenir Medium"/>
              </a:rPr>
              <a:t> Johnson </a:t>
            </a:r>
            <a:r>
              <a:rPr lang="en-US" sz="2000" b="1" dirty="0">
                <a:latin typeface="Avenir Medium"/>
              </a:rPr>
              <a:t>- Applied Predictive </a:t>
            </a:r>
          </a:p>
          <a:p>
            <a:pPr marL="402336" lvl="1" indent="0">
              <a:buNone/>
            </a:pPr>
            <a:r>
              <a:rPr lang="en-US" sz="2000" b="1" dirty="0">
                <a:latin typeface="Avenir Medium"/>
              </a:rPr>
              <a:t>Modeling</a:t>
            </a:r>
            <a:r>
              <a:rPr lang="en-US" sz="2000" dirty="0">
                <a:latin typeface="Avenir Medium"/>
              </a:rPr>
              <a:t>, Springer, 2013 – data and figures 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</a:rPr>
              <a:t>available at: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Provide good explanations </a:t>
            </a:r>
            <a:r>
              <a:rPr lang="en-US" sz="1500" dirty="0" err="1">
                <a:latin typeface="Avenir Medium"/>
              </a:rPr>
              <a:t>anout</a:t>
            </a:r>
            <a:r>
              <a:rPr lang="en-US" sz="1500" dirty="0">
                <a:latin typeface="Avenir Medium"/>
              </a:rPr>
              <a:t> ML theory 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Excellent examples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Plenty of R code</a:t>
            </a: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lvl="1"/>
            <a:r>
              <a:rPr lang="en-US" sz="2400" dirty="0">
                <a:latin typeface="Avenir Medium"/>
              </a:rPr>
              <a:t>Nina </a:t>
            </a:r>
            <a:r>
              <a:rPr lang="en-US" sz="2400" dirty="0" err="1">
                <a:latin typeface="Avenir Medium"/>
              </a:rPr>
              <a:t>Zumel</a:t>
            </a:r>
            <a:r>
              <a:rPr lang="en-US" sz="2400" dirty="0">
                <a:latin typeface="Avenir Medium"/>
              </a:rPr>
              <a:t>, John Mount </a:t>
            </a:r>
            <a:r>
              <a:rPr lang="en-US" sz="2400" b="1" dirty="0">
                <a:latin typeface="Avenir Medium"/>
              </a:rPr>
              <a:t>- Practical Data Science with R</a:t>
            </a:r>
            <a:r>
              <a:rPr lang="en-US" sz="2400" dirty="0">
                <a:latin typeface="Avenir Medium"/>
              </a:rPr>
              <a:t>, Manning, 2014, available at: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  <a:hlinkClick r:id="rId2"/>
              </a:rPr>
              <a:t>https://www.amazon.com/Practical-Data-Science-Nina-Zumel/dp/1617291560</a:t>
            </a:r>
            <a:r>
              <a:rPr lang="en-US" sz="1600" dirty="0">
                <a:latin typeface="Avenir Medium"/>
              </a:rPr>
              <a:t>  or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  <a:hlinkClick r:id="rId3"/>
              </a:rPr>
              <a:t>https://www.manning.com/books/practical-data-science-with-r</a:t>
            </a:r>
            <a:r>
              <a:rPr lang="en-US" sz="1600" dirty="0">
                <a:latin typeface="Avenir Medium"/>
              </a:rPr>
              <a:t> 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</a:rPr>
              <a:t>R Code and Data sets available at: 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  <a:hlinkClick r:id="rId4"/>
              </a:rPr>
              <a:t>https://github.com/WinVector/zmPDSwR</a:t>
            </a:r>
            <a:endParaRPr lang="en-US" sz="16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600" dirty="0">
                <a:latin typeface="Avenir Medium"/>
              </a:rPr>
              <a:t>Applied and well explained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venir Medium"/>
              </a:rPr>
              <a:t>Not (so much) theory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venir Medium"/>
              </a:rPr>
              <a:t>Lots of examples</a:t>
            </a:r>
          </a:p>
          <a:p>
            <a:pPr lvl="1">
              <a:buFontTx/>
              <a:buChar char="-"/>
            </a:pPr>
            <a:endParaRPr lang="en-US" sz="1600" dirty="0">
              <a:latin typeface="Avenir Medium"/>
            </a:endParaRPr>
          </a:p>
          <a:p>
            <a:pPr lvl="1">
              <a:buFontTx/>
              <a:buChar char="-"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Two Other Excellent Books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BFD3C-619D-CC45-B7F6-AD08B3AB8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143000"/>
            <a:ext cx="1524000" cy="22098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1E2445-4850-B146-AD6D-ADB9B2D5D5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30" y="4724399"/>
            <a:ext cx="1709569" cy="21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70481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Introductory Video/Web Courses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3806" y="1219200"/>
            <a:ext cx="8534400" cy="5638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-US" sz="2000" dirty="0">
                <a:latin typeface="Avenir Medium"/>
              </a:rPr>
              <a:t>A Friendly Introduction to Machine Learning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2"/>
              </a:rPr>
              <a:t>https://www.youtube.com/watch?v=IpGxLWOIZy4</a:t>
            </a:r>
            <a:endParaRPr lang="en-US" sz="20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Introduction to Data Analysis using Machine Learning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3"/>
              </a:rPr>
              <a:t>https://www.youtube.com/watch?v=U4IYsLgNgoY</a:t>
            </a:r>
            <a:endParaRPr lang="en-US" sz="20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Architecting Predictive Algorithms for Machine Learning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4"/>
              </a:rPr>
              <a:t>https://www.youtube.com/watch?v=KoQdAdxjnoU&amp;t=3521s</a:t>
            </a:r>
            <a:endParaRPr lang="en-US" sz="20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Introduction to Statistical Learning (Hastie and </a:t>
            </a:r>
            <a:r>
              <a:rPr lang="en-US" sz="2000" dirty="0" err="1">
                <a:latin typeface="Avenir Medium"/>
              </a:rPr>
              <a:t>Tibshirani</a:t>
            </a:r>
            <a:r>
              <a:rPr lang="en-US" sz="2000" dirty="0">
                <a:latin typeface="Avenir Medium"/>
              </a:rPr>
              <a:t>)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5"/>
              </a:rPr>
              <a:t>https://www.youtube.com/watch?v=2wLfFB_6SKI&amp;list=PL5-da3qGB5ICcUhueCyu25slvsGp8IDTa</a:t>
            </a: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6"/>
              </a:rPr>
              <a:t>https://lagunita.stanford.edu/c4x/HumanitiesScience/StatLearning/asset/introduction.pdf</a:t>
            </a: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7"/>
              </a:rPr>
              <a:t>https://www.youtube.com/watch?v=LvaTokhYnDw&amp;list=PL5-da3qGB5ICcUhueCyu25slvsGp8IDTa</a:t>
            </a: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endParaRPr lang="en-US" sz="2800" dirty="0">
              <a:latin typeface="Avenir Medium"/>
            </a:endParaRPr>
          </a:p>
          <a:p>
            <a:pPr lvl="1">
              <a:buFontTx/>
              <a:buChar char="-"/>
            </a:pPr>
            <a:endParaRPr lang="en-US" sz="1500" dirty="0">
              <a:latin typeface="Avenir Medium"/>
            </a:endParaRPr>
          </a:p>
          <a:p>
            <a:endParaRPr lang="en-US" sz="28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50251656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(More) Advanced Video/Web Courses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3806" y="1219200"/>
            <a:ext cx="8534400" cy="5638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-US" sz="2000" dirty="0">
                <a:latin typeface="Avenir Medium"/>
              </a:rPr>
              <a:t>Trevor Hastie and Robert Tibshirani - </a:t>
            </a:r>
            <a:r>
              <a:rPr lang="en-US" sz="2000" b="1" dirty="0">
                <a:latin typeface="Avenir Medium"/>
              </a:rPr>
              <a:t>In-depth introduction to machine learning</a:t>
            </a:r>
            <a:r>
              <a:rPr lang="en-US" sz="2000" dirty="0">
                <a:latin typeface="Avenir Medium"/>
              </a:rPr>
              <a:t> (15 hours of videos)</a:t>
            </a:r>
          </a:p>
          <a:p>
            <a:pPr marL="402336" lvl="1" indent="0">
              <a:buNone/>
            </a:pPr>
            <a:r>
              <a:rPr lang="en-US" sz="2000">
                <a:latin typeface="Avenir Medium"/>
                <a:hlinkClick r:id="rId2"/>
              </a:rPr>
              <a:t>https://www.r-bloggers.com/in-depth-introduction-to-machine-learning-in-15-hours-of-expert-videos/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Based on book: </a:t>
            </a:r>
            <a:r>
              <a:rPr lang="en-US" sz="1500" i="1" dirty="0">
                <a:latin typeface="Avenir Medium"/>
              </a:rPr>
              <a:t>Gareth James, Daniela Witten, Trevor Hastie and Robert Tibshirani - An Introduction to Statistical Learning with Applications in R, Springer, 2013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PDF slides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Video lessons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Very good (not easy, though </a:t>
            </a:r>
            <a:r>
              <a:rPr lang="en-US" sz="1500" dirty="0">
                <a:latin typeface="Avenir Medium"/>
                <a:sym typeface="Wingdings"/>
              </a:rPr>
              <a:t>)</a:t>
            </a:r>
          </a:p>
          <a:p>
            <a:pPr lvl="1">
              <a:buFontTx/>
              <a:buChar char="-"/>
            </a:pPr>
            <a:endParaRPr lang="en-US" sz="28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Abbass Al Sharif - DSO 530: Applied Modern Statistical Learning Techniques</a:t>
            </a:r>
          </a:p>
          <a:p>
            <a:pPr marL="402336" lvl="1" indent="0">
              <a:buNone/>
            </a:pPr>
            <a:r>
              <a:rPr lang="en-US" sz="2000">
                <a:latin typeface="Avenir Medium"/>
                <a:hlinkClick r:id="rId3"/>
              </a:rPr>
              <a:t>https://www.alsharif.info/iom530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PDF documentation, PPT slides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R code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Projects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Some video-lessons</a:t>
            </a:r>
          </a:p>
          <a:p>
            <a:pPr lvl="1">
              <a:buFontTx/>
              <a:buChar char="-"/>
            </a:pPr>
            <a:endParaRPr lang="en-US" sz="1500" dirty="0">
              <a:latin typeface="Avenir Medium"/>
            </a:endParaRPr>
          </a:p>
          <a:p>
            <a:endParaRPr lang="en-US" sz="2800" dirty="0">
              <a:latin typeface="Avenir Medium"/>
            </a:endParaRPr>
          </a:p>
          <a:p>
            <a:pPr marL="402336" lvl="1" indent="0">
              <a:buNone/>
            </a:pPr>
            <a:endParaRPr lang="en-US" sz="1500">
              <a:latin typeface="Avenir Medium"/>
            </a:endParaRPr>
          </a:p>
          <a:p>
            <a:pPr marL="402336" lvl="1" indent="0">
              <a:buNone/>
            </a:pPr>
            <a:endParaRPr lang="en-US" sz="1500">
              <a:latin typeface="Avenir Medium"/>
            </a:endParaRPr>
          </a:p>
          <a:p>
            <a:pPr marL="402336" lvl="1" indent="0">
              <a:buNone/>
            </a:pPr>
            <a:endParaRPr lang="en-US" sz="1500">
              <a:latin typeface="Avenir Medium"/>
            </a:endParaRPr>
          </a:p>
          <a:p>
            <a:pPr marL="402336" lvl="1" indent="0">
              <a:buNone/>
            </a:pPr>
            <a:endParaRPr lang="en-US" sz="150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5771670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990600"/>
            <a:ext cx="8610600" cy="59436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Basic vocabulary for Machine Learning (ML)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Scoring (regression) vs Classification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Supervised vs. Unsupervised Learning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Bias vs Variance in ML modeling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Main ML Techniques; performance evaluation of ML models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Introduction to resampling: train-test split, cross-validation, bootstrapping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Four main types of dealing with ML Models in R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specific base functions/packages (e.g.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lm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()`,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rpart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::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rpart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()`,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ipred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::bagging()`, etc.)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require many steps for data preparation, model fitting, evaluations etc.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require some other packages for data preparation and model assessment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the `caret` package 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`one-package-fits-all` modeling: `caret` integrates many techniques/algorithms, including data preparation and model assessment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somehow `over-weighted`; does not integrate smoothly with the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tidyverse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Using (mainly) the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modelr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 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One of the first attempts to apply the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tidyverse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approach to modeling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Support for just a limited range of ML techniques 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tidymodels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ecosystem (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rsample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, recipes, 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parnsnip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, yardstick 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etc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)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Loose package of packages for integrating all ML techniques within common framework, such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tidyverse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is for data processing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Very dynamic and still poorly documented  (at least for now – December 2018)</a:t>
            </a:r>
          </a:p>
        </p:txBody>
      </p:sp>
    </p:spTree>
    <p:extLst>
      <p:ext uri="{BB962C8B-B14F-4D97-AF65-F5344CB8AC3E}">
        <p14:creationId xmlns:p14="http://schemas.microsoft.com/office/powerpoint/2010/main" val="2040636891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 fontScale="92500"/>
          </a:bodyPr>
          <a:lstStyle/>
          <a:p>
            <a:r>
              <a:rPr lang="en-US" sz="2800" b="1" dirty="0">
                <a:latin typeface="Avenir Book" charset="0"/>
                <a:ea typeface="Avenir Book" charset="0"/>
                <a:cs typeface="Avenir Book" charset="0"/>
              </a:rPr>
              <a:t>Cross-validating a single Ordinary Least Squ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ares(OLS)</a:t>
            </a:r>
            <a:r>
              <a:rPr lang="en-US" sz="2800" b="1" dirty="0">
                <a:latin typeface="Avenir Book" charset="0"/>
                <a:ea typeface="Avenir Book" charset="0"/>
                <a:cs typeface="Avenir Book" charset="0"/>
              </a:rPr>
              <a:t> model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`caret` package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modelr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tidymodels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ecosystem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Cross-validating multiple OLS models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`caret` package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modelr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tidymodels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ecosystem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Cross-validating a single Logistic Regression model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`caret` package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modelr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tidymodels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ecosystem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0204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Scripts</a:t>
            </a:r>
            <a:r>
              <a:rPr lang="ro-RO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on </a:t>
            </a:r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GitHub</a:t>
            </a:r>
            <a:endParaRPr lang="en-US" sz="3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/>
          </a:bodyPr>
          <a:lstStyle/>
          <a:p>
            <a:r>
              <a:rPr lang="ro-RO" sz="2400" dirty="0" err="1">
                <a:latin typeface="Avenir Medium"/>
                <a:cs typeface="Avenir Medium"/>
              </a:rPr>
              <a:t>See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section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en" sz="2400" b="1" dirty="0">
                <a:cs typeface="Avenir Medium"/>
              </a:rPr>
              <a:t>13 Introduction to Machine Learning</a:t>
            </a:r>
            <a:r>
              <a:rPr lang="ro-RO" sz="2400" b="1" dirty="0">
                <a:cs typeface="Avenir Medium"/>
              </a:rPr>
              <a:t> </a:t>
            </a:r>
            <a:r>
              <a:rPr lang="ro-RO" sz="2400" dirty="0">
                <a:latin typeface="Avenir Medium"/>
                <a:cs typeface="Avenir Medium"/>
              </a:rPr>
              <a:t>of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course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2400" dirty="0">
                <a:cs typeface="Avenir Medium"/>
                <a:hlinkClick r:id="rId2"/>
              </a:rPr>
              <a:t>https://github.com/marinfotache/Data-Processing-Analysis-Science-with-R/tree/master/13%20Introduction%20to%20Machine%20Learning</a:t>
            </a:r>
            <a:endParaRPr lang="ro-RO" sz="2400" dirty="0">
              <a:cs typeface="Avenir Medium"/>
            </a:endParaRPr>
          </a:p>
          <a:p>
            <a:pPr marL="82296" indent="0">
              <a:buNone/>
            </a:pPr>
            <a:endParaRPr lang="ro-RO" sz="2000" dirty="0">
              <a:latin typeface="Avenir Medium"/>
              <a:cs typeface="Avenir Medium"/>
            </a:endParaRPr>
          </a:p>
          <a:p>
            <a:r>
              <a:rPr lang="ro-RO" sz="2400" dirty="0" err="1">
                <a:latin typeface="Avenir Medium"/>
                <a:cs typeface="Avenir Medium"/>
              </a:rPr>
              <a:t>Scripts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related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presentation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" sz="2000" dirty="0">
                <a:latin typeface="Avenir Medium"/>
              </a:rPr>
              <a:t>13a KV of a scoring model with caret, </a:t>
            </a:r>
            <a:r>
              <a:rPr lang="en" sz="2000" dirty="0" err="1">
                <a:latin typeface="Avenir Medium"/>
              </a:rPr>
              <a:t>modelr</a:t>
            </a:r>
            <a:r>
              <a:rPr lang="en" sz="2000" dirty="0">
                <a:latin typeface="Avenir Medium"/>
              </a:rPr>
              <a:t> and </a:t>
            </a:r>
            <a:r>
              <a:rPr lang="en" sz="2000" dirty="0" err="1">
                <a:latin typeface="Avenir Medium"/>
              </a:rPr>
              <a:t>tidymodels.R</a:t>
            </a:r>
            <a:endParaRPr lang="ro-RO" sz="2000" dirty="0">
              <a:latin typeface="Avenir Medium"/>
            </a:endParaRPr>
          </a:p>
          <a:p>
            <a:pPr lvl="1"/>
            <a:r>
              <a:rPr lang="en" sz="2000" dirty="0">
                <a:latin typeface="Avenir Medium"/>
              </a:rPr>
              <a:t>13b KV of multiple scoring models with caret, </a:t>
            </a:r>
            <a:r>
              <a:rPr lang="en" sz="2000" dirty="0" err="1">
                <a:latin typeface="Avenir Medium"/>
              </a:rPr>
              <a:t>modelr</a:t>
            </a:r>
            <a:r>
              <a:rPr lang="en" sz="2000" dirty="0">
                <a:latin typeface="Avenir Medium"/>
              </a:rPr>
              <a:t> and </a:t>
            </a:r>
            <a:r>
              <a:rPr lang="en" sz="2000" dirty="0" err="1">
                <a:latin typeface="Avenir Medium"/>
              </a:rPr>
              <a:t>tidymodels.R</a:t>
            </a:r>
            <a:endParaRPr lang="ro-RO" sz="2000" dirty="0">
              <a:latin typeface="Avenir Medium"/>
            </a:endParaRPr>
          </a:p>
          <a:p>
            <a:pPr lvl="1"/>
            <a:r>
              <a:rPr lang="en" sz="2000" dirty="0">
                <a:latin typeface="Avenir Medium"/>
              </a:rPr>
              <a:t>13c KV of </a:t>
            </a:r>
            <a:r>
              <a:rPr lang="en" sz="2000" dirty="0" err="1">
                <a:latin typeface="Avenir Medium"/>
              </a:rPr>
              <a:t>classsification</a:t>
            </a:r>
            <a:r>
              <a:rPr lang="en" sz="2000" dirty="0">
                <a:latin typeface="Avenir Medium"/>
              </a:rPr>
              <a:t> models with caret, </a:t>
            </a:r>
            <a:r>
              <a:rPr lang="en" sz="2000" dirty="0" err="1">
                <a:latin typeface="Avenir Medium"/>
              </a:rPr>
              <a:t>modelr</a:t>
            </a:r>
            <a:r>
              <a:rPr lang="en" sz="2000" dirty="0">
                <a:latin typeface="Avenir Medium"/>
              </a:rPr>
              <a:t> and </a:t>
            </a:r>
            <a:r>
              <a:rPr lang="en" sz="2000" dirty="0" err="1">
                <a:latin typeface="Avenir Medium"/>
              </a:rPr>
              <a:t>tidymodels.R</a:t>
            </a:r>
            <a:endParaRPr lang="en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73421959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Common Data Science/Machine Learning Techniques (</a:t>
            </a:r>
            <a:r>
              <a:rPr lang="en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Zumel</a:t>
            </a:r>
            <a:r>
              <a:rPr lang="e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Mount, 2014)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371600"/>
            <a:ext cx="84582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r>
              <a:rPr lang="en-US" sz="2400" b="1" dirty="0">
                <a:latin typeface="Avenir Medium"/>
              </a:rPr>
              <a:t>Classification</a:t>
            </a:r>
            <a:r>
              <a:rPr lang="en-US" sz="2400" dirty="0">
                <a:latin typeface="Avenir Medium"/>
              </a:rPr>
              <a:t>  - Deciding if something belongs to one category or another</a:t>
            </a:r>
          </a:p>
          <a:p>
            <a:r>
              <a:rPr lang="en-US" sz="2400" b="1" dirty="0">
                <a:latin typeface="Avenir Medium"/>
              </a:rPr>
              <a:t>Scoring</a:t>
            </a:r>
            <a:r>
              <a:rPr lang="en-US" sz="2400" dirty="0">
                <a:latin typeface="Avenir Medium"/>
              </a:rPr>
              <a:t> - Predicting or estimating a numeric value, such as a price or probability</a:t>
            </a:r>
          </a:p>
          <a:p>
            <a:r>
              <a:rPr lang="en-US" sz="2400" b="1" dirty="0">
                <a:latin typeface="Avenir Medium"/>
              </a:rPr>
              <a:t>Ranking</a:t>
            </a:r>
            <a:r>
              <a:rPr lang="en-US" sz="2400" dirty="0">
                <a:latin typeface="Avenir Medium"/>
              </a:rPr>
              <a:t> - Learning to order items by preferences</a:t>
            </a:r>
          </a:p>
          <a:p>
            <a:r>
              <a:rPr lang="en-US" sz="2400" b="1" dirty="0">
                <a:latin typeface="Avenir Medium"/>
              </a:rPr>
              <a:t>Clustering</a:t>
            </a:r>
            <a:r>
              <a:rPr lang="en-US" sz="2400" dirty="0">
                <a:latin typeface="Avenir Medium"/>
              </a:rPr>
              <a:t> - Grouping items into most-similar groups</a:t>
            </a:r>
          </a:p>
          <a:p>
            <a:r>
              <a:rPr lang="en-US" sz="2400" b="1" dirty="0">
                <a:latin typeface="Avenir Medium"/>
              </a:rPr>
              <a:t>Finding relations </a:t>
            </a:r>
            <a:r>
              <a:rPr lang="en-US" sz="2400" dirty="0">
                <a:latin typeface="Avenir Medium"/>
              </a:rPr>
              <a:t>- Finding correlations or potential causes of effects seen in the data</a:t>
            </a:r>
          </a:p>
          <a:p>
            <a:r>
              <a:rPr lang="en-US" sz="2400" b="1" dirty="0">
                <a:latin typeface="Avenir Medium"/>
              </a:rPr>
              <a:t>Characterization</a:t>
            </a:r>
            <a:r>
              <a:rPr lang="en-US" sz="2400" dirty="0">
                <a:latin typeface="Avenir Medium"/>
              </a:rPr>
              <a:t> - Very general plotting and report generation from data</a:t>
            </a:r>
          </a:p>
          <a:p>
            <a:pPr>
              <a:lnSpc>
                <a:spcPct val="120000"/>
              </a:lnSpc>
            </a:pP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72657329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18253</TotalTime>
  <Words>2107</Words>
  <Application>Microsoft Macintosh PowerPoint</Application>
  <PresentationFormat>On-screen Show (4:3)</PresentationFormat>
  <Paragraphs>286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7" baseType="lpstr">
      <vt:lpstr>Arial Unicode MS</vt:lpstr>
      <vt:lpstr>Arial</vt:lpstr>
      <vt:lpstr>Avenir Book</vt:lpstr>
      <vt:lpstr>Avenir Medium</vt:lpstr>
      <vt:lpstr>Avenir Roman</vt:lpstr>
      <vt:lpstr>Book Antiqua</vt:lpstr>
      <vt:lpstr>Calibri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Equation</vt:lpstr>
      <vt:lpstr>Data  Processing/Analysis/Science  with R</vt:lpstr>
      <vt:lpstr>Main References (Free Books)</vt:lpstr>
      <vt:lpstr>Two Other Excellent Books</vt:lpstr>
      <vt:lpstr>Introductory Video/Web Courses</vt:lpstr>
      <vt:lpstr>(More) Advanced Video/Web Courses</vt:lpstr>
      <vt:lpstr>Agenda</vt:lpstr>
      <vt:lpstr>Agenda (cont.)</vt:lpstr>
      <vt:lpstr>Scripts on GitHub</vt:lpstr>
      <vt:lpstr>Common Data Science/Machine Learning Techniques (Zumel and Mount, 2014)</vt:lpstr>
      <vt:lpstr>Basic Scoring Methods</vt:lpstr>
      <vt:lpstr>Classification Methods</vt:lpstr>
      <vt:lpstr>Evaluating Scoring Models</vt:lpstr>
      <vt:lpstr>Evaluating Scoring Models (cont.)</vt:lpstr>
      <vt:lpstr>Evaluating Classification Models</vt:lpstr>
      <vt:lpstr>Classifier Performance Measures</vt:lpstr>
      <vt:lpstr>Some References on model performance evaluation and cross-validation</vt:lpstr>
      <vt:lpstr>Resources on the `caret` package (including cross-validation for linear and logistic regression)</vt:lpstr>
      <vt:lpstr>Resources on `modelr`</vt:lpstr>
      <vt:lpstr>Resources on `tidymodels` packages</vt:lpstr>
      <vt:lpstr>Resources on `tidymodels` modeling (all steps)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692</cp:revision>
  <dcterms:created xsi:type="dcterms:W3CDTF">2002-10-11T06:23:42Z</dcterms:created>
  <dcterms:modified xsi:type="dcterms:W3CDTF">2019-01-08T19:19:05Z</dcterms:modified>
</cp:coreProperties>
</file>