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1"/>
  </p:notesMasterIdLst>
  <p:sldIdLst>
    <p:sldId id="256" r:id="rId2"/>
    <p:sldId id="471" r:id="rId3"/>
    <p:sldId id="545" r:id="rId4"/>
    <p:sldId id="557" r:id="rId5"/>
    <p:sldId id="560" r:id="rId6"/>
    <p:sldId id="480" r:id="rId7"/>
    <p:sldId id="561" r:id="rId8"/>
    <p:sldId id="486" r:id="rId9"/>
    <p:sldId id="484" r:id="rId1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92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7C35-CCAF-F946-8963-0B9E8E98E71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64FEE-4A1A-3D48-A9F6-BE9A25FC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hDcQal9i4g" TargetMode="External"/><Relationship Id="rId7" Type="http://schemas.openxmlformats.org/officeDocument/2006/relationships/hyperlink" Target="https://www.youtube.com/watch?list=PLjTlxb-wKvXNnjUTX4C8IeIhPBjPkng6B&amp;v=s_h9ruNwI_0" TargetMode="External"/><Relationship Id="rId2" Type="http://schemas.openxmlformats.org/officeDocument/2006/relationships/hyperlink" Target="https://www.youtube.com/watch?v=eVEx_pBEkRI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atacamp.com/community/tutorials/tutorial-on-loops-in-r#gs.SIW9mRE" TargetMode="External"/><Relationship Id="rId5" Type="http://schemas.openxmlformats.org/officeDocument/2006/relationships/hyperlink" Target="https://www.youtube.com/watch?v=dxVFxBOVsXA" TargetMode="External"/><Relationship Id="rId4" Type="http://schemas.openxmlformats.org/officeDocument/2006/relationships/hyperlink" Target="https://www.youtube.com/watch?v=djI-yfk-DZ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4%20Basic%20Programming/04a_prog__basic_structures.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adv-r.had.co.nz/Functions.html" TargetMode="External"/><Relationship Id="rId3" Type="http://schemas.openxmlformats.org/officeDocument/2006/relationships/hyperlink" Target="http://en.wikibooks.org/wiki/R_Programming/Working_with_functions" TargetMode="External"/><Relationship Id="rId7" Type="http://schemas.openxmlformats.org/officeDocument/2006/relationships/hyperlink" Target="http://www.dummies.com/how-to/content/how-to-create-a-function-in-r.html" TargetMode="External"/><Relationship Id="rId2" Type="http://schemas.openxmlformats.org/officeDocument/2006/relationships/hyperlink" Target="https://www.youtube.com/watch?v=KIqlKw2zqEQ&amp;index=2&amp;list=PLjTlxb-wKvXNnjUTX4C8IeIhPBjPkng6B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atacamp.com/community/tutorials/functions-in-r-a-tutorial" TargetMode="External"/><Relationship Id="rId5" Type="http://schemas.openxmlformats.org/officeDocument/2006/relationships/hyperlink" Target="http://www.ats.ucla.edu/stat/r/library/intro_function.htm" TargetMode="External"/><Relationship Id="rId4" Type="http://schemas.openxmlformats.org/officeDocument/2006/relationships/hyperlink" Target="http://www.statmethods.net/management/userfunction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4%20Basic%20Programming/04b_prog__UDFs.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-vector.com/blog/2012/10/error-handling-in-r/" TargetMode="External"/><Relationship Id="rId2" Type="http://schemas.openxmlformats.org/officeDocument/2006/relationships/hyperlink" Target="https://www.youtube.com/watch?v=WCu1Xw4h_n8&amp;list=PLjTlxb-wKvXNnjUTX4C8IeIhPBjPkng6B&amp;index=3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LC3aKwDX3qQ&amp;index=4&amp;list=PLjTlxb-wKvXNnjUTX4C8IeIhPBjPkng6B" TargetMode="External"/><Relationship Id="rId5" Type="http://schemas.openxmlformats.org/officeDocument/2006/relationships/hyperlink" Target="https://www.youtube.com/watch?v=93N0HdoZW9g&amp;index=5&amp;list=PLjTlxb-wKvXOdzysAE6qrEBN_aSBC0LZS" TargetMode="External"/><Relationship Id="rId4" Type="http://schemas.openxmlformats.org/officeDocument/2006/relationships/hyperlink" Target="https://www.youtube.com/watch?v=z-QVymTuLjI&amp;index=9&amp;list=PLjTlxb-wKvXNnjUTX4C8IeIhPBjPkng6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linfay.me/tidyeval-1/" TargetMode="External"/><Relationship Id="rId2" Type="http://schemas.openxmlformats.org/officeDocument/2006/relationships/hyperlink" Target="https://www.enchufa2.es/archives/programming-with-dplyr-by-using-dplyr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rpubs.com/lionel-/programming-draft" TargetMode="External"/><Relationship Id="rId5" Type="http://schemas.openxmlformats.org/officeDocument/2006/relationships/hyperlink" Target="https://cran.r-project.org/web/packages/dplyr/vignettes/programming.html" TargetMode="External"/><Relationship Id="rId4" Type="http://schemas.openxmlformats.org/officeDocument/2006/relationships/hyperlink" Target="https://blog.rstudio.com/2017/06/13/dplyr-0-7-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Data Analysis &amp; </a:t>
            </a:r>
            <a:r>
              <a:rPr lang="en-US" sz="5400" b="1">
                <a:latin typeface="Calisto MT" pitchFamily="18" charset="0"/>
                <a:ea typeface="Batang" pitchFamily="18" charset="-127"/>
              </a:rPr>
              <a:t>Data Science with R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8001375" cy="1828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Programming in R. Basic control structures,</a:t>
            </a:r>
          </a:p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User-Defined Functions, `Tidy` Evaluation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Control structures in R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User-defined functions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Programming utilities (error treatment/debugging)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Case study 1 for basic programming: master admission at FEAA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Case study 2 for basic programming: (linear regression) model selection – backward elimination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Evaluation with `assign` and `get` functions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Introduction to `tidy evaluation`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36891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Scripts</a:t>
            </a:r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b="1" dirty="0">
                <a:cs typeface="Avenir Medium"/>
              </a:rPr>
              <a:t>04 Basic </a:t>
            </a:r>
            <a:r>
              <a:rPr lang="ro-RO" sz="2400" b="1" dirty="0" err="1">
                <a:cs typeface="Avenir Medium"/>
              </a:rPr>
              <a:t>Programming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 err="1">
                <a:cs typeface="Avenir Medium"/>
              </a:rPr>
              <a:t>https</a:t>
            </a:r>
            <a:r>
              <a:rPr lang="ro-RO" sz="2400" dirty="0">
                <a:cs typeface="Avenir Medium"/>
              </a:rPr>
              <a:t>://</a:t>
            </a:r>
            <a:r>
              <a:rPr lang="ro-RO" sz="2400" dirty="0" err="1">
                <a:cs typeface="Avenir Medium"/>
              </a:rPr>
              <a:t>github.com</a:t>
            </a:r>
            <a:r>
              <a:rPr lang="ro-RO" sz="2400" dirty="0">
                <a:cs typeface="Avenir Medium"/>
              </a:rPr>
              <a:t>/</a:t>
            </a:r>
            <a:r>
              <a:rPr lang="ro-RO" sz="2400" dirty="0" err="1">
                <a:cs typeface="Avenir Medium"/>
              </a:rPr>
              <a:t>marinfotache</a:t>
            </a:r>
            <a:r>
              <a:rPr lang="ro-RO" sz="2400" dirty="0">
                <a:cs typeface="Avenir Medium"/>
              </a:rPr>
              <a:t>/Data-</a:t>
            </a:r>
            <a:r>
              <a:rPr lang="ro-RO" sz="2400" dirty="0" err="1">
                <a:cs typeface="Avenir Medium"/>
              </a:rPr>
              <a:t>Processing</a:t>
            </a:r>
            <a:r>
              <a:rPr lang="ro-RO" sz="2400" dirty="0">
                <a:cs typeface="Avenir Medium"/>
              </a:rPr>
              <a:t>-</a:t>
            </a:r>
            <a:r>
              <a:rPr lang="ro-RO" sz="2400" dirty="0" err="1">
                <a:cs typeface="Avenir Medium"/>
              </a:rPr>
              <a:t>Analysis</a:t>
            </a:r>
            <a:r>
              <a:rPr lang="ro-RO" sz="2400" dirty="0">
                <a:cs typeface="Avenir Medium"/>
              </a:rPr>
              <a:t>-</a:t>
            </a:r>
            <a:r>
              <a:rPr lang="ro-RO" sz="2400" dirty="0" err="1">
                <a:cs typeface="Avenir Medium"/>
              </a:rPr>
              <a:t>Science</a:t>
            </a:r>
            <a:r>
              <a:rPr lang="ro-RO" sz="2400" dirty="0">
                <a:cs typeface="Avenir Medium"/>
              </a:rPr>
              <a:t>-</a:t>
            </a:r>
            <a:r>
              <a:rPr lang="ro-RO" sz="2400" dirty="0" err="1">
                <a:cs typeface="Avenir Medium"/>
              </a:rPr>
              <a:t>with</a:t>
            </a:r>
            <a:r>
              <a:rPr lang="ro-RO" sz="2400" dirty="0">
                <a:cs typeface="Avenir Medium"/>
              </a:rPr>
              <a:t>-R/</a:t>
            </a:r>
            <a:r>
              <a:rPr lang="ro-RO" sz="2400" dirty="0" err="1">
                <a:cs typeface="Avenir Medium"/>
              </a:rPr>
              <a:t>tree</a:t>
            </a:r>
            <a:r>
              <a:rPr lang="ro-RO" sz="2400" dirty="0">
                <a:cs typeface="Avenir Medium"/>
              </a:rPr>
              <a:t>/master/04%20Basic%20Programming </a:t>
            </a: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" sz="2000" dirty="0">
                <a:latin typeface="Avenir Medium"/>
              </a:rPr>
              <a:t>04a_prog__basic_structures.R</a:t>
            </a:r>
            <a:endParaRPr lang="ro-RO" sz="2000" dirty="0">
              <a:latin typeface="Avenir Medium"/>
            </a:endParaRPr>
          </a:p>
          <a:p>
            <a:pPr lvl="1"/>
            <a:r>
              <a:rPr lang="ro-RO" sz="2000" dirty="0">
                <a:latin typeface="Avenir Medium"/>
              </a:rPr>
              <a:t>04b_prog__UDFs.R</a:t>
            </a: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7342195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Basic Control Structures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458200" cy="57912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 2.3 - if() Statements, Logical Operators, and the which()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https://www.youtube.com/watch?v=eVEx_pBEkRI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 for loops and while loops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https://www.youtube.com/watch?v=ehDcQal9i4g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 2.4 - for() Loops and Handling Missing Observations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https://www.youtube.com/watch?v=djI-yfk-DZM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Lecture 17 - Looping structures in R 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https://www.youtube.com/watch?v=dxVFxBOVsXA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 Tutorial on Loops in R - Usage and Alternatives (Carlo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Fanara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6"/>
              </a:rPr>
              <a:t>https://www.datacamp.com/community/tutorials/tutorial-on-loops-in-r#gs.SIW9mRE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Control Structures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https://www.youtube.com/watch?list=PLjTlxb-wKvXNnjUTX4C8IeIhPBjPkng6B&amp;v=s_h9ruNwI_0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265732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 </a:t>
            </a:r>
            <a:r>
              <a:rPr lang="en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04a_prog__basic_structures.R</a:t>
            </a:r>
            <a:endParaRPr lang="en-US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486400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Available</a:t>
            </a:r>
            <a:r>
              <a:rPr lang="ro-RO" sz="3000" dirty="0">
                <a:latin typeface="Avenir Medium"/>
                <a:cs typeface="Avenir Medium"/>
              </a:rPr>
              <a:t> on </a:t>
            </a:r>
            <a:r>
              <a:rPr lang="ro-RO" sz="3000" dirty="0" err="1">
                <a:latin typeface="Avenir Medium"/>
                <a:cs typeface="Avenir Medium"/>
              </a:rPr>
              <a:t>GitHub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3000" dirty="0">
                <a:cs typeface="Avenir Medium"/>
                <a:hlinkClick r:id="rId2"/>
              </a:rPr>
              <a:t>https://github.com/marinfotache/Data-Processing-Analysis-Science-with-R/blob/master/04%20Basic%20Programming/04a_prog__basic_structures.R</a:t>
            </a:r>
            <a:endParaRPr lang="ro-RO" sz="3000" dirty="0"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en" sz="3000" dirty="0">
                <a:cs typeface="Avenir Medium"/>
              </a:rPr>
              <a:t>if’s and case’s:</a:t>
            </a:r>
          </a:p>
          <a:p>
            <a:pPr lvl="1"/>
            <a:r>
              <a:rPr lang="en" sz="2600" dirty="0">
                <a:cs typeface="Avenir Medium"/>
              </a:rPr>
              <a:t>`if`</a:t>
            </a:r>
          </a:p>
          <a:p>
            <a:pPr lvl="1"/>
            <a:r>
              <a:rPr lang="en" sz="2600" dirty="0">
                <a:cs typeface="Avenir Medium"/>
              </a:rPr>
              <a:t>`</a:t>
            </a:r>
            <a:r>
              <a:rPr lang="en" sz="2600" dirty="0" err="1">
                <a:cs typeface="Avenir Medium"/>
              </a:rPr>
              <a:t>ifelse</a:t>
            </a:r>
            <a:r>
              <a:rPr lang="en" sz="2600" dirty="0">
                <a:cs typeface="Avenir Medium"/>
              </a:rPr>
              <a:t>`, </a:t>
            </a:r>
          </a:p>
          <a:p>
            <a:pPr lvl="1"/>
            <a:r>
              <a:rPr lang="en" sz="2600" dirty="0">
                <a:cs typeface="Avenir Medium"/>
              </a:rPr>
              <a:t>`</a:t>
            </a:r>
            <a:r>
              <a:rPr lang="en" sz="2600" dirty="0" err="1">
                <a:cs typeface="Avenir Medium"/>
              </a:rPr>
              <a:t>if_else</a:t>
            </a:r>
            <a:r>
              <a:rPr lang="en" sz="2600" dirty="0">
                <a:cs typeface="Avenir Medium"/>
              </a:rPr>
              <a:t>`, </a:t>
            </a:r>
          </a:p>
          <a:p>
            <a:pPr lvl="1"/>
            <a:r>
              <a:rPr lang="en" sz="2600" dirty="0">
                <a:cs typeface="Avenir Medium"/>
              </a:rPr>
              <a:t>`</a:t>
            </a:r>
            <a:r>
              <a:rPr lang="en" sz="2600" dirty="0" err="1">
                <a:cs typeface="Avenir Medium"/>
              </a:rPr>
              <a:t>case_when</a:t>
            </a:r>
            <a:r>
              <a:rPr lang="en" sz="2600" dirty="0">
                <a:cs typeface="Avenir Medium"/>
              </a:rPr>
              <a:t>`     </a:t>
            </a:r>
          </a:p>
          <a:p>
            <a:r>
              <a:rPr lang="en" sz="3000" dirty="0">
                <a:cs typeface="Avenir Medium"/>
              </a:rPr>
              <a:t>loops</a:t>
            </a:r>
          </a:p>
          <a:p>
            <a:pPr lvl="1"/>
            <a:r>
              <a:rPr lang="en" sz="2600" dirty="0">
                <a:cs typeface="Avenir Medium"/>
              </a:rPr>
              <a:t>`repeat`</a:t>
            </a:r>
          </a:p>
          <a:p>
            <a:pPr lvl="1"/>
            <a:r>
              <a:rPr lang="en" sz="2600" dirty="0">
                <a:cs typeface="Avenir Medium"/>
              </a:rPr>
              <a:t>`while`</a:t>
            </a:r>
          </a:p>
          <a:p>
            <a:pPr lvl="1"/>
            <a:r>
              <a:rPr lang="en" sz="2600" dirty="0">
                <a:cs typeface="Avenir Medium"/>
              </a:rPr>
              <a:t>`for`</a:t>
            </a:r>
          </a:p>
          <a:p>
            <a:r>
              <a:rPr lang="en" sz="3000" dirty="0">
                <a:cs typeface="Avenir Medium"/>
              </a:rPr>
              <a:t>Examples on using basic control structures</a:t>
            </a:r>
          </a:p>
          <a:p>
            <a:endParaRPr lang="en" sz="3000" dirty="0">
              <a:cs typeface="Avenir Medium"/>
            </a:endParaRPr>
          </a:p>
          <a:p>
            <a:endParaRPr lang="ro-RO" sz="3000" dirty="0"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5844947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[User-Defined] Functions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458200" cy="5791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Writing Functions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https://www.youtube.com/watch?v=KIqlKw2zqEQ&amp;index=2&amp;list=PLjTlxb-wKvXNnjUTX4C8IeIhPBjPkng6B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R Programming/Working with functions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http://en.wikibooks.org/wiki/R_Programming/Working_with_functions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User-written functions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http://www.statmethods.net/management/userfunctions.html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R Library: Introduction to functions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http://www.ats.ucla.edu/stat/r/library/intro_function.htm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</a:rPr>
              <a:t>A Tutorial on Using Functions in R!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https://www.datacamp.com/community/tutorials/functions-in-r-a-tutorial</a:t>
            </a:r>
            <a:endParaRPr lang="en-US" sz="1800" dirty="0">
              <a:latin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How to Create a Function in R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http://www.dummies.com/how-to/content/how-to-create-a-function-in-r.html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Functions (Advanced R – Hadley Wickham)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8"/>
              </a:rPr>
              <a:t>http://adv-r.had.co.nz/Functions.html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/>
          </a:p>
          <a:p>
            <a:pPr marL="82296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2537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 </a:t>
            </a:r>
            <a:r>
              <a:rPr lang="ro-RO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04b_prog__UDFs.R</a:t>
            </a:r>
            <a:endParaRPr lang="en-US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4864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Available</a:t>
            </a:r>
            <a:r>
              <a:rPr lang="ro-RO" sz="3000" dirty="0">
                <a:latin typeface="Avenir Medium"/>
                <a:cs typeface="Avenir Medium"/>
              </a:rPr>
              <a:t> on </a:t>
            </a:r>
            <a:r>
              <a:rPr lang="ro-RO" sz="3000" dirty="0" err="1">
                <a:latin typeface="Avenir Medium"/>
                <a:cs typeface="Avenir Medium"/>
              </a:rPr>
              <a:t>GitHub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3000" dirty="0">
                <a:cs typeface="Avenir Medium"/>
                <a:hlinkClick r:id="rId2"/>
              </a:rPr>
              <a:t>https://github.com/marinfotache/Data-Processing-Analysis-Science-with-R/blob/master/04%20Basic%20Programming/04b_prog__UDFs.R</a:t>
            </a:r>
            <a:endParaRPr lang="ro-RO" sz="3000" dirty="0">
              <a:cs typeface="Avenir Medium"/>
            </a:endParaRPr>
          </a:p>
          <a:p>
            <a:endParaRPr lang="ro-RO" sz="3000" dirty="0">
              <a:cs typeface="Avenir Medium"/>
            </a:endParaRPr>
          </a:p>
          <a:p>
            <a:r>
              <a:rPr lang="ro-RO" sz="3000" dirty="0" err="1">
                <a:cs typeface="Avenir Medium"/>
              </a:rPr>
              <a:t>Anonymous</a:t>
            </a:r>
            <a:r>
              <a:rPr lang="ro-RO" sz="3000" dirty="0">
                <a:cs typeface="Avenir Medium"/>
              </a:rPr>
              <a:t> (un-</a:t>
            </a:r>
            <a:r>
              <a:rPr lang="ro-RO" sz="3000" dirty="0" err="1">
                <a:cs typeface="Avenir Medium"/>
              </a:rPr>
              <a:t>named</a:t>
            </a:r>
            <a:r>
              <a:rPr lang="ro-RO" sz="3000" dirty="0">
                <a:cs typeface="Avenir Medium"/>
              </a:rPr>
              <a:t>) </a:t>
            </a:r>
            <a:r>
              <a:rPr lang="ro-RO" sz="3000" dirty="0" err="1">
                <a:cs typeface="Avenir Medium"/>
              </a:rPr>
              <a:t>function</a:t>
            </a:r>
            <a:endParaRPr lang="ro-RO" sz="3000" dirty="0">
              <a:cs typeface="Avenir Medium"/>
            </a:endParaRPr>
          </a:p>
          <a:p>
            <a:pPr lvl="1"/>
            <a:r>
              <a:rPr lang="ro-RO" sz="2600" dirty="0">
                <a:cs typeface="Avenir Medium"/>
              </a:rPr>
              <a:t>Simple </a:t>
            </a:r>
            <a:r>
              <a:rPr lang="ro-RO" sz="2600" dirty="0" err="1">
                <a:cs typeface="Avenir Medium"/>
              </a:rPr>
              <a:t>anonymous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function</a:t>
            </a:r>
            <a:r>
              <a:rPr lang="ro-RO" sz="2600" dirty="0">
                <a:cs typeface="Avenir Medium"/>
              </a:rPr>
              <a:t> for a </a:t>
            </a:r>
            <a:r>
              <a:rPr lang="ro-RO" sz="2600" dirty="0" err="1">
                <a:cs typeface="Avenir Medium"/>
              </a:rPr>
              <a:t>list</a:t>
            </a:r>
            <a:endParaRPr lang="ro-RO" sz="2600" dirty="0">
              <a:cs typeface="Avenir Medium"/>
            </a:endParaRPr>
          </a:p>
          <a:p>
            <a:pPr lvl="1"/>
            <a:r>
              <a:rPr lang="ro-RO" sz="2600" dirty="0">
                <a:cs typeface="Avenir Medium"/>
              </a:rPr>
              <a:t>`</a:t>
            </a:r>
            <a:r>
              <a:rPr lang="ro-RO" sz="2600" dirty="0" err="1">
                <a:cs typeface="Avenir Medium"/>
              </a:rPr>
              <a:t>Filter</a:t>
            </a:r>
            <a:r>
              <a:rPr lang="ro-RO" sz="2600" dirty="0">
                <a:cs typeface="Avenir Medium"/>
              </a:rPr>
              <a:t>`, `</a:t>
            </a:r>
            <a:r>
              <a:rPr lang="ro-RO" sz="2600" dirty="0" err="1">
                <a:cs typeface="Avenir Medium"/>
              </a:rPr>
              <a:t>Find</a:t>
            </a:r>
            <a:r>
              <a:rPr lang="ro-RO" sz="2600" dirty="0">
                <a:cs typeface="Avenir Medium"/>
              </a:rPr>
              <a:t>`, `</a:t>
            </a:r>
            <a:r>
              <a:rPr lang="ro-RO" sz="2600" dirty="0" err="1">
                <a:cs typeface="Avenir Medium"/>
              </a:rPr>
              <a:t>Position</a:t>
            </a:r>
            <a:r>
              <a:rPr lang="ro-RO" sz="2600" dirty="0">
                <a:cs typeface="Avenir Medium"/>
              </a:rPr>
              <a:t>` </a:t>
            </a:r>
            <a:r>
              <a:rPr lang="ro-RO" sz="2600" dirty="0" err="1">
                <a:cs typeface="Avenir Medium"/>
              </a:rPr>
              <a:t>with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anonymous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function</a:t>
            </a:r>
            <a:endParaRPr lang="ro-RO" sz="2600" dirty="0">
              <a:cs typeface="Avenir Medium"/>
            </a:endParaRPr>
          </a:p>
          <a:p>
            <a:r>
              <a:rPr lang="ro-RO" sz="3000" dirty="0">
                <a:cs typeface="Avenir Medium"/>
              </a:rPr>
              <a:t>(</a:t>
            </a:r>
            <a:r>
              <a:rPr lang="ro-RO" sz="3000" dirty="0" err="1">
                <a:cs typeface="Avenir Medium"/>
              </a:rPr>
              <a:t>Named</a:t>
            </a:r>
            <a:r>
              <a:rPr lang="ro-RO" sz="3000" dirty="0">
                <a:cs typeface="Avenir Medium"/>
              </a:rPr>
              <a:t>) </a:t>
            </a:r>
            <a:r>
              <a:rPr lang="ro-RO" sz="3000" dirty="0" err="1">
                <a:cs typeface="Avenir Medium"/>
              </a:rPr>
              <a:t>User-Defined</a:t>
            </a:r>
            <a:r>
              <a:rPr lang="ro-RO" sz="3000" dirty="0">
                <a:cs typeface="Avenir Medium"/>
              </a:rPr>
              <a:t> </a:t>
            </a:r>
            <a:r>
              <a:rPr lang="ro-RO" sz="3000" dirty="0" err="1">
                <a:cs typeface="Avenir Medium"/>
              </a:rPr>
              <a:t>Function</a:t>
            </a:r>
            <a:endParaRPr lang="ro-RO" sz="3000" dirty="0">
              <a:cs typeface="Avenir Medium"/>
            </a:endParaRPr>
          </a:p>
          <a:p>
            <a:pPr lvl="1"/>
            <a:r>
              <a:rPr lang="ro-RO" sz="2600" dirty="0">
                <a:cs typeface="Avenir Medium"/>
              </a:rPr>
              <a:t>Basic </a:t>
            </a:r>
            <a:r>
              <a:rPr lang="ro-RO" sz="2600" dirty="0" err="1">
                <a:cs typeface="Avenir Medium"/>
              </a:rPr>
              <a:t>utility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functions</a:t>
            </a:r>
            <a:r>
              <a:rPr lang="ro-RO" sz="2600" dirty="0">
                <a:cs typeface="Avenir Medium"/>
              </a:rPr>
              <a:t> (</a:t>
            </a:r>
            <a:r>
              <a:rPr lang="ro-RO" sz="2600" dirty="0" err="1">
                <a:cs typeface="Avenir Medium"/>
              </a:rPr>
              <a:t>including</a:t>
            </a:r>
            <a:r>
              <a:rPr lang="ro-RO" sz="2600" dirty="0">
                <a:cs typeface="Avenir Medium"/>
              </a:rPr>
              <a:t> a simple </a:t>
            </a:r>
            <a:r>
              <a:rPr lang="ro-RO" sz="2600" dirty="0" err="1">
                <a:cs typeface="Avenir Medium"/>
              </a:rPr>
              <a:t>exercise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which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uses</a:t>
            </a:r>
            <a:r>
              <a:rPr lang="ro-RO" sz="2600" dirty="0">
                <a:cs typeface="Avenir Medium"/>
              </a:rPr>
              <a:t> `</a:t>
            </a:r>
            <a:r>
              <a:rPr lang="ro-RO" sz="2600" dirty="0" err="1">
                <a:cs typeface="Avenir Medium"/>
              </a:rPr>
              <a:t>broom</a:t>
            </a:r>
            <a:r>
              <a:rPr lang="ro-RO" sz="2600" dirty="0">
                <a:cs typeface="Avenir Medium"/>
              </a:rPr>
              <a:t>` </a:t>
            </a:r>
            <a:r>
              <a:rPr lang="ro-RO" sz="2600" dirty="0" err="1">
                <a:cs typeface="Avenir Medium"/>
              </a:rPr>
              <a:t>package</a:t>
            </a:r>
            <a:r>
              <a:rPr lang="ro-RO" sz="2600" dirty="0">
                <a:cs typeface="Avenir Medium"/>
              </a:rPr>
              <a:t>)</a:t>
            </a:r>
          </a:p>
          <a:p>
            <a:pPr lvl="1"/>
            <a:r>
              <a:rPr lang="ro-RO" sz="2600" dirty="0" err="1">
                <a:cs typeface="Avenir Medium"/>
              </a:rPr>
              <a:t>Search</a:t>
            </a:r>
            <a:r>
              <a:rPr lang="ro-RO" sz="2600" dirty="0">
                <a:cs typeface="Avenir Medium"/>
              </a:rPr>
              <a:t>/get </a:t>
            </a:r>
            <a:r>
              <a:rPr lang="ro-RO" sz="2600" dirty="0" err="1">
                <a:cs typeface="Avenir Medium"/>
              </a:rPr>
              <a:t>functions</a:t>
            </a:r>
            <a:endParaRPr lang="ro-RO" sz="2600" dirty="0"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358460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Utilities for Programming (not covered in scripts)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143000"/>
            <a:ext cx="8458200" cy="5715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Scoping Rules for R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https://www.youtube.com/watch?v=WCu1Xw4h_n8&amp;list=PLjTlxb-wKvXNnjUTX4C8IeIhPBjPkng6B&amp;index=3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Error Handling in R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http://www.win-vector.com/blog/2012/10/error-handling-in-r/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Debugging Tools in R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https://www.youtube.com/watch?v=z-QVymTuLjI&amp;index=9&amp;list=PLjTlxb-wKvXNnjUTX4C8IeIhPBjPkng6B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Classes and Methods in R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https://www.youtube.com/watch?v=93N0HdoZW9g&amp;index=5&amp;list=PLjTlxb-wKvXOdzysAE6qrEBN_aSBC0LZS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Optimization Application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6"/>
              </a:rPr>
              <a:t>https://www.youtube.com/watch?v=LC3aKwDX3qQ&amp;index=4&amp;list=PLjTlxb-wKvXNnjUTX4C8IeIhPBjPkng6B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486226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Programming with `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dplyr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(tidy evaluation)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143000"/>
            <a:ext cx="8458200" cy="5715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 </a:t>
            </a:r>
            <a:r>
              <a:rPr lang="en" dirty="0">
                <a:latin typeface="Avenir Medium"/>
              </a:rPr>
              <a:t>Programming with </a:t>
            </a:r>
            <a:r>
              <a:rPr lang="en" dirty="0" err="1">
                <a:latin typeface="Avenir Medium"/>
              </a:rPr>
              <a:t>dplyr</a:t>
            </a:r>
            <a:endParaRPr lang="en" dirty="0">
              <a:latin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" sz="2600" dirty="0">
                <a:latin typeface="Avenir Book" charset="0"/>
              </a:rPr>
              <a:t> https://</a:t>
            </a:r>
            <a:r>
              <a:rPr lang="en" sz="2600" dirty="0" err="1">
                <a:latin typeface="Avenir Book" charset="0"/>
              </a:rPr>
              <a:t>dplyr.tidyverse.org</a:t>
            </a:r>
            <a:r>
              <a:rPr lang="en" sz="2600" dirty="0">
                <a:latin typeface="Avenir Book" charset="0"/>
              </a:rPr>
              <a:t>/articles/</a:t>
            </a:r>
            <a:r>
              <a:rPr lang="en" sz="2600" dirty="0" err="1">
                <a:latin typeface="Avenir Book" charset="0"/>
              </a:rPr>
              <a:t>programming.html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Programming with </a:t>
            </a:r>
            <a:r>
              <a:rPr lang="en-US" dirty="0" err="1">
                <a:latin typeface="Avenir Medium"/>
                <a:cs typeface="Avenir Medium"/>
              </a:rPr>
              <a:t>dplyr</a:t>
            </a:r>
            <a:r>
              <a:rPr lang="en-US" dirty="0">
                <a:latin typeface="Avenir Medium"/>
                <a:cs typeface="Avenir Medium"/>
              </a:rPr>
              <a:t> by using </a:t>
            </a:r>
            <a:r>
              <a:rPr lang="en-US" dirty="0" err="1">
                <a:latin typeface="Avenir Medium"/>
                <a:cs typeface="Avenir Medium"/>
              </a:rPr>
              <a:t>dplyr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https://www.enchufa2.es/archives/programming-with-dplyr-by-using-dplyr.html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Down the rabbit hole with tidy </a:t>
            </a:r>
            <a:r>
              <a:rPr lang="en-US" dirty="0" err="1">
                <a:latin typeface="Avenir Medium"/>
                <a:cs typeface="Avenir Medium"/>
              </a:rPr>
              <a:t>eval</a:t>
            </a:r>
            <a:r>
              <a:rPr lang="en-US" dirty="0">
                <a:latin typeface="Avenir Medium"/>
                <a:cs typeface="Avenir Medium"/>
              </a:rPr>
              <a:t> — Part 1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http://colinfay.me/tidyeval-1/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venir Medium"/>
                <a:cs typeface="Avenir Medium"/>
              </a:rPr>
              <a:t>dplyr</a:t>
            </a:r>
            <a:r>
              <a:rPr lang="en-US" dirty="0">
                <a:latin typeface="Avenir Medium"/>
                <a:cs typeface="Avenir Medium"/>
              </a:rPr>
              <a:t> 0.7.0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https://blog.rstudio.com/2017/06/13/dplyr-0-7-0/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Programming with </a:t>
            </a:r>
            <a:r>
              <a:rPr lang="en-US" dirty="0" err="1">
                <a:latin typeface="Avenir Medium"/>
                <a:cs typeface="Avenir Medium"/>
              </a:rPr>
              <a:t>dplyr</a:t>
            </a:r>
            <a:r>
              <a:rPr lang="en-US" dirty="0">
                <a:latin typeface="Avenir Medium"/>
                <a:cs typeface="Avenir Medium"/>
              </a:rPr>
              <a:t>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https://cran.r-project.org/web/packages/dplyr/vignettes/programming.html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Programming with </a:t>
            </a:r>
            <a:r>
              <a:rPr lang="en-US" dirty="0" err="1">
                <a:latin typeface="Avenir Medium"/>
                <a:cs typeface="Avenir Medium"/>
              </a:rPr>
              <a:t>dplyr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6"/>
              </a:rPr>
              <a:t>http://rpubs.com/lionel-/programming-draft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0659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11399</TotalTime>
  <Words>875</Words>
  <Application>Microsoft Macintosh PowerPoint</Application>
  <PresentationFormat>On-screen Show (4:3)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Arial Unicode MS</vt:lpstr>
      <vt:lpstr>Arial</vt:lpstr>
      <vt:lpstr>Avenir Book</vt:lpstr>
      <vt:lpstr>Avenir Medium</vt:lpstr>
      <vt:lpstr>Book Antiqua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Analysis &amp; Data Science with R</vt:lpstr>
      <vt:lpstr>Agenda</vt:lpstr>
      <vt:lpstr>Scripts on GitHub</vt:lpstr>
      <vt:lpstr>Some References on Basic Control Structures</vt:lpstr>
      <vt:lpstr>Script 04a_prog__basic_structures.R</vt:lpstr>
      <vt:lpstr>Some References [User-Defined] Functions</vt:lpstr>
      <vt:lpstr>Script 04b_prog__UDFs.R</vt:lpstr>
      <vt:lpstr>Utilities for Programming (not covered in scripts)</vt:lpstr>
      <vt:lpstr>Programming with `dplyr` (tidy evaluation)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600</cp:revision>
  <dcterms:created xsi:type="dcterms:W3CDTF">2002-10-11T06:23:42Z</dcterms:created>
  <dcterms:modified xsi:type="dcterms:W3CDTF">2018-11-25T07:21:34Z</dcterms:modified>
</cp:coreProperties>
</file>