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4"/>
  </p:sldMasterIdLst>
  <p:sldIdLst>
    <p:sldId id="256" r:id="rId5"/>
    <p:sldId id="519" r:id="rId6"/>
    <p:sldId id="518" r:id="rId7"/>
    <p:sldId id="470" r:id="rId8"/>
    <p:sldId id="473" r:id="rId9"/>
    <p:sldId id="475" r:id="rId10"/>
    <p:sldId id="476" r:id="rId11"/>
    <p:sldId id="522" r:id="rId12"/>
    <p:sldId id="506" r:id="rId13"/>
    <p:sldId id="507" r:id="rId14"/>
    <p:sldId id="508" r:id="rId15"/>
    <p:sldId id="523" r:id="rId16"/>
    <p:sldId id="524" r:id="rId17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93946" autoAdjust="0"/>
  </p:normalViewPr>
  <p:slideViewPr>
    <p:cSldViewPr>
      <p:cViewPr varScale="1">
        <p:scale>
          <a:sx n="119" d="100"/>
          <a:sy n="119" d="100"/>
        </p:scale>
        <p:origin x="200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0A5E2-7B70-4D7F-92C3-938E981F54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F92BBA-E91E-4534-92B0-B2514B525D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6FC29-4971-4032-B354-CAA768C1F5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752600"/>
            <a:ext cx="3733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953000" y="1752600"/>
            <a:ext cx="3733800" cy="4114800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44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52813" y="61071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818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47E78-66DF-4511-AAB1-D534E23A1E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1B7E54-3F05-440A-8157-79DCC334D5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861437-5D87-4C75-A818-2E6DC8DD01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3E7F3F-7EF1-4FC5-94CD-DBF53B1EB3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0E4D85-CFBD-4A61-B1EF-B1CC1B8820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326E4-DBD4-477F-BE56-046141F86F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66C2CE-F81A-4641-A3EC-48C1241CA9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8A830E-468A-4D27-8C22-9F823A5A94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963FFF-4134-4832-B670-FF2B672A45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en-US"/>
              <a:t>Click to edit Master text styles</a:t>
            </a:r>
          </a:p>
          <a:p>
            <a:pPr marL="639763" lvl="1" indent="-236538" algn="l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</a:pPr>
            <a:r>
              <a:rPr kumimoji="0" lang="en-US"/>
              <a:t>Second level</a:t>
            </a:r>
          </a:p>
          <a:p>
            <a:pPr marL="885825" lvl="2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</a:pPr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9AFEC012-15DC-4BC4-B389-B831C4944F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3600" b="1" i="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Arial Unicode MS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lang="en-US" sz="2800" kern="1200" smtClean="0">
          <a:solidFill>
            <a:schemeClr val="tx1"/>
          </a:solidFill>
          <a:latin typeface="Avenir Medium"/>
          <a:ea typeface="+mn-ea"/>
          <a:cs typeface="+mn-cs"/>
        </a:defRPr>
      </a:lvl1pPr>
      <a:lvl2pPr marL="860425" indent="-457200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lang="en-US" sz="2400" kern="1200" smtClean="0">
          <a:solidFill>
            <a:schemeClr val="tx1"/>
          </a:solidFill>
          <a:latin typeface="Arial"/>
          <a:ea typeface="+mn-ea"/>
          <a:cs typeface="+mn-cs"/>
        </a:defRPr>
      </a:lvl2pPr>
      <a:lvl3pPr marL="1000125" indent="-3429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lang="en-US" sz="2200" kern="1200" smtClean="0">
          <a:solidFill>
            <a:schemeClr val="tx1"/>
          </a:solidFill>
          <a:latin typeface="Book Antiqua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uterworld.com/article/2497164/business-intelligence/beginner-s-guide-to-r-get-your-data-into-r.html" TargetMode="External"/><Relationship Id="rId2" Type="http://schemas.openxmlformats.org/officeDocument/2006/relationships/hyperlink" Target="http://cran.r-project.org/doc/manuals/r-release/R-data.html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science.nature.nps.gov/im/datamgmt/statistics/r/fundamentals/index.cfm" TargetMode="External"/><Relationship Id="rId5" Type="http://schemas.openxmlformats.org/officeDocument/2006/relationships/hyperlink" Target="http://www.r-bloggers.com/importing-data-into-r-from-different-sources/" TargetMode="External"/><Relationship Id="rId4" Type="http://schemas.openxmlformats.org/officeDocument/2006/relationships/hyperlink" Target="https://www.youtube.com/watch?v=aBzAels6jPk&amp;index=9&amp;list=PLjTlxb-wKvXNSDfcKPFH2gzHGyjpeCZmJ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camp.com/community/tutorials/r-data-import-tutorial#gs.wWkdN3Y" TargetMode="External"/><Relationship Id="rId7" Type="http://schemas.openxmlformats.org/officeDocument/2006/relationships/hyperlink" Target="http://www.r-bloggers.com/importing-data-into-r-part-two/" TargetMode="External"/><Relationship Id="rId2" Type="http://schemas.openxmlformats.org/officeDocument/2006/relationships/hyperlink" Target="http://blog.revolutionanalytics.com/2014/06/reading-data-from-the-new-version-of-google-spreadsheets.html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vimeo.com/130548869" TargetMode="External"/><Relationship Id="rId5" Type="http://schemas.openxmlformats.org/officeDocument/2006/relationships/hyperlink" Target="http://www.r-bloggers.com/r-tutorial-on-reading-and-importing-excel-files-into-r/" TargetMode="External"/><Relationship Id="rId4" Type="http://schemas.openxmlformats.org/officeDocument/2006/relationships/hyperlink" Target="https://www.datacamp.com/community/tutorials/importing-data-r-part-two#gs.odSNCOo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infotache/Data-Processing-Analysis-Science-with-R/blob/master/02%20Basic%20Data%20Import%20and%20Export/02a_basic_data_input_output.R" TargetMode="Externa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-bloggers.com/connecting-r-to-an-oracle-database-with-rjdbc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057400"/>
            <a:ext cx="8458200" cy="2209800"/>
          </a:xfrm>
        </p:spPr>
        <p:txBody>
          <a:bodyPr anchor="b">
            <a:noAutofit/>
          </a:bodyPr>
          <a:lstStyle/>
          <a:p>
            <a:pPr algn="ctr">
              <a:defRPr/>
            </a:pPr>
            <a:r>
              <a:rPr lang="en-US" sz="4800" dirty="0">
                <a:latin typeface="Calisto MT" pitchFamily="18" charset="0"/>
                <a:ea typeface="Batang" pitchFamily="18" charset="-127"/>
              </a:rPr>
              <a:t>Data </a:t>
            </a:r>
            <a:br>
              <a:rPr lang="en-US" sz="4800" dirty="0">
                <a:latin typeface="Calisto MT" pitchFamily="18" charset="0"/>
                <a:ea typeface="Batang" pitchFamily="18" charset="-127"/>
              </a:rPr>
            </a:br>
            <a:r>
              <a:rPr lang="en-US" sz="4800" dirty="0">
                <a:latin typeface="Calisto MT" pitchFamily="18" charset="0"/>
                <a:ea typeface="Batang" pitchFamily="18" charset="-127"/>
              </a:rPr>
              <a:t>Processing/Analysis/Science </a:t>
            </a:r>
            <a:br>
              <a:rPr lang="en-US" sz="4800" dirty="0">
                <a:latin typeface="Calisto MT" pitchFamily="18" charset="0"/>
                <a:ea typeface="Batang" pitchFamily="18" charset="-127"/>
              </a:rPr>
            </a:br>
            <a:r>
              <a:rPr lang="en-US" sz="4800" dirty="0">
                <a:latin typeface="Calisto MT" pitchFamily="18" charset="0"/>
                <a:ea typeface="Batang" pitchFamily="18" charset="-127"/>
              </a:rPr>
              <a:t>with R</a:t>
            </a:r>
            <a:endParaRPr sz="4800" b="1" dirty="0">
              <a:latin typeface="Calisto MT" pitchFamily="18" charset="0"/>
              <a:ea typeface="Batang" pitchFamily="18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4495800"/>
            <a:ext cx="7899187" cy="137160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algn="ctr">
              <a:defRPr/>
            </a:pPr>
            <a:r>
              <a:rPr lang="en-US" sz="4400" b="1" dirty="0">
                <a:latin typeface="Gabriola"/>
                <a:cs typeface="Gabriola"/>
              </a:rPr>
              <a:t>Basic Options for Data Input and Output </a:t>
            </a:r>
          </a:p>
          <a:p>
            <a:pPr algn="ctr">
              <a:defRPr/>
            </a:pPr>
            <a:r>
              <a:rPr lang="en-US" sz="4400" b="1" dirty="0">
                <a:latin typeface="Gabriola"/>
                <a:cs typeface="Gabriola"/>
              </a:rPr>
              <a:t>(Import and Export)</a:t>
            </a:r>
          </a:p>
        </p:txBody>
      </p:sp>
      <p:pic>
        <p:nvPicPr>
          <p:cNvPr id="5" name="Picture 2" descr="logouai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2" y="337112"/>
            <a:ext cx="958644" cy="958644"/>
          </a:xfrm>
          <a:prstGeom prst="rect">
            <a:avLst/>
          </a:prstGeom>
          <a:noFill/>
        </p:spPr>
      </p:pic>
      <p:pic>
        <p:nvPicPr>
          <p:cNvPr id="6" name="Picture 4" descr="http://www.feaa.uaic.ro/assets/img/logo-feaa-to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390090"/>
            <a:ext cx="2362575" cy="752910"/>
          </a:xfrm>
          <a:prstGeom prst="rect">
            <a:avLst/>
          </a:prstGeom>
          <a:noFill/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5943601"/>
            <a:ext cx="660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latin typeface="Gabriola" pitchFamily="82" charset="0"/>
                <a:cs typeface="Vani" pitchFamily="34" charset="0"/>
              </a:rPr>
              <a:t>By Marin Fotache 	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0600" y="304800"/>
            <a:ext cx="5257800" cy="763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1400" dirty="0" err="1">
                <a:latin typeface="Segoe UI Semibold" pitchFamily="34" charset="0"/>
              </a:rPr>
              <a:t>Al.I</a:t>
            </a:r>
            <a:r>
              <a:rPr lang="ro-RO" sz="1400">
                <a:latin typeface="Segoe UI Semibold" pitchFamily="34" charset="0"/>
              </a:rPr>
              <a:t>. Cuza </a:t>
            </a:r>
            <a:r>
              <a:rPr lang="en-US" sz="1400">
                <a:latin typeface="Segoe UI Semibold" pitchFamily="34" charset="0"/>
              </a:rPr>
              <a:t>University of </a:t>
            </a:r>
            <a:r>
              <a:rPr lang="ro-RO" sz="1400">
                <a:latin typeface="Segoe UI Semibold" pitchFamily="34" charset="0"/>
              </a:rPr>
              <a:t>Iași </a:t>
            </a:r>
          </a:p>
          <a:p>
            <a:pPr>
              <a:buNone/>
            </a:pPr>
            <a:r>
              <a:rPr lang="ro-RO" sz="1400">
                <a:latin typeface="Segoe UI Semibold" pitchFamily="34" charset="0"/>
              </a:rPr>
              <a:t>Facult</a:t>
            </a:r>
            <a:r>
              <a:rPr lang="en-US" sz="1400">
                <a:latin typeface="Segoe UI Semibold" pitchFamily="34" charset="0"/>
              </a:rPr>
              <a:t>y of Economics</a:t>
            </a:r>
            <a:r>
              <a:rPr lang="ro-RO" sz="1400">
                <a:latin typeface="Segoe UI Semibold" pitchFamily="34" charset="0"/>
              </a:rPr>
              <a:t> </a:t>
            </a:r>
            <a:r>
              <a:rPr lang="en-US" sz="1400">
                <a:latin typeface="Segoe UI Semibold" pitchFamily="34" charset="0"/>
              </a:rPr>
              <a:t>and Business</a:t>
            </a:r>
            <a:r>
              <a:rPr lang="ro-RO" sz="1400">
                <a:latin typeface="Segoe UI Semibold" pitchFamily="34" charset="0"/>
              </a:rPr>
              <a:t> Administra</a:t>
            </a:r>
            <a:r>
              <a:rPr lang="en-US" sz="1400" err="1">
                <a:latin typeface="Segoe UI Semibold" pitchFamily="34" charset="0"/>
              </a:rPr>
              <a:t>tion</a:t>
            </a:r>
            <a:endParaRPr lang="ro-RO" sz="1400">
              <a:latin typeface="Segoe UI Semibold" pitchFamily="34" charset="0"/>
            </a:endParaRPr>
          </a:p>
          <a:p>
            <a:pPr>
              <a:buNone/>
            </a:pPr>
            <a:r>
              <a:rPr lang="en-US" sz="1400">
                <a:latin typeface="Segoe UI Semibold" pitchFamily="34" charset="0"/>
              </a:rPr>
              <a:t>Department of Accounting, Information Systems and Statistics </a:t>
            </a: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752"/>
            <a:ext cx="9144000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/>
              <a:t>Access Oracle databases through JDBC (cont.)</a:t>
            </a:r>
            <a:endParaRPr lang="en-US" sz="36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84096" cy="5562600"/>
          </a:xfrm>
        </p:spPr>
        <p:txBody>
          <a:bodyPr>
            <a:noAutofit/>
          </a:bodyPr>
          <a:lstStyle/>
          <a:p>
            <a:r>
              <a:rPr lang="en-US" sz="2000"/>
              <a:t>Getting some information</a:t>
            </a:r>
          </a:p>
          <a:p>
            <a:pPr lvl="1"/>
            <a:r>
              <a:rPr lang="en-US" sz="1600"/>
              <a:t>Java version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20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.jinit()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20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print(.jcall("java/lang/System", "S", "getProperty", "java.version"))</a:t>
            </a:r>
          </a:p>
          <a:p>
            <a:pPr lvl="1"/>
            <a:r>
              <a:rPr lang="en-US" sz="1600"/>
              <a:t>classPath (just for the record)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20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.jclassPath()</a:t>
            </a:r>
          </a:p>
          <a:p>
            <a:r>
              <a:rPr lang="en-US" sz="2000"/>
              <a:t>Load RJDBC package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20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Install.packages(RJDBC)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20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library(RJDBC)</a:t>
            </a:r>
          </a:p>
          <a:p>
            <a:r>
              <a:rPr lang="en-US" sz="2000"/>
              <a:t>Create connection driver and open connection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20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jdbcDriver &lt;- JDBC(driverClass="oracle.jdbc.OracleDriver", 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20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classPath="/Users/admin/Downloads/ojdbc6.jar")</a:t>
            </a:r>
          </a:p>
        </p:txBody>
      </p:sp>
    </p:spTree>
    <p:extLst>
      <p:ext uri="{BB962C8B-B14F-4D97-AF65-F5344CB8AC3E}">
        <p14:creationId xmlns:p14="http://schemas.microsoft.com/office/powerpoint/2010/main" val="1521314087"/>
      </p:ext>
    </p:extLst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752"/>
            <a:ext cx="9144000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/>
              <a:t>Access Oracle databases through JDBC (cont.)</a:t>
            </a:r>
            <a:endParaRPr lang="en-US" sz="36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8045896" cy="5410200"/>
          </a:xfrm>
        </p:spPr>
        <p:txBody>
          <a:bodyPr>
            <a:noAutofit/>
          </a:bodyPr>
          <a:lstStyle/>
          <a:p>
            <a:r>
              <a:rPr lang="en-US" sz="2000"/>
              <a:t>Open connection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20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jdbcConnection &lt;- dbConnect(jdbcDriver, 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20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	"jdbc:oracle:thin:@//10.10.0.7:1521/orcl", 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20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	"bd2", 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20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	"bd2")</a:t>
            </a:r>
          </a:p>
          <a:p>
            <a:r>
              <a:rPr lang="en-US" sz="2000"/>
              <a:t>Launch the Oracle query and store the result into the data frame </a:t>
            </a:r>
            <a:r>
              <a:rPr lang="en-US" sz="2000" b="1"/>
              <a:t>st</a:t>
            </a:r>
          </a:p>
          <a:p>
            <a:pPr marL="82296" indent="0">
              <a:buNone/>
            </a:pPr>
            <a:r>
              <a:rPr lang="en-US" sz="20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 &lt;- dbGetQuery(jdbcConnection, </a:t>
            </a:r>
          </a:p>
          <a:p>
            <a:pPr marL="82296" indent="0">
              <a:buNone/>
            </a:pPr>
            <a:r>
              <a:rPr lang="en-US" sz="20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	"SELECT * FROM studenti")</a:t>
            </a:r>
            <a:endParaRPr lang="en-US" sz="2000"/>
          </a:p>
          <a:p>
            <a:r>
              <a:rPr lang="en-US" sz="2000"/>
              <a:t>Close connection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20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dbDisconnect(jdbcConnection)</a:t>
            </a:r>
          </a:p>
        </p:txBody>
      </p:sp>
    </p:spTree>
    <p:extLst>
      <p:ext uri="{BB962C8B-B14F-4D97-AF65-F5344CB8AC3E}">
        <p14:creationId xmlns:p14="http://schemas.microsoft.com/office/powerpoint/2010/main" val="3283469992"/>
      </p:ext>
    </p:extLst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229600" cy="1295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/>
              <a:t>Savin</a:t>
            </a:r>
            <a:r>
              <a:rPr lang="en-US" dirty="0"/>
              <a:t>g/Exporting</a:t>
            </a:r>
            <a:r>
              <a:rPr lang="en-US" sz="3600" b="1" dirty="0"/>
              <a:t> R data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CF44375-E4EC-9648-8B79-C26D5F1E4E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1202858"/>
              </p:ext>
            </p:extLst>
          </p:nvPr>
        </p:nvGraphicFramePr>
        <p:xfrm>
          <a:off x="76200" y="1447800"/>
          <a:ext cx="9067800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1470">
                  <a:extLst>
                    <a:ext uri="{9D8B030D-6E8A-4147-A177-3AD203B41FA5}">
                      <a16:colId xmlns:a16="http://schemas.microsoft.com/office/drawing/2014/main" val="3995735298"/>
                    </a:ext>
                  </a:extLst>
                </a:gridCol>
                <a:gridCol w="1360170">
                  <a:extLst>
                    <a:ext uri="{9D8B030D-6E8A-4147-A177-3AD203B41FA5}">
                      <a16:colId xmlns:a16="http://schemas.microsoft.com/office/drawing/2014/main" val="754205714"/>
                    </a:ext>
                  </a:extLst>
                </a:gridCol>
                <a:gridCol w="3022600">
                  <a:extLst>
                    <a:ext uri="{9D8B030D-6E8A-4147-A177-3AD203B41FA5}">
                      <a16:colId xmlns:a16="http://schemas.microsoft.com/office/drawing/2014/main" val="3627480426"/>
                    </a:ext>
                  </a:extLst>
                </a:gridCol>
                <a:gridCol w="1813560">
                  <a:extLst>
                    <a:ext uri="{9D8B030D-6E8A-4147-A177-3AD203B41FA5}">
                      <a16:colId xmlns:a16="http://schemas.microsoft.com/office/drawing/2014/main" val="35554232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Destination</a:t>
                      </a:r>
                      <a:r>
                        <a:rPr lang="ro-RO" b="0" i="0" dirty="0">
                          <a:latin typeface="Avenir Medium" panose="02000503020000020003" pitchFamily="2" charset="0"/>
                        </a:rPr>
                        <a:t> (File) </a:t>
                      </a:r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Type</a:t>
                      </a:r>
                      <a:endParaRPr lang="ro-RO" b="0" i="0" dirty="0">
                        <a:latin typeface="Avenir Medium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Base</a:t>
                      </a:r>
                      <a:r>
                        <a:rPr lang="ro-RO" b="0" i="0" dirty="0">
                          <a:latin typeface="Avenir Medium" panose="02000503020000020003" pitchFamily="2" charset="0"/>
                        </a:rPr>
                        <a:t> R </a:t>
                      </a:r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functions</a:t>
                      </a:r>
                      <a:endParaRPr lang="ro-RO" b="0" i="0" dirty="0">
                        <a:latin typeface="Avenir Medium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Recommended</a:t>
                      </a:r>
                      <a:r>
                        <a:rPr lang="ro-RO" b="0" i="0" dirty="0">
                          <a:latin typeface="Avenir Medium" panose="02000503020000020003" pitchFamily="2" charset="0"/>
                        </a:rPr>
                        <a:t> </a:t>
                      </a:r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packages</a:t>
                      </a:r>
                      <a:endParaRPr lang="ro-RO" b="0" i="0" dirty="0">
                        <a:latin typeface="Avenir Medium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Other</a:t>
                      </a:r>
                      <a:r>
                        <a:rPr lang="ro-RO" b="0" i="0">
                          <a:latin typeface="Avenir Medium" panose="02000503020000020003" pitchFamily="2" charset="0"/>
                        </a:rPr>
                        <a:t> </a:t>
                      </a:r>
                      <a:r>
                        <a:rPr lang="ro-RO" b="0" i="0" err="1">
                          <a:latin typeface="Avenir Medium" panose="02000503020000020003" pitchFamily="2" charset="0"/>
                        </a:rPr>
                        <a:t>packages</a:t>
                      </a:r>
                      <a:endParaRPr lang="ro-RO" b="0" i="0">
                        <a:latin typeface="Avenir Medium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337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b="0" i="0" dirty="0">
                          <a:latin typeface="Avenir Medium" panose="02000503020000020003" pitchFamily="2" charset="0"/>
                        </a:rPr>
                        <a:t>.</a:t>
                      </a:r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RData</a:t>
                      </a:r>
                      <a:r>
                        <a:rPr lang="ro-RO" b="0" i="0" dirty="0">
                          <a:latin typeface="Avenir Medium" panose="02000503020000020003" pitchFamily="2" charset="0"/>
                        </a:rPr>
                        <a:t> file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save.image</a:t>
                      </a:r>
                      <a:endParaRPr lang="ro-RO" b="0" i="0" dirty="0">
                        <a:latin typeface="Avenir Medium" panose="02000503020000020003" pitchFamily="2" charset="0"/>
                      </a:endParaRPr>
                    </a:p>
                    <a:p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save</a:t>
                      </a:r>
                      <a:endParaRPr lang="ro-RO" b="0" i="0" dirty="0">
                        <a:latin typeface="Avenir Medium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b="0" i="0" dirty="0">
                        <a:latin typeface="Avenir Medium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b="0" i="0" dirty="0">
                        <a:latin typeface="Avenir Medium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671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Delimited</a:t>
                      </a:r>
                      <a:r>
                        <a:rPr lang="ro-RO" b="0" i="0" dirty="0">
                          <a:latin typeface="Avenir Medium" panose="02000503020000020003" pitchFamily="2" charset="0"/>
                        </a:rPr>
                        <a:t> text file (.</a:t>
                      </a:r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txt</a:t>
                      </a:r>
                      <a:r>
                        <a:rPr lang="ro-RO" b="0" i="0" dirty="0">
                          <a:latin typeface="Avenir Medium" panose="02000503020000020003" pitchFamily="2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ro-RO" b="0" i="0" kern="1200" dirty="0" err="1">
                          <a:solidFill>
                            <a:schemeClr val="dk1"/>
                          </a:solidFill>
                          <a:latin typeface="Avenir Medium" panose="02000503020000020003" pitchFamily="2" charset="0"/>
                          <a:ea typeface="+mn-ea"/>
                          <a:cs typeface="+mn-cs"/>
                        </a:rPr>
                        <a:t>write.table</a:t>
                      </a:r>
                      <a:endParaRPr kumimoji="0" lang="ro-RO" b="0" i="0" kern="1200" dirty="0">
                        <a:solidFill>
                          <a:schemeClr val="dk1"/>
                        </a:solidFill>
                        <a:latin typeface="Avenir Medium" panose="02000503020000020003" pitchFamily="2" charset="0"/>
                        <a:ea typeface="+mn-ea"/>
                        <a:cs typeface="+mn-cs"/>
                      </a:endParaRPr>
                    </a:p>
                    <a:p>
                      <a:pPr marL="0" indent="0" algn="l" rtl="0" eaLnBrk="1" latinLnBrk="0" hangingPunct="1">
                        <a:buFont typeface="Arial" panose="020B0604020202020204" pitchFamily="34" charset="0"/>
                        <a:buNone/>
                      </a:pPr>
                      <a:endParaRPr kumimoji="0" lang="ro-RO" b="0" i="0" kern="1200" dirty="0">
                        <a:solidFill>
                          <a:schemeClr val="dk1"/>
                        </a:solidFill>
                        <a:latin typeface="Avenir Medium" panose="02000503020000020003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readr</a:t>
                      </a:r>
                      <a:endParaRPr lang="ro-RO" b="0" i="0" dirty="0">
                        <a:latin typeface="Avenir Medium" panose="02000503020000020003" pitchFamily="2" charset="0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ro-RO" sz="1200" b="0" i="0" dirty="0" err="1">
                          <a:latin typeface="Avenir Medium" panose="02000503020000020003" pitchFamily="2" charset="0"/>
                        </a:rPr>
                        <a:t>write_tsv</a:t>
                      </a:r>
                      <a:endParaRPr lang="ro-RO" sz="1200" b="0" i="0" dirty="0">
                        <a:latin typeface="Avenir Medium" panose="02000503020000020003" pitchFamily="2" charset="0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ro-RO" sz="1200" b="0" i="0" dirty="0" err="1">
                          <a:latin typeface="Avenir Medium" panose="02000503020000020003" pitchFamily="2" charset="0"/>
                        </a:rPr>
                        <a:t>write_delim</a:t>
                      </a:r>
                      <a:endParaRPr lang="ro-RO" sz="1200" b="0" i="0" dirty="0">
                        <a:latin typeface="Avenir Medium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rio</a:t>
                      </a:r>
                      <a:endParaRPr lang="ro-RO" b="0" i="0" dirty="0">
                        <a:latin typeface="Avenir Medium" panose="02000503020000020003" pitchFamily="2" charset="0"/>
                      </a:endParaRPr>
                    </a:p>
                    <a:p>
                      <a:r>
                        <a:rPr lang="ro-RO" sz="1200" b="0" i="0" dirty="0">
                          <a:latin typeface="Avenir Medium" panose="02000503020000020003" pitchFamily="2" charset="0"/>
                        </a:rPr>
                        <a:t>- export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098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Comma</a:t>
                      </a:r>
                      <a:r>
                        <a:rPr lang="ro-RO" b="0" i="0" dirty="0">
                          <a:latin typeface="Avenir Medium" panose="02000503020000020003" pitchFamily="2" charset="0"/>
                        </a:rPr>
                        <a:t> </a:t>
                      </a:r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separated</a:t>
                      </a:r>
                      <a:r>
                        <a:rPr lang="ro-RO" b="0" i="0" dirty="0">
                          <a:latin typeface="Avenir Medium" panose="02000503020000020003" pitchFamily="2" charset="0"/>
                        </a:rPr>
                        <a:t> </a:t>
                      </a:r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files</a:t>
                      </a:r>
                      <a:r>
                        <a:rPr lang="ro-RO" b="0" i="0" dirty="0">
                          <a:latin typeface="Avenir Medium" panose="02000503020000020003" pitchFamily="2" charset="0"/>
                        </a:rPr>
                        <a:t> (.</a:t>
                      </a:r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csv</a:t>
                      </a:r>
                      <a:r>
                        <a:rPr lang="ro-RO" b="0" i="0" dirty="0">
                          <a:latin typeface="Avenir Medium" panose="02000503020000020003" pitchFamily="2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ro-RO" b="0" i="0" kern="1200" dirty="0" err="1">
                          <a:solidFill>
                            <a:schemeClr val="dk1"/>
                          </a:solidFill>
                          <a:latin typeface="Avenir Medium" panose="02000503020000020003" pitchFamily="2" charset="0"/>
                          <a:ea typeface="+mn-ea"/>
                          <a:cs typeface="+mn-cs"/>
                        </a:rPr>
                        <a:t>read.table</a:t>
                      </a:r>
                      <a:endParaRPr kumimoji="0" lang="ro-RO" b="0" i="0" kern="1200" dirty="0">
                        <a:solidFill>
                          <a:schemeClr val="dk1"/>
                        </a:solidFill>
                        <a:latin typeface="Avenir Medium" panose="02000503020000020003" pitchFamily="2" charset="0"/>
                        <a:ea typeface="+mn-ea"/>
                        <a:cs typeface="+mn-cs"/>
                      </a:endParaRPr>
                    </a:p>
                    <a:p>
                      <a:pPr marL="0" indent="0" algn="l" rtl="0" eaLnBrk="1" latinLnBrk="0" hangingPunct="1">
                        <a:buFont typeface="Arial" panose="020B0604020202020204" pitchFamily="34" charset="0"/>
                        <a:buNone/>
                      </a:pPr>
                      <a:endParaRPr kumimoji="0" lang="ro-RO" b="0" i="0" kern="1200" dirty="0">
                        <a:solidFill>
                          <a:schemeClr val="dk1"/>
                        </a:solidFill>
                        <a:latin typeface="Avenir Medium" panose="02000503020000020003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readr</a:t>
                      </a:r>
                      <a:endParaRPr lang="ro-RO" b="0" i="0" dirty="0">
                        <a:latin typeface="Avenir Medium" panose="02000503020000020003" pitchFamily="2" charset="0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ro-RO" sz="1200" b="0" i="0" dirty="0" err="1">
                          <a:latin typeface="Avenir Medium" panose="02000503020000020003" pitchFamily="2" charset="0"/>
                        </a:rPr>
                        <a:t>write_csv</a:t>
                      </a:r>
                      <a:endParaRPr lang="ro-RO" sz="1200" b="0" i="0" dirty="0">
                        <a:latin typeface="Avenir Medium" panose="02000503020000020003" pitchFamily="2" charset="0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ro-RO" sz="1200" b="0" i="0" dirty="0" err="1">
                          <a:latin typeface="Avenir Medium" panose="02000503020000020003" pitchFamily="2" charset="0"/>
                        </a:rPr>
                        <a:t>write_delim</a:t>
                      </a:r>
                      <a:endParaRPr lang="ro-RO" sz="1200" b="0" i="0" dirty="0">
                        <a:latin typeface="Avenir Medium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rio</a:t>
                      </a:r>
                      <a:endParaRPr lang="ro-RO" b="0" i="0" dirty="0">
                        <a:latin typeface="Avenir Medium" panose="02000503020000020003" pitchFamily="2" charset="0"/>
                      </a:endParaRPr>
                    </a:p>
                    <a:p>
                      <a:r>
                        <a:rPr lang="ro-RO" sz="1200" b="0" i="0" dirty="0">
                          <a:latin typeface="Avenir Medium" panose="02000503020000020003" pitchFamily="2" charset="0"/>
                        </a:rPr>
                        <a:t>- export</a:t>
                      </a:r>
                    </a:p>
                    <a:p>
                      <a:endParaRPr lang="ro-RO" b="0" i="0" dirty="0">
                        <a:latin typeface="Avenir Medium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87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b="0" i="0" dirty="0">
                          <a:latin typeface="Avenir Medium" panose="02000503020000020003" pitchFamily="2" charset="0"/>
                        </a:rPr>
                        <a:t>Excel </a:t>
                      </a:r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files</a:t>
                      </a:r>
                      <a:r>
                        <a:rPr lang="ro-RO" b="0" i="0" dirty="0">
                          <a:latin typeface="Avenir Medium" panose="02000503020000020003" pitchFamily="2" charset="0"/>
                        </a:rPr>
                        <a:t> (.</a:t>
                      </a:r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xlsx</a:t>
                      </a:r>
                      <a:r>
                        <a:rPr lang="ro-RO" b="0" i="0" dirty="0">
                          <a:latin typeface="Avenir Medium" panose="02000503020000020003" pitchFamily="2" charset="0"/>
                        </a:rPr>
                        <a:t>/.</a:t>
                      </a:r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xls</a:t>
                      </a:r>
                      <a:r>
                        <a:rPr lang="ro-RO" b="0" i="0" dirty="0">
                          <a:latin typeface="Avenir Medium" panose="02000503020000020003" pitchFamily="2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rtl="0" eaLnBrk="1" latinLnBrk="0" hangingPunct="1">
                        <a:buFont typeface="Arial" panose="020B0604020202020204" pitchFamily="34" charset="0"/>
                        <a:buNone/>
                      </a:pPr>
                      <a:endParaRPr kumimoji="0" lang="ro-RO" b="0" i="0" kern="1200" dirty="0">
                        <a:solidFill>
                          <a:schemeClr val="dk1"/>
                        </a:solidFill>
                        <a:latin typeface="Avenir Medium" panose="02000503020000020003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kumimoji="0" lang="ro-RO" sz="1800" b="0" i="0" kern="1200" dirty="0" err="1">
                          <a:solidFill>
                            <a:schemeClr val="dk1"/>
                          </a:solidFill>
                          <a:latin typeface="Avenir Medium" panose="02000503020000020003" pitchFamily="2" charset="0"/>
                          <a:ea typeface="+mn-ea"/>
                          <a:cs typeface="+mn-cs"/>
                        </a:rPr>
                        <a:t>writexl</a:t>
                      </a:r>
                      <a:endParaRPr kumimoji="0" lang="ro-RO" sz="1800" b="0" i="0" kern="1200" dirty="0">
                        <a:solidFill>
                          <a:schemeClr val="dk1"/>
                        </a:solidFill>
                        <a:latin typeface="Avenir Medium" panose="02000503020000020003" pitchFamily="2" charset="0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ro-RO" sz="1200" b="0" i="0" dirty="0" err="1">
                          <a:latin typeface="Avenir Medium" panose="02000503020000020003" pitchFamily="2" charset="0"/>
                        </a:rPr>
                        <a:t>write_xlsx</a:t>
                      </a:r>
                      <a:endParaRPr lang="ro-RO" sz="1200" b="0" i="0" dirty="0">
                        <a:latin typeface="Avenir Medium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openxlsx</a:t>
                      </a:r>
                      <a:endParaRPr lang="ro-RO" b="0" i="0" dirty="0">
                        <a:latin typeface="Avenir Medium" panose="02000503020000020003" pitchFamily="2" charset="0"/>
                      </a:endParaRPr>
                    </a:p>
                    <a:p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xlsReadWrite</a:t>
                      </a:r>
                      <a:endParaRPr lang="ro-RO" b="0" i="0" dirty="0">
                        <a:latin typeface="Avenir Medium" panose="02000503020000020003" pitchFamily="2" charset="0"/>
                      </a:endParaRPr>
                    </a:p>
                    <a:p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XLConnect</a:t>
                      </a:r>
                      <a:endParaRPr lang="ro-RO" b="0" i="0" dirty="0">
                        <a:latin typeface="Avenir Medium" panose="02000503020000020003" pitchFamily="2" charset="0"/>
                      </a:endParaRPr>
                    </a:p>
                    <a:p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xlsx</a:t>
                      </a:r>
                      <a:endParaRPr lang="ro-RO" b="0" i="0" dirty="0">
                        <a:latin typeface="Avenir Medium" panose="02000503020000020003" pitchFamily="2" charset="0"/>
                      </a:endParaRPr>
                    </a:p>
                    <a:p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rio</a:t>
                      </a:r>
                      <a:endParaRPr lang="ro-RO" b="0" i="0" dirty="0">
                        <a:latin typeface="Avenir Medium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985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PostgreSQL</a:t>
                      </a:r>
                      <a:r>
                        <a:rPr lang="ro-RO" b="0" i="0" dirty="0">
                          <a:latin typeface="Avenir Medium" panose="02000503020000020003" pitchFamily="2" charset="0"/>
                        </a:rPr>
                        <a:t> </a:t>
                      </a:r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dabase</a:t>
                      </a:r>
                      <a:r>
                        <a:rPr lang="ro-RO" b="0" i="0" dirty="0">
                          <a:latin typeface="Avenir Medium" panose="02000503020000020003" pitchFamily="2" charset="0"/>
                        </a:rPr>
                        <a:t> </a:t>
                      </a:r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tables</a:t>
                      </a:r>
                      <a:r>
                        <a:rPr lang="ro-RO" b="0" i="0" dirty="0">
                          <a:latin typeface="Avenir Medium" panose="02000503020000020003" pitchFamily="2" charset="0"/>
                        </a:rPr>
                        <a:t>/</a:t>
                      </a:r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views</a:t>
                      </a:r>
                      <a:endParaRPr lang="ro-RO" b="0" i="0" dirty="0">
                        <a:latin typeface="Avenir Medium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rtl="0" eaLnBrk="1" latinLnBrk="0" hangingPunct="1">
                        <a:buFont typeface="Arial" panose="020B0604020202020204" pitchFamily="34" charset="0"/>
                        <a:buNone/>
                      </a:pPr>
                      <a:endParaRPr kumimoji="0" lang="ro-RO" b="0" i="0" kern="1200" dirty="0">
                        <a:solidFill>
                          <a:schemeClr val="dk1"/>
                        </a:solidFill>
                        <a:latin typeface="Avenir Medium" panose="02000503020000020003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kumimoji="0" lang="ro-RO" sz="1800" b="0" i="0" kern="1200" dirty="0" err="1">
                          <a:solidFill>
                            <a:schemeClr val="dk1"/>
                          </a:solidFill>
                          <a:latin typeface="Avenir Medium" panose="02000503020000020003" pitchFamily="2" charset="0"/>
                          <a:ea typeface="+mn-ea"/>
                          <a:cs typeface="+mn-cs"/>
                        </a:rPr>
                        <a:t>RPostgreSQL</a:t>
                      </a:r>
                      <a:endParaRPr kumimoji="0" lang="ro-RO" sz="1800" b="0" i="0" kern="1200" dirty="0">
                        <a:solidFill>
                          <a:schemeClr val="dk1"/>
                        </a:solidFill>
                        <a:latin typeface="Avenir Medium" panose="02000503020000020003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b="0" i="0" dirty="0">
                          <a:latin typeface="Avenir Medium" panose="02000503020000020003" pitchFamily="2" charset="0"/>
                        </a:rPr>
                        <a:t>DBI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71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9670995"/>
      </p:ext>
    </p:extLst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229600" cy="1295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Saving/Exporting R data (</a:t>
            </a:r>
            <a:r>
              <a:rPr lang="en-US" sz="3600" b="1" dirty="0"/>
              <a:t>cont.)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CF44375-E4EC-9648-8B79-C26D5F1E4E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7716730"/>
              </p:ext>
            </p:extLst>
          </p:nvPr>
        </p:nvGraphicFramePr>
        <p:xfrm>
          <a:off x="76200" y="1447800"/>
          <a:ext cx="906780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1470">
                  <a:extLst>
                    <a:ext uri="{9D8B030D-6E8A-4147-A177-3AD203B41FA5}">
                      <a16:colId xmlns:a16="http://schemas.microsoft.com/office/drawing/2014/main" val="3995735298"/>
                    </a:ext>
                  </a:extLst>
                </a:gridCol>
                <a:gridCol w="1167130">
                  <a:extLst>
                    <a:ext uri="{9D8B030D-6E8A-4147-A177-3AD203B41FA5}">
                      <a16:colId xmlns:a16="http://schemas.microsoft.com/office/drawing/2014/main" val="754205714"/>
                    </a:ext>
                  </a:extLst>
                </a:gridCol>
                <a:gridCol w="3215640">
                  <a:extLst>
                    <a:ext uri="{9D8B030D-6E8A-4147-A177-3AD203B41FA5}">
                      <a16:colId xmlns:a16="http://schemas.microsoft.com/office/drawing/2014/main" val="3627480426"/>
                    </a:ext>
                  </a:extLst>
                </a:gridCol>
                <a:gridCol w="1813560">
                  <a:extLst>
                    <a:ext uri="{9D8B030D-6E8A-4147-A177-3AD203B41FA5}">
                      <a16:colId xmlns:a16="http://schemas.microsoft.com/office/drawing/2014/main" val="35554232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o-RO" b="0" i="0" err="1">
                          <a:latin typeface="Avenir Medium" panose="02000503020000020003" pitchFamily="2" charset="0"/>
                        </a:rPr>
                        <a:t>Source</a:t>
                      </a:r>
                      <a:r>
                        <a:rPr lang="ro-RO" b="0" i="0">
                          <a:latin typeface="Avenir Medium" panose="02000503020000020003" pitchFamily="2" charset="0"/>
                        </a:rPr>
                        <a:t> (File) </a:t>
                      </a:r>
                      <a:r>
                        <a:rPr lang="ro-RO" b="0" i="0" err="1">
                          <a:latin typeface="Avenir Medium" panose="02000503020000020003" pitchFamily="2" charset="0"/>
                        </a:rPr>
                        <a:t>Type</a:t>
                      </a:r>
                      <a:endParaRPr lang="ro-RO" b="0" i="0">
                        <a:latin typeface="Avenir Medium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Base</a:t>
                      </a:r>
                      <a:r>
                        <a:rPr lang="ro-RO" b="0" i="0" dirty="0">
                          <a:latin typeface="Avenir Medium" panose="02000503020000020003" pitchFamily="2" charset="0"/>
                        </a:rPr>
                        <a:t> R </a:t>
                      </a:r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functions</a:t>
                      </a:r>
                      <a:endParaRPr lang="ro-RO" b="0" i="0" dirty="0">
                        <a:latin typeface="Avenir Medium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Recommended</a:t>
                      </a:r>
                      <a:r>
                        <a:rPr lang="ro-RO" b="0" i="0" dirty="0">
                          <a:latin typeface="Avenir Medium" panose="02000503020000020003" pitchFamily="2" charset="0"/>
                        </a:rPr>
                        <a:t> </a:t>
                      </a:r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packages</a:t>
                      </a:r>
                      <a:endParaRPr lang="ro-RO" b="0" i="0" dirty="0">
                        <a:latin typeface="Avenir Medium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Other</a:t>
                      </a:r>
                      <a:r>
                        <a:rPr lang="ro-RO" b="0" i="0">
                          <a:latin typeface="Avenir Medium" panose="02000503020000020003" pitchFamily="2" charset="0"/>
                        </a:rPr>
                        <a:t> </a:t>
                      </a:r>
                      <a:r>
                        <a:rPr lang="ro-RO" b="0" i="0" err="1">
                          <a:latin typeface="Avenir Medium" panose="02000503020000020003" pitchFamily="2" charset="0"/>
                        </a:rPr>
                        <a:t>packages</a:t>
                      </a:r>
                      <a:endParaRPr lang="ro-RO" b="0" i="0">
                        <a:latin typeface="Avenir Medium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337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b="0" i="0" dirty="0">
                          <a:latin typeface="Avenir Medium" panose="02000503020000020003" pitchFamily="2" charset="0"/>
                        </a:rPr>
                        <a:t>SPSS data file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b="0" i="0" dirty="0">
                        <a:latin typeface="Avenir Medium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rio</a:t>
                      </a:r>
                      <a:endParaRPr lang="ro-RO" b="0" i="0" dirty="0">
                        <a:latin typeface="Avenir Medium" panose="02000503020000020003" pitchFamily="2" charset="0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ro-RO" sz="1200" b="0" i="0" dirty="0">
                          <a:latin typeface="Avenir Medium" panose="02000503020000020003" pitchFamily="2" charset="0"/>
                        </a:rPr>
                        <a:t>export</a:t>
                      </a:r>
                    </a:p>
                    <a:p>
                      <a:endParaRPr lang="ro-RO" b="0" i="0" dirty="0">
                        <a:latin typeface="Avenir Medium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foreign</a:t>
                      </a:r>
                      <a:endParaRPr lang="ro-RO" b="0" i="0" dirty="0">
                        <a:latin typeface="Avenir Medium" panose="02000503020000020003" pitchFamily="2" charset="0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ro-RO" sz="1200" b="0" i="0" dirty="0" err="1">
                          <a:latin typeface="Avenir Medium" panose="02000503020000020003" pitchFamily="2" charset="0"/>
                        </a:rPr>
                        <a:t>write.foreign</a:t>
                      </a:r>
                      <a:endParaRPr lang="ro-RO" sz="1200" b="0" i="0" dirty="0">
                        <a:latin typeface="Avenir Medium" panose="02000503020000020003" pitchFamily="2" charset="0"/>
                      </a:endParaRPr>
                    </a:p>
                    <a:p>
                      <a:r>
                        <a:rPr kumimoji="0" lang="ro-RO" b="0" i="0" kern="1200" dirty="0" err="1">
                          <a:solidFill>
                            <a:schemeClr val="dk1"/>
                          </a:solidFill>
                          <a:latin typeface="Avenir Medium" panose="02000503020000020003" pitchFamily="2" charset="0"/>
                          <a:ea typeface="+mn-ea"/>
                          <a:cs typeface="+mn-cs"/>
                        </a:rPr>
                        <a:t>haven</a:t>
                      </a:r>
                      <a:endParaRPr kumimoji="0" lang="ro-RO" b="0" i="0" kern="1200" dirty="0">
                        <a:solidFill>
                          <a:schemeClr val="dk1"/>
                        </a:solidFill>
                        <a:latin typeface="Avenir Medium" panose="02000503020000020003" pitchFamily="2" charset="0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ro-RO" sz="1200" b="0" i="0" dirty="0" err="1">
                          <a:latin typeface="Avenir Medium" panose="02000503020000020003" pitchFamily="2" charset="0"/>
                        </a:rPr>
                        <a:t>write_sav</a:t>
                      </a:r>
                      <a:endParaRPr lang="ro-RO" sz="1200" b="0" i="0" dirty="0">
                        <a:latin typeface="Avenir Medium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671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b="0" i="0" dirty="0">
                          <a:latin typeface="Avenir Medium" panose="02000503020000020003" pitchFamily="2" charset="0"/>
                        </a:rPr>
                        <a:t>STATA data file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b="0" i="0" dirty="0">
                        <a:latin typeface="Avenir Medium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rio</a:t>
                      </a:r>
                      <a:endParaRPr lang="ro-RO" b="0" i="0" dirty="0">
                        <a:latin typeface="Avenir Medium" panose="02000503020000020003" pitchFamily="2" charset="0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ro-RO" sz="1200" b="0" i="0" dirty="0">
                          <a:latin typeface="Avenir Medium" panose="02000503020000020003" pitchFamily="2" charset="0"/>
                        </a:rPr>
                        <a:t>export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foreign</a:t>
                      </a:r>
                      <a:endParaRPr lang="ro-RO" b="0" i="0" dirty="0">
                        <a:latin typeface="Avenir Medium" panose="02000503020000020003" pitchFamily="2" charset="0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ro-RO" sz="1200" b="0" i="0" dirty="0" err="1">
                          <a:latin typeface="Avenir Medium" panose="02000503020000020003" pitchFamily="2" charset="0"/>
                        </a:rPr>
                        <a:t>write.foreign</a:t>
                      </a:r>
                      <a:endParaRPr lang="ro-RO" sz="1200" b="0" i="0" dirty="0">
                        <a:latin typeface="Avenir Medium" panose="02000503020000020003" pitchFamily="2" charset="0"/>
                      </a:endParaRPr>
                    </a:p>
                    <a:p>
                      <a:r>
                        <a:rPr kumimoji="0" lang="ro-RO" b="0" i="0" kern="1200" dirty="0" err="1">
                          <a:solidFill>
                            <a:schemeClr val="dk1"/>
                          </a:solidFill>
                          <a:latin typeface="Avenir Medium" panose="02000503020000020003" pitchFamily="2" charset="0"/>
                          <a:ea typeface="+mn-ea"/>
                          <a:cs typeface="+mn-cs"/>
                        </a:rPr>
                        <a:t>haven</a:t>
                      </a:r>
                      <a:endParaRPr kumimoji="0" lang="ro-RO" b="0" i="0" kern="1200" dirty="0">
                        <a:solidFill>
                          <a:schemeClr val="dk1"/>
                        </a:solidFill>
                        <a:latin typeface="Avenir Medium" panose="02000503020000020003" pitchFamily="2" charset="0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ro-RO" sz="1200" b="0" i="0" dirty="0" err="1">
                          <a:latin typeface="Avenir Medium" panose="02000503020000020003" pitchFamily="2" charset="0"/>
                        </a:rPr>
                        <a:t>write_dta</a:t>
                      </a:r>
                      <a:endParaRPr lang="ro-RO" sz="1200" b="0" i="0" dirty="0">
                        <a:latin typeface="Avenir Medium" panose="02000503020000020003" pitchFamily="2" charset="0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ro-RO" sz="1200" b="0" i="0" dirty="0" err="1">
                          <a:latin typeface="Avenir Medium" panose="02000503020000020003" pitchFamily="2" charset="0"/>
                        </a:rPr>
                        <a:t>write_stata</a:t>
                      </a:r>
                      <a:endParaRPr lang="ro-RO" sz="1200" b="0" i="0" dirty="0">
                        <a:latin typeface="Avenir Medium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052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b="0" i="0" dirty="0">
                          <a:latin typeface="Avenir Medium" panose="02000503020000020003" pitchFamily="2" charset="0"/>
                        </a:rPr>
                        <a:t>SAS data file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b="0" i="0" dirty="0">
                        <a:latin typeface="Avenir Medium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rio</a:t>
                      </a:r>
                      <a:endParaRPr lang="ro-RO" b="0" i="0" dirty="0">
                        <a:latin typeface="Avenir Medium" panose="02000503020000020003" pitchFamily="2" charset="0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ro-RO" sz="1200" b="0" i="0" dirty="0">
                          <a:latin typeface="Avenir Medium" panose="02000503020000020003" pitchFamily="2" charset="0"/>
                        </a:rPr>
                        <a:t>export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foreign</a:t>
                      </a:r>
                      <a:endParaRPr lang="ro-RO" b="0" i="0" dirty="0">
                        <a:latin typeface="Avenir Medium" panose="02000503020000020003" pitchFamily="2" charset="0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ro-RO" sz="1200" b="0" i="0" dirty="0" err="1">
                          <a:latin typeface="Avenir Medium" panose="02000503020000020003" pitchFamily="2" charset="0"/>
                        </a:rPr>
                        <a:t>write.foreign</a:t>
                      </a:r>
                      <a:endParaRPr lang="ro-RO" sz="1200" b="0" i="0" dirty="0">
                        <a:latin typeface="Avenir Medium" panose="02000503020000020003" pitchFamily="2" charset="0"/>
                      </a:endParaRPr>
                    </a:p>
                    <a:p>
                      <a:r>
                        <a:rPr kumimoji="0" lang="ro-RO" b="0" i="0" kern="1200" dirty="0" err="1">
                          <a:solidFill>
                            <a:schemeClr val="dk1"/>
                          </a:solidFill>
                          <a:latin typeface="Avenir Medium" panose="02000503020000020003" pitchFamily="2" charset="0"/>
                          <a:ea typeface="+mn-ea"/>
                          <a:cs typeface="+mn-cs"/>
                        </a:rPr>
                        <a:t>haven</a:t>
                      </a:r>
                      <a:endParaRPr kumimoji="0" lang="ro-RO" b="0" i="0" kern="1200" dirty="0">
                        <a:solidFill>
                          <a:schemeClr val="dk1"/>
                        </a:solidFill>
                        <a:latin typeface="Avenir Medium" panose="02000503020000020003" pitchFamily="2" charset="0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ro-RO" sz="1200" b="0" i="0" dirty="0" err="1">
                          <a:latin typeface="Avenir Medium" panose="02000503020000020003" pitchFamily="2" charset="0"/>
                        </a:rPr>
                        <a:t>write_sas</a:t>
                      </a:r>
                      <a:endParaRPr lang="ro-RO" sz="1200" b="0" i="0" dirty="0">
                        <a:latin typeface="Avenir Medium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098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0345326"/>
      </p:ext>
    </p:extLst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3600" b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Web sites with R tutorials for data input/output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5800" y="1066800"/>
            <a:ext cx="8382000" cy="5867400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>
                <a:latin typeface="Avenir Medium" panose="02000503020000020003" pitchFamily="2" charset="0"/>
              </a:rPr>
              <a:t>R Data Import/Export</a:t>
            </a:r>
          </a:p>
          <a:p>
            <a:pPr marL="82296" indent="0">
              <a:buNone/>
            </a:pPr>
            <a:r>
              <a:rPr lang="en-US">
                <a:latin typeface="Avenir Medium" panose="02000503020000020003" pitchFamily="2" charset="0"/>
                <a:hlinkClick r:id="rId2"/>
              </a:rPr>
              <a:t>http://cran.r-project.org/doc/manuals/r-release/R-data.html</a:t>
            </a:r>
            <a:endParaRPr lang="en-US">
              <a:latin typeface="Avenir Medium" panose="02000503020000020003" pitchFamily="2" charset="0"/>
            </a:endParaRPr>
          </a:p>
          <a:p>
            <a:r>
              <a:rPr lang="en-US">
                <a:latin typeface="Avenir Medium" panose="02000503020000020003" pitchFamily="2" charset="0"/>
              </a:rPr>
              <a:t>Beginner's guide to R: Get your data into R</a:t>
            </a:r>
          </a:p>
          <a:p>
            <a:pPr marL="82296" indent="0">
              <a:buNone/>
            </a:pPr>
            <a:r>
              <a:rPr lang="en-US">
                <a:latin typeface="Avenir Medium" panose="02000503020000020003" pitchFamily="2" charset="0"/>
                <a:hlinkClick r:id="rId3"/>
              </a:rPr>
              <a:t>http://www.computerworld.com/article/2497164/business-intelligence/beginner-s-guide-to-r-get-your-data-into-r.html</a:t>
            </a:r>
            <a:endParaRPr lang="en-US">
              <a:latin typeface="Avenir Medium" panose="02000503020000020003" pitchFamily="2" charset="0"/>
            </a:endParaRPr>
          </a:p>
          <a:p>
            <a:r>
              <a:rPr lang="en-US">
                <a:latin typeface="Avenir Medium" panose="02000503020000020003" pitchFamily="2" charset="0"/>
              </a:rPr>
              <a:t>Reading/Writing Data: Part 1</a:t>
            </a:r>
          </a:p>
          <a:p>
            <a:pPr marL="82296" indent="0">
              <a:buNone/>
            </a:pPr>
            <a:r>
              <a:rPr lang="en-US">
                <a:latin typeface="Avenir Medium" panose="02000503020000020003" pitchFamily="2" charset="0"/>
                <a:hlinkClick r:id="rId4"/>
              </a:rPr>
              <a:t>https://www.youtube.com/watch?v=aBzAels6jPk&amp;index=9&amp;list=PLjTlxb-wKvXNSDfcKPFH2gzHGyjpeCZmJ</a:t>
            </a:r>
            <a:endParaRPr lang="en-US">
              <a:latin typeface="Avenir Medium" panose="02000503020000020003" pitchFamily="2" charset="0"/>
            </a:endParaRPr>
          </a:p>
          <a:p>
            <a:r>
              <a:rPr lang="en-US">
                <a:latin typeface="Avenir Medium" panose="02000503020000020003" pitchFamily="2" charset="0"/>
              </a:rPr>
              <a:t>Reading/Writing Data: Part 2</a:t>
            </a:r>
          </a:p>
          <a:p>
            <a:pPr marL="82296" indent="0">
              <a:buNone/>
            </a:pPr>
            <a:r>
              <a:rPr lang="en-US">
                <a:latin typeface="Avenir Medium" panose="02000503020000020003" pitchFamily="2" charset="0"/>
                <a:hlinkClick r:id="rId4"/>
              </a:rPr>
              <a:t>https://www.youtube.com/watch?v=aBzAels6jPk&amp;index=9&amp;list=PLjTlxb-wKvXNSDfcKPFH2gzHGyjpeCZmJ</a:t>
            </a:r>
            <a:endParaRPr lang="en-US">
              <a:latin typeface="Avenir Medium" panose="02000503020000020003" pitchFamily="2" charset="0"/>
            </a:endParaRPr>
          </a:p>
          <a:p>
            <a:r>
              <a:rPr lang="en-US">
                <a:latin typeface="Avenir Medium" panose="02000503020000020003" pitchFamily="2" charset="0"/>
              </a:rPr>
              <a:t>Importing Data Into R from Different Sources</a:t>
            </a:r>
          </a:p>
          <a:p>
            <a:pPr marL="82296" indent="0">
              <a:buNone/>
            </a:pPr>
            <a:r>
              <a:rPr lang="en-US">
                <a:latin typeface="Avenir Medium" panose="02000503020000020003" pitchFamily="2" charset="0"/>
                <a:hlinkClick r:id="rId5"/>
              </a:rPr>
              <a:t>http://www.r-bloggers.com/importing-data-into-r-from-different-sources/</a:t>
            </a:r>
            <a:endParaRPr lang="en-US">
              <a:latin typeface="Avenir Medium" panose="02000503020000020003" pitchFamily="2" charset="0"/>
            </a:endParaRPr>
          </a:p>
          <a:p>
            <a:r>
              <a:rPr lang="en-US">
                <a:latin typeface="Avenir Medium" panose="02000503020000020003" pitchFamily="2" charset="0"/>
              </a:rPr>
              <a:t>Data Import &amp; Export in R</a:t>
            </a:r>
          </a:p>
          <a:p>
            <a:pPr marL="82296" indent="0">
              <a:buNone/>
            </a:pPr>
            <a:r>
              <a:rPr lang="en-US">
                <a:latin typeface="Avenir Medium" panose="02000503020000020003" pitchFamily="2" charset="0"/>
                <a:hlinkClick r:id="rId6"/>
              </a:rPr>
              <a:t>http://science.nature.nps.gov/im/datamgmt/statistics/r/fundamentals/index.cfm</a:t>
            </a:r>
            <a:endParaRPr lang="en-US">
              <a:latin typeface="Avenir Medium" panose="02000503020000020003" pitchFamily="2" charset="0"/>
            </a:endParaRPr>
          </a:p>
          <a:p>
            <a:pPr marL="82296" indent="0">
              <a:buNone/>
            </a:pPr>
            <a:endParaRPr lang="en-US">
              <a:latin typeface="Avenir Medium" panose="02000503020000020003" pitchFamily="2" charset="0"/>
            </a:endParaRPr>
          </a:p>
          <a:p>
            <a:pPr marL="82296" indent="0">
              <a:buNone/>
            </a:pPr>
            <a:endParaRPr lang="en-US">
              <a:latin typeface="Avenir Medium" panose="02000503020000020003" pitchFamily="2" charset="0"/>
            </a:endParaRPr>
          </a:p>
          <a:p>
            <a:pPr marL="82296" indent="0">
              <a:buNone/>
            </a:pPr>
            <a:endParaRPr lang="en-US">
              <a:latin typeface="Avenir Medium" panose="02000503020000020003" pitchFamily="2" charset="0"/>
            </a:endParaRPr>
          </a:p>
          <a:p>
            <a:pPr marL="82296" indent="0">
              <a:buNone/>
            </a:pPr>
            <a:endParaRPr lang="en-US">
              <a:latin typeface="Avenir Medium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767420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3600" b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Web sites with R tutorials for data input/output (cont.)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838200" y="1447800"/>
            <a:ext cx="8229600" cy="5334000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>
                <a:latin typeface="Avenir Medium" panose="02000503020000020003" pitchFamily="2" charset="0"/>
              </a:rPr>
              <a:t>Reading data from the new version of Google Spreadsheets</a:t>
            </a:r>
            <a:endParaRPr lang="pt-BR">
              <a:latin typeface="Avenir Medium" panose="02000503020000020003" pitchFamily="2" charset="0"/>
            </a:endParaRPr>
          </a:p>
          <a:p>
            <a:pPr marL="82296" indent="0">
              <a:buNone/>
            </a:pPr>
            <a:r>
              <a:rPr lang="pt-BR">
                <a:latin typeface="Avenir Medium" panose="02000503020000020003" pitchFamily="2" charset="0"/>
                <a:hlinkClick r:id="rId2"/>
              </a:rPr>
              <a:t>http://blog.revolutionanalytics.com/2014/06/reading-data-from-the-new-version-of-google-spreadsheets.html</a:t>
            </a:r>
            <a:endParaRPr lang="pt-BR">
              <a:latin typeface="Avenir Medium" panose="02000503020000020003" pitchFamily="2" charset="0"/>
            </a:endParaRPr>
          </a:p>
          <a:p>
            <a:r>
              <a:rPr lang="pt-BR" err="1">
                <a:latin typeface="Avenir Medium" panose="02000503020000020003" pitchFamily="2" charset="0"/>
              </a:rPr>
              <a:t>This</a:t>
            </a:r>
            <a:r>
              <a:rPr lang="pt-BR">
                <a:latin typeface="Avenir Medium" panose="02000503020000020003" pitchFamily="2" charset="0"/>
              </a:rPr>
              <a:t> </a:t>
            </a:r>
            <a:r>
              <a:rPr lang="pt-BR" err="1">
                <a:latin typeface="Avenir Medium" panose="02000503020000020003" pitchFamily="2" charset="0"/>
              </a:rPr>
              <a:t>R</a:t>
            </a:r>
            <a:r>
              <a:rPr lang="pt-BR">
                <a:latin typeface="Avenir Medium" panose="02000503020000020003" pitchFamily="2" charset="0"/>
              </a:rPr>
              <a:t> Data </a:t>
            </a:r>
            <a:r>
              <a:rPr lang="pt-BR" err="1">
                <a:latin typeface="Avenir Medium" panose="02000503020000020003" pitchFamily="2" charset="0"/>
              </a:rPr>
              <a:t>Import</a:t>
            </a:r>
            <a:r>
              <a:rPr lang="pt-BR">
                <a:latin typeface="Avenir Medium" panose="02000503020000020003" pitchFamily="2" charset="0"/>
              </a:rPr>
              <a:t> Tutorial </a:t>
            </a:r>
            <a:r>
              <a:rPr lang="pt-BR" err="1">
                <a:latin typeface="Avenir Medium" panose="02000503020000020003" pitchFamily="2" charset="0"/>
              </a:rPr>
              <a:t>Is</a:t>
            </a:r>
            <a:r>
              <a:rPr lang="pt-BR">
                <a:latin typeface="Avenir Medium" panose="02000503020000020003" pitchFamily="2" charset="0"/>
              </a:rPr>
              <a:t> </a:t>
            </a:r>
            <a:r>
              <a:rPr lang="pt-BR" err="1">
                <a:latin typeface="Avenir Medium" panose="02000503020000020003" pitchFamily="2" charset="0"/>
              </a:rPr>
              <a:t>Everything</a:t>
            </a:r>
            <a:r>
              <a:rPr lang="pt-BR">
                <a:latin typeface="Avenir Medium" panose="02000503020000020003" pitchFamily="2" charset="0"/>
              </a:rPr>
              <a:t> </a:t>
            </a:r>
            <a:r>
              <a:rPr lang="pt-BR" err="1">
                <a:latin typeface="Avenir Medium" panose="02000503020000020003" pitchFamily="2" charset="0"/>
              </a:rPr>
              <a:t>You</a:t>
            </a:r>
            <a:r>
              <a:rPr lang="pt-BR">
                <a:latin typeface="Avenir Medium" panose="02000503020000020003" pitchFamily="2" charset="0"/>
              </a:rPr>
              <a:t> </a:t>
            </a:r>
            <a:r>
              <a:rPr lang="pt-BR" err="1">
                <a:latin typeface="Avenir Medium" panose="02000503020000020003" pitchFamily="2" charset="0"/>
              </a:rPr>
              <a:t>Need</a:t>
            </a:r>
            <a:endParaRPr lang="pt-BR">
              <a:latin typeface="Avenir Medium" panose="02000503020000020003" pitchFamily="2" charset="0"/>
            </a:endParaRPr>
          </a:p>
          <a:p>
            <a:pPr marL="82296" indent="0">
              <a:buNone/>
            </a:pPr>
            <a:r>
              <a:rPr lang="pt-BR">
                <a:latin typeface="Avenir Medium" panose="02000503020000020003" pitchFamily="2" charset="0"/>
                <a:cs typeface="Avenir Medium"/>
                <a:hlinkClick r:id="rId3"/>
              </a:rPr>
              <a:t>https://www.datacamp.com/community/tutorials/r-data-import-tutorial#gs.wWkdN3Y</a:t>
            </a:r>
            <a:endParaRPr lang="en-US">
              <a:latin typeface="Avenir Medium" panose="02000503020000020003" pitchFamily="2" charset="0"/>
              <a:cs typeface="Avenir Medium"/>
            </a:endParaRPr>
          </a:p>
          <a:p>
            <a:r>
              <a:rPr lang="en-US">
                <a:latin typeface="Avenir Medium" panose="02000503020000020003" pitchFamily="2" charset="0"/>
              </a:rPr>
              <a:t>Importing Data Into R - Part Two - Read more at: </a:t>
            </a:r>
            <a:r>
              <a:rPr lang="en-US">
                <a:latin typeface="Avenir Medium" panose="02000503020000020003" pitchFamily="2" charset="0"/>
                <a:cs typeface="Avenir Medium"/>
                <a:hlinkClick r:id="rId4"/>
              </a:rPr>
              <a:t>https://www.datacamp.com/community/tutorials/importing-data-r-part-two#gs.odSNCOo</a:t>
            </a:r>
            <a:endParaRPr lang="en-US">
              <a:latin typeface="Avenir Medium" panose="02000503020000020003" pitchFamily="2" charset="0"/>
              <a:cs typeface="Avenir Medium"/>
            </a:endParaRPr>
          </a:p>
          <a:p>
            <a:r>
              <a:rPr lang="en-US">
                <a:latin typeface="Avenir Medium" panose="02000503020000020003" pitchFamily="2" charset="0"/>
                <a:hlinkClick r:id="rId5"/>
              </a:rPr>
              <a:t>http://www.r-bloggers.com/r-tutorial-on-reading-and-importing-excel-files-into-r/</a:t>
            </a:r>
            <a:endParaRPr lang="en-US">
              <a:latin typeface="Avenir Medium" panose="02000503020000020003" pitchFamily="2" charset="0"/>
            </a:endParaRPr>
          </a:p>
          <a:p>
            <a:r>
              <a:rPr lang="en-US">
                <a:latin typeface="Avenir Medium" panose="02000503020000020003" pitchFamily="2" charset="0"/>
                <a:hlinkClick r:id="rId6"/>
              </a:rPr>
              <a:t>https://vimeo.com/130548869</a:t>
            </a:r>
            <a:endParaRPr lang="en-US">
              <a:latin typeface="Avenir Medium" panose="02000503020000020003" pitchFamily="2" charset="0"/>
            </a:endParaRPr>
          </a:p>
          <a:p>
            <a:r>
              <a:rPr lang="en-US">
                <a:latin typeface="Avenir Medium" panose="02000503020000020003" pitchFamily="2" charset="0"/>
                <a:hlinkClick r:id="rId7"/>
              </a:rPr>
              <a:t>http://www.r-bloggers.com/importing-data-into-r-part-two/</a:t>
            </a:r>
            <a:endParaRPr lang="en-US">
              <a:latin typeface="Avenir Medium" panose="02000503020000020003" pitchFamily="2" charset="0"/>
            </a:endParaRPr>
          </a:p>
          <a:p>
            <a:pPr marL="82296" indent="0">
              <a:buNone/>
            </a:pPr>
            <a:endParaRPr lang="en-US">
              <a:latin typeface="Avenir Medium" panose="02000503020000020003" pitchFamily="2" charset="0"/>
            </a:endParaRPr>
          </a:p>
          <a:p>
            <a:pPr marL="82296" indent="0">
              <a:buNone/>
            </a:pPr>
            <a:endParaRPr lang="en-US">
              <a:latin typeface="Avenir Medium" panose="02000503020000020003" pitchFamily="2" charset="0"/>
            </a:endParaRPr>
          </a:p>
          <a:p>
            <a:endParaRPr lang="en-US">
              <a:latin typeface="Avenir Medium" panose="02000503020000020003" pitchFamily="2" charset="0"/>
            </a:endParaRPr>
          </a:p>
          <a:p>
            <a:endParaRPr lang="en-US">
              <a:latin typeface="Avenir Medium" panose="02000503020000020003" pitchFamily="2" charset="0"/>
              <a:cs typeface="Avenir Medium"/>
            </a:endParaRPr>
          </a:p>
          <a:p>
            <a:pPr marL="82296" indent="0">
              <a:buNone/>
            </a:pPr>
            <a:endParaRPr lang="en-US">
              <a:latin typeface="Avenir Medium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801033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</a:t>
            </a:r>
            <a:r>
              <a:rPr lang="en-US" sz="3600" b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cript associated with this presentation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1143000" y="2286000"/>
            <a:ext cx="8000999" cy="44958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 marL="82296" indent="0">
              <a:buNone/>
            </a:pPr>
            <a:r>
              <a:rPr lang="en-US" sz="2400">
                <a:latin typeface="Avenir Medium"/>
                <a:cs typeface="Avenir Medium"/>
                <a:hlinkClick r:id="rId2"/>
              </a:rPr>
              <a:t>https://github.com/marinfotache/Data-Processing-Analysis-Science-with-R/blob/master/02%20Basic%20Data%20Import%20and%20Export/02a_basic_data_input_output.R</a:t>
            </a:r>
            <a:endParaRPr lang="en-US" sz="240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sz="240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sz="240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133941757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307" y="144528"/>
            <a:ext cx="9005693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/>
              <a:t>Loading data into statistical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775" y="1022807"/>
            <a:ext cx="8607566" cy="5864591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>
                <a:latin typeface="Avenir Medium" panose="02000503020000020003" pitchFamily="2" charset="0"/>
              </a:rPr>
              <a:t>Traditional solutions:</a:t>
            </a:r>
          </a:p>
          <a:p>
            <a:pPr lvl="1">
              <a:lnSpc>
                <a:spcPct val="120000"/>
              </a:lnSpc>
            </a:pPr>
            <a:r>
              <a:rPr lang="en-US">
                <a:latin typeface="Avenir Medium" panose="02000503020000020003" pitchFamily="2" charset="0"/>
              </a:rPr>
              <a:t>Direct import from external data files (Excel, CSV, text files etc.) using their menus</a:t>
            </a:r>
          </a:p>
          <a:p>
            <a:pPr lvl="1">
              <a:lnSpc>
                <a:spcPct val="120000"/>
              </a:lnSpc>
            </a:pPr>
            <a:r>
              <a:rPr lang="en-US">
                <a:latin typeface="Avenir Medium" panose="02000503020000020003" pitchFamily="2" charset="0"/>
              </a:rPr>
              <a:t>Save intermediate results from the data sources into common format files (XML, CSV, JSON ) and then import these intermediate files into R;</a:t>
            </a:r>
          </a:p>
          <a:p>
            <a:pPr lvl="1">
              <a:lnSpc>
                <a:spcPct val="120000"/>
              </a:lnSpc>
            </a:pPr>
            <a:r>
              <a:rPr lang="en-US">
                <a:latin typeface="Avenir Medium" panose="02000503020000020003" pitchFamily="2" charset="0"/>
              </a:rPr>
              <a:t>Create data sources using ODBC or JDBC and import the data into R</a:t>
            </a:r>
          </a:p>
          <a:p>
            <a:pPr>
              <a:lnSpc>
                <a:spcPct val="120000"/>
              </a:lnSpc>
            </a:pPr>
            <a:r>
              <a:rPr lang="en-US">
                <a:latin typeface="Avenir Medium" panose="02000503020000020003" pitchFamily="2" charset="0"/>
              </a:rPr>
              <a:t>Some more recent options:</a:t>
            </a:r>
          </a:p>
          <a:p>
            <a:pPr lvl="1">
              <a:lnSpc>
                <a:spcPct val="120000"/>
              </a:lnSpc>
            </a:pPr>
            <a:r>
              <a:rPr lang="en-US">
                <a:latin typeface="Avenir Medium" panose="02000503020000020003" pitchFamily="2" charset="0"/>
              </a:rPr>
              <a:t>Customized ETL procedures</a:t>
            </a:r>
          </a:p>
          <a:p>
            <a:pPr lvl="1">
              <a:lnSpc>
                <a:spcPct val="120000"/>
              </a:lnSpc>
            </a:pPr>
            <a:r>
              <a:rPr lang="en-US">
                <a:latin typeface="Avenir Medium" panose="02000503020000020003" pitchFamily="2" charset="0"/>
              </a:rPr>
              <a:t>Connecting to special APIs or web/data services which provide data sets in formats easy to import (e.g. Google Analytics)</a:t>
            </a:r>
          </a:p>
          <a:p>
            <a:pPr lvl="1">
              <a:lnSpc>
                <a:spcPct val="120000"/>
              </a:lnSpc>
            </a:pPr>
            <a:r>
              <a:rPr lang="en-US">
                <a:latin typeface="Avenir Medium" panose="02000503020000020003" pitchFamily="2" charset="0"/>
              </a:rPr>
              <a:t>Import data from web servers log  into </a:t>
            </a:r>
            <a:r>
              <a:rPr lang="en-US" err="1">
                <a:latin typeface="Avenir Medium" panose="02000503020000020003" pitchFamily="2" charset="0"/>
              </a:rPr>
              <a:t>NoSQL</a:t>
            </a:r>
            <a:r>
              <a:rPr lang="en-US">
                <a:latin typeface="Avenir Medium" panose="02000503020000020003" pitchFamily="2" charset="0"/>
              </a:rPr>
              <a:t> data stores</a:t>
            </a:r>
          </a:p>
          <a:p>
            <a:pPr lvl="1">
              <a:lnSpc>
                <a:spcPct val="120000"/>
              </a:lnSpc>
            </a:pPr>
            <a:r>
              <a:rPr lang="en-US">
                <a:latin typeface="Avenir Medium" panose="02000503020000020003" pitchFamily="2" charset="0"/>
              </a:rPr>
              <a:t>Performing database query in a database server directly from the statistical package.</a:t>
            </a:r>
          </a:p>
        </p:txBody>
      </p:sp>
    </p:spTree>
    <p:extLst>
      <p:ext uri="{BB962C8B-B14F-4D97-AF65-F5344CB8AC3E}">
        <p14:creationId xmlns:p14="http://schemas.microsoft.com/office/powerpoint/2010/main" val="1032228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250776"/>
          </a:xfrm>
        </p:spPr>
        <p:txBody>
          <a:bodyPr>
            <a:normAutofit/>
          </a:bodyPr>
          <a:lstStyle/>
          <a:p>
            <a:pPr algn="ctr"/>
            <a:r>
              <a:rPr lang="en-US" sz="3600" b="1"/>
              <a:t>Sources of Data in R (adapted from [Kabacoff, 2011])</a:t>
            </a:r>
          </a:p>
        </p:txBody>
      </p:sp>
      <p:pic>
        <p:nvPicPr>
          <p:cNvPr id="3" name="Picture 2" descr="data-inp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447800"/>
            <a:ext cx="8928992" cy="546244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239000" y="5257800"/>
            <a:ext cx="1219200" cy="92845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2000">
                <a:latin typeface="Arial Unicode MS"/>
                <a:cs typeface="Arial Unicode MS"/>
              </a:rPr>
              <a:t>NoSQL Data Stores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5486400" y="4800600"/>
            <a:ext cx="1752600" cy="83820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3400" y="5486400"/>
            <a:ext cx="1219200" cy="374461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2000">
                <a:latin typeface="Arial Unicode MS"/>
                <a:cs typeface="Arial Unicode MS"/>
              </a:rPr>
              <a:t>Hadoop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752600" y="4648200"/>
            <a:ext cx="1981200" cy="99060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5F3C53B-4BD4-F248-A759-FF3029ECE398}"/>
              </a:ext>
            </a:extLst>
          </p:cNvPr>
          <p:cNvSpPr txBox="1"/>
          <p:nvPr/>
        </p:nvSpPr>
        <p:spPr>
          <a:xfrm>
            <a:off x="533400" y="1828800"/>
            <a:ext cx="1219200" cy="369332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2000">
                <a:latin typeface="Arial Unicode MS"/>
                <a:cs typeface="Arial Unicode MS"/>
              </a:rPr>
              <a:t>APIs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F467965-B81D-9343-BC3A-0C757394BE9C}"/>
              </a:ext>
            </a:extLst>
          </p:cNvPr>
          <p:cNvCxnSpPr>
            <a:cxnSpLocks/>
          </p:cNvCxnSpPr>
          <p:nvPr/>
        </p:nvCxnSpPr>
        <p:spPr>
          <a:xfrm>
            <a:off x="1371600" y="2362200"/>
            <a:ext cx="2514600" cy="1383268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055759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229600" cy="1295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Loading </a:t>
            </a:r>
            <a:r>
              <a:rPr lang="en-US" sz="3600" b="1"/>
              <a:t>data into an R session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CF44375-E4EC-9648-8B79-C26D5F1E4E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5659626"/>
              </p:ext>
            </p:extLst>
          </p:nvPr>
        </p:nvGraphicFramePr>
        <p:xfrm>
          <a:off x="76200" y="1447800"/>
          <a:ext cx="9067800" cy="467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1470">
                  <a:extLst>
                    <a:ext uri="{9D8B030D-6E8A-4147-A177-3AD203B41FA5}">
                      <a16:colId xmlns:a16="http://schemas.microsoft.com/office/drawing/2014/main" val="3995735298"/>
                    </a:ext>
                  </a:extLst>
                </a:gridCol>
                <a:gridCol w="1360170">
                  <a:extLst>
                    <a:ext uri="{9D8B030D-6E8A-4147-A177-3AD203B41FA5}">
                      <a16:colId xmlns:a16="http://schemas.microsoft.com/office/drawing/2014/main" val="754205714"/>
                    </a:ext>
                  </a:extLst>
                </a:gridCol>
                <a:gridCol w="3022600">
                  <a:extLst>
                    <a:ext uri="{9D8B030D-6E8A-4147-A177-3AD203B41FA5}">
                      <a16:colId xmlns:a16="http://schemas.microsoft.com/office/drawing/2014/main" val="3627480426"/>
                    </a:ext>
                  </a:extLst>
                </a:gridCol>
                <a:gridCol w="1813560">
                  <a:extLst>
                    <a:ext uri="{9D8B030D-6E8A-4147-A177-3AD203B41FA5}">
                      <a16:colId xmlns:a16="http://schemas.microsoft.com/office/drawing/2014/main" val="35554232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o-RO" b="0" i="0" err="1">
                          <a:latin typeface="Avenir Medium" panose="02000503020000020003" pitchFamily="2" charset="0"/>
                        </a:rPr>
                        <a:t>Source</a:t>
                      </a:r>
                      <a:r>
                        <a:rPr lang="ro-RO" b="0" i="0">
                          <a:latin typeface="Avenir Medium" panose="02000503020000020003" pitchFamily="2" charset="0"/>
                        </a:rPr>
                        <a:t> (File) </a:t>
                      </a:r>
                      <a:r>
                        <a:rPr lang="ro-RO" b="0" i="0" err="1">
                          <a:latin typeface="Avenir Medium" panose="02000503020000020003" pitchFamily="2" charset="0"/>
                        </a:rPr>
                        <a:t>Type</a:t>
                      </a:r>
                      <a:endParaRPr lang="ro-RO" b="0" i="0">
                        <a:latin typeface="Avenir Medium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Base</a:t>
                      </a:r>
                      <a:r>
                        <a:rPr lang="ro-RO" b="0" i="0" dirty="0">
                          <a:latin typeface="Avenir Medium" panose="02000503020000020003" pitchFamily="2" charset="0"/>
                        </a:rPr>
                        <a:t> R </a:t>
                      </a:r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functions</a:t>
                      </a:r>
                      <a:endParaRPr lang="ro-RO" b="0" i="0" dirty="0">
                        <a:latin typeface="Avenir Medium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Recommended</a:t>
                      </a:r>
                      <a:r>
                        <a:rPr lang="ro-RO" b="0" i="0" dirty="0">
                          <a:latin typeface="Avenir Medium" panose="02000503020000020003" pitchFamily="2" charset="0"/>
                        </a:rPr>
                        <a:t> </a:t>
                      </a:r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packages</a:t>
                      </a:r>
                      <a:endParaRPr lang="ro-RO" b="0" i="0" dirty="0">
                        <a:latin typeface="Avenir Medium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Other</a:t>
                      </a:r>
                      <a:r>
                        <a:rPr lang="ro-RO" b="0" i="0">
                          <a:latin typeface="Avenir Medium" panose="02000503020000020003" pitchFamily="2" charset="0"/>
                        </a:rPr>
                        <a:t> </a:t>
                      </a:r>
                      <a:r>
                        <a:rPr lang="ro-RO" b="0" i="0" err="1">
                          <a:latin typeface="Avenir Medium" panose="02000503020000020003" pitchFamily="2" charset="0"/>
                        </a:rPr>
                        <a:t>packages</a:t>
                      </a:r>
                      <a:endParaRPr lang="ro-RO" b="0" i="0">
                        <a:latin typeface="Avenir Medium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337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b="0" i="0" dirty="0">
                          <a:latin typeface="Avenir Medium" panose="02000503020000020003" pitchFamily="2" charset="0"/>
                        </a:rPr>
                        <a:t>.</a:t>
                      </a:r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RData</a:t>
                      </a:r>
                      <a:r>
                        <a:rPr lang="ro-RO" b="0" i="0" dirty="0">
                          <a:latin typeface="Avenir Medium" panose="02000503020000020003" pitchFamily="2" charset="0"/>
                        </a:rPr>
                        <a:t> file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load</a:t>
                      </a:r>
                      <a:r>
                        <a:rPr lang="ro-RO" b="0" i="0" dirty="0">
                          <a:latin typeface="Avenir Medium" panose="02000503020000020003" pitchFamily="2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b="0" i="0" dirty="0">
                        <a:latin typeface="Avenir Medium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b="0" i="0">
                        <a:latin typeface="Avenir Medium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671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Clipboard</a:t>
                      </a:r>
                      <a:endParaRPr lang="ro-RO" b="0" i="0" dirty="0">
                        <a:latin typeface="Avenir Medium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read.table</a:t>
                      </a:r>
                      <a:endParaRPr lang="ro-RO" b="0" i="0" dirty="0">
                        <a:latin typeface="Avenir Medium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b="0" i="0" dirty="0">
                        <a:latin typeface="Avenir Medium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b="0" i="0" dirty="0">
                        <a:latin typeface="Avenir Medium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052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Delimited</a:t>
                      </a:r>
                      <a:r>
                        <a:rPr lang="ro-RO" b="0" i="0" dirty="0">
                          <a:latin typeface="Avenir Medium" panose="02000503020000020003" pitchFamily="2" charset="0"/>
                        </a:rPr>
                        <a:t> text file (.</a:t>
                      </a:r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txt</a:t>
                      </a:r>
                      <a:r>
                        <a:rPr lang="ro-RO" b="0" i="0" dirty="0">
                          <a:latin typeface="Avenir Medium" panose="02000503020000020003" pitchFamily="2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ro-RO" b="0" i="0" kern="1200" dirty="0" err="1">
                          <a:solidFill>
                            <a:schemeClr val="dk1"/>
                          </a:solidFill>
                          <a:latin typeface="Avenir Medium" panose="02000503020000020003" pitchFamily="2" charset="0"/>
                          <a:ea typeface="+mn-ea"/>
                          <a:cs typeface="+mn-cs"/>
                        </a:rPr>
                        <a:t>read.table</a:t>
                      </a:r>
                      <a:endParaRPr kumimoji="0" lang="ro-RO" b="0" i="0" kern="1200" dirty="0">
                        <a:solidFill>
                          <a:schemeClr val="dk1"/>
                        </a:solidFill>
                        <a:latin typeface="Avenir Medium" panose="02000503020000020003" pitchFamily="2" charset="0"/>
                        <a:ea typeface="+mn-ea"/>
                        <a:cs typeface="+mn-cs"/>
                      </a:endParaRPr>
                    </a:p>
                    <a:p>
                      <a:pPr marL="0" indent="0" algn="l" rtl="0" eaLnBrk="1" latinLnBrk="0" hangingPunct="1">
                        <a:buFont typeface="Arial" panose="020B0604020202020204" pitchFamily="34" charset="0"/>
                        <a:buNone/>
                      </a:pPr>
                      <a:endParaRPr kumimoji="0" lang="ro-RO" b="0" i="0" kern="1200" dirty="0">
                        <a:solidFill>
                          <a:schemeClr val="dk1"/>
                        </a:solidFill>
                        <a:latin typeface="Avenir Medium" panose="02000503020000020003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readr</a:t>
                      </a:r>
                      <a:endParaRPr lang="ro-RO" b="0" i="0" dirty="0">
                        <a:latin typeface="Avenir Medium" panose="02000503020000020003" pitchFamily="2" charset="0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ro-RO" sz="1200" b="0" i="0" dirty="0" err="1">
                          <a:latin typeface="Avenir Medium" panose="02000503020000020003" pitchFamily="2" charset="0"/>
                        </a:rPr>
                        <a:t>read_tsv</a:t>
                      </a:r>
                      <a:endParaRPr lang="ro-RO" sz="1200" b="0" i="0" dirty="0">
                        <a:latin typeface="Avenir Medium" panose="02000503020000020003" pitchFamily="2" charset="0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ro-RO" sz="1200" b="0" i="0" dirty="0" err="1">
                          <a:latin typeface="Avenir Medium" panose="02000503020000020003" pitchFamily="2" charset="0"/>
                        </a:rPr>
                        <a:t>read_delim</a:t>
                      </a:r>
                      <a:endParaRPr lang="ro-RO" sz="1200" b="0" i="0" dirty="0">
                        <a:latin typeface="Avenir Medium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b="0" i="0" dirty="0">
                        <a:latin typeface="Avenir Medium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098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Comma</a:t>
                      </a:r>
                      <a:r>
                        <a:rPr lang="ro-RO" b="0" i="0" dirty="0">
                          <a:latin typeface="Avenir Medium" panose="02000503020000020003" pitchFamily="2" charset="0"/>
                        </a:rPr>
                        <a:t> </a:t>
                      </a:r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separated</a:t>
                      </a:r>
                      <a:r>
                        <a:rPr lang="ro-RO" b="0" i="0" dirty="0">
                          <a:latin typeface="Avenir Medium" panose="02000503020000020003" pitchFamily="2" charset="0"/>
                        </a:rPr>
                        <a:t> </a:t>
                      </a:r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files</a:t>
                      </a:r>
                      <a:r>
                        <a:rPr lang="ro-RO" b="0" i="0" dirty="0">
                          <a:latin typeface="Avenir Medium" panose="02000503020000020003" pitchFamily="2" charset="0"/>
                        </a:rPr>
                        <a:t> (.</a:t>
                      </a:r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csv</a:t>
                      </a:r>
                      <a:r>
                        <a:rPr lang="ro-RO" b="0" i="0" dirty="0">
                          <a:latin typeface="Avenir Medium" panose="02000503020000020003" pitchFamily="2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ro-RO" b="0" i="0" kern="1200" dirty="0" err="1">
                          <a:solidFill>
                            <a:schemeClr val="dk1"/>
                          </a:solidFill>
                          <a:latin typeface="Avenir Medium" panose="02000503020000020003" pitchFamily="2" charset="0"/>
                          <a:ea typeface="+mn-ea"/>
                          <a:cs typeface="+mn-cs"/>
                        </a:rPr>
                        <a:t>read.table</a:t>
                      </a:r>
                      <a:endParaRPr kumimoji="0" lang="ro-RO" b="0" i="0" kern="1200" dirty="0">
                        <a:solidFill>
                          <a:schemeClr val="dk1"/>
                        </a:solidFill>
                        <a:latin typeface="Avenir Medium" panose="02000503020000020003" pitchFamily="2" charset="0"/>
                        <a:ea typeface="+mn-ea"/>
                        <a:cs typeface="+mn-cs"/>
                      </a:endParaRPr>
                    </a:p>
                    <a:p>
                      <a:pPr marL="0" indent="0" algn="l" rtl="0" eaLnBrk="1" latinLnBrk="0" hangingPunct="1">
                        <a:buFont typeface="Arial" panose="020B0604020202020204" pitchFamily="34" charset="0"/>
                        <a:buNone/>
                      </a:pPr>
                      <a:endParaRPr kumimoji="0" lang="ro-RO" b="0" i="0" kern="1200" dirty="0">
                        <a:solidFill>
                          <a:schemeClr val="dk1"/>
                        </a:solidFill>
                        <a:latin typeface="Avenir Medium" panose="02000503020000020003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readr</a:t>
                      </a:r>
                      <a:endParaRPr lang="ro-RO" b="0" i="0" dirty="0">
                        <a:latin typeface="Avenir Medium" panose="02000503020000020003" pitchFamily="2" charset="0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ro-RO" sz="1200" b="0" i="0" dirty="0" err="1">
                          <a:latin typeface="Avenir Medium" panose="02000503020000020003" pitchFamily="2" charset="0"/>
                        </a:rPr>
                        <a:t>read_csv</a:t>
                      </a:r>
                      <a:endParaRPr lang="ro-RO" sz="1200" b="0" i="0" dirty="0">
                        <a:latin typeface="Avenir Medium" panose="02000503020000020003" pitchFamily="2" charset="0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ro-RO" sz="1200" b="0" i="0" dirty="0" err="1">
                          <a:latin typeface="Avenir Medium" panose="02000503020000020003" pitchFamily="2" charset="0"/>
                        </a:rPr>
                        <a:t>read_delim</a:t>
                      </a:r>
                      <a:endParaRPr lang="ro-RO" sz="1200" b="0" i="0" dirty="0">
                        <a:latin typeface="Avenir Medium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b="0" i="0" dirty="0">
                        <a:latin typeface="Avenir Medium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87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b="0" i="0" dirty="0">
                          <a:latin typeface="Avenir Medium" panose="02000503020000020003" pitchFamily="2" charset="0"/>
                        </a:rPr>
                        <a:t>Excel </a:t>
                      </a:r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files</a:t>
                      </a:r>
                      <a:r>
                        <a:rPr lang="ro-RO" b="0" i="0" dirty="0">
                          <a:latin typeface="Avenir Medium" panose="02000503020000020003" pitchFamily="2" charset="0"/>
                        </a:rPr>
                        <a:t> (.</a:t>
                      </a:r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xlsx</a:t>
                      </a:r>
                      <a:r>
                        <a:rPr lang="ro-RO" b="0" i="0" dirty="0">
                          <a:latin typeface="Avenir Medium" panose="02000503020000020003" pitchFamily="2" charset="0"/>
                        </a:rPr>
                        <a:t>/.</a:t>
                      </a:r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xls</a:t>
                      </a:r>
                      <a:r>
                        <a:rPr lang="ro-RO" b="0" i="0" dirty="0">
                          <a:latin typeface="Avenir Medium" panose="02000503020000020003" pitchFamily="2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rtl="0" eaLnBrk="1" latinLnBrk="0" hangingPunct="1">
                        <a:buFont typeface="Arial" panose="020B0604020202020204" pitchFamily="34" charset="0"/>
                        <a:buNone/>
                      </a:pPr>
                      <a:endParaRPr kumimoji="0" lang="ro-RO" b="0" i="0" kern="1200" dirty="0">
                        <a:solidFill>
                          <a:schemeClr val="dk1"/>
                        </a:solidFill>
                        <a:latin typeface="Avenir Medium" panose="02000503020000020003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kumimoji="0" lang="ro-RO" sz="1800" b="0" i="0" kern="1200" dirty="0" err="1">
                          <a:solidFill>
                            <a:schemeClr val="dk1"/>
                          </a:solidFill>
                          <a:latin typeface="Avenir Medium" panose="02000503020000020003" pitchFamily="2" charset="0"/>
                          <a:ea typeface="+mn-ea"/>
                          <a:cs typeface="+mn-cs"/>
                        </a:rPr>
                        <a:t>readxl</a:t>
                      </a:r>
                      <a:endParaRPr kumimoji="0" lang="ro-RO" sz="1800" b="0" i="0" kern="1200" dirty="0">
                        <a:solidFill>
                          <a:schemeClr val="dk1"/>
                        </a:solidFill>
                        <a:latin typeface="Avenir Medium" panose="02000503020000020003" pitchFamily="2" charset="0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ro-RO" sz="1200" b="0" i="0" dirty="0" err="1">
                          <a:latin typeface="Avenir Medium" panose="02000503020000020003" pitchFamily="2" charset="0"/>
                        </a:rPr>
                        <a:t>read_excel</a:t>
                      </a:r>
                      <a:endParaRPr lang="ro-RO" sz="1200" b="0" i="0" dirty="0">
                        <a:latin typeface="Avenir Medium" panose="02000503020000020003" pitchFamily="2" charset="0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ro-RO" sz="1200" b="0" i="0" dirty="0" err="1">
                          <a:latin typeface="Avenir Medium" panose="02000503020000020003" pitchFamily="2" charset="0"/>
                        </a:rPr>
                        <a:t>excel_sheets</a:t>
                      </a:r>
                      <a:endParaRPr lang="ro-RO" sz="1200" b="0" i="0" dirty="0">
                        <a:latin typeface="Avenir Medium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openxlsx</a:t>
                      </a:r>
                      <a:endParaRPr lang="ro-RO" b="0" i="0" dirty="0">
                        <a:latin typeface="Avenir Medium" panose="02000503020000020003" pitchFamily="2" charset="0"/>
                      </a:endParaRPr>
                    </a:p>
                    <a:p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xlsReadWrite</a:t>
                      </a:r>
                      <a:endParaRPr lang="ro-RO" b="0" i="0" dirty="0">
                        <a:latin typeface="Avenir Medium" panose="02000503020000020003" pitchFamily="2" charset="0"/>
                      </a:endParaRPr>
                    </a:p>
                    <a:p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XLConnect</a:t>
                      </a:r>
                      <a:endParaRPr lang="ro-RO" b="0" i="0" dirty="0">
                        <a:latin typeface="Avenir Medium" panose="02000503020000020003" pitchFamily="2" charset="0"/>
                      </a:endParaRPr>
                    </a:p>
                    <a:p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xlsx</a:t>
                      </a:r>
                      <a:endParaRPr lang="ro-RO" b="0" i="0" dirty="0">
                        <a:latin typeface="Avenir Medium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985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PostgreSQL</a:t>
                      </a:r>
                      <a:r>
                        <a:rPr lang="ro-RO" b="0" i="0" dirty="0">
                          <a:latin typeface="Avenir Medium" panose="02000503020000020003" pitchFamily="2" charset="0"/>
                        </a:rPr>
                        <a:t> </a:t>
                      </a:r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dabase</a:t>
                      </a:r>
                      <a:r>
                        <a:rPr lang="ro-RO" b="0" i="0" dirty="0">
                          <a:latin typeface="Avenir Medium" panose="02000503020000020003" pitchFamily="2" charset="0"/>
                        </a:rPr>
                        <a:t> </a:t>
                      </a:r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tables</a:t>
                      </a:r>
                      <a:r>
                        <a:rPr lang="ro-RO" b="0" i="0" dirty="0">
                          <a:latin typeface="Avenir Medium" panose="02000503020000020003" pitchFamily="2" charset="0"/>
                        </a:rPr>
                        <a:t>/</a:t>
                      </a:r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views</a:t>
                      </a:r>
                      <a:endParaRPr lang="ro-RO" b="0" i="0" dirty="0">
                        <a:latin typeface="Avenir Medium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rtl="0" eaLnBrk="1" latinLnBrk="0" hangingPunct="1">
                        <a:buFont typeface="Arial" panose="020B0604020202020204" pitchFamily="34" charset="0"/>
                        <a:buNone/>
                      </a:pPr>
                      <a:endParaRPr kumimoji="0" lang="ro-RO" b="0" i="0" kern="1200" dirty="0">
                        <a:solidFill>
                          <a:schemeClr val="dk1"/>
                        </a:solidFill>
                        <a:latin typeface="Avenir Medium" panose="02000503020000020003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kumimoji="0" lang="ro-RO" sz="1800" b="0" i="0" kern="1200" dirty="0" err="1">
                          <a:solidFill>
                            <a:schemeClr val="dk1"/>
                          </a:solidFill>
                          <a:latin typeface="Avenir Medium" panose="02000503020000020003" pitchFamily="2" charset="0"/>
                          <a:ea typeface="+mn-ea"/>
                          <a:cs typeface="+mn-cs"/>
                        </a:rPr>
                        <a:t>RPostgreSQL</a:t>
                      </a:r>
                      <a:endParaRPr kumimoji="0" lang="ro-RO" sz="1800" b="0" i="0" kern="1200" dirty="0">
                        <a:solidFill>
                          <a:schemeClr val="dk1"/>
                        </a:solidFill>
                        <a:latin typeface="Avenir Medium" panose="02000503020000020003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b="0" i="0" dirty="0">
                          <a:latin typeface="Avenir Medium" panose="02000503020000020003" pitchFamily="2" charset="0"/>
                        </a:rPr>
                        <a:t>DBI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71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0859475"/>
      </p:ext>
    </p:extLst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229600" cy="1295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Loading </a:t>
            </a:r>
            <a:r>
              <a:rPr lang="en-US" sz="3600" b="1" dirty="0"/>
              <a:t>data into an R session (cont.)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CF44375-E4EC-9648-8B79-C26D5F1E4E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3578829"/>
              </p:ext>
            </p:extLst>
          </p:nvPr>
        </p:nvGraphicFramePr>
        <p:xfrm>
          <a:off x="76200" y="1447800"/>
          <a:ext cx="906780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1470">
                  <a:extLst>
                    <a:ext uri="{9D8B030D-6E8A-4147-A177-3AD203B41FA5}">
                      <a16:colId xmlns:a16="http://schemas.microsoft.com/office/drawing/2014/main" val="3995735298"/>
                    </a:ext>
                  </a:extLst>
                </a:gridCol>
                <a:gridCol w="1167130">
                  <a:extLst>
                    <a:ext uri="{9D8B030D-6E8A-4147-A177-3AD203B41FA5}">
                      <a16:colId xmlns:a16="http://schemas.microsoft.com/office/drawing/2014/main" val="754205714"/>
                    </a:ext>
                  </a:extLst>
                </a:gridCol>
                <a:gridCol w="3215640">
                  <a:extLst>
                    <a:ext uri="{9D8B030D-6E8A-4147-A177-3AD203B41FA5}">
                      <a16:colId xmlns:a16="http://schemas.microsoft.com/office/drawing/2014/main" val="3627480426"/>
                    </a:ext>
                  </a:extLst>
                </a:gridCol>
                <a:gridCol w="1813560">
                  <a:extLst>
                    <a:ext uri="{9D8B030D-6E8A-4147-A177-3AD203B41FA5}">
                      <a16:colId xmlns:a16="http://schemas.microsoft.com/office/drawing/2014/main" val="35554232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o-RO" b="0" i="0" err="1">
                          <a:latin typeface="Avenir Medium" panose="02000503020000020003" pitchFamily="2" charset="0"/>
                        </a:rPr>
                        <a:t>Source</a:t>
                      </a:r>
                      <a:r>
                        <a:rPr lang="ro-RO" b="0" i="0">
                          <a:latin typeface="Avenir Medium" panose="02000503020000020003" pitchFamily="2" charset="0"/>
                        </a:rPr>
                        <a:t> (File) </a:t>
                      </a:r>
                      <a:r>
                        <a:rPr lang="ro-RO" b="0" i="0" err="1">
                          <a:latin typeface="Avenir Medium" panose="02000503020000020003" pitchFamily="2" charset="0"/>
                        </a:rPr>
                        <a:t>Type</a:t>
                      </a:r>
                      <a:endParaRPr lang="ro-RO" b="0" i="0">
                        <a:latin typeface="Avenir Medium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Base</a:t>
                      </a:r>
                      <a:r>
                        <a:rPr lang="ro-RO" b="0" i="0" dirty="0">
                          <a:latin typeface="Avenir Medium" panose="02000503020000020003" pitchFamily="2" charset="0"/>
                        </a:rPr>
                        <a:t> R </a:t>
                      </a:r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functions</a:t>
                      </a:r>
                      <a:endParaRPr lang="ro-RO" b="0" i="0" dirty="0">
                        <a:latin typeface="Avenir Medium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Recommended</a:t>
                      </a:r>
                      <a:r>
                        <a:rPr lang="ro-RO" b="0" i="0" dirty="0">
                          <a:latin typeface="Avenir Medium" panose="02000503020000020003" pitchFamily="2" charset="0"/>
                        </a:rPr>
                        <a:t> </a:t>
                      </a:r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packages</a:t>
                      </a:r>
                      <a:endParaRPr lang="ro-RO" b="0" i="0" dirty="0">
                        <a:latin typeface="Avenir Medium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Other</a:t>
                      </a:r>
                      <a:r>
                        <a:rPr lang="ro-RO" b="0" i="0">
                          <a:latin typeface="Avenir Medium" panose="02000503020000020003" pitchFamily="2" charset="0"/>
                        </a:rPr>
                        <a:t> </a:t>
                      </a:r>
                      <a:r>
                        <a:rPr lang="ro-RO" b="0" i="0" err="1">
                          <a:latin typeface="Avenir Medium" panose="02000503020000020003" pitchFamily="2" charset="0"/>
                        </a:rPr>
                        <a:t>packages</a:t>
                      </a:r>
                      <a:endParaRPr lang="ro-RO" b="0" i="0">
                        <a:latin typeface="Avenir Medium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337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b="0" i="0" dirty="0">
                          <a:latin typeface="Avenir Medium" panose="02000503020000020003" pitchFamily="2" charset="0"/>
                        </a:rPr>
                        <a:t>SPSS data file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b="0" i="0" dirty="0">
                        <a:latin typeface="Avenir Medium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rio</a:t>
                      </a:r>
                      <a:endParaRPr lang="ro-RO" b="0" i="0" dirty="0">
                        <a:latin typeface="Avenir Medium" panose="02000503020000020003" pitchFamily="2" charset="0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ro-RO" sz="1200" b="0" i="0" dirty="0">
                          <a:latin typeface="Avenir Medium" panose="02000503020000020003" pitchFamily="2" charset="0"/>
                        </a:rPr>
                        <a:t>import</a:t>
                      </a:r>
                    </a:p>
                    <a:p>
                      <a:endParaRPr lang="ro-RO" b="0" i="0" dirty="0">
                        <a:latin typeface="Avenir Medium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foreign</a:t>
                      </a:r>
                      <a:endParaRPr lang="ro-RO" b="0" i="0" dirty="0">
                        <a:latin typeface="Avenir Medium" panose="02000503020000020003" pitchFamily="2" charset="0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ro-RO" sz="1200" b="0" i="0" dirty="0" err="1">
                          <a:latin typeface="Avenir Medium" panose="02000503020000020003" pitchFamily="2" charset="0"/>
                        </a:rPr>
                        <a:t>read.spss</a:t>
                      </a:r>
                      <a:endParaRPr lang="ro-RO" sz="1200" b="0" i="0" dirty="0">
                        <a:latin typeface="Avenir Medium" panose="02000503020000020003" pitchFamily="2" charset="0"/>
                      </a:endParaRPr>
                    </a:p>
                    <a:p>
                      <a:r>
                        <a:rPr kumimoji="0" lang="ro-RO" b="0" i="0" kern="1200" dirty="0" err="1">
                          <a:solidFill>
                            <a:schemeClr val="dk1"/>
                          </a:solidFill>
                          <a:latin typeface="Avenir Medium" panose="02000503020000020003" pitchFamily="2" charset="0"/>
                          <a:ea typeface="+mn-ea"/>
                          <a:cs typeface="+mn-cs"/>
                        </a:rPr>
                        <a:t>haven</a:t>
                      </a:r>
                      <a:endParaRPr kumimoji="0" lang="ro-RO" b="0" i="0" kern="1200" dirty="0">
                        <a:solidFill>
                          <a:schemeClr val="dk1"/>
                        </a:solidFill>
                        <a:latin typeface="Avenir Medium" panose="02000503020000020003" pitchFamily="2" charset="0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ro-RO" sz="1200" b="0" i="0" dirty="0" err="1">
                          <a:latin typeface="Avenir Medium" panose="02000503020000020003" pitchFamily="2" charset="0"/>
                        </a:rPr>
                        <a:t>read_spss</a:t>
                      </a:r>
                      <a:endParaRPr lang="ro-RO" sz="1200" b="0" i="0" dirty="0">
                        <a:latin typeface="Avenir Medium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671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b="0" i="0" dirty="0">
                          <a:latin typeface="Avenir Medium" panose="02000503020000020003" pitchFamily="2" charset="0"/>
                        </a:rPr>
                        <a:t>STATA data file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b="0" i="0" dirty="0">
                        <a:latin typeface="Avenir Medium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rio</a:t>
                      </a:r>
                      <a:endParaRPr lang="ro-RO" b="0" i="0" dirty="0">
                        <a:latin typeface="Avenir Medium" panose="02000503020000020003" pitchFamily="2" charset="0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ro-RO" sz="1200" b="0" i="0" dirty="0">
                          <a:latin typeface="Avenir Medium" panose="02000503020000020003" pitchFamily="2" charset="0"/>
                        </a:rPr>
                        <a:t>import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foreign</a:t>
                      </a:r>
                      <a:endParaRPr lang="ro-RO" b="0" i="0" dirty="0">
                        <a:latin typeface="Avenir Medium" panose="02000503020000020003" pitchFamily="2" charset="0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ro-RO" sz="1200" b="0" i="0" dirty="0" err="1">
                          <a:latin typeface="Avenir Medium" panose="02000503020000020003" pitchFamily="2" charset="0"/>
                        </a:rPr>
                        <a:t>read.dta</a:t>
                      </a:r>
                      <a:endParaRPr lang="ro-RO" sz="1200" b="0" i="0" dirty="0">
                        <a:latin typeface="Avenir Medium" panose="02000503020000020003" pitchFamily="2" charset="0"/>
                      </a:endParaRPr>
                    </a:p>
                    <a:p>
                      <a:r>
                        <a:rPr kumimoji="0" lang="ro-RO" b="0" i="0" kern="1200" dirty="0" err="1">
                          <a:solidFill>
                            <a:schemeClr val="dk1"/>
                          </a:solidFill>
                          <a:latin typeface="Avenir Medium" panose="02000503020000020003" pitchFamily="2" charset="0"/>
                          <a:ea typeface="+mn-ea"/>
                          <a:cs typeface="+mn-cs"/>
                        </a:rPr>
                        <a:t>haven</a:t>
                      </a:r>
                      <a:endParaRPr kumimoji="0" lang="ro-RO" b="0" i="0" kern="1200" dirty="0">
                        <a:solidFill>
                          <a:schemeClr val="dk1"/>
                        </a:solidFill>
                        <a:latin typeface="Avenir Medium" panose="02000503020000020003" pitchFamily="2" charset="0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ro-RO" sz="1200" b="0" i="0" dirty="0" err="1">
                          <a:latin typeface="Avenir Medium" panose="02000503020000020003" pitchFamily="2" charset="0"/>
                        </a:rPr>
                        <a:t>read_dta</a:t>
                      </a:r>
                      <a:endParaRPr lang="ro-RO" sz="1200" b="0" i="0" dirty="0">
                        <a:latin typeface="Avenir Medium" panose="02000503020000020003" pitchFamily="2" charset="0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ro-RO" sz="1200" b="0" i="0" dirty="0" err="1">
                          <a:latin typeface="Avenir Medium" panose="02000503020000020003" pitchFamily="2" charset="0"/>
                        </a:rPr>
                        <a:t>read_stata</a:t>
                      </a:r>
                      <a:endParaRPr lang="ro-RO" sz="1200" b="0" i="0" dirty="0">
                        <a:latin typeface="Avenir Medium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052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b="0" i="0" dirty="0">
                          <a:latin typeface="Avenir Medium" panose="02000503020000020003" pitchFamily="2" charset="0"/>
                        </a:rPr>
                        <a:t>SAS data file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b="0" i="0" dirty="0">
                        <a:latin typeface="Avenir Medium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rio</a:t>
                      </a:r>
                      <a:endParaRPr lang="ro-RO" b="0" i="0" dirty="0">
                        <a:latin typeface="Avenir Medium" panose="02000503020000020003" pitchFamily="2" charset="0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ro-RO" sz="1200" b="0" i="0" dirty="0">
                          <a:latin typeface="Avenir Medium" panose="02000503020000020003" pitchFamily="2" charset="0"/>
                        </a:rPr>
                        <a:t>import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foreign</a:t>
                      </a:r>
                      <a:endParaRPr lang="ro-RO" b="0" i="0" dirty="0">
                        <a:latin typeface="Avenir Medium" panose="02000503020000020003" pitchFamily="2" charset="0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ro-RO" sz="1200" b="0" i="0" dirty="0" err="1">
                          <a:latin typeface="Avenir Medium" panose="02000503020000020003" pitchFamily="2" charset="0"/>
                        </a:rPr>
                        <a:t>read.ssd</a:t>
                      </a:r>
                      <a:endParaRPr lang="ro-RO" sz="1200" b="0" i="0" dirty="0">
                        <a:latin typeface="Avenir Medium" panose="02000503020000020003" pitchFamily="2" charset="0"/>
                      </a:endParaRPr>
                    </a:p>
                    <a:p>
                      <a:r>
                        <a:rPr kumimoji="0" lang="ro-RO" b="0" i="0" kern="1200" dirty="0" err="1">
                          <a:solidFill>
                            <a:schemeClr val="dk1"/>
                          </a:solidFill>
                          <a:latin typeface="Avenir Medium" panose="02000503020000020003" pitchFamily="2" charset="0"/>
                          <a:ea typeface="+mn-ea"/>
                          <a:cs typeface="+mn-cs"/>
                        </a:rPr>
                        <a:t>haven</a:t>
                      </a:r>
                      <a:endParaRPr kumimoji="0" lang="ro-RO" b="0" i="0" kern="1200" dirty="0">
                        <a:solidFill>
                          <a:schemeClr val="dk1"/>
                        </a:solidFill>
                        <a:latin typeface="Avenir Medium" panose="02000503020000020003" pitchFamily="2" charset="0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ro-RO" sz="1200" b="0" i="0" dirty="0" err="1">
                          <a:latin typeface="Avenir Medium" panose="02000503020000020003" pitchFamily="2" charset="0"/>
                        </a:rPr>
                        <a:t>read_sas</a:t>
                      </a:r>
                      <a:endParaRPr lang="ro-RO" sz="1200" b="0" i="0" dirty="0">
                        <a:latin typeface="Avenir Medium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098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6069435"/>
      </p:ext>
    </p:extLst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752"/>
            <a:ext cx="91440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Access Oracle databases through JDBC</a:t>
            </a:r>
            <a:endParaRPr lang="en-US" sz="36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84096" cy="5715000"/>
          </a:xfrm>
        </p:spPr>
        <p:txBody>
          <a:bodyPr>
            <a:normAutofit fontScale="85000" lnSpcReduction="20000"/>
          </a:bodyPr>
          <a:lstStyle/>
          <a:p>
            <a:r>
              <a:rPr lang="en-US" sz="2400"/>
              <a:t>Package ROracle was intended to provide access to Oracle databases</a:t>
            </a:r>
          </a:p>
          <a:p>
            <a:r>
              <a:rPr lang="en-US" sz="2400"/>
              <a:t>Unfortunately, now package ROracle is not available</a:t>
            </a:r>
          </a:p>
          <a:p>
            <a:r>
              <a:rPr lang="en-US" sz="2400"/>
              <a:t>Next example was inspired by </a:t>
            </a:r>
            <a:r>
              <a:rPr lang="en-US" sz="2400">
                <a:hlinkClick r:id="rId2"/>
              </a:rPr>
              <a:t>http://www.r-bloggers.com/connecting-r-to-an-oracle-database-with-rjdbc/</a:t>
            </a:r>
            <a:endParaRPr lang="en-US" sz="2400"/>
          </a:p>
          <a:p>
            <a:r>
              <a:rPr lang="en-US" sz="2400"/>
              <a:t>As the name suggests, the solution needs dealing with some Java "things"</a:t>
            </a:r>
          </a:p>
          <a:p>
            <a:pPr lvl="1"/>
            <a:r>
              <a:rPr lang="en-US" sz="2000"/>
              <a:t>Requirements: JDK/JRE previously installed</a:t>
            </a:r>
          </a:p>
          <a:p>
            <a:pPr lvl="1"/>
            <a:r>
              <a:rPr lang="en-US" sz="2000"/>
              <a:t>Download ojdbc jar from www.oracle.com (in my case, ojdbc6.jar)</a:t>
            </a:r>
          </a:p>
          <a:p>
            <a:pPr lvl="1"/>
            <a:r>
              <a:rPr lang="en-US" sz="2000"/>
              <a:t>Set JAVA_HOME, set max. memory, and load rJava library</a:t>
            </a:r>
          </a:p>
          <a:p>
            <a:pPr lvl="1"/>
            <a:r>
              <a:rPr lang="en-US" sz="2000">
                <a:latin typeface="Consolas"/>
                <a:cs typeface="Consolas"/>
              </a:rPr>
              <a:t>Sys.setenv(JAVA_HOME='/path/to/java_home')</a:t>
            </a:r>
          </a:p>
          <a:p>
            <a:pPr lvl="1"/>
            <a:r>
              <a:rPr lang="en-US" sz="2000"/>
              <a:t>on my Mac OS:</a:t>
            </a:r>
          </a:p>
          <a:p>
            <a:pPr marL="82296" indent="0">
              <a:lnSpc>
                <a:spcPct val="130000"/>
              </a:lnSpc>
              <a:buNone/>
            </a:pPr>
            <a:r>
              <a:rPr lang="en-US" sz="24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Sys.setenv(JAVA_HOME='/Library/Java/JavaVirtualMachines/jdk1.7.0_45.jdk/Contents/Home')</a:t>
            </a:r>
          </a:p>
          <a:p>
            <a:pPr marL="82296" indent="0">
              <a:lnSpc>
                <a:spcPct val="130000"/>
              </a:lnSpc>
              <a:buNone/>
            </a:pPr>
            <a:r>
              <a:rPr lang="en-US" sz="24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options(java.parameters="-Xmx2g")</a:t>
            </a:r>
          </a:p>
          <a:p>
            <a:pPr marL="82296" indent="0">
              <a:lnSpc>
                <a:spcPct val="130000"/>
              </a:lnSpc>
              <a:buNone/>
            </a:pPr>
            <a:r>
              <a:rPr lang="en-US" sz="24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install.packages("rJava")</a:t>
            </a:r>
          </a:p>
          <a:p>
            <a:pPr marL="82296" indent="0">
              <a:lnSpc>
                <a:spcPct val="130000"/>
              </a:lnSpc>
              <a:buNone/>
            </a:pPr>
            <a:r>
              <a:rPr lang="en-US" sz="24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library(rJava)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879519773"/>
      </p:ext>
    </p:extLst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6B49B3854D68488818EDCED21205E0" ma:contentTypeVersion="1" ma:contentTypeDescription="Create a new document." ma:contentTypeScope="" ma:versionID="19df96f823e8dadd7a2d85cd399a8563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8c5b5cd9b8d25ff6dd15848836f427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327C9815-58E0-4B4A-9A14-134BD3309A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9A0D218-7590-46EC-B8CA-314A23782D0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4CD3BE7-0032-4E8C-86A4-C34E4F7B3BD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9656</TotalTime>
  <Words>1052</Words>
  <Application>Microsoft Macintosh PowerPoint</Application>
  <PresentationFormat>On-screen Show (4:3)</PresentationFormat>
  <Paragraphs>205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7" baseType="lpstr">
      <vt:lpstr>Arial Unicode MS</vt:lpstr>
      <vt:lpstr>Arial</vt:lpstr>
      <vt:lpstr>Avenir Medium</vt:lpstr>
      <vt:lpstr>Book Antiqua</vt:lpstr>
      <vt:lpstr>Calisto MT</vt:lpstr>
      <vt:lpstr>Consolas</vt:lpstr>
      <vt:lpstr>Gabriola</vt:lpstr>
      <vt:lpstr>Gill Sans MT</vt:lpstr>
      <vt:lpstr>Segoe UI Semibold</vt:lpstr>
      <vt:lpstr>Times New Roman</vt:lpstr>
      <vt:lpstr>Verdana</vt:lpstr>
      <vt:lpstr>Wingdings</vt:lpstr>
      <vt:lpstr>Wingdings 2</vt:lpstr>
      <vt:lpstr>Solstice</vt:lpstr>
      <vt:lpstr>Data  Processing/Analysis/Science  with R</vt:lpstr>
      <vt:lpstr>Web sites with R tutorials for data input/output</vt:lpstr>
      <vt:lpstr>Web sites with R tutorials for data input/output (cont.)</vt:lpstr>
      <vt:lpstr>Script associated with this presentation</vt:lpstr>
      <vt:lpstr>Loading data into statistical packages</vt:lpstr>
      <vt:lpstr>Sources of Data in R (adapted from [Kabacoff, 2011])</vt:lpstr>
      <vt:lpstr>Loading data into an R session</vt:lpstr>
      <vt:lpstr>Loading data into an R session (cont.)</vt:lpstr>
      <vt:lpstr>Access Oracle databases through JDBC</vt:lpstr>
      <vt:lpstr>Access Oracle databases through JDBC (cont.)</vt:lpstr>
      <vt:lpstr>Access Oracle databases through JDBC (cont.)</vt:lpstr>
      <vt:lpstr>Saving/Exporting R data</vt:lpstr>
      <vt:lpstr>Saving/Exporting R data (cont.)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579</cp:revision>
  <dcterms:created xsi:type="dcterms:W3CDTF">2002-10-11T06:23:42Z</dcterms:created>
  <dcterms:modified xsi:type="dcterms:W3CDTF">2019-01-07T07:46:05Z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0x010100096B49B3854D68488818EDCED21205E0</vt:lpwstr>
  </property>
</Properties>
</file>