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9" r:id="rId3"/>
    <p:sldId id="361" r:id="rId4"/>
    <p:sldId id="518" r:id="rId5"/>
    <p:sldId id="530" r:id="rId6"/>
    <p:sldId id="354" r:id="rId7"/>
    <p:sldId id="360" r:id="rId8"/>
    <p:sldId id="362" r:id="rId9"/>
    <p:sldId id="355" r:id="rId10"/>
    <p:sldId id="375" r:id="rId11"/>
    <p:sldId id="529" r:id="rId12"/>
    <p:sldId id="476" r:id="rId13"/>
    <p:sldId id="532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50000" autoAdjust="0"/>
  </p:normalViewPr>
  <p:slideViewPr>
    <p:cSldViewPr>
      <p:cViewPr varScale="1">
        <p:scale>
          <a:sx n="129" d="100"/>
          <a:sy n="129" d="100"/>
        </p:scale>
        <p:origin x="17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617AEF-7CD3-AF40-B377-75403F8AFB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989B6-066D-EB4E-89ED-3DD58B7CED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00A11A3-CDEE-234B-8388-C0BA3CAA4317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3C551-5380-B947-ADF5-A992568A98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DDF89-610E-954B-A1EE-585490725F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41BA5F6-82B2-7C4D-A14E-4C45FDF91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594938-01EB-5643-B459-089F56140C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C3C1A-B307-254F-BD98-72566F25632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A994DFB-00D5-D64A-A1EA-B67D15D62FBC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8275A35-D2CC-4249-8890-4304CDA0F2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36BDD6-8915-0D4B-B351-A97174141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A1831-A419-C34E-85C0-AF1562BD23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32FB5-D86D-074B-A5E7-094B6328D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1496AE7-F01B-1749-BB99-18740979AB16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C81B10-7E05-964B-9794-C0C69CB9B522}"/>
              </a:ext>
            </a:extLst>
          </p:cNvPr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42EAB2-CC62-BE44-9188-8F6D84284E43}"/>
              </a:ext>
            </a:extLst>
          </p:cNvPr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37D8851C-6DAA-CA40-83F3-095C19D7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5DF54B78-D630-2349-9784-5C0F8AFF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6EF5C89-3F24-9340-87ED-E292E119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9EF396-3359-6548-ADBB-4C4006762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1086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8A0789C6-C5FF-BF44-BD16-0699263B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227E6A8E-8124-CD4B-B015-68751AEE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751C5FA1-D940-B142-A6E0-0946A1CD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4B7A7-6DA8-1142-8647-C8C9F66E0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2766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171F5B2C-BD3B-4A4B-83B1-D1BCA441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11024A84-9E34-3D4A-90EB-CC1CE096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7921303C-BAFB-1E48-925E-EC773948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63FCC-67BD-6340-B767-0C3D0FCFC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5882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6BDC6-7ACA-734F-AB6C-0BAA4B11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8CE53-B09C-8A41-AAC0-E0EA5C70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FB7FF-4EE3-F74E-AFAE-971B7299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72AF3-FCD7-964D-B923-3E620E843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6170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A4ECE2BE-DBE4-9A4B-B5DD-AE333A33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F92ED5DC-00E8-3B4D-AFD5-5E5DC11B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A65D1C69-9947-254E-88D9-CAA00EA5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2F392-7B89-3A45-B318-7EE91C8D1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13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E1ECFE-E67A-B043-9786-0CCBABD7D8AA}"/>
              </a:ext>
            </a:extLst>
          </p:cNvPr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3A7C89-3789-4941-9A46-5B709F77C6D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69C3DB-C8D0-804E-9DBB-8641F7B84813}"/>
              </a:ext>
            </a:extLst>
          </p:cNvPr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A260C0-39B2-BB48-8B27-7E10E766A50A}"/>
              </a:ext>
            </a:extLst>
          </p:cNvPr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CB40F3-BCC0-1E47-9883-7025794D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D8622FE-F2A6-8F4C-9BB3-1667A1CE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445330-2EA9-0443-A3E8-87B0F2DC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48E172-9D36-4342-BC57-4894A1D05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6715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:a16="http://schemas.microsoft.com/office/drawing/2014/main" id="{17B9834A-F5AD-CB4C-A141-6069C03B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4ACBEE95-C278-694A-B0AC-294CD59A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043E4E22-6E5F-3743-8BB3-1857228E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56880-3051-7C45-8056-D3D477990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23441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1CFD3-15A3-FB4C-AB18-A8C2D8B2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D3E70-894E-524A-AEE4-19ADDAE3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00C97-B91A-574C-8763-8E120926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F18E15-833A-AD42-BFC2-C90B019F1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2778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>
            <a:extLst>
              <a:ext uri="{FF2B5EF4-FFF2-40B4-BE49-F238E27FC236}">
                <a16:creationId xmlns:a16="http://schemas.microsoft.com/office/drawing/2014/main" id="{807AFAB4-85B3-8B47-849A-5C1F87F2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18440CE6-F831-4E48-A9E2-AB6A4D23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7DC0104A-ED08-1842-81DE-066EDD3C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1B4-DF9D-1644-B983-79782900E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022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B99567-AB31-E541-8190-875E89CB3D05}"/>
              </a:ext>
            </a:extLst>
          </p:cNvPr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2B102-C997-9D43-BAE9-9CD76583631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F3EB43E-626A-CD46-AB32-A38E017F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2BA3E87-181B-F74F-BDC9-FF20ED51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2AABBD2-5373-6B41-B815-253787CB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DF9D93-A3AD-4C4F-A35A-A6741CDCC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2733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1C334-0371-4A46-B025-CD4B55A5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F2CA-CC00-244A-9055-3187A97F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EB678-1C45-D24A-8AEC-A3EDBA28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61966E7-07BC-8A42-B904-7D43EF834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876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546D05-5C22-2E44-881C-2191AB8C4711}"/>
              </a:ext>
            </a:extLst>
          </p:cNvPr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8">
            <a:extLst>
              <a:ext uri="{FF2B5EF4-FFF2-40B4-BE49-F238E27FC236}">
                <a16:creationId xmlns:a16="http://schemas.microsoft.com/office/drawing/2014/main" id="{E1A14628-44EC-8F49-9718-9D8BEE1DF563}"/>
              </a:ext>
            </a:extLst>
          </p:cNvPr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rgbClr val="EBDAB1">
                <a:alpha val="39998"/>
              </a:srgbClr>
            </a:outerShdw>
          </a:effec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7" name="Flowchart: Process 9">
            <a:extLst>
              <a:ext uri="{FF2B5EF4-FFF2-40B4-BE49-F238E27FC236}">
                <a16:creationId xmlns:a16="http://schemas.microsoft.com/office/drawing/2014/main" id="{BDA1E792-4AB2-9240-9BF3-0E1A1C04D2AA}"/>
              </a:ext>
            </a:extLst>
          </p:cNvPr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CE5F84C-42FF-BF49-A46C-2673E3F6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04200B7-7BD7-7D4E-BE0C-87C6C25A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99FDA20-C317-BC4A-821C-A7F1E74C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BAAB64-93E9-C240-A5A1-A52AA4767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2217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>
            <a:extLst>
              <a:ext uri="{FF2B5EF4-FFF2-40B4-BE49-F238E27FC236}">
                <a16:creationId xmlns:a16="http://schemas.microsoft.com/office/drawing/2014/main" id="{87BB8B9B-45EF-804F-9E7E-87F988196DBB}"/>
              </a:ext>
            </a:extLst>
          </p:cNvPr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D167AC-C144-4849-ADBB-776638BD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blurRad="25400" dist="25400" dir="5400000" algn="tl" rotWithShape="0">
              <a:srgbClr val="AFA58D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0FBF4793-325B-1648-A8F5-03D86F21D067}"/>
              </a:ext>
            </a:extLst>
          </p:cNvPr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A0E552-EA9A-224C-A443-6047F241754A}"/>
              </a:ext>
            </a:extLst>
          </p:cNvPr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93362D67-A026-024C-832E-7206D5BF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>
            <a:extLst>
              <a:ext uri="{FF2B5EF4-FFF2-40B4-BE49-F238E27FC236}">
                <a16:creationId xmlns:a16="http://schemas.microsoft.com/office/drawing/2014/main" id="{9C827797-C748-FC4B-B542-F96B17AEC2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5C393218-AB47-D14F-AA62-077B197CF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E84ABB-56DA-4E4C-A496-023ED2AA8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algn="just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4CB1C66-4031-6144-9704-A6864C9EF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3434A5F7-650A-D748-9C01-6CF3ECFA9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D3F74F-2578-B246-8C6C-548AA5CDC0F7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5" r:id="rId2"/>
    <p:sldLayoutId id="2147483751" r:id="rId3"/>
    <p:sldLayoutId id="2147483746" r:id="rId4"/>
    <p:sldLayoutId id="2147483752" r:id="rId5"/>
    <p:sldLayoutId id="2147483747" r:id="rId6"/>
    <p:sldLayoutId id="2147483753" r:id="rId7"/>
    <p:sldLayoutId id="2147483754" r:id="rId8"/>
    <p:sldLayoutId id="2147483755" r:id="rId9"/>
    <p:sldLayoutId id="2147483748" r:id="rId10"/>
    <p:sldLayoutId id="2147483749" r:id="rId11"/>
    <p:sldLayoutId id="2147483756" r:id="rId12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2" charset="2"/>
        <a:buChar char=""/>
        <a:defRPr lang="en-US" sz="2800" kern="120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lang="en-US"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lang="en-US" sz="2200" kern="1200">
          <a:solidFill>
            <a:schemeClr val="tx1"/>
          </a:solidFill>
          <a:latin typeface="Book Antiqua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book.datascienceheroes.com/exploratory-data-analysis.html" TargetMode="External"/><Relationship Id="rId2" Type="http://schemas.openxmlformats.org/officeDocument/2006/relationships/hyperlink" Target="https://r4ds.had.co.nz/exploratory-data-analysis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zHcQPKP6NpM" TargetMode="External"/><Relationship Id="rId4" Type="http://schemas.openxmlformats.org/officeDocument/2006/relationships/hyperlink" Target="https://moderndive.com/7-multiple-regress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oderndive.com/6-regression.html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companion.org/handbook/C_02.html" TargetMode="External"/><Relationship Id="rId2" Type="http://schemas.openxmlformats.org/officeDocument/2006/relationships/hyperlink" Target="https://bookdown.org/ekothe/navarro2/descriptives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ACWuV16tdhY&amp;index=19&amp;list=PLqzoL9-eJTNBDdKgJgJzaQcY6OXmsXAH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F8B9187B-36CC-2044-A6A2-F286EDBE90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4572000"/>
            <a:ext cx="7899400" cy="114300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sz="4400" b="1" dirty="0">
                <a:latin typeface="Gabriola"/>
                <a:cs typeface="Gabriola"/>
              </a:rPr>
              <a:t>Explorato</a:t>
            </a:r>
            <a:r>
              <a:rPr lang="en-US" sz="4400" b="1" dirty="0">
                <a:latin typeface="Gabriola"/>
                <a:cs typeface="Gabriola"/>
              </a:rPr>
              <a:t>ry Data Analysis</a:t>
            </a:r>
            <a:endParaRPr sz="4400" b="1" dirty="0">
              <a:latin typeface="Gabriola"/>
              <a:cs typeface="Gabriola"/>
            </a:endParaRPr>
          </a:p>
        </p:txBody>
      </p:sp>
      <p:pic>
        <p:nvPicPr>
          <p:cNvPr id="16387" name="Picture 2" descr="logouaic">
            <a:extLst>
              <a:ext uri="{FF2B5EF4-FFF2-40B4-BE49-F238E27FC236}">
                <a16:creationId xmlns:a16="http://schemas.microsoft.com/office/drawing/2014/main" id="{D0DB9E3B-B030-5742-8194-455B1324C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36550"/>
            <a:ext cx="9588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http://www.feaa.uaic.ro/assets/img/logo-feaa-top.png">
            <a:extLst>
              <a:ext uri="{FF2B5EF4-FFF2-40B4-BE49-F238E27FC236}">
                <a16:creationId xmlns:a16="http://schemas.microsoft.com/office/drawing/2014/main" id="{979D8BE3-F1C7-AF40-A96D-C573D40E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"/>
            <a:ext cx="23622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3">
            <a:extLst>
              <a:ext uri="{FF2B5EF4-FFF2-40B4-BE49-F238E27FC236}">
                <a16:creationId xmlns:a16="http://schemas.microsoft.com/office/drawing/2014/main" id="{66B3EF0C-66F6-BD49-97ED-C729B4E71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3600"/>
            <a:ext cx="660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anchor="ctr"/>
          <a:lstStyle>
            <a:lvl1pPr marL="26988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860425" indent="-45720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indent="-3429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>
              <a:buFont typeface="Wingdings 2" pitchFamily="2" charset="2"/>
              <a:buNone/>
            </a:pPr>
            <a:r>
              <a:rPr lang="en-US" altLang="en-US" sz="2400" b="1">
                <a:solidFill>
                  <a:srgbClr val="320E04"/>
                </a:solidFill>
                <a:latin typeface="Gabriola" pitchFamily="82" charset="0"/>
                <a:ea typeface="Vani" panose="020B0604020202020204" pitchFamily="34" charset="0"/>
                <a:cs typeface="Vani" panose="020B0604020202020204" pitchFamily="34" charset="0"/>
              </a:rPr>
              <a:t>By Marin Fotache	</a:t>
            </a:r>
          </a:p>
        </p:txBody>
      </p:sp>
      <p:sp>
        <p:nvSpPr>
          <p:cNvPr id="16390" name="TextBox 7">
            <a:extLst>
              <a:ext uri="{FF2B5EF4-FFF2-40B4-BE49-F238E27FC236}">
                <a16:creationId xmlns:a16="http://schemas.microsoft.com/office/drawing/2014/main" id="{C8BA30AD-17EA-CB41-A582-E16801F99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4800"/>
            <a:ext cx="52578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o-RO" altLang="en-US" sz="1400">
                <a:latin typeface="Segoe UI Semibold"/>
              </a:rPr>
              <a:t>Al.I. Cuza </a:t>
            </a:r>
            <a:r>
              <a:rPr lang="en-US" altLang="en-US" sz="1400">
                <a:latin typeface="Segoe UI Semibold"/>
              </a:rPr>
              <a:t>University of </a:t>
            </a:r>
            <a:r>
              <a:rPr lang="ro-RO" altLang="en-US" sz="1400">
                <a:latin typeface="Segoe UI Semibold"/>
              </a:rPr>
              <a:t>Iași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o-RO" altLang="en-US" sz="1400">
                <a:latin typeface="Segoe UI Semibold"/>
              </a:rPr>
              <a:t>Facult</a:t>
            </a:r>
            <a:r>
              <a:rPr lang="en-US" altLang="en-US" sz="1400">
                <a:latin typeface="Segoe UI Semibold"/>
              </a:rPr>
              <a:t>y of Economics</a:t>
            </a:r>
            <a:r>
              <a:rPr lang="ro-RO" altLang="en-US" sz="1400">
                <a:latin typeface="Segoe UI Semibold"/>
              </a:rPr>
              <a:t> </a:t>
            </a:r>
            <a:r>
              <a:rPr lang="en-US" altLang="en-US" sz="1400">
                <a:latin typeface="Segoe UI Semibold"/>
              </a:rPr>
              <a:t>and Business</a:t>
            </a:r>
            <a:r>
              <a:rPr lang="ro-RO" altLang="en-US" sz="1400">
                <a:latin typeface="Segoe UI Semibold"/>
              </a:rPr>
              <a:t> Administra</a:t>
            </a:r>
            <a:r>
              <a:rPr lang="en-US" altLang="en-US" sz="1400">
                <a:latin typeface="Segoe UI Semibold"/>
              </a:rPr>
              <a:t>tion</a:t>
            </a:r>
            <a:endParaRPr lang="ro-RO" altLang="en-US" sz="1400">
              <a:latin typeface="Segoe UI Semibold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400">
                <a:latin typeface="Segoe UI Semibold"/>
              </a:rPr>
              <a:t>Department of Accounting, Information Systems and Statistics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2E8BDB-2577-9A48-BAFE-D696D5877625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2057400"/>
            <a:ext cx="8458200" cy="22098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9pPr>
            <a:extLst/>
          </a:lstStyle>
          <a:p>
            <a:pPr algn="ctr">
              <a:defRPr/>
            </a:pPr>
            <a:r>
              <a:rPr lang="en-US" sz="480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>
                <a:latin typeface="Calisto MT" pitchFamily="18" charset="0"/>
                <a:ea typeface="Batang" pitchFamily="18" charset="-127"/>
              </a:rPr>
            </a:br>
            <a:r>
              <a:rPr lang="en-US" sz="480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>
                <a:latin typeface="Calisto MT" pitchFamily="18" charset="0"/>
                <a:ea typeface="Batang" pitchFamily="18" charset="-127"/>
              </a:rPr>
            </a:br>
            <a:r>
              <a:rPr lang="en-US" sz="4800">
                <a:latin typeface="Calisto MT" pitchFamily="18" charset="0"/>
                <a:ea typeface="Batang" pitchFamily="18" charset="-127"/>
              </a:rPr>
              <a:t>with R</a:t>
            </a:r>
            <a:endParaRPr lang="en-US" sz="4800" dirty="0">
              <a:latin typeface="Calisto MT" pitchFamily="18" charset="0"/>
              <a:ea typeface="Batang" pitchFamily="18" charset="-127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Skewness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43000"/>
            <a:ext cx="8991600" cy="5715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/>
              <a:t>Masures the asymmetry of the distribution of a variable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marL="82296" indent="0">
              <a:lnSpc>
                <a:spcPct val="9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Function </a:t>
            </a:r>
            <a:r>
              <a:rPr lang="en-US" sz="2400" b="1" dirty="0"/>
              <a:t>skew</a:t>
            </a:r>
            <a:r>
              <a:rPr lang="en-US" sz="2400" dirty="0"/>
              <a:t> in package </a:t>
            </a:r>
            <a:r>
              <a:rPr lang="en-US" sz="2400" b="1" dirty="0"/>
              <a:t>psych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library(psych)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skew(faithful)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-0.4135 -0.4140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698"/>
            <a:ext cx="9127162" cy="32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58628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Kurtosis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43000"/>
            <a:ext cx="8991600" cy="5715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/>
              <a:t>Masures the "flatness" of the distribution of a variable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marL="82296" indent="0">
              <a:lnSpc>
                <a:spcPct val="9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Function </a:t>
            </a:r>
            <a:r>
              <a:rPr lang="en-US" sz="2400" b="1" dirty="0"/>
              <a:t>kurtosi </a:t>
            </a:r>
            <a:r>
              <a:rPr lang="en-US" sz="2400" dirty="0"/>
              <a:t>in package </a:t>
            </a:r>
            <a:r>
              <a:rPr lang="en-US" sz="2400" b="1" dirty="0"/>
              <a:t>psych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library(psych)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kurtosi(faithful)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eruptions   waiting 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-1.512    -1.156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300"/>
            <a:ext cx="9144000" cy="3304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359" y="2681977"/>
            <a:ext cx="1724350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negative kurtosis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8982" y="2653764"/>
            <a:ext cx="1370487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Zero kurtosis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8850" y="2514600"/>
            <a:ext cx="1672253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Positive kurtosis</a:t>
            </a:r>
          </a:p>
        </p:txBody>
      </p:sp>
    </p:spTree>
    <p:extLst>
      <p:ext uri="{BB962C8B-B14F-4D97-AF65-F5344CB8AC3E}">
        <p14:creationId xmlns:p14="http://schemas.microsoft.com/office/powerpoint/2010/main" val="1880489173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E06-A868-0C45-B1A6-486B51B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Exploratory Data Analysis</a:t>
            </a:r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A1D0D235-AC8C-C84E-8DF2-AD64B3A22DEA}"/>
              </a:ext>
            </a:extLst>
          </p:cNvPr>
          <p:cNvSpPr txBox="1">
            <a:spLocks/>
          </p:cNvSpPr>
          <p:nvPr/>
        </p:nvSpPr>
        <p:spPr bwMode="auto">
          <a:xfrm>
            <a:off x="603250" y="12192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600" dirty="0"/>
              <a:t>An iterative cycle (</a:t>
            </a:r>
            <a:r>
              <a:rPr lang="en-US" sz="2600" dirty="0" err="1"/>
              <a:t>Grolemund</a:t>
            </a:r>
            <a:r>
              <a:rPr lang="en-US" sz="2600" dirty="0"/>
              <a:t> &amp; Wickham, 2017)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Generate questions about your data.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Search for answers by </a:t>
            </a:r>
            <a:r>
              <a:rPr lang="en-US" sz="2200" dirty="0" err="1"/>
              <a:t>visualising</a:t>
            </a:r>
            <a:r>
              <a:rPr lang="en-US" sz="2200" dirty="0"/>
              <a:t>, transforming, and modelling your data</a:t>
            </a:r>
            <a:r>
              <a:rPr lang="en-US" sz="2000" dirty="0"/>
              <a:t>.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200" dirty="0"/>
              <a:t>Use what you learn to refine your questions and/or generate new questions.</a:t>
            </a:r>
          </a:p>
          <a:p>
            <a:pPr marL="365125" lvl="1" indent="-282575">
              <a:lnSpc>
                <a:spcPct val="110000"/>
              </a:lnSpc>
              <a:spcBef>
                <a:spcPts val="600"/>
              </a:spcBef>
              <a:buSzPct val="80000"/>
              <a:buFont typeface="Wingdings 2" pitchFamily="2" charset="2"/>
              <a:buChar char=""/>
            </a:pPr>
            <a:r>
              <a:rPr lang="ro-RO" sz="2600" dirty="0">
                <a:latin typeface="Avenir Medium" panose="02000503020000020003" pitchFamily="2" charset="0"/>
              </a:rPr>
              <a:t>Main </a:t>
            </a:r>
            <a:r>
              <a:rPr lang="ro-RO" sz="2600" dirty="0" err="1">
                <a:latin typeface="Avenir Medium" panose="02000503020000020003" pitchFamily="2" charset="0"/>
              </a:rPr>
              <a:t>goal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during</a:t>
            </a:r>
            <a:r>
              <a:rPr lang="ro-RO" sz="2600" dirty="0">
                <a:latin typeface="Avenir Medium" panose="02000503020000020003" pitchFamily="2" charset="0"/>
              </a:rPr>
              <a:t> EDA </a:t>
            </a:r>
            <a:r>
              <a:rPr lang="ro-RO" sz="2600" dirty="0" err="1">
                <a:latin typeface="Avenir Medium" panose="02000503020000020003" pitchFamily="2" charset="0"/>
              </a:rPr>
              <a:t>is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to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develop</a:t>
            </a:r>
            <a:r>
              <a:rPr lang="ro-RO" sz="2600" dirty="0">
                <a:latin typeface="Avenir Medium" panose="02000503020000020003" pitchFamily="2" charset="0"/>
              </a:rPr>
              <a:t> an </a:t>
            </a:r>
            <a:r>
              <a:rPr lang="ro-RO" sz="2600" dirty="0" err="1">
                <a:latin typeface="Avenir Medium" panose="02000503020000020003" pitchFamily="2" charset="0"/>
              </a:rPr>
              <a:t>understanding</a:t>
            </a:r>
            <a:r>
              <a:rPr lang="ro-RO" sz="2600" dirty="0">
                <a:latin typeface="Avenir Medium" panose="02000503020000020003" pitchFamily="2" charset="0"/>
              </a:rPr>
              <a:t> of data</a:t>
            </a:r>
            <a:endParaRPr lang="en-US" sz="2600" dirty="0">
              <a:latin typeface="Avenir Medium" panose="02000503020000020003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2600" dirty="0"/>
              <a:t>Not a formal process with a strict set of rules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Two main  types of questions: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What type of variation occurs within my variables?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What type of covariation occurs between my variables?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E06-A868-0C45-B1A6-486B51B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Exploratory Data Analysis</a:t>
            </a:r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A1D0D235-AC8C-C84E-8DF2-AD64B3A22DEA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Garrett </a:t>
            </a:r>
            <a:r>
              <a:rPr lang="en-US" sz="2400" dirty="0" err="1"/>
              <a:t>Grolemund</a:t>
            </a:r>
            <a:r>
              <a:rPr lang="en-US" sz="2400" dirty="0"/>
              <a:t>, Hadley Wickham - </a:t>
            </a:r>
            <a:r>
              <a:rPr lang="en-US" sz="2400" i="1" dirty="0"/>
              <a:t>R for Data Science</a:t>
            </a:r>
            <a:r>
              <a:rPr lang="en-US" sz="2400" dirty="0"/>
              <a:t>, O’Reilly (2017)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7 Exploratory Data Analysis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2"/>
              </a:rPr>
              <a:t>https://r4ds.had.co.nz/exploratory-data-analysis.html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2400" dirty="0"/>
              <a:t>Pablo Casas - Data Science Live Book (2018)</a:t>
            </a:r>
          </a:p>
          <a:p>
            <a:pPr marL="82550" indent="0">
              <a:lnSpc>
                <a:spcPct val="110000"/>
              </a:lnSpc>
              <a:buNone/>
            </a:pPr>
            <a:r>
              <a:rPr lang="en-US" sz="1400" dirty="0">
                <a:hlinkClick r:id="rId3"/>
              </a:rPr>
              <a:t>https://livebook.datascienceheroes.com/exploratory-data-analysis.html</a:t>
            </a: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1800" dirty="0"/>
              <a:t>1 Exploratory Data Analysis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2 Data Preparation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Chester </a:t>
            </a:r>
            <a:r>
              <a:rPr lang="en-US" sz="2400" dirty="0" err="1"/>
              <a:t>Ismay</a:t>
            </a:r>
            <a:r>
              <a:rPr lang="en-US" sz="2400" dirty="0"/>
              <a:t> and Albert Y. Kim - An Introduction to Statistical and Data Sciences via R (2018)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7.1.1 Exploratory data analysis</a:t>
            </a:r>
          </a:p>
          <a:p>
            <a:pPr marL="82550" lvl="1" indent="0">
              <a:lnSpc>
                <a:spcPct val="110000"/>
              </a:lnSpc>
              <a:spcBef>
                <a:spcPts val="600"/>
              </a:spcBef>
              <a:buSzPct val="80000"/>
              <a:buNone/>
            </a:pPr>
            <a:r>
              <a:rPr lang="en-US" sz="1400" dirty="0">
                <a:latin typeface="Avenir Medium" panose="02000503020000020003" pitchFamily="2" charset="0"/>
                <a:hlinkClick r:id="rId4"/>
              </a:rPr>
              <a:t>https://moderndive.com/7-multiple-regression.html</a:t>
            </a:r>
            <a:endParaRPr lang="en-US" sz="1400" dirty="0">
              <a:latin typeface="Avenir Medium" panose="02000503020000020003" pitchFamily="2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/>
              <a:t>Patrick Meyer - Exploratory Data Analysis (2015)</a:t>
            </a:r>
          </a:p>
          <a:p>
            <a:pPr marL="82550" lvl="1" indent="0">
              <a:lnSpc>
                <a:spcPct val="110000"/>
              </a:lnSpc>
              <a:spcBef>
                <a:spcPts val="600"/>
              </a:spcBef>
              <a:buSzPct val="80000"/>
              <a:buNone/>
            </a:pPr>
            <a:r>
              <a:rPr lang="en-US" altLang="en-US" sz="1400" dirty="0">
                <a:latin typeface="Avenir Medium" panose="02000503020000020003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https://www.youtube.com/watch?v=zHcQPKP6NpM</a:t>
            </a:r>
            <a:endParaRPr lang="en-US" altLang="en-US" sz="14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eaLnBrk="1" hangingPunct="1"/>
            <a:endParaRPr lang="en-US" altLang="en-US" sz="2300" dirty="0">
              <a:ea typeface="Avenir Medium" panose="02000503020000020003" pitchFamily="2" charset="0"/>
              <a:cs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4630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4E98-B5D3-0F49-9F9B-34433539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17410" name="Text Placeholder 2">
            <a:extLst>
              <a:ext uri="{FF2B5EF4-FFF2-40B4-BE49-F238E27FC236}">
                <a16:creationId xmlns:a16="http://schemas.microsoft.com/office/drawing/2014/main" id="{16B538C6-7019-3442-81D6-F78FA771A3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410200"/>
          </a:xfrm>
        </p:spPr>
        <p:txBody>
          <a:bodyPr/>
          <a:lstStyle/>
          <a:p>
            <a:pPr eaLnBrk="1" hangingPunct="1"/>
            <a:r>
              <a:rPr altLang="en-US" sz="2600" dirty="0">
                <a:latin typeface="Avenir Medium" panose="02000503020000020003" pitchFamily="2" charset="0"/>
              </a:rPr>
              <a:t>Get basic information about variables</a:t>
            </a:r>
          </a:p>
          <a:p>
            <a:pPr eaLnBrk="1" hangingPunct="1"/>
            <a:r>
              <a:rPr altLang="en-US" sz="2600" dirty="0">
                <a:latin typeface="Avenir Medium" panose="02000503020000020003" pitchFamily="2" charset="0"/>
              </a:rPr>
              <a:t>Descriptive Statistics</a:t>
            </a:r>
            <a:r>
              <a:rPr lang="en-US" altLang="en-US" sz="2600" dirty="0">
                <a:latin typeface="Avenir Medium" panose="02000503020000020003" pitchFamily="2" charset="0"/>
              </a:rPr>
              <a:t> (central tendency/ locality; data spread /dispersion/variation; distribution shape)</a:t>
            </a:r>
            <a:r>
              <a:rPr lang="ro-RO" altLang="en-US" sz="2600" dirty="0">
                <a:latin typeface="Avenir Medium" panose="02000503020000020003" pitchFamily="2" charset="0"/>
              </a:rPr>
              <a:t> for: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nominal data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ordinal data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interval/</a:t>
            </a:r>
            <a:r>
              <a:rPr lang="ro-RO" altLang="en-US" sz="2200" dirty="0" err="1">
                <a:latin typeface="Avenir Medium" panose="02000503020000020003" pitchFamily="2" charset="0"/>
              </a:rPr>
              <a:t>ratio</a:t>
            </a:r>
            <a:r>
              <a:rPr lang="ro-RO" altLang="en-US" sz="2200" dirty="0">
                <a:latin typeface="Avenir Medium" panose="02000503020000020003" pitchFamily="2" charset="0"/>
              </a:rPr>
              <a:t> data</a:t>
            </a:r>
            <a:endParaRPr lang="en-US" altLang="en-US" sz="2200" dirty="0">
              <a:latin typeface="Avenir Medium" panose="02000503020000020003" pitchFamily="2" charset="0"/>
            </a:endParaRP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Measuring association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Missing values treatment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Extreme/wrong values treatment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How to `read` information displayed in graphs (finding problems/issues)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`classic`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flavours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statistics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Descriptive statistics - summarizing data in a compact understandable fashion (way) </a:t>
            </a:r>
          </a:p>
          <a:p>
            <a:pPr lvl="1"/>
            <a:r>
              <a:rPr lang="en-US" sz="2600" dirty="0"/>
              <a:t>Centrality of data</a:t>
            </a:r>
          </a:p>
          <a:p>
            <a:pPr lvl="1"/>
            <a:r>
              <a:rPr lang="en-US" sz="2600" dirty="0"/>
              <a:t>Spreading of data</a:t>
            </a:r>
          </a:p>
          <a:p>
            <a:pPr lvl="1"/>
            <a:r>
              <a:rPr lang="en-US" sz="2600" dirty="0"/>
              <a:t>Distribution of data</a:t>
            </a:r>
          </a:p>
          <a:p>
            <a:endParaRPr lang="en-US" sz="3000" dirty="0"/>
          </a:p>
          <a:p>
            <a:r>
              <a:rPr lang="en-US" sz="3000" dirty="0"/>
              <a:t>Inferential statistics – estimating the values of </a:t>
            </a:r>
            <a:r>
              <a:rPr lang="en-US" sz="3000" i="1" dirty="0"/>
              <a:t>population</a:t>
            </a:r>
            <a:r>
              <a:rPr lang="en-US" sz="3000" dirty="0"/>
              <a:t> parameters based on </a:t>
            </a:r>
            <a:r>
              <a:rPr lang="en-US" sz="3000" i="1" dirty="0"/>
              <a:t>samples </a:t>
            </a:r>
            <a:r>
              <a:rPr lang="en-US" sz="3000" dirty="0"/>
              <a:t>of that population</a:t>
            </a:r>
          </a:p>
          <a:p>
            <a:pPr lvl="1"/>
            <a:r>
              <a:rPr lang="en-US" sz="2600" dirty="0"/>
              <a:t>Based on probability theory</a:t>
            </a:r>
          </a:p>
          <a:p>
            <a:pPr lvl="1"/>
            <a:r>
              <a:rPr lang="en-US" sz="2600" dirty="0"/>
              <a:t>Deals with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73329151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Start with this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0" y="1371600"/>
            <a:ext cx="8300006" cy="5410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>
              <a:lnSpc>
                <a:spcPct val="110000"/>
              </a:lnSpc>
            </a:pPr>
            <a:r>
              <a:rPr lang="en" sz="2800" dirty="0">
                <a:latin typeface="Avenir Medium"/>
              </a:rPr>
              <a:t>Chester </a:t>
            </a:r>
            <a:r>
              <a:rPr lang="en" sz="2800" dirty="0" err="1">
                <a:latin typeface="Avenir Medium"/>
              </a:rPr>
              <a:t>Ismay</a:t>
            </a:r>
            <a:r>
              <a:rPr lang="en" sz="2800" dirty="0">
                <a:latin typeface="Avenir Medium"/>
              </a:rPr>
              <a:t> and Albert Y. Kim - An Introduction to Statistical and Data Sciences via R (2018)</a:t>
            </a:r>
            <a:r>
              <a:rPr lang="en-US" sz="2800" dirty="0">
                <a:latin typeface="Avenir Medium"/>
              </a:rPr>
              <a:t> – sections </a:t>
            </a:r>
            <a:r>
              <a:rPr lang="en-US" sz="2800" i="1" dirty="0">
                <a:latin typeface="Avenir Medium"/>
              </a:rPr>
              <a:t>6.1.1, 6.2.1, 7.1.1 </a:t>
            </a:r>
            <a:r>
              <a:rPr lang="en-US" sz="2800" dirty="0">
                <a:latin typeface="Avenir Medium"/>
              </a:rPr>
              <a:t>and 7.2.1</a:t>
            </a:r>
            <a:endParaRPr lang="en-US" sz="2800" i="1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2400" dirty="0">
                <a:latin typeface="Avenir Medium"/>
                <a:cs typeface="Avenir Medium"/>
                <a:hlinkClick r:id="rId2"/>
              </a:rPr>
              <a:t>https://moderndive.com/6-regression.html</a:t>
            </a:r>
            <a:endParaRPr lang="en-US" sz="24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4971155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Descriptive Statistics in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600" dirty="0"/>
              <a:t>Daniel J. Navarro- </a:t>
            </a:r>
            <a:r>
              <a:rPr lang="en-US" sz="2600" i="1" dirty="0"/>
              <a:t>Learning statistics with R: A tutorial for psychology students and other beginners. (Version 0.6.1) </a:t>
            </a:r>
            <a:r>
              <a:rPr lang="en-US" sz="26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Chapter 5 Descriptive statistics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900" dirty="0">
                <a:hlinkClick r:id="rId2"/>
              </a:rPr>
              <a:t>https://bookdown.org/ekothe/navarro2/descriptives.html</a:t>
            </a:r>
            <a:endParaRPr lang="en-US" sz="19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r>
              <a:rPr lang="en-US" dirty="0"/>
              <a:t>Descriptive Statistics (Salvatore S. </a:t>
            </a:r>
            <a:r>
              <a:rPr lang="en-US" dirty="0" err="1"/>
              <a:t>Mangiafico</a:t>
            </a:r>
            <a:r>
              <a:rPr lang="en-US" dirty="0"/>
              <a:t>)</a:t>
            </a:r>
            <a:endParaRPr lang="en-US" dirty="0">
              <a:hlinkClick r:id="" action="ppaction://noaction"/>
            </a:endParaRPr>
          </a:p>
          <a:p>
            <a:pPr marL="82550" indent="0">
              <a:buNone/>
            </a:pPr>
            <a:r>
              <a:rPr lang="en-US" sz="2000" dirty="0">
                <a:hlinkClick r:id="rId3"/>
              </a:rPr>
              <a:t>http://rcompanion.org/handbook/C_02.html</a:t>
            </a:r>
            <a:endParaRPr lang="en-US" sz="2000" dirty="0"/>
          </a:p>
          <a:p>
            <a:endParaRPr lang="en-US" sz="2800" b="1" dirty="0"/>
          </a:p>
          <a:p>
            <a:endParaRPr lang="en-US" sz="2400" b="1" dirty="0"/>
          </a:p>
          <a:p>
            <a:r>
              <a:rPr lang="en-US" sz="2400" dirty="0"/>
              <a:t>Summary Statistics in R: Mean, Standard Deviation, Frequencies, </a:t>
            </a:r>
            <a:r>
              <a:rPr lang="en-US" sz="2400" dirty="0" err="1"/>
              <a:t>etc</a:t>
            </a:r>
            <a:r>
              <a:rPr lang="en-US" sz="2400" dirty="0"/>
              <a:t> (R Tutorial 2.7)</a:t>
            </a:r>
          </a:p>
          <a:p>
            <a:pPr marL="82550" indent="0">
              <a:buNone/>
            </a:pPr>
            <a:r>
              <a:rPr lang="en-US" sz="1800" dirty="0">
                <a:hlinkClick r:id="rId4"/>
              </a:rPr>
              <a:t>https://www.youtube.com/watch?v=ACWuV16tdhY&amp;index=19&amp;list=PLqzoL9-eJTNBDdKgJgJzaQcY6OXmsXAHU</a:t>
            </a:r>
            <a:endParaRPr lang="en-US" sz="1800" dirty="0"/>
          </a:p>
          <a:p>
            <a:endParaRPr lang="en-US" sz="2400" b="1" dirty="0"/>
          </a:p>
          <a:p>
            <a:pPr marL="82550" indent="0">
              <a:buNone/>
            </a:pPr>
            <a:endParaRPr lang="en-US" dirty="0"/>
          </a:p>
          <a:p>
            <a:endParaRPr lang="en-US" sz="2800" b="1" dirty="0"/>
          </a:p>
          <a:p>
            <a:endParaRPr lang="en-US" b="1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56198319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statistics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Measures of central tendency</a:t>
            </a:r>
          </a:p>
          <a:p>
            <a:pPr lvl="1"/>
            <a:r>
              <a:rPr lang="en-US" sz="2600" dirty="0"/>
              <a:t>Mean</a:t>
            </a:r>
          </a:p>
          <a:p>
            <a:pPr lvl="1"/>
            <a:r>
              <a:rPr lang="en-US" sz="2600" dirty="0"/>
              <a:t>Median</a:t>
            </a:r>
          </a:p>
          <a:p>
            <a:pPr lvl="1"/>
            <a:r>
              <a:rPr lang="en-US" sz="2600" dirty="0"/>
              <a:t>Mode</a:t>
            </a:r>
            <a:endParaRPr lang="en-US" sz="3000" dirty="0"/>
          </a:p>
          <a:p>
            <a:r>
              <a:rPr lang="en-US" sz="3000" dirty="0"/>
              <a:t>Measures of variability</a:t>
            </a:r>
          </a:p>
          <a:p>
            <a:pPr lvl="1"/>
            <a:r>
              <a:rPr lang="en-US" sz="2600" dirty="0"/>
              <a:t>Range (the biggest value minus the smallest value.)</a:t>
            </a:r>
          </a:p>
          <a:p>
            <a:pPr lvl="1"/>
            <a:r>
              <a:rPr lang="en-US" sz="2600" dirty="0"/>
              <a:t>Interquartile range </a:t>
            </a:r>
          </a:p>
          <a:p>
            <a:pPr lvl="1"/>
            <a:r>
              <a:rPr lang="en-US" sz="2600" dirty="0"/>
              <a:t>Mean absolute deviation</a:t>
            </a:r>
          </a:p>
          <a:p>
            <a:pPr lvl="1"/>
            <a:r>
              <a:rPr lang="en-US" sz="2600" dirty="0"/>
              <a:t>Variance</a:t>
            </a:r>
          </a:p>
          <a:p>
            <a:pPr lvl="1"/>
            <a:r>
              <a:rPr lang="en-US" sz="2600"/>
              <a:t>Standard deviation</a:t>
            </a:r>
          </a:p>
          <a:p>
            <a:pPr lvl="1"/>
            <a:r>
              <a:rPr lang="en-US" sz="2600" dirty="0"/>
              <a:t>Median absolute deviation</a:t>
            </a:r>
          </a:p>
          <a:p>
            <a:pPr lvl="1"/>
            <a:endParaRPr lang="en-US" sz="26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2765957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statistics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Measures of the shape of variable distribution</a:t>
            </a:r>
          </a:p>
          <a:p>
            <a:pPr lvl="1"/>
            <a:r>
              <a:rPr lang="en-US" sz="2600" dirty="0"/>
              <a:t>Skew </a:t>
            </a:r>
          </a:p>
          <a:p>
            <a:pPr lvl="1"/>
            <a:r>
              <a:rPr lang="en-US" sz="2600" dirty="0"/>
              <a:t>Kurtosis</a:t>
            </a:r>
          </a:p>
          <a:p>
            <a:r>
              <a:rPr lang="en-US" sz="3000" dirty="0"/>
              <a:t>Measures of association/link/relation between variables</a:t>
            </a:r>
          </a:p>
          <a:p>
            <a:pPr lvl="1"/>
            <a:r>
              <a:rPr lang="en-US" sz="2600" dirty="0"/>
              <a:t>Covariance</a:t>
            </a:r>
          </a:p>
          <a:p>
            <a:pPr lvl="1"/>
            <a:r>
              <a:rPr lang="en-US" sz="2600" dirty="0"/>
              <a:t>Correlation</a:t>
            </a:r>
          </a:p>
          <a:p>
            <a:pPr lvl="2"/>
            <a:r>
              <a:rPr lang="en-US" sz="2200" dirty="0"/>
              <a:t>Pearson’s correlation coefficient</a:t>
            </a:r>
          </a:p>
          <a:p>
            <a:pPr lvl="2"/>
            <a:r>
              <a:rPr lang="en-US" sz="2200" dirty="0"/>
              <a:t>Spearman’s rank correlation coefficient</a:t>
            </a:r>
          </a:p>
          <a:p>
            <a:pPr lvl="2"/>
            <a:r>
              <a:rPr lang="en-US" sz="2200" dirty="0"/>
              <a:t>Kandall's tau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527081780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Measure to Use? (Navarro, 2018)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458200" cy="5715000"/>
          </a:xfrm>
        </p:spPr>
        <p:txBody>
          <a:bodyPr>
            <a:normAutofit fontScale="62500" lnSpcReduction="20000"/>
          </a:bodyPr>
          <a:lstStyle/>
          <a:p>
            <a:r>
              <a:rPr lang="ro-RO" i="1" dirty="0"/>
              <a:t>Range</a:t>
            </a:r>
            <a:r>
              <a:rPr lang="ro-RO" dirty="0"/>
              <a:t>. </a:t>
            </a:r>
            <a:r>
              <a:rPr lang="ro-RO" dirty="0" err="1"/>
              <a:t>Gives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full </a:t>
            </a:r>
            <a:r>
              <a:rPr lang="ro-RO" dirty="0" err="1"/>
              <a:t>spread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data.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vulnerable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outliers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as a </a:t>
            </a:r>
            <a:r>
              <a:rPr lang="ro-RO" dirty="0" err="1"/>
              <a:t>consequence</a:t>
            </a:r>
            <a:r>
              <a:rPr lang="ro-RO" dirty="0"/>
              <a:t> it </a:t>
            </a:r>
            <a:r>
              <a:rPr lang="ro-RO" dirty="0" err="1"/>
              <a:t>isn’t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unless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good</a:t>
            </a:r>
            <a:r>
              <a:rPr lang="ro-RO" dirty="0"/>
              <a:t> </a:t>
            </a:r>
            <a:r>
              <a:rPr lang="ro-RO" dirty="0" err="1"/>
              <a:t>reasons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care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extremes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data.</a:t>
            </a:r>
          </a:p>
          <a:p>
            <a:r>
              <a:rPr lang="ro-RO" i="1" dirty="0" err="1"/>
              <a:t>Interquartile</a:t>
            </a:r>
            <a:r>
              <a:rPr lang="ro-RO" i="1" dirty="0"/>
              <a:t> </a:t>
            </a:r>
            <a:r>
              <a:rPr lang="ro-RO" i="1" dirty="0" err="1"/>
              <a:t>range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where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“</a:t>
            </a:r>
            <a:r>
              <a:rPr lang="ro-RO" dirty="0" err="1"/>
              <a:t>middle</a:t>
            </a:r>
            <a:r>
              <a:rPr lang="ro-RO" dirty="0"/>
              <a:t> half” of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sits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pretty</a:t>
            </a:r>
            <a:r>
              <a:rPr lang="ro-RO" dirty="0"/>
              <a:t> robust,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complements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median </a:t>
            </a:r>
            <a:r>
              <a:rPr lang="ro-RO" dirty="0" err="1"/>
              <a:t>nicely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a lot.</a:t>
            </a:r>
          </a:p>
          <a:p>
            <a:r>
              <a:rPr lang="ro-RO" i="1" dirty="0" err="1"/>
              <a:t>Mean</a:t>
            </a:r>
            <a:r>
              <a:rPr lang="ro-RO" i="1" dirty="0"/>
              <a:t> absolute </a:t>
            </a:r>
            <a:r>
              <a:rPr lang="ro-RO" i="1" dirty="0" err="1"/>
              <a:t>deviation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how</a:t>
            </a:r>
            <a:r>
              <a:rPr lang="ro-RO" dirty="0"/>
              <a:t> far “on </a:t>
            </a:r>
            <a:r>
              <a:rPr lang="ro-RO" dirty="0" err="1"/>
              <a:t>average</a:t>
            </a:r>
            <a:r>
              <a:rPr lang="ro-RO" dirty="0"/>
              <a:t>”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observations</a:t>
            </a:r>
            <a:r>
              <a:rPr lang="ro-RO" dirty="0"/>
              <a:t> are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interpretable</a:t>
            </a:r>
            <a:r>
              <a:rPr lang="ro-RO" dirty="0"/>
              <a:t>, but </a:t>
            </a:r>
            <a:r>
              <a:rPr lang="ro-RO" dirty="0" err="1"/>
              <a:t>has</a:t>
            </a:r>
            <a:r>
              <a:rPr lang="ro-RO" dirty="0"/>
              <a:t> a </a:t>
            </a:r>
            <a:r>
              <a:rPr lang="ro-RO" dirty="0" err="1"/>
              <a:t>few</a:t>
            </a:r>
            <a:r>
              <a:rPr lang="ro-RO" dirty="0"/>
              <a:t> minor </a:t>
            </a:r>
            <a:r>
              <a:rPr lang="ro-RO" dirty="0" err="1"/>
              <a:t>issues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make</a:t>
            </a:r>
            <a:r>
              <a:rPr lang="ro-RO" dirty="0"/>
              <a:t> it </a:t>
            </a:r>
            <a:r>
              <a:rPr lang="ro-RO" dirty="0" err="1"/>
              <a:t>less</a:t>
            </a:r>
            <a:r>
              <a:rPr lang="ro-RO" dirty="0"/>
              <a:t> </a:t>
            </a:r>
            <a:r>
              <a:rPr lang="ro-RO" dirty="0" err="1"/>
              <a:t>attractive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statisticians</a:t>
            </a:r>
            <a:r>
              <a:rPr lang="ro-RO" dirty="0"/>
              <a:t> </a:t>
            </a:r>
            <a:r>
              <a:rPr lang="ro-RO" dirty="0" err="1"/>
              <a:t>than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standard </a:t>
            </a:r>
            <a:r>
              <a:rPr lang="ro-RO" dirty="0" err="1"/>
              <a:t>deviation</a:t>
            </a:r>
            <a:r>
              <a:rPr lang="ro-RO" dirty="0"/>
              <a:t>.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sometimes</a:t>
            </a:r>
            <a:r>
              <a:rPr lang="ro-RO" dirty="0"/>
              <a:t>, but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.</a:t>
            </a:r>
          </a:p>
          <a:p>
            <a:r>
              <a:rPr lang="ro-RO" i="1" dirty="0" err="1"/>
              <a:t>Variance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average</a:t>
            </a:r>
            <a:r>
              <a:rPr lang="ro-RO" dirty="0"/>
              <a:t> </a:t>
            </a:r>
            <a:r>
              <a:rPr lang="ro-RO" dirty="0" err="1"/>
              <a:t>squared</a:t>
            </a:r>
            <a:r>
              <a:rPr lang="ro-RO" dirty="0"/>
              <a:t> </a:t>
            </a:r>
            <a:r>
              <a:rPr lang="ro-RO" dirty="0" err="1"/>
              <a:t>deviation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mathematically</a:t>
            </a:r>
            <a:r>
              <a:rPr lang="ro-RO" dirty="0"/>
              <a:t> elegant,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probably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“</a:t>
            </a:r>
            <a:r>
              <a:rPr lang="ro-RO" dirty="0" err="1"/>
              <a:t>right</a:t>
            </a:r>
            <a:r>
              <a:rPr lang="ro-RO" dirty="0"/>
              <a:t>” </a:t>
            </a:r>
            <a:r>
              <a:rPr lang="ro-RO" dirty="0" err="1"/>
              <a:t>way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describe</a:t>
            </a:r>
            <a:r>
              <a:rPr lang="ro-RO" dirty="0"/>
              <a:t> </a:t>
            </a:r>
            <a:r>
              <a:rPr lang="ro-RO" dirty="0" err="1"/>
              <a:t>variation</a:t>
            </a:r>
            <a:r>
              <a:rPr lang="ro-RO" dirty="0"/>
              <a:t> </a:t>
            </a:r>
            <a:r>
              <a:rPr lang="ro-RO" dirty="0" err="1"/>
              <a:t>around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, but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completely</a:t>
            </a:r>
            <a:r>
              <a:rPr lang="ro-RO" dirty="0"/>
              <a:t> </a:t>
            </a:r>
            <a:r>
              <a:rPr lang="ro-RO" dirty="0" err="1"/>
              <a:t>uninterpretable</a:t>
            </a:r>
            <a:r>
              <a:rPr lang="ro-RO" dirty="0"/>
              <a:t> </a:t>
            </a:r>
            <a:r>
              <a:rPr lang="ro-RO" dirty="0" err="1"/>
              <a:t>because</a:t>
            </a:r>
            <a:r>
              <a:rPr lang="ro-RO" dirty="0"/>
              <a:t> it </a:t>
            </a:r>
            <a:r>
              <a:rPr lang="ro-RO" dirty="0" err="1"/>
              <a:t>doesn’t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units</a:t>
            </a:r>
            <a:r>
              <a:rPr lang="ro-RO" dirty="0"/>
              <a:t> as </a:t>
            </a:r>
            <a:r>
              <a:rPr lang="ro-RO" dirty="0" err="1"/>
              <a:t>the</a:t>
            </a:r>
            <a:r>
              <a:rPr lang="ro-RO" dirty="0"/>
              <a:t> data. </a:t>
            </a:r>
            <a:r>
              <a:rPr lang="ro-RO" dirty="0" err="1"/>
              <a:t>Almost</a:t>
            </a:r>
            <a:r>
              <a:rPr lang="ro-RO" dirty="0"/>
              <a:t> </a:t>
            </a:r>
            <a:r>
              <a:rPr lang="ro-RO" dirty="0" err="1"/>
              <a:t>never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except</a:t>
            </a:r>
            <a:r>
              <a:rPr lang="ro-RO" dirty="0"/>
              <a:t> as a </a:t>
            </a:r>
            <a:r>
              <a:rPr lang="ro-RO" dirty="0" err="1"/>
              <a:t>mathematical</a:t>
            </a:r>
            <a:r>
              <a:rPr lang="ro-RO" dirty="0"/>
              <a:t> </a:t>
            </a:r>
            <a:r>
              <a:rPr lang="ro-RO" dirty="0" err="1"/>
              <a:t>tool</a:t>
            </a:r>
            <a:endParaRPr lang="ro-RO" dirty="0"/>
          </a:p>
          <a:p>
            <a:r>
              <a:rPr lang="ro-RO" i="1" dirty="0"/>
              <a:t>Standard </a:t>
            </a:r>
            <a:r>
              <a:rPr lang="ro-RO" i="1" dirty="0" err="1"/>
              <a:t>deviation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square</a:t>
            </a:r>
            <a:r>
              <a:rPr lang="ro-RO" dirty="0"/>
              <a:t> </a:t>
            </a:r>
            <a:r>
              <a:rPr lang="ro-RO" dirty="0" err="1"/>
              <a:t>root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variance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fairly</a:t>
            </a:r>
            <a:r>
              <a:rPr lang="ro-RO" dirty="0"/>
              <a:t> elegant </a:t>
            </a:r>
            <a:r>
              <a:rPr lang="ro-RO" dirty="0" err="1"/>
              <a:t>mathematically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expressed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units</a:t>
            </a:r>
            <a:r>
              <a:rPr lang="ro-RO" dirty="0"/>
              <a:t> as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so</a:t>
            </a:r>
            <a:r>
              <a:rPr lang="ro-RO" dirty="0"/>
              <a:t> it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interpreted</a:t>
            </a:r>
            <a:r>
              <a:rPr lang="ro-RO" dirty="0"/>
              <a:t> </a:t>
            </a:r>
            <a:r>
              <a:rPr lang="ro-RO" dirty="0" err="1"/>
              <a:t>pretty</a:t>
            </a:r>
            <a:r>
              <a:rPr lang="ro-RO" dirty="0"/>
              <a:t> </a:t>
            </a:r>
            <a:r>
              <a:rPr lang="ro-RO" dirty="0" err="1"/>
              <a:t>well</a:t>
            </a:r>
            <a:r>
              <a:rPr lang="ro-RO" dirty="0"/>
              <a:t>. In </a:t>
            </a:r>
            <a:r>
              <a:rPr lang="ro-RO" dirty="0" err="1"/>
              <a:t>situations</a:t>
            </a:r>
            <a:r>
              <a:rPr lang="ro-RO" dirty="0"/>
              <a:t> </a:t>
            </a:r>
            <a:r>
              <a:rPr lang="ro-RO" dirty="0" err="1"/>
              <a:t>where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measure</a:t>
            </a:r>
            <a:r>
              <a:rPr lang="ro-RO" dirty="0"/>
              <a:t> of central </a:t>
            </a:r>
            <a:r>
              <a:rPr lang="ro-RO" dirty="0" err="1"/>
              <a:t>tendency</a:t>
            </a:r>
            <a:r>
              <a:rPr lang="ro-RO" dirty="0"/>
              <a:t>,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default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far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most</a:t>
            </a:r>
            <a:r>
              <a:rPr lang="ro-RO" dirty="0"/>
              <a:t> popular </a:t>
            </a:r>
            <a:r>
              <a:rPr lang="ro-RO" dirty="0" err="1"/>
              <a:t>measure</a:t>
            </a:r>
            <a:r>
              <a:rPr lang="ro-RO" dirty="0"/>
              <a:t> of </a:t>
            </a:r>
            <a:r>
              <a:rPr lang="ro-RO" dirty="0" err="1"/>
              <a:t>variation</a:t>
            </a:r>
            <a:r>
              <a:rPr lang="ro-RO" dirty="0"/>
              <a:t>.</a:t>
            </a:r>
          </a:p>
          <a:p>
            <a:r>
              <a:rPr lang="ro-RO" i="1" dirty="0"/>
              <a:t>Median absolute </a:t>
            </a:r>
            <a:r>
              <a:rPr lang="ro-RO" i="1" dirty="0" err="1"/>
              <a:t>deviation</a:t>
            </a:r>
            <a:r>
              <a:rPr lang="ro-RO" dirty="0"/>
              <a:t>. The </a:t>
            </a:r>
            <a:r>
              <a:rPr lang="ro-RO" dirty="0" err="1"/>
              <a:t>typical</a:t>
            </a:r>
            <a:r>
              <a:rPr lang="ro-RO" dirty="0"/>
              <a:t> (i.e., median) </a:t>
            </a:r>
            <a:r>
              <a:rPr lang="ro-RO" dirty="0" err="1"/>
              <a:t>deviation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median </a:t>
            </a:r>
            <a:r>
              <a:rPr lang="ro-RO" dirty="0" err="1"/>
              <a:t>value</a:t>
            </a:r>
            <a:r>
              <a:rPr lang="ro-RO" dirty="0"/>
              <a:t>.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raw</a:t>
            </a:r>
            <a:r>
              <a:rPr lang="ro-RO" dirty="0"/>
              <a:t> </a:t>
            </a:r>
            <a:r>
              <a:rPr lang="ro-RO" dirty="0" err="1"/>
              <a:t>form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simple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interpretable</a:t>
            </a:r>
            <a:r>
              <a:rPr lang="ro-RO" dirty="0"/>
              <a:t>;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corrected</a:t>
            </a:r>
            <a:r>
              <a:rPr lang="ro-RO" dirty="0"/>
              <a:t> </a:t>
            </a:r>
            <a:r>
              <a:rPr lang="ro-RO" dirty="0" err="1"/>
              <a:t>form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a robust </a:t>
            </a:r>
            <a:r>
              <a:rPr lang="ro-RO" dirty="0" err="1"/>
              <a:t>way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estimate </a:t>
            </a:r>
            <a:r>
              <a:rPr lang="ro-RO" dirty="0" err="1"/>
              <a:t>the</a:t>
            </a:r>
            <a:r>
              <a:rPr lang="ro-RO" dirty="0"/>
              <a:t> standard </a:t>
            </a:r>
            <a:r>
              <a:rPr lang="ro-RO" dirty="0" err="1"/>
              <a:t>deviation</a:t>
            </a:r>
            <a:r>
              <a:rPr lang="ro-RO" dirty="0"/>
              <a:t>, for </a:t>
            </a:r>
            <a:r>
              <a:rPr lang="ro-RO" dirty="0" err="1"/>
              <a:t>some</a:t>
            </a:r>
            <a:r>
              <a:rPr lang="ro-RO" dirty="0"/>
              <a:t> </a:t>
            </a:r>
            <a:r>
              <a:rPr lang="ro-RO" dirty="0" err="1"/>
              <a:t>kinds</a:t>
            </a:r>
            <a:r>
              <a:rPr lang="ro-RO" dirty="0"/>
              <a:t> of data </a:t>
            </a:r>
            <a:r>
              <a:rPr lang="ro-RO" dirty="0" err="1"/>
              <a:t>sets</a:t>
            </a:r>
            <a:r>
              <a:rPr lang="ro-RO" dirty="0"/>
              <a:t>.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, but it </a:t>
            </a:r>
            <a:r>
              <a:rPr lang="ro-RO" dirty="0" err="1"/>
              <a:t>does</a:t>
            </a:r>
            <a:r>
              <a:rPr lang="ro-RO" dirty="0"/>
              <a:t> get </a:t>
            </a:r>
            <a:r>
              <a:rPr lang="ro-RO" dirty="0" err="1"/>
              <a:t>reported</a:t>
            </a:r>
            <a:r>
              <a:rPr lang="ro-RO" dirty="0"/>
              <a:t> </a:t>
            </a:r>
            <a:r>
              <a:rPr lang="ro-RO" dirty="0" err="1"/>
              <a:t>sometimes</a:t>
            </a:r>
            <a:r>
              <a:rPr lang="ro-RO" dirty="0"/>
              <a:t>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23708591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Choosing between Mean and Median (Navarro, 2018)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When data are </a:t>
            </a:r>
            <a:r>
              <a:rPr lang="en-US" sz="3000" b="1" dirty="0"/>
              <a:t>nominal</a:t>
            </a:r>
            <a:r>
              <a:rPr lang="en-US" sz="3000" dirty="0"/>
              <a:t> scale – do not use either. Sometimes </a:t>
            </a:r>
            <a:r>
              <a:rPr lang="en-US" sz="3000" i="1" dirty="0"/>
              <a:t>mode</a:t>
            </a:r>
            <a:r>
              <a:rPr lang="en-US" sz="3000" dirty="0"/>
              <a:t> could prove useful</a:t>
            </a:r>
          </a:p>
          <a:p>
            <a:r>
              <a:rPr lang="en-US" sz="3000" dirty="0"/>
              <a:t>When data are </a:t>
            </a:r>
            <a:r>
              <a:rPr lang="en-US" sz="3000" b="1" dirty="0"/>
              <a:t>ordinal</a:t>
            </a:r>
            <a:r>
              <a:rPr lang="en-US" sz="3000" dirty="0"/>
              <a:t> scale, median is usually more adequate than the mean.  The median only makes use of the order information in the data, but doesn’t depend on the precise numbers involved. </a:t>
            </a:r>
          </a:p>
          <a:p>
            <a:r>
              <a:rPr lang="en-US" sz="3000" dirty="0"/>
              <a:t>For </a:t>
            </a:r>
            <a:r>
              <a:rPr lang="en-US" sz="3000" b="1" dirty="0"/>
              <a:t>interval</a:t>
            </a:r>
            <a:r>
              <a:rPr lang="en-US" sz="3000" dirty="0"/>
              <a:t> and </a:t>
            </a:r>
            <a:r>
              <a:rPr lang="en-US" sz="3000" b="1" dirty="0"/>
              <a:t>ratio</a:t>
            </a:r>
            <a:r>
              <a:rPr lang="en-US" sz="3000" dirty="0"/>
              <a:t> scale data, either one is generally acceptable.  The mean has the advantage that it uses all the information in the data (which is useful when you don’t have a lot of data), but it’s very sensitive to extreme values</a:t>
            </a: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89519059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txDef>
      <a:spPr/>
      <a:bodyPr>
        <a:noAutofit/>
      </a:bodyPr>
      <a:lstStyle>
        <a:defPPr marL="402336" indent="0">
          <a:buNone/>
          <a:defRPr sz="2000" dirty="0">
            <a:latin typeface="Avenir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23364</TotalTime>
  <Words>1062</Words>
  <Application>Microsoft Macintosh PowerPoint</Application>
  <PresentationFormat>On-screen Show (4:3)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Arial Unicode MS</vt:lpstr>
      <vt:lpstr>Arial</vt:lpstr>
      <vt:lpstr>Avenir Medium</vt:lpstr>
      <vt:lpstr>Book Antiqua</vt:lpstr>
      <vt:lpstr>Calibri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PowerPoint Presentation</vt:lpstr>
      <vt:lpstr>Agenda</vt:lpstr>
      <vt:lpstr>Two `classic` flavours of statistics</vt:lpstr>
      <vt:lpstr>Start with this</vt:lpstr>
      <vt:lpstr>Resources on Descriptive Statistics in R</vt:lpstr>
      <vt:lpstr>Descriptive statistics</vt:lpstr>
      <vt:lpstr>Descriptive statistics (cont.)</vt:lpstr>
      <vt:lpstr>What Measure to Use? (Navarro, 2018)</vt:lpstr>
      <vt:lpstr>Choosing between Mean and Median (Navarro, 2018)</vt:lpstr>
      <vt:lpstr>Skewness</vt:lpstr>
      <vt:lpstr>Kurtosis</vt:lpstr>
      <vt:lpstr>Exploratory Data Analysis</vt:lpstr>
      <vt:lpstr>Resources on Exploratory Data Analysis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630</cp:revision>
  <dcterms:created xsi:type="dcterms:W3CDTF">2002-10-11T06:23:42Z</dcterms:created>
  <dcterms:modified xsi:type="dcterms:W3CDTF">2018-12-11T05:07:03Z</dcterms:modified>
</cp:coreProperties>
</file>