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3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512FD7-5C38-444D-A264-F6F811CDA47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F8E4FE-9ACB-474C-85AD-12E252714E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1EB733-FB28-4B61-86A3-0A067DF60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&amp; Boolean Functions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96BE01-F5C8-40EA-AAB7-07BA92EC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Viorel </a:t>
            </a:r>
            <a:r>
              <a:rPr lang="en-US" dirty="0" err="1">
                <a:solidFill>
                  <a:srgbClr val="FFFFFF"/>
                </a:solidFill>
              </a:rPr>
              <a:t>alexandra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Group 917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75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608A-5648-4EE1-8F77-AA9082AC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DCFF-37D0-4124-9B8C-7EA63416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Moisil’s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simplify the following Boolean functions of 3 variables: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4B44-8040-495C-B759-C485ED80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7137-3EA7-4BE9-B642-33692F99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Moisil’s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simplification method: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Boolean function is transformed into its equivalent disjunctive canonical form (DCF).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maximal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calculated using one of the following methods: Veitch-Karnaugh diagrams or Quine’s method.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Moisil’s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uses propositional logic to obtain the simplified forms from the set of maximal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168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disjunctive canonical form (DCF) is the disjunction of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 to the values 1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07963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98A98-F4B8-4FAA-BDB5-206740677120}"/>
              </a:ext>
            </a:extLst>
          </p:cNvPr>
          <p:cNvSpPr txBox="1"/>
          <p:nvPr/>
        </p:nvSpPr>
        <p:spPr>
          <a:xfrm>
            <a:off x="136358" y="208548"/>
            <a:ext cx="11919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 marL="342900" indent="-342900"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in disjunctive canonical form (DCF)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need to find the support of f, and then the set of maximal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Quine’s method.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truth table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9ED98B-F891-41B6-95AA-3A007C85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04572"/>
              </p:ext>
            </p:extLst>
          </p:nvPr>
        </p:nvGraphicFramePr>
        <p:xfrm>
          <a:off x="256465" y="1890088"/>
          <a:ext cx="3410013" cy="41453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2710">
                  <a:extLst>
                    <a:ext uri="{9D8B030D-6E8A-4147-A177-3AD203B41FA5}">
                      <a16:colId xmlns:a16="http://schemas.microsoft.com/office/drawing/2014/main" val="1191957566"/>
                    </a:ext>
                  </a:extLst>
                </a:gridCol>
                <a:gridCol w="608224">
                  <a:extLst>
                    <a:ext uri="{9D8B030D-6E8A-4147-A177-3AD203B41FA5}">
                      <a16:colId xmlns:a16="http://schemas.microsoft.com/office/drawing/2014/main" val="3759104653"/>
                    </a:ext>
                  </a:extLst>
                </a:gridCol>
                <a:gridCol w="583399">
                  <a:extLst>
                    <a:ext uri="{9D8B030D-6E8A-4147-A177-3AD203B41FA5}">
                      <a16:colId xmlns:a16="http://schemas.microsoft.com/office/drawing/2014/main" val="627518349"/>
                    </a:ext>
                  </a:extLst>
                </a:gridCol>
                <a:gridCol w="1655680">
                  <a:extLst>
                    <a:ext uri="{9D8B030D-6E8A-4147-A177-3AD203B41FA5}">
                      <a16:colId xmlns:a16="http://schemas.microsoft.com/office/drawing/2014/main" val="4245329629"/>
                    </a:ext>
                  </a:extLst>
                </a:gridCol>
              </a:tblGrid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,x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,x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101053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58299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959850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73330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13185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46178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051577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70191"/>
                  </a:ext>
                </a:extLst>
              </a:tr>
              <a:tr h="460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856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6CDD43-BC68-42D2-A339-9F9CE8F49D78}"/>
              </a:ext>
            </a:extLst>
          </p:cNvPr>
          <p:cNvSpPr txBox="1"/>
          <p:nvPr/>
        </p:nvSpPr>
        <p:spPr>
          <a:xfrm>
            <a:off x="3950446" y="2459504"/>
            <a:ext cx="7838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support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{(0, 0, 0), (0, 1, 1), (1, 0, 0), (1, 1, 0), (1, 1, 1)}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ascending order (with respect to the number of  “1” values in each triple) of the elements of the support of f is: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{(0, 0, 0), (1, 0, 0), (0, 1, 1), (1, 1, 0), (1, 1, 1)}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66B67-BA83-4DF0-9915-85682F15F1D1}"/>
              </a:ext>
            </a:extLst>
          </p:cNvPr>
          <p:cNvSpPr txBox="1"/>
          <p:nvPr/>
        </p:nvSpPr>
        <p:spPr>
          <a:xfrm>
            <a:off x="192505" y="258001"/>
            <a:ext cx="7026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factorization process:  	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{(0, 0, 0), (1, 0, 0), (0, 1, 1), (1, 1, 0), (1, 1, 1)}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8D6DA79-ECDD-4097-A6DE-89BDBB512E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740874"/>
                  </p:ext>
                </p:extLst>
              </p:nvPr>
            </p:nvGraphicFramePr>
            <p:xfrm>
              <a:off x="1754975" y="1167757"/>
              <a:ext cx="6145910" cy="37084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12008">
                      <a:extLst>
                        <a:ext uri="{9D8B030D-6E8A-4147-A177-3AD203B41FA5}">
                          <a16:colId xmlns:a16="http://schemas.microsoft.com/office/drawing/2014/main" val="2796033540"/>
                        </a:ext>
                      </a:extLst>
                    </a:gridCol>
                    <a:gridCol w="444903">
                      <a:extLst>
                        <a:ext uri="{9D8B030D-6E8A-4147-A177-3AD203B41FA5}">
                          <a16:colId xmlns:a16="http://schemas.microsoft.com/office/drawing/2014/main" val="3833449507"/>
                        </a:ext>
                      </a:extLst>
                    </a:gridCol>
                    <a:gridCol w="518837">
                      <a:extLst>
                        <a:ext uri="{9D8B030D-6E8A-4147-A177-3AD203B41FA5}">
                          <a16:colId xmlns:a16="http://schemas.microsoft.com/office/drawing/2014/main" val="585181728"/>
                        </a:ext>
                      </a:extLst>
                    </a:gridCol>
                    <a:gridCol w="511424">
                      <a:extLst>
                        <a:ext uri="{9D8B030D-6E8A-4147-A177-3AD203B41FA5}">
                          <a16:colId xmlns:a16="http://schemas.microsoft.com/office/drawing/2014/main" val="2835312743"/>
                        </a:ext>
                      </a:extLst>
                    </a:gridCol>
                    <a:gridCol w="506978">
                      <a:extLst>
                        <a:ext uri="{9D8B030D-6E8A-4147-A177-3AD203B41FA5}">
                          <a16:colId xmlns:a16="http://schemas.microsoft.com/office/drawing/2014/main" val="1273460200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3291312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0756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334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088219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70525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824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IV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0564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 = I + 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∨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8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= max1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 = II + III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∨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8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 = max2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9045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VII = III + IV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∨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3  </a:t>
                          </a:r>
                          <a:r>
                            <a:rPr lang="en-US" sz="18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= max3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7644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∨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2 </a:t>
                          </a:r>
                          <a:r>
                            <a:rPr lang="en-US" sz="18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= max4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891044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8D6DA79-ECDD-4097-A6DE-89BDBB512E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740874"/>
                  </p:ext>
                </p:extLst>
              </p:nvPr>
            </p:nvGraphicFramePr>
            <p:xfrm>
              <a:off x="1754975" y="1167757"/>
              <a:ext cx="6145910" cy="37084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12008">
                      <a:extLst>
                        <a:ext uri="{9D8B030D-6E8A-4147-A177-3AD203B41FA5}">
                          <a16:colId xmlns:a16="http://schemas.microsoft.com/office/drawing/2014/main" val="2796033540"/>
                        </a:ext>
                      </a:extLst>
                    </a:gridCol>
                    <a:gridCol w="444903">
                      <a:extLst>
                        <a:ext uri="{9D8B030D-6E8A-4147-A177-3AD203B41FA5}">
                          <a16:colId xmlns:a16="http://schemas.microsoft.com/office/drawing/2014/main" val="3833449507"/>
                        </a:ext>
                      </a:extLst>
                    </a:gridCol>
                    <a:gridCol w="518837">
                      <a:extLst>
                        <a:ext uri="{9D8B030D-6E8A-4147-A177-3AD203B41FA5}">
                          <a16:colId xmlns:a16="http://schemas.microsoft.com/office/drawing/2014/main" val="585181728"/>
                        </a:ext>
                      </a:extLst>
                    </a:gridCol>
                    <a:gridCol w="511424">
                      <a:extLst>
                        <a:ext uri="{9D8B030D-6E8A-4147-A177-3AD203B41FA5}">
                          <a16:colId xmlns:a16="http://schemas.microsoft.com/office/drawing/2014/main" val="2835312743"/>
                        </a:ext>
                      </a:extLst>
                    </a:gridCol>
                    <a:gridCol w="506978">
                      <a:extLst>
                        <a:ext uri="{9D8B030D-6E8A-4147-A177-3AD203B41FA5}">
                          <a16:colId xmlns:a16="http://schemas.microsoft.com/office/drawing/2014/main" val="1273460200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3291312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0756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334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088219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70525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824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IV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0564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 = I + 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1651" t="-60655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 = II + III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1651" t="-70655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045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VII = III + IV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∨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3  </a:t>
                          </a:r>
                          <a:r>
                            <a:rPr lang="en-US" sz="18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= max3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7644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en-US" sz="1800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∨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 i="1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i="1" baseline="-25000" dirty="0">
                              <a:effectLst/>
                              <a:latin typeface="Times New Roman" panose="020206030504050203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a:t>2 </a:t>
                          </a:r>
                          <a:r>
                            <a:rPr lang="en-US" sz="18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= max4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891044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97B39-8A43-48E8-810F-9EF3697B7D94}"/>
                  </a:ext>
                </a:extLst>
              </p:cNvPr>
              <p:cNvSpPr txBox="1"/>
              <p:nvPr/>
            </p:nvSpPr>
            <p:spPr>
              <a:xfrm>
                <a:off x="372862" y="5078027"/>
                <a:ext cx="70264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maximal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were obtained using Quine’s method: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kern="1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,</a:t>
                </a:r>
                <a:r>
                  <a:rPr lang="en-US" sz="20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baseline="-25000" dirty="0"/>
                  <a:t>3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,</a:t>
                </a:r>
                <a:r>
                  <a:rPr lang="en-US" sz="2000" baseline="-25000" dirty="0"/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3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,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= {max1, max2, max3, max4}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97B39-8A43-48E8-810F-9EF3697B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" y="5078027"/>
                <a:ext cx="7026442" cy="707886"/>
              </a:xfrm>
              <a:prstGeom prst="rect">
                <a:avLst/>
              </a:prstGeom>
              <a:blipFill>
                <a:blip r:embed="rId3"/>
                <a:stretch>
                  <a:fillRect l="-867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C7B9844-8EDB-47C4-800F-A4A5FF47A3E4}"/>
              </a:ext>
            </a:extLst>
          </p:cNvPr>
          <p:cNvSpPr txBox="1"/>
          <p:nvPr/>
        </p:nvSpPr>
        <p:spPr>
          <a:xfrm rot="16200000">
            <a:off x="555734" y="2127007"/>
            <a:ext cx="20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18439-7604-4B08-ADE4-CD29CACFDC61}"/>
              </a:ext>
            </a:extLst>
          </p:cNvPr>
          <p:cNvSpPr txBox="1"/>
          <p:nvPr/>
        </p:nvSpPr>
        <p:spPr>
          <a:xfrm rot="16200000">
            <a:off x="705244" y="3701988"/>
            <a:ext cx="145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factorizations</a:t>
            </a:r>
          </a:p>
        </p:txBody>
      </p:sp>
    </p:spTree>
    <p:extLst>
      <p:ext uri="{BB962C8B-B14F-4D97-AF65-F5344CB8AC3E}">
        <p14:creationId xmlns:p14="http://schemas.microsoft.com/office/powerpoint/2010/main" val="6969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4BB703-D601-4E51-995A-2BD5CA9A3D7B}"/>
                  </a:ext>
                </a:extLst>
              </p:cNvPr>
              <p:cNvSpPr txBox="1"/>
              <p:nvPr/>
            </p:nvSpPr>
            <p:spPr>
              <a:xfrm>
                <a:off x="232610" y="0"/>
                <a:ext cx="11959390" cy="7081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the simplified forms of a function contain only maximal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consider the following propositional sentences: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 p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i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: “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max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i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belongs to the simplified form of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f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”,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 = 1, 2, 3, 4</a:t>
                </a:r>
              </a:p>
              <a:p>
                <a:endParaRPr lang="en-US" sz="2000" dirty="0">
                  <a:latin typeface="Times New Roman" panose="02020603050405020304" pitchFamily="18" charset="0"/>
                  <a:ea typeface="DengXian" panose="020B0503020204020204" pitchFamily="2" charset="-122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The factorization process: four simple factorizations were applied.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0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∨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kern="1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kern="1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  <a:r>
                  <a:rPr lang="en-US" sz="20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∨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kern="1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  <a:r>
                  <a:rPr lang="en-US" sz="20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∨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endParaRPr lang="en-US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∨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endParaRPr lang="en-US" sz="2000" i="1" baseline="-25000" dirty="0">
                  <a:effectLst/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Each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minterm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 from the function’s expression must be covered by a maximal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monom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 in a simplified form, therefore according to the result of the factorization process we have the following true sentences: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“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is covered by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”, translated as: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</a:t>
                </a:r>
                <a:endParaRPr lang="en-US" sz="2000" dirty="0">
                  <a:latin typeface="Times New Roman" panose="02020603050405020304" pitchFamily="18" charset="0"/>
                  <a:ea typeface="DengXian" panose="020B0503020204020204" pitchFamily="2" charset="-122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Arial" panose="020B0604020202020204" pitchFamily="34" charset="0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“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is covered by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”, translated as: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	 “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is covered by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or by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”, translated as: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“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is covered by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or by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”, translated as: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sz="20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	 “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7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is covered by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or by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kumimoji="0" lang="en-US" sz="20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”, translated as: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sz="20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sz="20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4BB703-D601-4E51-995A-2BD5CA9A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0" y="0"/>
                <a:ext cx="11959390" cy="7081362"/>
              </a:xfrm>
              <a:prstGeom prst="rect">
                <a:avLst/>
              </a:prstGeom>
              <a:blipFill>
                <a:blip r:embed="rId2"/>
                <a:stretch>
                  <a:fillRect l="-510" t="-430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1276C7-E1CA-4384-8F58-5C55E432AD7D}"/>
                  </a:ext>
                </a:extLst>
              </p:cNvPr>
              <p:cNvSpPr txBox="1"/>
              <p:nvPr/>
            </p:nvSpPr>
            <p:spPr>
              <a:xfrm>
                <a:off x="128338" y="0"/>
                <a:ext cx="11474778" cy="701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All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minterms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function’s expression must be covered by a minimum number of maximal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a minimum number of overlaps. This statement is modeled by the following propositional formula obtained as a conjunction of all previous true sentences: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p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^ 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^ (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 (CNF with 5 clauses)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	The CNF is transformed into DNF.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We apply absorption laws: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We apply distributivity laws: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((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(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∨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(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DNF with 2 cubes is obtained.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DNF is true if at least one of its cubes is true.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DNF we consider the cubes with the minimum number of propositional variables and correspondingly we obtain the simplified forms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our DNF has 2 cubes, both with the minimum number of propositional variables, we get 2 unique simplified forms.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cube 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(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≡ T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the corresponding simplified form is:</a:t>
                </a:r>
                <a:endParaRPr lang="en-US" dirty="0"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i="1" dirty="0">
                    <a:effectLst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i="1" baseline="-25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i="1" baseline="30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baseline="30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baseline="-25000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baseline="-25000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baseline="-25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(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effectLst/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i="1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baseline="-25000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120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200">
                            <a:solidFill>
                              <a:schemeClr val="tx1"/>
                            </a:solidFill>
                            <a:effectLst/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kern="1200" baseline="-25000" dirty="0"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120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200">
                            <a:solidFill>
                              <a:schemeClr val="tx1"/>
                            </a:solidFill>
                            <a:effectLst/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kern="1200" baseline="-25000" dirty="0"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kern="1200" baseline="0" dirty="0"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i="1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00FFFF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i="1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aseline="-25000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cube 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(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i="1" baseline="-250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≡ 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corresponding simplified form is:</a:t>
                </a:r>
              </a:p>
              <a:p>
                <a:r>
                  <a:rPr lang="en-US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f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i="1" baseline="30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baseline="30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baseline="-25000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baseline="-25000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baseline="-25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(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effectLst/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i="1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max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baseline="-25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120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200"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kern="1200" baseline="-25000" dirty="0"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120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200"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kern="1200" baseline="-25000" dirty="0"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kern="1200" baseline="0" dirty="0"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highlight>
                      <a:srgbClr val="FFFF00"/>
                    </a:highlight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</a:t>
                </a:r>
                <a:r>
                  <a:rPr lang="en-US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DengXian" panose="020B0503020204020204" pitchFamily="2" charset="-122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rgbClr val="FF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1276C7-E1CA-4384-8F58-5C55E432A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8" y="0"/>
                <a:ext cx="11474778" cy="7017306"/>
              </a:xfrm>
              <a:prstGeom prst="rect">
                <a:avLst/>
              </a:prstGeom>
              <a:blipFill>
                <a:blip r:embed="rId2"/>
                <a:stretch>
                  <a:fillRect l="-425" t="-434" r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36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8210</TotalTime>
  <Words>1022</Words>
  <Application>Microsoft Office PowerPoint</Application>
  <PresentationFormat>Widescreen</PresentationFormat>
  <Paragraphs>152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 Antiqua</vt:lpstr>
      <vt:lpstr>Calibri</vt:lpstr>
      <vt:lpstr>Calibri Light</vt:lpstr>
      <vt:lpstr>Cambria Math</vt:lpstr>
      <vt:lpstr>Times New Roman</vt:lpstr>
      <vt:lpstr>Retrospect</vt:lpstr>
      <vt:lpstr>Boolean Algebra &amp; Boolean Functions </vt:lpstr>
      <vt:lpstr>Problem statement</vt:lpstr>
      <vt:lpstr>Theoretical 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ALEXANDRA VIOREL</dc:creator>
  <cp:lastModifiedBy>ALEXANDRA VIOREL</cp:lastModifiedBy>
  <cp:revision>5</cp:revision>
  <dcterms:created xsi:type="dcterms:W3CDTF">2021-12-28T12:49:45Z</dcterms:created>
  <dcterms:modified xsi:type="dcterms:W3CDTF">2022-01-04T17:35:26Z</dcterms:modified>
</cp:coreProperties>
</file>