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First, we tried to put the original result in context, by comparing its defining values with similar ones.
When we compared Running Contract/OK to its siblings, grouped by status and date, we observed the following:
Then we analyzed the results by drilling down one level in the hierarchy.
When we drilled down account, we observed the following facts:
Column 1998 has 5 of the 10 highest values.
Column 1998 has 5 of the 10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amount when account is fixed to 'Prague' and status is fixed to 'Running Contract/OK'.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account to be equal to 'Prague', and status to be equal to 'Running Contract/OK'. We report on Avg of amount grouped by account at level 1, and date at level 3 .
You can observe the results in this table. We highlight the largest value with red and the lowest value with blue color.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'Running Contract/OK' for status at level 0 with its sibling values. We highlight the reference cells with bold, the highest value with red and the lowest value with blue color. We calculate the Avg of amount while fixing account at level 2 to be equal to ''Prague'', and status at level 1 to be equal to ''Running Contract/OK''.
Compared to its sibling we observe the following: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'Running Contract/OK' for status at level 0 with its sibling values. We highlight the reference cells with bold, the highest value with red and the lowest value with blue color. We calculate the Avg of amount while fixing account at level 2 to be equal to ''Prague'', and status at level 1 to be equal to ''Running Contract/OK''.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date by drilling down from level 3 to level 2. For each cell we show both the Avg of amount and the number of tuples that correspond to it in parentheses. We highlight the 160 lowest values in blue and the 160 largest in red color.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account by drilling down from level 1 to level 0. For each cell we show both the Avg of amount and the number of tuples that correspond to it in parentheses. We highlight the 10 lowest values in blue and the 10 largest in red color.
Some interesting findings include:
Column 1998 has 5 of the 10 highest values.
Column 1998 has 5 of the 10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First, we tried to put the original result in context, by comparing its defining values with similar ones.</a:t>
            </a:r>
          </a:p>
          <a:p>
            <a:pPr lvl="1"/>
            <a:r>
              <a:rPr lang="en-US" b="false" sz="1400"/>
              <a:t>When we compared Running Contract/OK to its siblings, grouped by status and date, we observed the following:</a:t>
            </a:r>
          </a:p>
          <a:p>
            <a:pPr lvl="2"/>
            <a:r>
              <a:rPr lang="en-US" b="false" sz="1400"/>
              <a:t/>
            </a:r>
          </a:p>
          <a:p>
            <a:pPr lvl="0"/>
            <a:r>
              <a:rPr lang="en-US" b="false" sz="1400"/>
              <a:t>Then we analyzed the results by drilling down one level in the hierarchy.</a:t>
            </a:r>
          </a:p>
          <a:p>
            <a:pPr lvl="1"/>
            <a:r>
              <a:rPr lang="en-US" b="false" sz="1400"/>
              <a:t>When we drilled down account, we observed the following facts:</a:t>
            </a:r>
          </a:p>
          <a:p>
            <a:pPr lvl="2"/>
            <a:r>
              <a:rPr lang="en-US" b="false" sz="1400"/>
              <a:t>Column 1998 has 5 of the 10 highest values.</a:t>
            </a:r>
          </a:p>
          <a:p>
            <a:pPr lvl="2"/>
            <a:r>
              <a:rPr lang="en-US" b="false" sz="1400"/>
              <a:t>Column 1998 has 5 of the 10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amount when account is fixed to 'Prague' and status is fixed to 'Running Contract/OK'.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Hl.m. Praha</a:t>
                      </a:r>
                    </a:p>
                  </a:txBody>
                  <a:tcPr marT="0" marL="0" marR="0" marB="0">
                    <a:lnL>
                      <a:noFill/>
                    </a:lnL>
                    <a:lnR>
                      <a:noFill/>
                    </a:lnR>
                    <a:lnT>
                      <a:noFill/>
                    </a:lnT>
                    <a:lnB>
                      <a:noFill/>
                    </a:lnB>
                  </a:tcPr>
                </a:tc>
              </a:tr>
              <a:tr h="254000">
                <a:tc>
                  <a:txBody>
                    <a:bodyPr/>
                    <a:lstStyle/>
                    <a:p>
                      <a:pPr algn="r"/>
                      <a:r>
                        <a:rPr lang="en-US" sz="1200">
                          <a:solidFill>
                            <a:srgbClr val="000000"/>
                          </a:solidFill>
                        </a:rPr>
                        <a:t>1994</a:t>
                      </a:r>
                    </a:p>
                  </a:txBody>
                  <a:tcPr marT="0" marL="6350" marR="0" marB="0">
                    <a:lnL>
                      <a:noFill/>
                    </a:lnL>
                    <a:lnR>
                      <a:noFill/>
                    </a:lnR>
                    <a:lnT>
                      <a:noFill/>
                    </a:lnT>
                    <a:lnB>
                      <a:noFill/>
                    </a:lnB>
                  </a:tcPr>
                </a:tc>
                <a:tc>
                  <a:txBody>
                    <a:bodyPr/>
                    <a:lstStyle/>
                    <a:p>
                      <a:pPr algn="ctr"/>
                      <a:r>
                        <a:rPr lang="en-US" sz="1200">
                          <a:solidFill>
                            <a:srgbClr val="FF0000"/>
                          </a:solidFill>
                        </a:rPr>
                        <a:t>288360.00</a:t>
                      </a:r>
                    </a:p>
                  </a:txBody>
                  <a:tcPr marT="0" marL="0" marR="0" marB="0">
                    <a:lnL>
                      <a:noFill/>
                    </a:lnL>
                    <a:lnR>
                      <a:noFill/>
                    </a:lnR>
                    <a:lnT>
                      <a:noFill/>
                    </a:lnT>
                    <a:lnB>
                      <a:noFill/>
                    </a:lnB>
                  </a:tcPr>
                </a:tc>
              </a:tr>
              <a:tr h="254000">
                <a:tc>
                  <a:txBody>
                    <a:bodyPr/>
                    <a:lstStyle/>
                    <a:p>
                      <a:pPr algn="r"/>
                      <a:r>
                        <a:rPr lang="en-US" sz="1200">
                          <a:solidFill>
                            <a:srgbClr val="000000"/>
                          </a:solidFill>
                        </a:rPr>
                        <a:t>1995</a:t>
                      </a:r>
                    </a:p>
                  </a:txBody>
                  <a:tcPr marT="0" marL="6350" marR="0" marB="0">
                    <a:lnL>
                      <a:noFill/>
                    </a:lnL>
                    <a:lnR>
                      <a:noFill/>
                    </a:lnR>
                    <a:lnT>
                      <a:noFill/>
                    </a:lnT>
                    <a:lnB>
                      <a:noFill/>
                    </a:lnB>
                  </a:tcPr>
                </a:tc>
                <a:tc>
                  <a:txBody>
                    <a:bodyPr/>
                    <a:lstStyle/>
                    <a:p>
                      <a:pPr algn="ctr"/>
                      <a:r>
                        <a:rPr lang="en-US" sz="1200">
                          <a:solidFill>
                            <a:srgbClr val="000000"/>
                          </a:solidFill>
                        </a:rPr>
                        <a:t>272610.00</a:t>
                      </a:r>
                    </a:p>
                  </a:txBody>
                  <a:tcPr marT="0" marL="0" marR="0" marB="0">
                    <a:lnL>
                      <a:noFill/>
                    </a:lnL>
                    <a:lnR>
                      <a:noFill/>
                    </a:lnR>
                    <a:lnT>
                      <a:noFill/>
                    </a:lnT>
                    <a:lnB>
                      <a:noFill/>
                    </a:lnB>
                  </a:tcPr>
                </a:tc>
              </a:tr>
              <a:tr h="254000">
                <a:tc>
                  <a:txBody>
                    <a:bodyPr/>
                    <a:lstStyle/>
                    <a:p>
                      <a:pPr algn="r"/>
                      <a:r>
                        <a:rPr lang="en-US" sz="1200">
                          <a:solidFill>
                            <a:srgbClr val="000000"/>
                          </a:solidFill>
                        </a:rPr>
                        <a:t>1996</a:t>
                      </a:r>
                    </a:p>
                  </a:txBody>
                  <a:tcPr marT="0" marL="6350" marR="0" marB="0">
                    <a:lnL>
                      <a:noFill/>
                    </a:lnL>
                    <a:lnR>
                      <a:noFill/>
                    </a:lnR>
                    <a:lnT>
                      <a:noFill/>
                    </a:lnT>
                    <a:lnB>
                      <a:noFill/>
                    </a:lnB>
                  </a:tcPr>
                </a:tc>
                <a:tc>
                  <a:txBody>
                    <a:bodyPr/>
                    <a:lstStyle/>
                    <a:p>
                      <a:pPr algn="ctr"/>
                      <a:r>
                        <a:rPr lang="en-US" sz="1200">
                          <a:solidFill>
                            <a:srgbClr val="0000FF"/>
                          </a:solidFill>
                        </a:rPr>
                        <a:t>130347.00</a:t>
                      </a:r>
                    </a:p>
                  </a:txBody>
                  <a:tcPr marT="0" marL="0" marR="0" marB="0">
                    <a:lnL>
                      <a:noFill/>
                    </a:lnL>
                    <a:lnR>
                      <a:noFill/>
                    </a:lnR>
                    <a:lnT>
                      <a:noFill/>
                    </a:lnT>
                    <a:lnB>
                      <a:noFill/>
                    </a:lnB>
                  </a:tcPr>
                </a:tc>
              </a:tr>
              <a:tr h="254000">
                <a:tc>
                  <a:txBody>
                    <a:bodyPr/>
                    <a:lstStyle/>
                    <a:p>
                      <a:pPr algn="r"/>
                      <a:r>
                        <a:rPr lang="en-US" sz="1200">
                          <a:solidFill>
                            <a:srgbClr val="000000"/>
                          </a:solidFill>
                        </a:rPr>
                        <a:t>1997</a:t>
                      </a:r>
                    </a:p>
                  </a:txBody>
                  <a:tcPr marT="0" marL="6350" marR="0" marB="0">
                    <a:lnL>
                      <a:noFill/>
                    </a:lnL>
                    <a:lnR>
                      <a:noFill/>
                    </a:lnR>
                    <a:lnT>
                      <a:noFill/>
                    </a:lnT>
                    <a:lnB>
                      <a:noFill/>
                    </a:lnB>
                  </a:tcPr>
                </a:tc>
                <a:tc>
                  <a:txBody>
                    <a:bodyPr/>
                    <a:lstStyle/>
                    <a:p>
                      <a:pPr algn="ctr"/>
                      <a:r>
                        <a:rPr lang="en-US" sz="1200">
                          <a:solidFill>
                            <a:srgbClr val="000000"/>
                          </a:solidFill>
                        </a:rPr>
                        <a:t>195099.00</a:t>
                      </a:r>
                    </a:p>
                  </a:txBody>
                  <a:tcPr marT="0" marL="0" marR="0" marB="0">
                    <a:lnL>
                      <a:noFill/>
                    </a:lnL>
                    <a:lnR>
                      <a:noFill/>
                    </a:lnR>
                    <a:lnT>
                      <a:noFill/>
                    </a:lnT>
                    <a:lnB>
                      <a:noFill/>
                    </a:lnB>
                  </a:tcPr>
                </a:tc>
              </a:tr>
              <a:tr h="254000">
                <a:tc>
                  <a:txBody>
                    <a:bodyPr/>
                    <a:lstStyle/>
                    <a:p>
                      <a:pPr algn="r"/>
                      <a:r>
                        <a:rPr lang="en-US" sz="1200">
                          <a:solidFill>
                            <a:srgbClr val="000000"/>
                          </a:solidFill>
                        </a:rPr>
                        <a:t>1998</a:t>
                      </a:r>
                    </a:p>
                  </a:txBody>
                  <a:tcPr marT="0" marL="6350" marR="0" marB="0">
                    <a:lnL>
                      <a:noFill/>
                    </a:lnL>
                    <a:lnR>
                      <a:noFill/>
                    </a:lnR>
                    <a:lnT>
                      <a:noFill/>
                    </a:lnT>
                    <a:lnB>
                      <a:noFill/>
                    </a:lnB>
                  </a:tcPr>
                </a:tc>
                <a:tc>
                  <a:txBody>
                    <a:bodyPr/>
                    <a:lstStyle/>
                    <a:p>
                      <a:pPr algn="ctr"/>
                      <a:r>
                        <a:rPr lang="en-US" sz="1200">
                          <a:solidFill>
                            <a:srgbClr val="000000"/>
                          </a:solidFill>
                        </a:rPr>
                        <a:t>185109.59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status</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Summary for status</a:t>
                      </a:r>
                    </a:p>
                  </a:txBody>
                  <a:tcPr marT="0" marL="6350" marR="0" marB="0">
                    <a:lnL>
                      <a:noFill/>
                    </a:lnL>
                    <a:lnR>
                      <a:noFill/>
                    </a:lnR>
                    <a:lnT>
                      <a:noFill/>
                    </a:lnT>
                    <a:lnB>
                      <a:noFill/>
                    </a:lnB>
                  </a:tcPr>
                </a:tc>
                <a:tc>
                  <a:txBody>
                    <a:bodyPr/>
                    <a:lstStyle/>
                    <a:p>
                      <a:pPr algn="ctr"/>
                      <a:r>
                        <a:rPr lang="en-US" sz="1200" b="true">
                          <a:solidFill>
                            <a:srgbClr val="000000"/>
                          </a:solidFill>
                        </a:rPr>
                        <a:t>Running Contract/OK</a:t>
                      </a:r>
                    </a:p>
                  </a:txBody>
                  <a:tcPr marT="0" marL="0" marR="0" marB="0">
                    <a:lnL>
                      <a:noFill/>
                    </a:lnL>
                    <a:lnR>
                      <a:noFill/>
                    </a:lnR>
                    <a:lnT>
                      <a:noFill/>
                    </a:lnT>
                    <a:lnB>
                      <a:noFill/>
                    </a:lnB>
                  </a:tcPr>
                </a:tc>
              </a:tr>
              <a:tr h="254000">
                <a:tc>
                  <a:txBody>
                    <a:bodyPr/>
                    <a:lstStyle/>
                    <a:p>
                      <a:pPr algn="r"/>
                      <a:r>
                        <a:rPr lang="en-US" sz="1200">
                          <a:solidFill>
                            <a:srgbClr val="000000"/>
                          </a:solidFill>
                        </a:rPr>
                        <a:t>1994</a:t>
                      </a:r>
                    </a:p>
                  </a:txBody>
                  <a:tcPr marT="0" marL="6350" marR="0" marB="0">
                    <a:lnL>
                      <a:noFill/>
                    </a:lnL>
                    <a:lnR>
                      <a:noFill/>
                    </a:lnR>
                    <a:lnT>
                      <a:noFill/>
                    </a:lnT>
                    <a:lnB>
                      <a:noFill/>
                    </a:lnB>
                  </a:tcPr>
                </a:tc>
                <a:tc>
                  <a:txBody>
                    <a:bodyPr/>
                    <a:lstStyle/>
                    <a:p>
                      <a:pPr algn="ctr"/>
                      <a:r>
                        <a:rPr lang="en-US" sz="1200" b="true">
                          <a:solidFill>
                            <a:srgbClr val="FF0000"/>
                          </a:solidFill>
                        </a:rPr>
                        <a:t>288360.00</a:t>
                      </a:r>
                    </a:p>
                  </a:txBody>
                  <a:tcPr marT="0" marL="0" marR="0" marB="0">
                    <a:lnL>
                      <a:noFill/>
                    </a:lnL>
                    <a:lnR>
                      <a:noFill/>
                    </a:lnR>
                    <a:lnT>
                      <a:noFill/>
                    </a:lnT>
                    <a:lnB>
                      <a:noFill/>
                    </a:lnB>
                  </a:tcPr>
                </a:tc>
              </a:tr>
              <a:tr h="254000">
                <a:tc>
                  <a:txBody>
                    <a:bodyPr/>
                    <a:lstStyle/>
                    <a:p>
                      <a:pPr algn="r"/>
                      <a:r>
                        <a:rPr lang="en-US" sz="1200">
                          <a:solidFill>
                            <a:srgbClr val="000000"/>
                          </a:solidFill>
                        </a:rPr>
                        <a:t>1995</a:t>
                      </a:r>
                    </a:p>
                  </a:txBody>
                  <a:tcPr marT="0" marL="6350" marR="0" marB="0">
                    <a:lnL>
                      <a:noFill/>
                    </a:lnL>
                    <a:lnR>
                      <a:noFill/>
                    </a:lnR>
                    <a:lnT>
                      <a:noFill/>
                    </a:lnT>
                    <a:lnB>
                      <a:noFill/>
                    </a:lnB>
                  </a:tcPr>
                </a:tc>
                <a:tc>
                  <a:txBody>
                    <a:bodyPr/>
                    <a:lstStyle/>
                    <a:p>
                      <a:pPr algn="ctr"/>
                      <a:r>
                        <a:rPr lang="en-US" sz="1200" b="true">
                          <a:solidFill>
                            <a:srgbClr val="000000"/>
                          </a:solidFill>
                        </a:rPr>
                        <a:t>272610.00</a:t>
                      </a:r>
                    </a:p>
                  </a:txBody>
                  <a:tcPr marT="0" marL="0" marR="0" marB="0">
                    <a:lnL>
                      <a:noFill/>
                    </a:lnL>
                    <a:lnR>
                      <a:noFill/>
                    </a:lnR>
                    <a:lnT>
                      <a:noFill/>
                    </a:lnT>
                    <a:lnB>
                      <a:noFill/>
                    </a:lnB>
                  </a:tcPr>
                </a:tc>
              </a:tr>
              <a:tr h="254000">
                <a:tc>
                  <a:txBody>
                    <a:bodyPr/>
                    <a:lstStyle/>
                    <a:p>
                      <a:pPr algn="r"/>
                      <a:r>
                        <a:rPr lang="en-US" sz="1200">
                          <a:solidFill>
                            <a:srgbClr val="000000"/>
                          </a:solidFill>
                        </a:rPr>
                        <a:t>1996</a:t>
                      </a:r>
                    </a:p>
                  </a:txBody>
                  <a:tcPr marT="0" marL="6350" marR="0" marB="0">
                    <a:lnL>
                      <a:noFill/>
                    </a:lnL>
                    <a:lnR>
                      <a:noFill/>
                    </a:lnR>
                    <a:lnT>
                      <a:noFill/>
                    </a:lnT>
                    <a:lnB>
                      <a:noFill/>
                    </a:lnB>
                  </a:tcPr>
                </a:tc>
                <a:tc>
                  <a:txBody>
                    <a:bodyPr/>
                    <a:lstStyle/>
                    <a:p>
                      <a:pPr algn="ctr"/>
                      <a:r>
                        <a:rPr lang="en-US" sz="1200" b="true">
                          <a:solidFill>
                            <a:srgbClr val="0000FF"/>
                          </a:solidFill>
                        </a:rPr>
                        <a:t>130347.00</a:t>
                      </a:r>
                    </a:p>
                  </a:txBody>
                  <a:tcPr marT="0" marL="0" marR="0" marB="0">
                    <a:lnL>
                      <a:noFill/>
                    </a:lnL>
                    <a:lnR>
                      <a:noFill/>
                    </a:lnR>
                    <a:lnT>
                      <a:noFill/>
                    </a:lnT>
                    <a:lnB>
                      <a:noFill/>
                    </a:lnB>
                  </a:tcPr>
                </a:tc>
              </a:tr>
              <a:tr h="254000">
                <a:tc>
                  <a:txBody>
                    <a:bodyPr/>
                    <a:lstStyle/>
                    <a:p>
                      <a:pPr algn="r"/>
                      <a:r>
                        <a:rPr lang="en-US" sz="1200">
                          <a:solidFill>
                            <a:srgbClr val="000000"/>
                          </a:solidFill>
                        </a:rPr>
                        <a:t>1997</a:t>
                      </a:r>
                    </a:p>
                  </a:txBody>
                  <a:tcPr marT="0" marL="6350" marR="0" marB="0">
                    <a:lnL>
                      <a:noFill/>
                    </a:lnL>
                    <a:lnR>
                      <a:noFill/>
                    </a:lnR>
                    <a:lnT>
                      <a:noFill/>
                    </a:lnT>
                    <a:lnB>
                      <a:noFill/>
                    </a:lnB>
                  </a:tcPr>
                </a:tc>
                <a:tc>
                  <a:txBody>
                    <a:bodyPr/>
                    <a:lstStyle/>
                    <a:p>
                      <a:pPr algn="ctr"/>
                      <a:r>
                        <a:rPr lang="en-US" sz="1200" b="true">
                          <a:solidFill>
                            <a:srgbClr val="000000"/>
                          </a:solidFill>
                        </a:rPr>
                        <a:t>195099.00</a:t>
                      </a:r>
                    </a:p>
                  </a:txBody>
                  <a:tcPr marT="0" marL="0" marR="0" marB="0">
                    <a:lnL>
                      <a:noFill/>
                    </a:lnL>
                    <a:lnR>
                      <a:noFill/>
                    </a:lnR>
                    <a:lnT>
                      <a:noFill/>
                    </a:lnT>
                    <a:lnB>
                      <a:noFill/>
                    </a:lnB>
                  </a:tcPr>
                </a:tc>
              </a:tr>
              <a:tr h="254000">
                <a:tc>
                  <a:txBody>
                    <a:bodyPr/>
                    <a:lstStyle/>
                    <a:p>
                      <a:pPr algn="r"/>
                      <a:r>
                        <a:rPr lang="en-US" sz="1200">
                          <a:solidFill>
                            <a:srgbClr val="000000"/>
                          </a:solidFill>
                        </a:rPr>
                        <a:t>1998</a:t>
                      </a:r>
                    </a:p>
                  </a:txBody>
                  <a:tcPr marT="0" marL="6350" marR="0" marB="0">
                    <a:lnL>
                      <a:noFill/>
                    </a:lnL>
                    <a:lnR>
                      <a:noFill/>
                    </a:lnR>
                    <a:lnT>
                      <a:noFill/>
                    </a:lnT>
                    <a:lnB>
                      <a:noFill/>
                    </a:lnB>
                  </a:tcPr>
                </a:tc>
                <a:tc>
                  <a:txBody>
                    <a:bodyPr/>
                    <a:lstStyle/>
                    <a:p>
                      <a:pPr algn="ctr"/>
                      <a:r>
                        <a:rPr lang="en-US" sz="1200" b="true">
                          <a:solidFill>
                            <a:srgbClr val="000000"/>
                          </a:solidFill>
                        </a:rPr>
                        <a:t>185109.59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status</a:t>
            </a:r>
          </a:p>
        </p:txBody>
      </p:sp>
      <p:graphicFrame>
        <p:nvGraphicFramePr>
          <p:cNvPr name="Table 2" id="3"/>
          <p:cNvGraphicFramePr>
            <a:graphicFrameLocks noGrp="true"/>
          </p:cNvGraphicFramePr>
          <p:nvPr/>
        </p:nvGraphicFramePr>
        <p:xfrm>
          <a:off x="3302000" y="1270000"/>
          <a:ext cx="1270000" cy="1270000"/>
        </p:xfrm>
        <a:graphic>
          <a:graphicData uri="http://schemas.openxmlformats.org/drawingml/2006/table">
            <a:tbl>
              <a:tblPr/>
              <a:tblGrid>
                <a:gridCol w="1270000"/>
                <a:gridCol w="1270000"/>
              </a:tblGrid>
              <a:tr h="254000">
                <a:tc>
                  <a:txBody>
                    <a:bodyPr/>
                    <a:lstStyle/>
                    <a:p>
                      <a:pPr algn="ctr"/>
                      <a:r>
                        <a:rPr lang="en-US" sz="1200">
                          <a:solidFill>
                            <a:srgbClr val="000000"/>
                          </a:solidFill>
                        </a:rPr>
                        <a:t>Summary for status</a:t>
                      </a:r>
                    </a:p>
                  </a:txBody>
                  <a:tcPr marT="0" marL="6350" marR="0" marB="0">
                    <a:lnL>
                      <a:noFill/>
                    </a:lnL>
                    <a:lnR>
                      <a:noFill/>
                    </a:lnR>
                    <a:lnT>
                      <a:noFill/>
                    </a:lnT>
                    <a:lnB>
                      <a:noFill/>
                    </a:lnB>
                  </a:tcPr>
                </a:tc>
                <a:tc>
                  <a:txBody>
                    <a:bodyPr/>
                    <a:lstStyle/>
                    <a:p>
                      <a:pPr algn="ctr"/>
                      <a:r>
                        <a:rPr lang="en-US" sz="1200">
                          <a:solidFill>
                            <a:srgbClr val="000000"/>
                          </a:solidFill>
                        </a:rPr>
                        <a:t>Hl.m. Praha</a:t>
                      </a:r>
                    </a:p>
                  </a:txBody>
                  <a:tcPr marT="0" marL="0" marR="0" marB="0">
                    <a:lnL>
                      <a:noFill/>
                    </a:lnL>
                    <a:lnR>
                      <a:noFill/>
                    </a:lnR>
                    <a:lnT>
                      <a:noFill/>
                    </a:lnT>
                    <a:lnB>
                      <a:noFill/>
                    </a:lnB>
                  </a:tcPr>
                </a:tc>
              </a:tr>
              <a:tr h="254000">
                <a:tc>
                  <a:txBody>
                    <a:bodyPr/>
                    <a:lstStyle/>
                    <a:p>
                      <a:pPr algn="r"/>
                      <a:r>
                        <a:rPr lang="en-US" sz="1200" b="true">
                          <a:solidFill>
                            <a:srgbClr val="000000"/>
                          </a:solidFill>
                        </a:rPr>
                        <a:t>Running Contract/OK</a:t>
                      </a:r>
                    </a:p>
                  </a:txBody>
                  <a:tcPr marT="0" marL="6350" marR="0" marB="0">
                    <a:lnL>
                      <a:noFill/>
                    </a:lnL>
                    <a:lnR>
                      <a:noFill/>
                    </a:lnR>
                    <a:lnT>
                      <a:noFill/>
                    </a:lnT>
                    <a:lnB>
                      <a:noFill/>
                    </a:lnB>
                  </a:tcPr>
                </a:tc>
                <a:tc>
                  <a:txBody>
                    <a:bodyPr/>
                    <a:lstStyle/>
                    <a:p>
                      <a:pPr algn="ctr"/>
                      <a:r>
                        <a:rPr lang="en-US" sz="1200" b="true">
                          <a:solidFill>
                            <a:srgbClr val="000000"/>
                          </a:solidFill>
                        </a:rPr>
                        <a:t>184179.91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r"/>
                      <a:r>
                        <a:rPr lang="en-US" sz="1200" i="true">
                          <a:solidFill>
                            <a:srgbClr val="000000"/>
                          </a:solidFill>
                        </a:rPr>
                        <a:t>1994</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Hl.m. Praha</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190584.00 (5)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03-1996</a:t>
                      </a:r>
                    </a:p>
                  </a:txBody>
                  <a:tcPr marT="0" marL="635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FF"/>
                          </a:solidFill>
                        </a:rPr>
                        <a:t>94488.00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175674.00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a:solidFill>
                            <a:srgbClr val="0000FF"/>
                          </a:solidFill>
                        </a:rPr>
                        <a:t>99936.00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176712.00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05-1997</a:t>
                      </a:r>
                    </a:p>
                  </a:txBody>
                  <a:tcPr marT="0" marL="6350" marR="0" marB="0">
                    <a:lnL>
                      <a:noFill/>
                    </a:lnL>
                    <a:lnR>
                      <a:noFill/>
                    </a:lnR>
                    <a:lnT>
                      <a:noFill/>
                    </a:lnT>
                    <a:lnB>
                      <a:noFill/>
                    </a:lnB>
                  </a:tcPr>
                </a:tc>
                <a:tc>
                  <a:txBody>
                    <a:bodyPr/>
                    <a:lstStyle/>
                    <a:p>
                      <a:pPr algn="ctr"/>
                      <a:r>
                        <a:rPr lang="en-US" sz="1200">
                          <a:solidFill>
                            <a:srgbClr val="000000"/>
                          </a:solidFill>
                        </a:rPr>
                        <a:t>177916.00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FF"/>
                          </a:solidFill>
                        </a:rPr>
                        <a:t>62404.00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a:solidFill>
                            <a:srgbClr val="0000FF"/>
                          </a:solidFill>
                        </a:rPr>
                        <a:t>88272.00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000000"/>
                          </a:solidFill>
                        </a:rPr>
                        <a:t>223656.00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a:solidFill>
                            <a:srgbClr val="FF0000"/>
                          </a:solidFill>
                        </a:rPr>
                        <a:t>258444.00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a:solidFill>
                            <a:srgbClr val="0000FF"/>
                          </a:solidFill>
                        </a:rPr>
                        <a:t>70146.00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201964.00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a:solidFill>
                            <a:srgbClr val="0000FF"/>
                          </a:solidFill>
                        </a:rPr>
                        <a:t>73920.00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121380.00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11-1996</a:t>
                      </a:r>
                    </a:p>
                  </a:txBody>
                  <a:tcPr marT="0" marL="635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00"/>
                          </a:solidFill>
                        </a:rPr>
                        <a:t>187650.00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12-1995</a:t>
                      </a:r>
                    </a:p>
                  </a:txBody>
                  <a:tcPr marT="0" marL="635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r>
              <a:tr h="254000">
                <a:tc>
                  <a:txBody>
                    <a:bodyPr/>
                    <a:lstStyle/>
                    <a:p>
                      <a:pPr algn="r"/>
                      <a:r>
                        <a:rPr lang="en-US" sz="1200" i="true">
                          <a:solidFill>
                            <a:srgbClr val="000000"/>
                          </a:solidFill>
                        </a:rPr>
                        <a:t>1995</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190584.00 (5)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03-1996</a:t>
                      </a:r>
                    </a:p>
                  </a:txBody>
                  <a:tcPr marT="0" marL="635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FF"/>
                          </a:solidFill>
                        </a:rPr>
                        <a:t>94488.00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175674.00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a:solidFill>
                            <a:srgbClr val="0000FF"/>
                          </a:solidFill>
                        </a:rPr>
                        <a:t>99936.00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176712.00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05-1997</a:t>
                      </a:r>
                    </a:p>
                  </a:txBody>
                  <a:tcPr marT="0" marL="6350" marR="0" marB="0">
                    <a:lnL>
                      <a:noFill/>
                    </a:lnL>
                    <a:lnR>
                      <a:noFill/>
                    </a:lnR>
                    <a:lnT>
                      <a:noFill/>
                    </a:lnT>
                    <a:lnB>
                      <a:noFill/>
                    </a:lnB>
                  </a:tcPr>
                </a:tc>
                <a:tc>
                  <a:txBody>
                    <a:bodyPr/>
                    <a:lstStyle/>
                    <a:p>
                      <a:pPr algn="ctr"/>
                      <a:r>
                        <a:rPr lang="en-US" sz="1200">
                          <a:solidFill>
                            <a:srgbClr val="000000"/>
                          </a:solidFill>
                        </a:rPr>
                        <a:t>177916.00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FF"/>
                          </a:solidFill>
                        </a:rPr>
                        <a:t>62404.00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a:solidFill>
                            <a:srgbClr val="0000FF"/>
                          </a:solidFill>
                        </a:rPr>
                        <a:t>88272.00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000000"/>
                          </a:solidFill>
                        </a:rPr>
                        <a:t>223656.00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a:solidFill>
                            <a:srgbClr val="FF0000"/>
                          </a:solidFill>
                        </a:rPr>
                        <a:t>258444.00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a:solidFill>
                            <a:srgbClr val="0000FF"/>
                          </a:solidFill>
                        </a:rPr>
                        <a:t>70146.00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201964.00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a:solidFill>
                            <a:srgbClr val="0000FF"/>
                          </a:solidFill>
                        </a:rPr>
                        <a:t>73920.00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121380.00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11-1996</a:t>
                      </a:r>
                    </a:p>
                  </a:txBody>
                  <a:tcPr marT="0" marL="635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00"/>
                          </a:solidFill>
                        </a:rPr>
                        <a:t>187650.00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12-1995</a:t>
                      </a:r>
                    </a:p>
                  </a:txBody>
                  <a:tcPr marT="0" marL="635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r>
              <a:tr h="254000">
                <a:tc>
                  <a:txBody>
                    <a:bodyPr/>
                    <a:lstStyle/>
                    <a:p>
                      <a:pPr algn="r"/>
                      <a:r>
                        <a:rPr lang="en-US" sz="1200" i="true">
                          <a:solidFill>
                            <a:srgbClr val="000000"/>
                          </a:solidFill>
                        </a:rPr>
                        <a:t>1996</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190584.00 (5)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03-1996</a:t>
                      </a:r>
                    </a:p>
                  </a:txBody>
                  <a:tcPr marT="0" marL="635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FF"/>
                          </a:solidFill>
                        </a:rPr>
                        <a:t>94488.00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175674.00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a:solidFill>
                            <a:srgbClr val="0000FF"/>
                          </a:solidFill>
                        </a:rPr>
                        <a:t>99936.00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176712.00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05-1997</a:t>
                      </a:r>
                    </a:p>
                  </a:txBody>
                  <a:tcPr marT="0" marL="6350" marR="0" marB="0">
                    <a:lnL>
                      <a:noFill/>
                    </a:lnL>
                    <a:lnR>
                      <a:noFill/>
                    </a:lnR>
                    <a:lnT>
                      <a:noFill/>
                    </a:lnT>
                    <a:lnB>
                      <a:noFill/>
                    </a:lnB>
                  </a:tcPr>
                </a:tc>
                <a:tc>
                  <a:txBody>
                    <a:bodyPr/>
                    <a:lstStyle/>
                    <a:p>
                      <a:pPr algn="ctr"/>
                      <a:r>
                        <a:rPr lang="en-US" sz="1200">
                          <a:solidFill>
                            <a:srgbClr val="000000"/>
                          </a:solidFill>
                        </a:rPr>
                        <a:t>177916.00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FF"/>
                          </a:solidFill>
                        </a:rPr>
                        <a:t>62404.00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a:solidFill>
                            <a:srgbClr val="0000FF"/>
                          </a:solidFill>
                        </a:rPr>
                        <a:t>88272.00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000000"/>
                          </a:solidFill>
                        </a:rPr>
                        <a:t>223656.00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a:solidFill>
                            <a:srgbClr val="FF0000"/>
                          </a:solidFill>
                        </a:rPr>
                        <a:t>258444.00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a:solidFill>
                            <a:srgbClr val="0000FF"/>
                          </a:solidFill>
                        </a:rPr>
                        <a:t>70146.00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201964.00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a:solidFill>
                            <a:srgbClr val="0000FF"/>
                          </a:solidFill>
                        </a:rPr>
                        <a:t>73920.00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121380.00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11-1996</a:t>
                      </a:r>
                    </a:p>
                  </a:txBody>
                  <a:tcPr marT="0" marL="635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00"/>
                          </a:solidFill>
                        </a:rPr>
                        <a:t>187650.00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12-1995</a:t>
                      </a:r>
                    </a:p>
                  </a:txBody>
                  <a:tcPr marT="0" marL="635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r>
              <a:tr h="254000">
                <a:tc>
                  <a:txBody>
                    <a:bodyPr/>
                    <a:lstStyle/>
                    <a:p>
                      <a:pPr algn="r"/>
                      <a:r>
                        <a:rPr lang="en-US" sz="1200" i="true">
                          <a:solidFill>
                            <a:srgbClr val="000000"/>
                          </a:solidFill>
                        </a:rPr>
                        <a:t>1997</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190584.00 (5)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03-1996</a:t>
                      </a:r>
                    </a:p>
                  </a:txBody>
                  <a:tcPr marT="0" marL="635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FF"/>
                          </a:solidFill>
                        </a:rPr>
                        <a:t>94488.00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175674.00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a:solidFill>
                            <a:srgbClr val="0000FF"/>
                          </a:solidFill>
                        </a:rPr>
                        <a:t>99936.00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176712.00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05-1997</a:t>
                      </a:r>
                    </a:p>
                  </a:txBody>
                  <a:tcPr marT="0" marL="6350" marR="0" marB="0">
                    <a:lnL>
                      <a:noFill/>
                    </a:lnL>
                    <a:lnR>
                      <a:noFill/>
                    </a:lnR>
                    <a:lnT>
                      <a:noFill/>
                    </a:lnT>
                    <a:lnB>
                      <a:noFill/>
                    </a:lnB>
                  </a:tcPr>
                </a:tc>
                <a:tc>
                  <a:txBody>
                    <a:bodyPr/>
                    <a:lstStyle/>
                    <a:p>
                      <a:pPr algn="ctr"/>
                      <a:r>
                        <a:rPr lang="en-US" sz="1200">
                          <a:solidFill>
                            <a:srgbClr val="000000"/>
                          </a:solidFill>
                        </a:rPr>
                        <a:t>177916.00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FF"/>
                          </a:solidFill>
                        </a:rPr>
                        <a:t>62404.00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a:solidFill>
                            <a:srgbClr val="0000FF"/>
                          </a:solidFill>
                        </a:rPr>
                        <a:t>88272.00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000000"/>
                          </a:solidFill>
                        </a:rPr>
                        <a:t>223656.00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a:solidFill>
                            <a:srgbClr val="FF0000"/>
                          </a:solidFill>
                        </a:rPr>
                        <a:t>258444.00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a:solidFill>
                            <a:srgbClr val="0000FF"/>
                          </a:solidFill>
                        </a:rPr>
                        <a:t>70146.00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201964.00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a:solidFill>
                            <a:srgbClr val="0000FF"/>
                          </a:solidFill>
                        </a:rPr>
                        <a:t>73920.00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121380.00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11-1996</a:t>
                      </a:r>
                    </a:p>
                  </a:txBody>
                  <a:tcPr marT="0" marL="635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00"/>
                          </a:solidFill>
                        </a:rPr>
                        <a:t>187650.00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12-1995</a:t>
                      </a:r>
                    </a:p>
                  </a:txBody>
                  <a:tcPr marT="0" marL="635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r>
              <a:tr h="254000">
                <a:tc>
                  <a:txBody>
                    <a:bodyPr/>
                    <a:lstStyle/>
                    <a:p>
                      <a:pPr algn="r"/>
                      <a:r>
                        <a:rPr lang="en-US" sz="1200" i="true">
                          <a:solidFill>
                            <a:srgbClr val="000000"/>
                          </a:solidFill>
                        </a:rPr>
                        <a:t>1998</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01-1998</a:t>
                      </a:r>
                    </a:p>
                  </a:txBody>
                  <a:tcPr marT="0" marL="6350" marR="0" marB="0">
                    <a:lnL>
                      <a:noFill/>
                    </a:lnL>
                    <a:lnR>
                      <a:noFill/>
                    </a:lnR>
                    <a:lnT>
                      <a:noFill/>
                    </a:lnT>
                    <a:lnB>
                      <a:noFill/>
                    </a:lnB>
                  </a:tcPr>
                </a:tc>
                <a:tc>
                  <a:txBody>
                    <a:bodyPr/>
                    <a:lstStyle/>
                    <a:p>
                      <a:pPr algn="ctr"/>
                      <a:r>
                        <a:rPr lang="en-US" sz="1200">
                          <a:solidFill>
                            <a:srgbClr val="000000"/>
                          </a:solidFill>
                        </a:rPr>
                        <a:t>190584.00 (5)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02-1997</a:t>
                      </a:r>
                    </a:p>
                  </a:txBody>
                  <a:tcPr marT="0" marL="635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02-1998</a:t>
                      </a:r>
                    </a:p>
                  </a:txBody>
                  <a:tcPr marT="0" marL="635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03-1996</a:t>
                      </a:r>
                    </a:p>
                  </a:txBody>
                  <a:tcPr marT="0" marL="635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03-1997</a:t>
                      </a:r>
                    </a:p>
                  </a:txBody>
                  <a:tcPr marT="0" marL="6350" marR="0" marB="0">
                    <a:lnL>
                      <a:noFill/>
                    </a:lnL>
                    <a:lnR>
                      <a:noFill/>
                    </a:lnR>
                    <a:lnT>
                      <a:noFill/>
                    </a:lnT>
                    <a:lnB>
                      <a:noFill/>
                    </a:lnB>
                  </a:tcPr>
                </a:tc>
                <a:tc>
                  <a:txBody>
                    <a:bodyPr/>
                    <a:lstStyle/>
                    <a:p>
                      <a:pPr algn="ctr"/>
                      <a:r>
                        <a:rPr lang="en-US" sz="1200">
                          <a:solidFill>
                            <a:srgbClr val="0000FF"/>
                          </a:solidFill>
                        </a:rPr>
                        <a:t>94488.00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03-1998</a:t>
                      </a:r>
                    </a:p>
                  </a:txBody>
                  <a:tcPr marT="0" marL="6350" marR="0" marB="0">
                    <a:lnL>
                      <a:noFill/>
                    </a:lnL>
                    <a:lnR>
                      <a:noFill/>
                    </a:lnR>
                    <a:lnT>
                      <a:noFill/>
                    </a:lnT>
                    <a:lnB>
                      <a:noFill/>
                    </a:lnB>
                  </a:tcPr>
                </a:tc>
                <a:tc>
                  <a:txBody>
                    <a:bodyPr/>
                    <a:lstStyle/>
                    <a:p>
                      <a:pPr algn="ctr"/>
                      <a:r>
                        <a:rPr lang="en-US" sz="1200">
                          <a:solidFill>
                            <a:srgbClr val="000000"/>
                          </a:solidFill>
                        </a:rPr>
                        <a:t>175674.00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04-1997</a:t>
                      </a:r>
                    </a:p>
                  </a:txBody>
                  <a:tcPr marT="0" marL="6350" marR="0" marB="0">
                    <a:lnL>
                      <a:noFill/>
                    </a:lnL>
                    <a:lnR>
                      <a:noFill/>
                    </a:lnR>
                    <a:lnT>
                      <a:noFill/>
                    </a:lnT>
                    <a:lnB>
                      <a:noFill/>
                    </a:lnB>
                  </a:tcPr>
                </a:tc>
                <a:tc>
                  <a:txBody>
                    <a:bodyPr/>
                    <a:lstStyle/>
                    <a:p>
                      <a:pPr algn="ctr"/>
                      <a:r>
                        <a:rPr lang="en-US" sz="1200">
                          <a:solidFill>
                            <a:srgbClr val="0000FF"/>
                          </a:solidFill>
                        </a:rPr>
                        <a:t>99936.00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04-1998</a:t>
                      </a:r>
                    </a:p>
                  </a:txBody>
                  <a:tcPr marT="0" marL="6350" marR="0" marB="0">
                    <a:lnL>
                      <a:noFill/>
                    </a:lnL>
                    <a:lnR>
                      <a:noFill/>
                    </a:lnR>
                    <a:lnT>
                      <a:noFill/>
                    </a:lnT>
                    <a:lnB>
                      <a:noFill/>
                    </a:lnB>
                  </a:tcPr>
                </a:tc>
                <a:tc>
                  <a:txBody>
                    <a:bodyPr/>
                    <a:lstStyle/>
                    <a:p>
                      <a:pPr algn="ctr"/>
                      <a:r>
                        <a:rPr lang="en-US" sz="1200">
                          <a:solidFill>
                            <a:srgbClr val="000000"/>
                          </a:solidFill>
                        </a:rPr>
                        <a:t>176712.00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05-1997</a:t>
                      </a:r>
                    </a:p>
                  </a:txBody>
                  <a:tcPr marT="0" marL="6350" marR="0" marB="0">
                    <a:lnL>
                      <a:noFill/>
                    </a:lnL>
                    <a:lnR>
                      <a:noFill/>
                    </a:lnR>
                    <a:lnT>
                      <a:noFill/>
                    </a:lnT>
                    <a:lnB>
                      <a:noFill/>
                    </a:lnB>
                  </a:tcPr>
                </a:tc>
                <a:tc>
                  <a:txBody>
                    <a:bodyPr/>
                    <a:lstStyle/>
                    <a:p>
                      <a:pPr algn="ctr"/>
                      <a:r>
                        <a:rPr lang="en-US" sz="1200">
                          <a:solidFill>
                            <a:srgbClr val="000000"/>
                          </a:solidFill>
                        </a:rPr>
                        <a:t>177916.00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05-1998</a:t>
                      </a:r>
                    </a:p>
                  </a:txBody>
                  <a:tcPr marT="0" marL="6350" marR="0" marB="0">
                    <a:lnL>
                      <a:noFill/>
                    </a:lnL>
                    <a:lnR>
                      <a:noFill/>
                    </a:lnR>
                    <a:lnT>
                      <a:noFill/>
                    </a:lnT>
                    <a:lnB>
                      <a:noFill/>
                    </a:lnB>
                  </a:tcPr>
                </a:tc>
                <a:tc>
                  <a:txBody>
                    <a:bodyPr/>
                    <a:lstStyle/>
                    <a:p>
                      <a:pPr algn="ctr"/>
                      <a:r>
                        <a:rPr lang="en-US" sz="1200">
                          <a:solidFill>
                            <a:srgbClr val="0000FF"/>
                          </a:solidFill>
                        </a:rPr>
                        <a:t>62404.00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06-1994</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06-1997</a:t>
                      </a:r>
                    </a:p>
                  </a:txBody>
                  <a:tcPr marT="0" marL="6350" marR="0" marB="0">
                    <a:lnL>
                      <a:noFill/>
                    </a:lnL>
                    <a:lnR>
                      <a:noFill/>
                    </a:lnR>
                    <a:lnT>
                      <a:noFill/>
                    </a:lnT>
                    <a:lnB>
                      <a:noFill/>
                    </a:lnB>
                  </a:tcPr>
                </a:tc>
                <a:tc>
                  <a:txBody>
                    <a:bodyPr/>
                    <a:lstStyle/>
                    <a:p>
                      <a:pPr algn="ctr"/>
                      <a:r>
                        <a:rPr lang="en-US" sz="1200">
                          <a:solidFill>
                            <a:srgbClr val="0000FF"/>
                          </a:solidFill>
                        </a:rPr>
                        <a:t>88272.00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06-1998</a:t>
                      </a:r>
                    </a:p>
                  </a:txBody>
                  <a:tcPr marT="0" marL="6350" marR="0" marB="0">
                    <a:lnL>
                      <a:noFill/>
                    </a:lnL>
                    <a:lnR>
                      <a:noFill/>
                    </a:lnR>
                    <a:lnT>
                      <a:noFill/>
                    </a:lnT>
                    <a:lnB>
                      <a:noFill/>
                    </a:lnB>
                  </a:tcPr>
                </a:tc>
                <a:tc>
                  <a:txBody>
                    <a:bodyPr/>
                    <a:lstStyle/>
                    <a:p>
                      <a:pPr algn="ctr"/>
                      <a:r>
                        <a:rPr lang="en-US" sz="1200">
                          <a:solidFill>
                            <a:srgbClr val="000000"/>
                          </a:solidFill>
                        </a:rPr>
                        <a:t>223656.00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07-1996</a:t>
                      </a:r>
                    </a:p>
                  </a:txBody>
                  <a:tcPr marT="0" marL="635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08-1996</a:t>
                      </a:r>
                    </a:p>
                  </a:txBody>
                  <a:tcPr marT="0" marL="6350" marR="0" marB="0">
                    <a:lnL>
                      <a:noFill/>
                    </a:lnL>
                    <a:lnR>
                      <a:noFill/>
                    </a:lnR>
                    <a:lnT>
                      <a:noFill/>
                    </a:lnT>
                    <a:lnB>
                      <a:noFill/>
                    </a:lnB>
                  </a:tcPr>
                </a:tc>
                <a:tc>
                  <a:txBody>
                    <a:bodyPr/>
                    <a:lstStyle/>
                    <a:p>
                      <a:pPr algn="ctr"/>
                      <a:r>
                        <a:rPr lang="en-US" sz="1200">
                          <a:solidFill>
                            <a:srgbClr val="FF0000"/>
                          </a:solidFill>
                        </a:rPr>
                        <a:t>258444.00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08-1997</a:t>
                      </a:r>
                    </a:p>
                  </a:txBody>
                  <a:tcPr marT="0" marL="635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09-1996</a:t>
                      </a:r>
                    </a:p>
                  </a:txBody>
                  <a:tcPr marT="0" marL="6350" marR="0" marB="0">
                    <a:lnL>
                      <a:noFill/>
                    </a:lnL>
                    <a:lnR>
                      <a:noFill/>
                    </a:lnR>
                    <a:lnT>
                      <a:noFill/>
                    </a:lnT>
                    <a:lnB>
                      <a:noFill/>
                    </a:lnB>
                  </a:tcPr>
                </a:tc>
                <a:tc>
                  <a:txBody>
                    <a:bodyPr/>
                    <a:lstStyle/>
                    <a:p>
                      <a:pPr algn="ctr"/>
                      <a:r>
                        <a:rPr lang="en-US" sz="1200">
                          <a:solidFill>
                            <a:srgbClr val="0000FF"/>
                          </a:solidFill>
                        </a:rPr>
                        <a:t>70146.00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09-1997</a:t>
                      </a:r>
                    </a:p>
                  </a:txBody>
                  <a:tcPr marT="0" marL="635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09-1998</a:t>
                      </a:r>
                    </a:p>
                  </a:txBody>
                  <a:tcPr marT="0" marL="6350" marR="0" marB="0">
                    <a:lnL>
                      <a:noFill/>
                    </a:lnL>
                    <a:lnR>
                      <a:noFill/>
                    </a:lnR>
                    <a:lnT>
                      <a:noFill/>
                    </a:lnT>
                    <a:lnB>
                      <a:noFill/>
                    </a:lnB>
                  </a:tcPr>
                </a:tc>
                <a:tc>
                  <a:txBody>
                    <a:bodyPr/>
                    <a:lstStyle/>
                    <a:p>
                      <a:pPr algn="ctr"/>
                      <a:r>
                        <a:rPr lang="en-US" sz="1200">
                          <a:solidFill>
                            <a:srgbClr val="000000"/>
                          </a:solidFill>
                        </a:rPr>
                        <a:t>201964.00 (3)</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10-1995</a:t>
                      </a:r>
                    </a:p>
                  </a:txBody>
                  <a:tcPr marT="0" marL="635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10-1996</a:t>
                      </a:r>
                    </a:p>
                  </a:txBody>
                  <a:tcPr marT="0" marL="6350" marR="0" marB="0">
                    <a:lnL>
                      <a:noFill/>
                    </a:lnL>
                    <a:lnR>
                      <a:noFill/>
                    </a:lnR>
                    <a:lnT>
                      <a:noFill/>
                    </a:lnT>
                    <a:lnB>
                      <a:noFill/>
                    </a:lnB>
                  </a:tcPr>
                </a:tc>
                <a:tc>
                  <a:txBody>
                    <a:bodyPr/>
                    <a:lstStyle/>
                    <a:p>
                      <a:pPr algn="ctr"/>
                      <a:r>
                        <a:rPr lang="en-US" sz="1200">
                          <a:solidFill>
                            <a:srgbClr val="0000FF"/>
                          </a:solidFill>
                        </a:rPr>
                        <a:t>73920.00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10-1997</a:t>
                      </a:r>
                    </a:p>
                  </a:txBody>
                  <a:tcPr marT="0" marL="6350" marR="0" marB="0">
                    <a:lnL>
                      <a:noFill/>
                    </a:lnL>
                    <a:lnR>
                      <a:noFill/>
                    </a:lnR>
                    <a:lnT>
                      <a:noFill/>
                    </a:lnT>
                    <a:lnB>
                      <a:noFill/>
                    </a:lnB>
                  </a:tcPr>
                </a:tc>
                <a:tc>
                  <a:txBody>
                    <a:bodyPr/>
                    <a:lstStyle/>
                    <a:p>
                      <a:pPr algn="ctr"/>
                      <a:r>
                        <a:rPr lang="en-US" sz="1200">
                          <a:solidFill>
                            <a:srgbClr val="000000"/>
                          </a:solidFill>
                        </a:rPr>
                        <a:t>121380.00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11-1996</a:t>
                      </a:r>
                    </a:p>
                  </a:txBody>
                  <a:tcPr marT="0" marL="635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11-1997</a:t>
                      </a:r>
                    </a:p>
                  </a:txBody>
                  <a:tcPr marT="0" marL="635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11-1998</a:t>
                      </a:r>
                    </a:p>
                  </a:txBody>
                  <a:tcPr marT="0" marL="6350" marR="0" marB="0">
                    <a:lnL>
                      <a:noFill/>
                    </a:lnL>
                    <a:lnR>
                      <a:noFill/>
                    </a:lnR>
                    <a:lnT>
                      <a:noFill/>
                    </a:lnT>
                    <a:lnB>
                      <a:noFill/>
                    </a:lnB>
                  </a:tcPr>
                </a:tc>
                <a:tc>
                  <a:txBody>
                    <a:bodyPr/>
                    <a:lstStyle/>
                    <a:p>
                      <a:pPr algn="ctr"/>
                      <a:r>
                        <a:rPr lang="en-US" sz="1200">
                          <a:solidFill>
                            <a:srgbClr val="000000"/>
                          </a:solidFill>
                        </a:rPr>
                        <a:t>187650.00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12-1995</a:t>
                      </a:r>
                    </a:p>
                  </a:txBody>
                  <a:tcPr marT="0" marL="635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r"/>
                      <a:r>
                        <a:rPr lang="en-US" sz="1200" i="true">
                          <a:solidFill>
                            <a:srgbClr val="000000"/>
                          </a:solidFill>
                        </a:rPr>
                        <a:t>Hl.m. Praha</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1994</a:t>
                      </a:r>
                    </a:p>
                  </a:txBody>
                  <a:tcPr marT="0" marL="0" marR="0" marB="0">
                    <a:lnL>
                      <a:noFill/>
                    </a:lnL>
                    <a:lnR>
                      <a:noFill/>
                    </a:lnR>
                    <a:lnT>
                      <a:noFill/>
                    </a:lnT>
                    <a:lnB>
                      <a:noFill/>
                    </a:lnB>
                  </a:tcPr>
                </a:tc>
                <a:tc>
                  <a:txBody>
                    <a:bodyPr/>
                    <a:lstStyle/>
                    <a:p>
                      <a:pPr algn="ctr"/>
                      <a:r>
                        <a:rPr lang="en-US" sz="1200">
                          <a:solidFill>
                            <a:srgbClr val="000000"/>
                          </a:solidFill>
                        </a:rPr>
                        <a:t>1995</a:t>
                      </a:r>
                    </a:p>
                  </a:txBody>
                  <a:tcPr marT="0" marL="0" marR="0" marB="0">
                    <a:lnL>
                      <a:noFill/>
                    </a:lnL>
                    <a:lnR>
                      <a:noFill/>
                    </a:lnR>
                    <a:lnT>
                      <a:noFill/>
                    </a:lnT>
                    <a:lnB>
                      <a:noFill/>
                    </a:lnB>
                  </a:tcPr>
                </a:tc>
                <a:tc>
                  <a:txBody>
                    <a:bodyPr/>
                    <a:lstStyle/>
                    <a:p>
                      <a:pPr algn="ctr"/>
                      <a:r>
                        <a:rPr lang="en-US" sz="1200">
                          <a:solidFill>
                            <a:srgbClr val="000000"/>
                          </a:solidFill>
                        </a:rPr>
                        <a:t>1996</a:t>
                      </a:r>
                    </a:p>
                  </a:txBody>
                  <a:tcPr marT="0" marL="0" marR="0" marB="0">
                    <a:lnL>
                      <a:noFill/>
                    </a:lnL>
                    <a:lnR>
                      <a:noFill/>
                    </a:lnR>
                    <a:lnT>
                      <a:noFill/>
                    </a:lnT>
                    <a:lnB>
                      <a:noFill/>
                    </a:lnB>
                  </a:tcPr>
                </a:tc>
                <a:tc>
                  <a:txBody>
                    <a:bodyPr/>
                    <a:lstStyle/>
                    <a:p>
                      <a:pPr algn="ctr"/>
                      <a:r>
                        <a:rPr lang="en-US" sz="1200">
                          <a:solidFill>
                            <a:srgbClr val="000000"/>
                          </a:solidFill>
                        </a:rPr>
                        <a:t>1997</a:t>
                      </a:r>
                    </a:p>
                  </a:txBody>
                  <a:tcPr marT="0" marL="0" marR="0" marB="0">
                    <a:lnL>
                      <a:noFill/>
                    </a:lnL>
                    <a:lnR>
                      <a:noFill/>
                    </a:lnR>
                    <a:lnT>
                      <a:noFill/>
                    </a:lnT>
                    <a:lnB>
                      <a:noFill/>
                    </a:lnB>
                  </a:tcPr>
                </a:tc>
                <a:tc>
                  <a:txBody>
                    <a:bodyPr/>
                    <a:lstStyle/>
                    <a:p>
                      <a:pPr algn="ctr"/>
                      <a:r>
                        <a:rPr lang="en-US" sz="1200">
                          <a:solidFill>
                            <a:srgbClr val="000000"/>
                          </a:solidFill>
                        </a:rPr>
                        <a:t>1998</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10022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218064.00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10404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194280.00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10652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45720.00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10679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197808.00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10762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68832.00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11349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419880.00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1869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37944.00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1876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209040.00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1906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44952.00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2143</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71460.00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2246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415800.00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2268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20196.00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2545</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428784.00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2622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136344.00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2872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268320.00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3230</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77184.00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3293</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276084.00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3664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271584.00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3862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74916.00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3953</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63576.00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4144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212976.00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4616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66696.00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4994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258444.00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4999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165168.00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5698</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99216.00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6061</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5148.00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6592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390660.00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6649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100260.00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7099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234336.00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7176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203940.00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7674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94488.00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8327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247728.00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8558</a:t>
                      </a:r>
                    </a:p>
                  </a:txBody>
                  <a:tcPr marT="0" marL="6350" marR="0" marB="0">
                    <a:lnL>
                      <a:noFill/>
                    </a:lnL>
                    <a:lnR>
                      <a:noFill/>
                    </a:lnR>
                    <a:lnT>
                      <a:noFill/>
                    </a:lnT>
                    <a:lnB>
                      <a:noFill/>
                    </a:lnB>
                  </a:tcPr>
                </a:tc>
                <a:tc>
                  <a:txBody>
                    <a:bodyPr/>
                    <a:lstStyle/>
                    <a:p>
                      <a:pPr algn="ctr"/>
                      <a:r>
                        <a:rPr lang="en-US" sz="1200">
                          <a:solidFill>
                            <a:srgbClr val="FF0000"/>
                          </a:solidFill>
                        </a:rPr>
                        <a:t>288360.00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8772</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88272.00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8784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74352.00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8899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125340.00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8926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566640.00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9024</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70656.00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9037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321936.00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9377</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99936.00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9510</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228276.00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9560</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157068.00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9646</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279072.00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