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Ex1.xml" ContentType="application/vnd.ms-office.chartex+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5" r:id="rId4"/>
    <p:sldId id="266" r:id="rId5"/>
    <p:sldId id="268" r:id="rId6"/>
    <p:sldId id="257" r:id="rId7"/>
    <p:sldId id="258" r:id="rId8"/>
    <p:sldId id="269" r:id="rId9"/>
    <p:sldId id="270" r:id="rId10"/>
    <p:sldId id="271" r:id="rId11"/>
    <p:sldId id="272" r:id="rId12"/>
    <p:sldId id="273" r:id="rId13"/>
    <p:sldId id="274"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86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otte\Desktop\Peculiar\Current%20Project\mtn_customer_chur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otte\Desktop\Peculiar\Current%20Project\mtn_customer_chur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otte\Desktop\Peculiar\Current%20Project\mtn_customer_chur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otte\Desktop\Peculiar\Current%20Project\mtn_customer_churn.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otte\Desktop\Peculiar\Current%20Project\mtn_customer_chur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[mtn_customer_churn.xlsx]Analysis!Age_Group_and customerschurned_customersretained</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GB" b="1"/>
              <a:t>How</a:t>
            </a:r>
            <a:r>
              <a:rPr lang="en-GB" b="1" baseline="0"/>
              <a:t> does retention rate and customer churn vary amongst age group?</a:t>
            </a:r>
            <a:endParaRPr lang="en-GB"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a:solidFill>
              <a:srgbClr val="FFFF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a:solidFill>
              <a:srgbClr val="FFFF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a:solidFill>
              <a:srgbClr val="FFFF00"/>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Analysis!$B$14</c:f>
              <c:strCache>
                <c:ptCount val="1"/>
                <c:pt idx="0">
                  <c:v>Num of Customers who churned</c:v>
                </c:pt>
              </c:strCache>
            </c:strRef>
          </c:tx>
          <c:spPr>
            <a:noFill/>
            <a:ln>
              <a:solidFill>
                <a:srgbClr val="FFFF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Analysis!$A$15:$A$21</c:f>
              <c:strCache>
                <c:ptCount val="6"/>
                <c:pt idx="0">
                  <c:v>Adult</c:v>
                </c:pt>
                <c:pt idx="1">
                  <c:v>Middle Aged</c:v>
                </c:pt>
                <c:pt idx="2">
                  <c:v>Old</c:v>
                </c:pt>
                <c:pt idx="3">
                  <c:v>Senior Adult</c:v>
                </c:pt>
                <c:pt idx="4">
                  <c:v>Teenager</c:v>
                </c:pt>
                <c:pt idx="5">
                  <c:v>Youth</c:v>
                </c:pt>
              </c:strCache>
            </c:strRef>
          </c:cat>
          <c:val>
            <c:numRef>
              <c:f>Analysis!$B$15:$B$21</c:f>
              <c:numCache>
                <c:formatCode>General</c:formatCode>
                <c:ptCount val="6"/>
                <c:pt idx="0">
                  <c:v>57</c:v>
                </c:pt>
                <c:pt idx="1">
                  <c:v>46</c:v>
                </c:pt>
                <c:pt idx="2">
                  <c:v>80</c:v>
                </c:pt>
                <c:pt idx="3">
                  <c:v>41</c:v>
                </c:pt>
                <c:pt idx="4">
                  <c:v>6</c:v>
                </c:pt>
                <c:pt idx="5">
                  <c:v>54</c:v>
                </c:pt>
              </c:numCache>
            </c:numRef>
          </c:val>
          <c:extLst>
            <c:ext xmlns:c16="http://schemas.microsoft.com/office/drawing/2014/chart" uri="{C3380CC4-5D6E-409C-BE32-E72D297353CC}">
              <c16:uniqueId val="{00000000-A5FE-4C1D-B82C-A62B5C4C18F8}"/>
            </c:ext>
          </c:extLst>
        </c:ser>
        <c:ser>
          <c:idx val="1"/>
          <c:order val="1"/>
          <c:tx>
            <c:strRef>
              <c:f>Analysis!$C$14</c:f>
              <c:strCache>
                <c:ptCount val="1"/>
                <c:pt idx="0">
                  <c:v>Num of retained customers</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Analysis!$A$15:$A$21</c:f>
              <c:strCache>
                <c:ptCount val="6"/>
                <c:pt idx="0">
                  <c:v>Adult</c:v>
                </c:pt>
                <c:pt idx="1">
                  <c:v>Middle Aged</c:v>
                </c:pt>
                <c:pt idx="2">
                  <c:v>Old</c:v>
                </c:pt>
                <c:pt idx="3">
                  <c:v>Senior Adult</c:v>
                </c:pt>
                <c:pt idx="4">
                  <c:v>Teenager</c:v>
                </c:pt>
                <c:pt idx="5">
                  <c:v>Youth</c:v>
                </c:pt>
              </c:strCache>
            </c:strRef>
          </c:cat>
          <c:val>
            <c:numRef>
              <c:f>Analysis!$C$15:$C$21</c:f>
              <c:numCache>
                <c:formatCode>General</c:formatCode>
                <c:ptCount val="6"/>
                <c:pt idx="0">
                  <c:v>111</c:v>
                </c:pt>
                <c:pt idx="1">
                  <c:v>106</c:v>
                </c:pt>
                <c:pt idx="2">
                  <c:v>219</c:v>
                </c:pt>
                <c:pt idx="3">
                  <c:v>127</c:v>
                </c:pt>
                <c:pt idx="4">
                  <c:v>20</c:v>
                </c:pt>
                <c:pt idx="5">
                  <c:v>107</c:v>
                </c:pt>
              </c:numCache>
            </c:numRef>
          </c:val>
          <c:extLst>
            <c:ext xmlns:c16="http://schemas.microsoft.com/office/drawing/2014/chart" uri="{C3380CC4-5D6E-409C-BE32-E72D297353CC}">
              <c16:uniqueId val="{00000001-A5FE-4C1D-B82C-A62B5C4C18F8}"/>
            </c:ext>
          </c:extLst>
        </c:ser>
        <c:dLbls>
          <c:dLblPos val="outEnd"/>
          <c:showLegendKey val="0"/>
          <c:showVal val="1"/>
          <c:showCatName val="0"/>
          <c:showSerName val="0"/>
          <c:showPercent val="0"/>
          <c:showBubbleSize val="0"/>
        </c:dLbls>
        <c:gapWidth val="219"/>
        <c:overlap val="-27"/>
        <c:axId val="958402959"/>
        <c:axId val="958388079"/>
      </c:barChart>
      <c:catAx>
        <c:axId val="9584029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58388079"/>
        <c:crosses val="autoZero"/>
        <c:auto val="1"/>
        <c:lblAlgn val="ctr"/>
        <c:lblOffset val="100"/>
        <c:noMultiLvlLbl val="0"/>
      </c:catAx>
      <c:valAx>
        <c:axId val="958388079"/>
        <c:scaling>
          <c:orientation val="minMax"/>
        </c:scaling>
        <c:delete val="1"/>
        <c:axPos val="l"/>
        <c:numFmt formatCode="General" sourceLinked="1"/>
        <c:majorTickMark val="none"/>
        <c:minorTickMark val="none"/>
        <c:tickLblPos val="nextTo"/>
        <c:crossAx val="958402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[mtn_customer_churn.xlsx]Analysis!PivotTable6</c:name>
    <c:fmtId val="6"/>
  </c:pivotSource>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GB" baseline="0"/>
              <a:t>How does retention rate and customer churn vary amongst gender? </a:t>
            </a:r>
            <a:endParaRPr lang="en-GB"/>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a:solidFill>
              <a:srgbClr val="FFC000"/>
            </a:solid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C0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a:solidFill>
              <a:srgbClr val="FFC000"/>
            </a:solid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C0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a:solidFill>
              <a:srgbClr val="FFC000"/>
            </a:solid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C0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Analysis!$B$24</c:f>
              <c:strCache>
                <c:ptCount val="1"/>
                <c:pt idx="0">
                  <c:v>Num of Customers who churned</c:v>
                </c:pt>
              </c:strCache>
            </c:strRef>
          </c:tx>
          <c:spPr>
            <a:noFill/>
            <a:ln>
              <a:solidFill>
                <a:srgbClr val="FFC000"/>
              </a:solid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Analysis!$A$25:$A$27</c:f>
              <c:strCache>
                <c:ptCount val="2"/>
                <c:pt idx="0">
                  <c:v>Female</c:v>
                </c:pt>
                <c:pt idx="1">
                  <c:v>Male</c:v>
                </c:pt>
              </c:strCache>
            </c:strRef>
          </c:cat>
          <c:val>
            <c:numRef>
              <c:f>Analysis!$B$25:$B$27</c:f>
              <c:numCache>
                <c:formatCode>General</c:formatCode>
                <c:ptCount val="2"/>
                <c:pt idx="0">
                  <c:v>150</c:v>
                </c:pt>
                <c:pt idx="1">
                  <c:v>134</c:v>
                </c:pt>
              </c:numCache>
            </c:numRef>
          </c:val>
          <c:extLst>
            <c:ext xmlns:c16="http://schemas.microsoft.com/office/drawing/2014/chart" uri="{C3380CC4-5D6E-409C-BE32-E72D297353CC}">
              <c16:uniqueId val="{00000000-D36C-4323-BA0B-61C1DE60560C}"/>
            </c:ext>
          </c:extLst>
        </c:ser>
        <c:ser>
          <c:idx val="1"/>
          <c:order val="1"/>
          <c:tx>
            <c:strRef>
              <c:f>Analysis!$C$24</c:f>
              <c:strCache>
                <c:ptCount val="1"/>
                <c:pt idx="0">
                  <c:v>Num of retained customers</c:v>
                </c:pt>
              </c:strCache>
            </c:strRef>
          </c:tx>
          <c:spPr>
            <a:solidFill>
              <a:srgbClr val="FFC000"/>
            </a:solidFill>
            <a:ln>
              <a:noFill/>
            </a:ln>
            <a:effectLst/>
          </c:spPr>
          <c:invertIfNegative val="0"/>
          <c:dLbls>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Analysis!$A$25:$A$27</c:f>
              <c:strCache>
                <c:ptCount val="2"/>
                <c:pt idx="0">
                  <c:v>Female</c:v>
                </c:pt>
                <c:pt idx="1">
                  <c:v>Male</c:v>
                </c:pt>
              </c:strCache>
            </c:strRef>
          </c:cat>
          <c:val>
            <c:numRef>
              <c:f>Analysis!$C$25:$C$27</c:f>
              <c:numCache>
                <c:formatCode>General</c:formatCode>
                <c:ptCount val="2"/>
                <c:pt idx="0">
                  <c:v>345</c:v>
                </c:pt>
                <c:pt idx="1">
                  <c:v>345</c:v>
                </c:pt>
              </c:numCache>
            </c:numRef>
          </c:val>
          <c:extLst>
            <c:ext xmlns:c16="http://schemas.microsoft.com/office/drawing/2014/chart" uri="{C3380CC4-5D6E-409C-BE32-E72D297353CC}">
              <c16:uniqueId val="{00000001-D36C-4323-BA0B-61C1DE60560C}"/>
            </c:ext>
          </c:extLst>
        </c:ser>
        <c:dLbls>
          <c:showLegendKey val="0"/>
          <c:showVal val="0"/>
          <c:showCatName val="0"/>
          <c:showSerName val="0"/>
          <c:showPercent val="0"/>
          <c:showBubbleSize val="0"/>
        </c:dLbls>
        <c:gapWidth val="182"/>
        <c:axId val="958393839"/>
        <c:axId val="958394319"/>
      </c:barChart>
      <c:catAx>
        <c:axId val="958393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958394319"/>
        <c:crosses val="autoZero"/>
        <c:auto val="1"/>
        <c:lblAlgn val="ctr"/>
        <c:lblOffset val="100"/>
        <c:noMultiLvlLbl val="0"/>
      </c:catAx>
      <c:valAx>
        <c:axId val="958394319"/>
        <c:scaling>
          <c:orientation val="minMax"/>
        </c:scaling>
        <c:delete val="1"/>
        <c:axPos val="b"/>
        <c:numFmt formatCode="General" sourceLinked="1"/>
        <c:majorTickMark val="none"/>
        <c:minorTickMark val="none"/>
        <c:tickLblPos val="nextTo"/>
        <c:crossAx val="9583938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[mtn_customer_churn.xlsx]Analysis!PivotTable2</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Reasons</a:t>
            </a:r>
            <a:r>
              <a:rPr lang="en-US" b="1" baseline="0"/>
              <a:t> for Churn</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Analysis!$B$69</c:f>
              <c:strCache>
                <c:ptCount val="1"/>
                <c:pt idx="0">
                  <c:v>Total</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Analysis!$A$70:$A$77</c:f>
              <c:strCache>
                <c:ptCount val="7"/>
                <c:pt idx="0">
                  <c:v>Better Offers from Competitors</c:v>
                </c:pt>
                <c:pt idx="1">
                  <c:v>Costly Data Plans</c:v>
                </c:pt>
                <c:pt idx="2">
                  <c:v>Fast Data Consumption</c:v>
                </c:pt>
                <c:pt idx="3">
                  <c:v>High Call Tarriffs</c:v>
                </c:pt>
                <c:pt idx="4">
                  <c:v>Poor Customer Service</c:v>
                </c:pt>
                <c:pt idx="5">
                  <c:v>Poor Network</c:v>
                </c:pt>
                <c:pt idx="6">
                  <c:v>Relocation</c:v>
                </c:pt>
              </c:strCache>
            </c:strRef>
          </c:cat>
          <c:val>
            <c:numRef>
              <c:f>Analysis!$B$70:$B$77</c:f>
              <c:numCache>
                <c:formatCode>General</c:formatCode>
                <c:ptCount val="7"/>
                <c:pt idx="0">
                  <c:v>52</c:v>
                </c:pt>
                <c:pt idx="1">
                  <c:v>40</c:v>
                </c:pt>
                <c:pt idx="2">
                  <c:v>32</c:v>
                </c:pt>
                <c:pt idx="3">
                  <c:v>54</c:v>
                </c:pt>
                <c:pt idx="4">
                  <c:v>34</c:v>
                </c:pt>
                <c:pt idx="5">
                  <c:v>45</c:v>
                </c:pt>
                <c:pt idx="6">
                  <c:v>27</c:v>
                </c:pt>
              </c:numCache>
            </c:numRef>
          </c:val>
          <c:extLst>
            <c:ext xmlns:c16="http://schemas.microsoft.com/office/drawing/2014/chart" uri="{C3380CC4-5D6E-409C-BE32-E72D297353CC}">
              <c16:uniqueId val="{00000000-49D2-4044-BD33-D66C4A95E62E}"/>
            </c:ext>
          </c:extLst>
        </c:ser>
        <c:dLbls>
          <c:showLegendKey val="0"/>
          <c:showVal val="0"/>
          <c:showCatName val="0"/>
          <c:showSerName val="0"/>
          <c:showPercent val="0"/>
          <c:showBubbleSize val="0"/>
        </c:dLbls>
        <c:gapWidth val="219"/>
        <c:overlap val="-27"/>
        <c:axId val="958442799"/>
        <c:axId val="958430319"/>
      </c:barChart>
      <c:catAx>
        <c:axId val="958442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58430319"/>
        <c:crosses val="autoZero"/>
        <c:auto val="1"/>
        <c:lblAlgn val="ctr"/>
        <c:lblOffset val="100"/>
        <c:noMultiLvlLbl val="0"/>
      </c:catAx>
      <c:valAx>
        <c:axId val="958430319"/>
        <c:scaling>
          <c:orientation val="minMax"/>
        </c:scaling>
        <c:delete val="1"/>
        <c:axPos val="l"/>
        <c:numFmt formatCode="General" sourceLinked="1"/>
        <c:majorTickMark val="none"/>
        <c:minorTickMark val="none"/>
        <c:tickLblPos val="nextTo"/>
        <c:crossAx val="958442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[mtn_customer_churn.xlsx]Analysis!PivotTable1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JWhat</a:t>
            </a:r>
            <a:r>
              <a:rPr lang="en-US" baseline="0"/>
              <a:t> is average tenure for customer who churned and those who retained?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C000"/>
          </a:solidFill>
          <a:ln w="19050">
            <a:solidFill>
              <a:schemeClr val="lt1"/>
            </a:solidFill>
          </a:ln>
          <a:effectLst/>
        </c:spPr>
      </c:pivotFmt>
      <c:pivotFmt>
        <c:idx val="10"/>
        <c:spPr>
          <a:noFill/>
          <a:ln w="19050">
            <a:solidFill>
              <a:srgbClr val="FFC000"/>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19050">
            <a:solidFill>
              <a:srgbClr val="FFC000"/>
            </a:solidFill>
          </a:ln>
          <a:effectLst/>
        </c:spPr>
      </c:pivotFmt>
      <c:pivotFmt>
        <c:idx val="18"/>
        <c:spPr>
          <a:solidFill>
            <a:srgbClr val="FFC000"/>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19050">
            <a:solidFill>
              <a:srgbClr val="FFC000"/>
            </a:solidFill>
          </a:ln>
          <a:effectLst/>
        </c:spPr>
      </c:pivotFmt>
      <c:pivotFmt>
        <c:idx val="27"/>
        <c:spPr>
          <a:solidFill>
            <a:srgbClr val="FFC000"/>
          </a:solidFill>
          <a:ln w="19050">
            <a:solidFill>
              <a:schemeClr val="lt1"/>
            </a:solidFill>
          </a:ln>
          <a:effectLst/>
        </c:spPr>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s>
    <c:plotArea>
      <c:layout/>
      <c:pieChart>
        <c:varyColors val="1"/>
        <c:ser>
          <c:idx val="0"/>
          <c:order val="0"/>
          <c:tx>
            <c:strRef>
              <c:f>Analysis!$E$72:$E$73</c:f>
              <c:strCache>
                <c:ptCount val="1"/>
                <c:pt idx="0">
                  <c:v>Jan</c:v>
                </c:pt>
              </c:strCache>
            </c:strRef>
          </c:tx>
          <c:dPt>
            <c:idx val="0"/>
            <c:bubble3D val="0"/>
            <c:spPr>
              <a:noFill/>
              <a:ln w="19050">
                <a:solidFill>
                  <a:srgbClr val="FFC000"/>
                </a:solidFill>
              </a:ln>
              <a:effectLst/>
            </c:spPr>
            <c:extLst>
              <c:ext xmlns:c16="http://schemas.microsoft.com/office/drawing/2014/chart" uri="{C3380CC4-5D6E-409C-BE32-E72D297353CC}">
                <c16:uniqueId val="{00000001-7779-4246-A1E9-07DC83F7584C}"/>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779-4246-A1E9-07DC83F758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Analysis!$D$74:$D$76</c:f>
              <c:strCache>
                <c:ptCount val="2"/>
                <c:pt idx="0">
                  <c:v>No</c:v>
                </c:pt>
                <c:pt idx="1">
                  <c:v>Yes</c:v>
                </c:pt>
              </c:strCache>
            </c:strRef>
          </c:cat>
          <c:val>
            <c:numRef>
              <c:f>Analysis!$E$74:$E$76</c:f>
              <c:numCache>
                <c:formatCode>0</c:formatCode>
                <c:ptCount val="2"/>
                <c:pt idx="0">
                  <c:v>29.45145631067961</c:v>
                </c:pt>
                <c:pt idx="1">
                  <c:v>34.030769230769231</c:v>
                </c:pt>
              </c:numCache>
            </c:numRef>
          </c:val>
          <c:extLst>
            <c:ext xmlns:c16="http://schemas.microsoft.com/office/drawing/2014/chart" uri="{C3380CC4-5D6E-409C-BE32-E72D297353CC}">
              <c16:uniqueId val="{00000004-7779-4246-A1E9-07DC83F7584C}"/>
            </c:ext>
          </c:extLst>
        </c:ser>
        <c:ser>
          <c:idx val="1"/>
          <c:order val="1"/>
          <c:tx>
            <c:strRef>
              <c:f>Analysis!$F$72:$F$73</c:f>
              <c:strCache>
                <c:ptCount val="1"/>
                <c:pt idx="0">
                  <c:v>Feb</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6-7779-4246-A1E9-07DC83F7584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8-7779-4246-A1E9-07DC83F758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Analysis!$D$74:$D$76</c:f>
              <c:strCache>
                <c:ptCount val="2"/>
                <c:pt idx="0">
                  <c:v>No</c:v>
                </c:pt>
                <c:pt idx="1">
                  <c:v>Yes</c:v>
                </c:pt>
              </c:strCache>
            </c:strRef>
          </c:cat>
          <c:val>
            <c:numRef>
              <c:f>Analysis!$F$74:$F$76</c:f>
              <c:numCache>
                <c:formatCode>General</c:formatCode>
                <c:ptCount val="2"/>
                <c:pt idx="0">
                  <c:v>30.633116883116884</c:v>
                </c:pt>
                <c:pt idx="1">
                  <c:v>33.140845070422536</c:v>
                </c:pt>
              </c:numCache>
            </c:numRef>
          </c:val>
          <c:extLst>
            <c:ext xmlns:c16="http://schemas.microsoft.com/office/drawing/2014/chart" uri="{C3380CC4-5D6E-409C-BE32-E72D297353CC}">
              <c16:uniqueId val="{00000009-7779-4246-A1E9-07DC83F7584C}"/>
            </c:ext>
          </c:extLst>
        </c:ser>
        <c:ser>
          <c:idx val="2"/>
          <c:order val="2"/>
          <c:tx>
            <c:strRef>
              <c:f>Analysis!$G$72:$G$73</c:f>
              <c:strCache>
                <c:ptCount val="1"/>
                <c:pt idx="0">
                  <c:v>Mar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B-7779-4246-A1E9-07DC83F7584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D-7779-4246-A1E9-07DC83F7584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Analysis!$D$74:$D$76</c:f>
              <c:strCache>
                <c:ptCount val="2"/>
                <c:pt idx="0">
                  <c:v>No</c:v>
                </c:pt>
                <c:pt idx="1">
                  <c:v>Yes</c:v>
                </c:pt>
              </c:strCache>
            </c:strRef>
          </c:cat>
          <c:val>
            <c:numRef>
              <c:f>Analysis!$G$74:$G$76</c:f>
              <c:numCache>
                <c:formatCode>General</c:formatCode>
                <c:ptCount val="2"/>
                <c:pt idx="0">
                  <c:v>32.375</c:v>
                </c:pt>
                <c:pt idx="1">
                  <c:v>32.311688311688314</c:v>
                </c:pt>
              </c:numCache>
            </c:numRef>
          </c:val>
          <c:extLst>
            <c:ext xmlns:c16="http://schemas.microsoft.com/office/drawing/2014/chart" uri="{C3380CC4-5D6E-409C-BE32-E72D297353CC}">
              <c16:uniqueId val="{0000000E-7779-4246-A1E9-07DC83F7584C}"/>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Analysis!$D$31:$D$65</cx:f>
        <cx:nf>Analysis!$D$30</cx:nf>
        <cx:lvl ptCount="35" name="State">
          <cx:pt idx="0">Abia</cx:pt>
          <cx:pt idx="1">Abuja (FCT)</cx:pt>
          <cx:pt idx="2">Adamawa</cx:pt>
          <cx:pt idx="3">Akwa Ibom</cx:pt>
          <cx:pt idx="4">Anambra</cx:pt>
          <cx:pt idx="5">Bauchi</cx:pt>
          <cx:pt idx="6">Bayelsa</cx:pt>
          <cx:pt idx="7">Benue</cx:pt>
          <cx:pt idx="8">Borno</cx:pt>
          <cx:pt idx="9">Cross River</cx:pt>
          <cx:pt idx="10">Delta</cx:pt>
          <cx:pt idx="11">Edo</cx:pt>
          <cx:pt idx="12">Ekiti</cx:pt>
          <cx:pt idx="13">Enugu</cx:pt>
          <cx:pt idx="14">Gombe</cx:pt>
          <cx:pt idx="15">Imo</cx:pt>
          <cx:pt idx="16">Jigawa</cx:pt>
          <cx:pt idx="17">Kaduna</cx:pt>
          <cx:pt idx="18">Kano</cx:pt>
          <cx:pt idx="19">Katsina</cx:pt>
          <cx:pt idx="20">Kebbi</cx:pt>
          <cx:pt idx="21">Kogi</cx:pt>
          <cx:pt idx="22">Kwara</cx:pt>
          <cx:pt idx="23">Lagos</cx:pt>
          <cx:pt idx="24">Nasarawa</cx:pt>
          <cx:pt idx="25">Niger</cx:pt>
          <cx:pt idx="26">Ondo</cx:pt>
          <cx:pt idx="27">Osun</cx:pt>
          <cx:pt idx="28">Oyo</cx:pt>
          <cx:pt idx="29">Plateau</cx:pt>
          <cx:pt idx="30">Rivers</cx:pt>
          <cx:pt idx="31">Sokoto</cx:pt>
          <cx:pt idx="32">Taraba</cx:pt>
          <cx:pt idx="33">Yobe</cx:pt>
          <cx:pt idx="34">Zamfara</cx:pt>
        </cx:lvl>
      </cx:strDim>
      <cx:numDim type="colorVal">
        <cx:f>Analysis!$E$31:$E$65</cx:f>
        <cx:nf>Analysis!$E$30</cx:nf>
        <cx:lvl ptCount="35" formatCode="General" name="Num Of Customers who churned">
          <cx:pt idx="0">8</cx:pt>
          <cx:pt idx="1">15</cx:pt>
          <cx:pt idx="2">11</cx:pt>
          <cx:pt idx="3">11</cx:pt>
          <cx:pt idx="4">11</cx:pt>
          <cx:pt idx="5">7</cx:pt>
          <cx:pt idx="6">5</cx:pt>
          <cx:pt idx="7">13</cx:pt>
          <cx:pt idx="8">5</cx:pt>
          <cx:pt idx="9">9</cx:pt>
          <cx:pt idx="10">3</cx:pt>
          <cx:pt idx="11">11</cx:pt>
          <cx:pt idx="12">7</cx:pt>
          <cx:pt idx="13">10</cx:pt>
          <cx:pt idx="14">9</cx:pt>
          <cx:pt idx="15">15</cx:pt>
          <cx:pt idx="16">9</cx:pt>
          <cx:pt idx="17">3</cx:pt>
          <cx:pt idx="18">7</cx:pt>
          <cx:pt idx="19">7</cx:pt>
          <cx:pt idx="20">14</cx:pt>
          <cx:pt idx="21">8</cx:pt>
          <cx:pt idx="22">7</cx:pt>
          <cx:pt idx="23">4</cx:pt>
          <cx:pt idx="24">6</cx:pt>
          <cx:pt idx="25">11</cx:pt>
          <cx:pt idx="26">1</cx:pt>
          <cx:pt idx="27">8</cx:pt>
          <cx:pt idx="28">10</cx:pt>
          <cx:pt idx="29">3</cx:pt>
          <cx:pt idx="30">6</cx:pt>
          <cx:pt idx="31">6</cx:pt>
          <cx:pt idx="32">5</cx:pt>
          <cx:pt idx="33">13</cx:pt>
          <cx:pt idx="34">6</cx:pt>
        </cx:lvl>
      </cx:numDim>
    </cx:data>
  </cx:chartData>
  <cx:chart>
    <cx:title pos="t" align="ctr" overlay="0">
      <cx:tx>
        <cx:txData>
          <cx:v>Distribution of Customers who churned</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Aptos Narrow" panose="02110004020202020204"/>
            </a:rPr>
            <a:t>Distribution of Customers who churned</a:t>
          </a:r>
        </a:p>
      </cx:txPr>
    </cx:title>
    <cx:plotArea>
      <cx:plotAreaRegion>
        <cx:series layoutId="regionMap" uniqueId="{4C50E7CA-D0CA-4507-8122-38FCC1C0CBC3}">
          <cx:tx>
            <cx:txData>
              <cx:f>Analysis!$E$30</cx:f>
              <cx:v>Num Of Customers who churned</cx:v>
            </cx:txData>
          </cx:tx>
          <cx:dataLabels>
            <cx:visibility seriesName="0" categoryName="0" value="1"/>
          </cx:dataLabels>
          <cx:dataId val="0"/>
          <cx:layoutPr>
            <cx:regionLabelLayout val="showAll"/>
            <cx:geography cultureLanguage="en-US" cultureRegion="NG" attribution="Powered by Bing">
              <cx:geoCache provider="{E9337A44-BEBE-4D9F-B70C-5C5E7DAFC167}">
                <cx:binary>3Hxnj9xI0uZfEfTpDjj2pDeLd15gk2Xat9Ty+kK0E12SSZO0v/6NaqOtqtHsYnr7DtvHAUaojopi
Mp/MME9E8r9uxr/d2Lur5s1Y2LL92834+9vE++pvv/3W3iR3xVV7UKQ3jWvdD39w44rf3I8f6c3d
b7fN1ZCW8W8EYfbbTXLV+Lvx7X//F/xafOdO3c2VT135vrtrpsu7trO+/SeyX4reXN0WablIW9+k
Nx7//vb7VfHjqrl6++au9KmfPk7V3e9vd7709s1v+z/1h9u+sTAy392CLiYHCEmNEGFv31hXxo9/
FwcMa8wo1o+XfLrn+VUBeo8DefPBX/m7J9GvhnM/mKvb2+aubeFx7v/9g/rOE/xBeuO60m/mMIbp
/P3teRrfNSnMQdq68EEUus2znK/vH/633fn/7//a+wNMx95ftiDan7t/JfoDQn+/3gztpeDhB4wz
pDkV6OEiOyjJA445RULzRzF9uvUDSpvBPBeibd09fLZF/9Hg/NngtuHZ+c5f3D36YIML5UI+zj/f
g2ezeSRWT2LYYw+3foDn50r+8/H8evv8VNwZ/H/61rgob93TBPzKVPw1yyUPEEFaKEafTNTO3PMD
BLAwqfGvt8ZmMM/dGtu6e1tjW/SqwPn7dZddvflfq/Dj//5XGP1ftJ4nLk7/1e13zfs/c27yQGqm
YYuSxzWw7+OEgv+EFE+3fNiWm0E8d2ls6+4tjW3Rq1oaJ1e3XfmCTg2jA6oIpwTvezPFKSWEo3/s
6G1z+TCOZyNz/xRP2vvY7AhfFTrGNeULmlUICMFfcarxjjnF9IAiBb6OkUdwdvfM/SieJnfbne1M
9ENw/IdocEd5R+H3tzuy1wXMXdn909D4r/o7yhGXjKlHAMBqbQXs6kBKSZRkag+YzSieDcy28j4w
27JXBczfb6+Kq+EFDZqGMJxoKfmT3YIwfAsa2FJUKawUffrCLkSP43kuSHvqezDtSV8XUPlw9ebo
2hVP8/XvR43sQDOkBBVPYeGumZMHimFCBJePUO7tpr8/jejZYO3/wD5c+/JXBdgyT/3Lxm9UKH3P
T9xHcLvxGz8gkipKwC09XIDldrxwP5rnArWjvAfSjuxVAfT38qq4fkn+SBwQrCjewPRw7XolcQDc
BYY9RR8h2suAH8fzXJD21Pdg2pO+KqDuM/yn5fzvmz19oCkRYPh2HBM/EBxjpORTCr1H8t0P4rnY
7CjvIbMje1W4mKvuJnlBEwe5kCBEEcUerdiuPwIxgqBOcgKp0rZtexjHc7HZ1d4DZ1f4ytCZ7mz7
gpEdO5ACIjvF2aN5gx2yFdmJDToKIr8nenbPvJmr+/E8H6Yd9T/gtCN9VUCFUExp31ym/V3ztK7/
fSPHD5SQWAu+a+XUASeIQXIEVY77C0ja7a20NZbnAvWLn9gD6xffeFWALe6sf8F9xQETCYULCO0e
Loizd/YVlhA0CPjKw7W3r+5H81ywdpT3YNqRvSqATq9i1z4t7H9/LwkASGhE8ZPh0zsA0QMuJUOI
PYn38qT70TwXoB3lPYB2ZK8KoOVLFj8EFJ4kZKk/2bhdv8QPtCREYgYQ3V/7mdHzax/wGE+47kGz
JXldwJRd3L3oztmUazV9Kvrtk9wMyupI4CcuaG/nLDejeZrhv0qk7ijvw7P9w68KoLUrrl+QSL0v
P4Bj0fsUNz4gCIIHofZ2y/39nwvJjvIeJDuyVwXJUfGCJQcIBhTXjMOmebh24zco9AoBUd0eKjCE
52KypbqHyJbkVeFx0Xbly5kwaCthiiH2k9TZdf7sgEFKBOUg8Q+8tgPqzWCeC8227h4226JXBc5x
Gr9ouWFTTyCcUEF3XcumDIEo0eRPgrKHcTwXmV3tPWx2ha8KnYvpBU2ZAjoUakEc7eYzEC4LRpTe
9yxw7+fCsaW6h8WW5FUBcXL1onVsfKA0U1STXeMFbAAVwEfjJ8J6r2VuM4rnYrKtuwfKtuh1oTK8
aL+pOlBUSKWhXvpw7SYu7ADCL+BCwZD9MnE52Yzm2fBsK+/jsy17XQBd+TZ90fYcAtYKvDt5SmAg
8NriZiQQ1khuUTd7RYOTh/E8G6Rd9X2YdqWvC6i76+uXrBxgaNEWkkv+y8oBO8BIQvPw0z7T+zBt
RvNskLaV9yHalr0qgM6vWrAuL9kYog4YVVKJ7Y62ra0E0QI0wikOm+nh2uMCngb0XJj29feQ2he/
KrDewRmGu6sX5G00NAwrCu1VT5zZfnAtFBEEWkee8qyHZtHHcTwXoj31PYT2pP8uQLuds2/+cQpE
grFAUB8mW6TU1jolBwIOIQCbuEfDPw1vcVfB2ZcCcsCnufkVAf3rVvZf/cafzML2bfamwtyVKSTA
+ydCzPF/wImQ+yrXC1LzbNOjBFj9bHsBVLbAElAFQ9DjJJ/ksI63s/OH4Tx3ve5q7wG1K9yD6L7m
/x97bOeDy51/wUQQ+mWB48V407z0cO2AxA8ohpo+HB15lALltQ3Sw3CeC9Ku9h5Iu8JXBdJHcM/X
V08z9Ssb89daatUBHNzDFIz+Iwq7Jh+IYkmloFQ+ZiN7DOTDcJ4L0q72Hki7wlcF0jf3omQ9tKMT
OBQAp3x+JoRbxg7jA4ieOBRbnlbFg1f+V4P4tS960NqD4uGP/28h+PMTNj+Puyyu/NXy/hDo1hHF
fy59Otu4p/poeH65nR5s0tEtHBQVGBqVGAVn8/OA6eaHdszW9hGXX6reXbX+97fQZSsExBpQv4Tu
TmgeBPSGu40E7CLZlJwVYUBwasIhIi5d45Pf30KD+yaW1pyD+0OCMWjjaF23EUGxmhIwpZswGjpA
4Gs/T+G+c3aKXflzYh4/vym74p1LS9/+/haI1LdvqofvbZ4UGkU0I0zAEDY0K9ISgfzm6hKO+sLX
8f+po3mI4tYuJuU7/nnoBrLOqjRbF7EI/NLJLOqPymKaz6z29WAmXk8nJBiTBcpEcmx7OR7BiaTg
RucBjk1Gs+GiS7P4qGhGsSA9dtc1i/i6SvKgNUUNdwpalXWmzpGrViigQ2pEmTXv+CTcUuvKrXEV
tMUiDVh2xtzcFYZHuJkW/YTnYalFq6TBMa2hlzotVwXQ9x+buZhvA9a4dTvIgR9rG9RHTU36L23W
JLWpmkGdqMFLEvaFw9OCZZqIZZtifJmqhndL6IpK8t6kg+WhnRL22XcRKhZAdObnQTv38QencczO
ZZnyfJEkOY8WwVAP4yqOVezWVBB7jHLN/TedsKlaKFLF2RViE3JhlOAgKEw+2hqvy3oqsalST8tV
TBO8TAuUXgdcSR82M0GxSbp8DkJczMUtxOj6QvQREiEvkmkOY0fz+rjomkQZWWb9Oa1mpi4EH8lx
11GxLhLUv6MTIWHK8toUEW/ckpVT/y6nLj3J5EA/Mj2P58FkOyjaSX44ZGg4UpPjt6wus0PWB/17
PNM0D9umRGc+65NlrtBhwrpundugD1ZTkETNobQYndneSRwGUT5dqqxXWdgG1ldhg4U7s8IF9Guu
guibH6e4WcmURHJVR7ZypvTwRKGaehKtZVJEKuzEyNYjqWkbir6di5NkmILrjuX+25yVWWqiyuZn
08wGM6akaI5Vqqv5ZIylzQzFsWpOgtmhd7XUNHmP5DSdRAFNyjAXeVycRSIRk8mtt/1RbKe+CcEa
jzeDjvTSihalpowr/B6nNc5CHdhKhfFUyB+wH+2HSpfFiR8th6VbtkG5HGtUrjJXVGLViajiR5Sq
tjcs6NVVgorhW5alNjY85dnHpmVB2HEk36eY5mfFOHZntEDzSdT4fo0hAq7OGjvll57Wtl/mnqY/
Wpr3tz7m1ft2do6YqhSdcS2eL2EF0xM9cLFCQ6kOBQ4SQyraHMm0YzqsI+ZWdV1ni4TVaNFZ3oac
UXqRtlVwmMIqXKKhsKcFQ2O1GHF6B28KIAY7hOEuWRd9QI5+72satKuBtCpakIZpahCa00/lTIbr
0oEVWExk7J3BgRZNyIfcntDE1mOYt749bpDXs0nSSBxHWdWd+Cit9HtvZRV65gngO/PyXGu+DIZu
XPe1pKkpIIBcMzrG5zUVeRMWCk2ZGfAYfM/yrMgvun5Mh3Nb5/pdxGBPmcJ79lVZmeh1pGl0DOyh
Xta6D5rQWpz5D1mG9Yc4SlKTo67+OqNWzAsY1uhPFZujlRtSfCeptSfbydWOob1x1dSkcfL4xoOf
H//7ororP/jm7s6fXVX3x/D/Idv9CBb70QtuvMzOhz+4vT9xbA8vXfgT4V/yegwc1J97PUg+949Y
bXnMje6D29MHQG0LpomExjZKtQJf+uD2oOBK0YYkYtCLvam7brs9zBUWWjIBGg8e8afbYwzDSRU4
WiQJuEWu/5rbg2h31+0B9SE2ra5Q+gWqYzPwbbfXZ13esAItcdS5Zdtn2VmfppUPi75JTwofJ51h
xH6nPijjBfWdcssgpgFdaQnrO5RgVm7a2bZ1iL0uqtMEjPalj8v2ywieu1zYsorbj7Ll+gqVRTGE
UgcZNhSNWXQ0dFYlpqRT2a2GInDZoWdx3JmsTFF/XGVlEVsTDCWOF0XP586UTW67jy6zjv6g49Al
S+u6dpmoqTv0EWReJ5Ov86UMdLRWVVukh30jyiOpbfw1sYVExxMDp2SyOhrIEccimk9ZnyZxaWzO
22QVww4/skrYcd0GfUKWFGcxXsaODWlIBzH1Z/AyEVmHmrE5CwsejbFxdaRQ2Odja78rr1N5MpAu
GN75Is3UeYnixK3rvufJUWGtPYxjFJTr6MFp3jtQce9McVC09IgGLP/Q6iKoljZvYxpmeZ02Zswk
Lhb5xiOnPOZh3VbEfh1KNNhFrZM6nNKagfu2Fb6MI3iyZaMrNC3kvbPP3CyXYMcrZNpNNDBC2HBU
CGpisNhriTy/mxQt+mWUFViaTPGcLlXAwcFkuI7AHAZJ+sGnOvhBewgklha862BoJLrBDK4C9MHB
v0+DvOyX2tOZXvRtyw9JkCujeV4fYRvn7wiL5pVQed0swBDjKaQYfGjuYn1ajCyYFm2UZOlqKuPp
W+CLeFx0rc0vW1uMn7s2QJdNVWfXnkTpLUR5GhmdOPbZpa2kCw5LZpVmNroYZJQdQ7V2Cm0zNSuc
YXGtIeA6jcp89mFM8BQtkmqss5DoPFl3Rfc+Dqg7jLskDvMk/sSbPD/U2MfhiAu7bHgWXyY1jn5g
XdMz3OAvQ+1vclTbQ46b5HM5FEnovKiWQ6P6MOPcHaG2YSuHPD7KXHKVj+BTIjQFh3NDzlFpi3ea
ZdNiUNONzoT9sLmtzuVNFeOzvIIFn2mNVk3VpadBkdxGDb+pC/spqPr8qBHFvFDpvG4qnPSht06/
50MGzjrzc3xiZzLV62qcx+9zOzZr2kZFsURzTd75XkVHmZiGL/1moKLIZhNH0l9wHGeneSzsYdmq
M2lL3phepENIKnyoJ9Uvy7YL1oxMBBtp6+ZLxnAcG5G0fegE78JUxGiRKTYuqiaAabTJp6LKggWt
MexoPef5+6FtAzPyEgzNHA9h0g5xGOtkXgQFjU9twUBNje1FlzRfio2vaioyhXXep+DwhQq+6ngA
T0P4GR30tGrVMIblXLvPsazsKqjzFUQzURX+f+PCdhLUp2T43g1JSJT+3Hn9pOW28rWNxoPLwlCQ
lRJ6FSk0NIKXQT8zNeCENz1A0EQHR5IhKNmc5X/M1ID7UgpKiBrYL/B0UOH4makxOLIHzCU4Mngx
B7wWBbSe/PNOAAHvT3r8vJ2pCQIMzLbLotDuAmnaxmFCxVhKSPx2XJa0LWEQnRnbZ2k1ridwJdZQ
4pA+mi2a1Hkl4zI1Y5/myVnnpffguGzTHmXxqPKwqUQpwpGI5qPsyrRdVPkQDxfa8SQ2AU9rkpq4
q5E6rjwuMw3+jxDrQCNHdIHbak5MXaAgXeVENtmhnFjGwwplTpyxsh1QCMlp4EycRoMwSrTTuNQ4
UU04BtiVRlDMRtNal3vTtTk9YzwJvs9BKripuwFZw7mczlir4+95ltIspAWZ+rAURYWNK1g0GDbk
qTW5goV/yAKfFIblQzGHWUSyjZ/KdLOYxOhrk0Ci441Pk5quaC+cWAqUVi6E3SKmQ1Yy+1XLnJyz
hDm89LGNL5rZ66sEK/7VxV7dVhHRTdhOvEtN0rR9bqauw+JrROCWX2Jce24yNozF2USsLo6HPre9
KR0kOAsI9Zk6Yrac3Ac6Z8Iv5moeyDKXs4bgoZJqXqI+iRKT8U59dq6l+AN3STef8azpTrWI1Ajo
QQ5SmrTt5mNbR3V70bYRskck65Q3lSD5CRF09JAVDOPXMo5Ut6q1SobW9GMZfXZJ1rPVoIOkOAQP
02zcXp3RZZ229XUzlQ6buVbyJhFllISITOzzUEACi1If8CW2uV93qgYnl1Slumkj55pFNqRDu27m
nA8hwoVjplS8QEapuDkBBxAMBotu4qsmE3IKc5a21qBJ9NIATUEleBYY1pq3YuxNU3ftoXdBcJv0
QQpJ3ZCmJzhqk8vAp+0PKNJ88mlc5SZpMSKh9aqqjM1U+qEbXJnCBOX1CgL9kYbB3DSBETOhX4gb
c2xyhorJyInzy471GTEQ8qE4TBM7V6a3QgcmIkNLjB+L8etYQpdAONZdeUN8kDahoh4XZhZ8fl9b
wWFsGKfFilCnIGYq+zkPgcVr7hJSRDfRUJQXkjJ8naI5s6s2duNgOlmX/QKSdyAMRJ8O3xWQTrVB
HSLNOkJRV5l00tSZbiznKxbw6qKnvItNXTfjbPLeKb9ATcS1UUntIJ0iaeaOiW9oa1JEXBrGvKWD
QdEwIUPSGc9fbR5HN8WAmVxXhSPlCVddXMHSLar2QxkTlixkpNPU9J7k73DGyWU0VfkpDmYP0UGT
o9u67sm8ilMxFgYiY/U147F474XXX50EF2n6Csv0yFnq3VEy2OKitg7lBpLIiMGWk1kVaq/iO9JO
wGbwplYIhMNMwrZWE9A51IEHjMbRfhqSONFgxJK5+5Q5G3/rsg0+2mYpM5PHCi3Aa4PRG1MLHtiK
0VmTUFWDecJxfaZVVnxCBO62jGQ2fZ6ngSYXfdE2AtahgJi8GVkTLSgKRL6I1BwfMpLUw1rAuXi/
jBsB2TDPhmYKu9oxCPUDW8CGqkWDTJkymxodFXFr8k5qYgLd0WrBSlwUi6rPErQCHg1Shdjlm6fT
aeAWAXM98C62T8/agFBmHGQ8ucGzqqKFaiB2XE0y6L8FSLpvBatJZ4YB4hsT1CQeFn5M6WxspyD1
tV3sRyNkKy5sWw7XrfLNSTXGszWx5qU3+VRBCt8KRi9hwY54OUWF1SZmLBmW6VQLu0i5JmhRwYYr
DaWzH8KIdbQMJ6GyYSllVSUXUYKSoyYH2snMRMaXaV303ozR3K1KUoNNhhA7MmqyQGIVcd0ClTKL
0p34wmaFqacs7pYMvE9n8plnxUpFhddLERXl91QBHWG6NB7L0NdaXrZREM2GV8DFLKwHTwfLeky/
pSlKu7BpS6QWGrbaR8aEb80cUXccFQS3yzxWPAtjVkXegDVFyIDP6Boz1cCsGh9A0gabFIi/hY0h
NDYuI8XntE2iciE94tjU8L8pRCOqPpPU6SBsuhwWX5+iMgltWfBviU/yOLQuSheNyOZkWeMqqQyG
40G3o05RbcDLZ98UjwQqj9jQ8mH4HIkCNjREhA2+HXxRnnfznOaG4Fke8TYv+nWUkvxHNhJ7zkfB
P5Egnb/ZjjQ3SQC2MJycE7cYwszITA6hz6PL9GRo27gfLObJepylO7F4nr+nmHRnOsK1M0nkqDaQ
FjRuUdcWuLq0dvhy8jP+IiBuT0whXa7NANpfo5oOzkCyPl/maTD/yAPfH2MJZiBsUubXg83mLkx6
qS8YKdLJZAhhbvqG1IlBdeJ645MeH/FOwprphlyAaYRNA4RcN/QUNkovPuZxgPIwbyLZGxsxX69Y
Flfdgo3NUJie5+gM+CHImsdNcjTWFWUht3ZS72M6Yxu2KVSnzlt4VWUcBrEaphySv7LQGHx8n9Kr
XCMPpOc4e9xBohkX47t5LvhYGSKGTp3GGvf5qYiDPgPPMs5R+VHY1OeQa2QM1kAux+iwy4MGDUbH
BcJHU8Atet9MtcKhZI0tFnAOSZeLXNDqTLla2ZPSJ6Ixcs7wjVTxMNziaYrrU2cjGyzAAhdgmazu
0sU05BHdaAJHC/wxvY5tkA0hRVPRRmCKWOQXdZdG0WIePYqO2m7qki9i9gFbtkFbZh/91JduYaMM
ZYdROsQCeHGw8hiS7QkmRnsyAexz20ffO8ZaCiReqdmh65ySzvTa9kyB4bK6LlcN5z26q3MwYyaA
t0qg9SSyYJgXvebMD4argqlTnfpo+uH1iPLzFgxEs/K0UM1ZmseuOYtQnumjROd45ktgZ7txWMyo
RHaVDFUnT+I8o3HI5tjFp6RnNr52TdDoReJHBDBlvPBAQUcwUJJ00XA4Rh1we6aAHJzddqPv7HGc
91P+Dl41g+awgUA6WJdt7dFxVE19HaIJ1u6hrYNarGo05zaEZepoSGeR4s8tmkm6jmsJQTAsZD5+
Un1WKlNyPqS1yUhdy296wPjrGAUjWReqi36gDjo212UOqSBYiXwiwI8jlBkyw2Je+L7o/ErVvfSH
pW3y6QjmPO/CCfUpMJZNVvuLDAyPPUky0t0FEECfqTGS32U5IbnCasrTFW7alqyp6vW0HKCRg4Sz
xNEcOi5ivphnmSqYtN6dV6oN6HLqMKo2mWQcnwbwYHZDLeHJKAiyR0gEJZQ5EJjGFe9bBUsdo5SF
MR16deFlB9scK0uB4Iewo4ZorYsp+HdSd0voPUU/aopyiN11WkL8nc81XYqO1MS4MsmjhcBytBCD
9N6uIUBgjan5CPst0hysXgV+8xPTwLAb2Kr1R8cgml51k/Q8bIaBtWER4VEsK5lml1UzJT9KIrI8
tL2Ako0e2XTiq6ioTQshtV+4UjKgjJq2c8DFiEGbRhdCHeMkhiluJEq+BLgCfrgTcY5CT5usCEve
5RCqQK0oeUe7Ju6OSu7SEcLbqXMnbLB1ZqYkmlw4D0FWHmrgZGSYl9nMTN91eXlWj41IjLOqJie5
dpOFyWuCZNl3sk/DzOEhWAQIUDAyETlfQsFJJWEOP2YXwBgnEfDVTd6arAKyLoyHdpKLIYO6hEGt
Hm76YLYQRbeJu4ur1AL5HJVA1VS2YlOzqOMAkoupTat5MQvcujmsnexVF9LYiyY3rvfdWJuZywr3
K0g7NLcLyWPCI1OONIiW00Q9CaFu1utPApxotJpLnzXnsinG7Ivkw9hFYQHMRO9CVma0/QShZ0Yh
QGiqws/P4ATOnt4OvMth36e2/yC4Xyv5DeXPP+cPds6wbXEID+ViBrqPTAL043N4kQK8bZhJ2GcC
iq4P5De0WTBJoSGcSKi6bniGfzAJGPpkCBSJgRvn8MpA4BgeuW846wIVYKSVAvcDr5gh/K8QCfAq
gF0iAWqGavMyUWA4wNpjsSlzb3PfWaH6vOmDQ5lRuUx87RYlFLZOCB7bddHbwpmx4KUZ8gAtWtrd
YsinFiWR5XmEC3okJ8pWveyBoybR1KznceZfqoT687L3xRFl8FG2sl/nOMCmjzIPhTUMda4s8fmJ
J/CdJtcTBFOkrz7P8PLE1mDcQpCAA3+eOTSsoAo6WBPZDK0r1ydhW/BuPWvQbCveX0umkyakjJdL
3wO3OzW6vta56GwIxSC3zAf3rkjltU3y46mzpyyp1wnuDxPO5uupKrPPQGaPC9fV3mANgwzmvjmZ
HeehbKw0+ZCVIZ+CqzYo1KpEXbesB7AxI6QZvQtKYmTufWMc0cskK4GXqEa04KU+7pm+VX1Xgokf
BHiqaLywfPgYsfnDxItTHEEhr4yzYaFUMC1lrlOoz6kqnNlQn8Crhz5zeP0G3DoZTdCkaDH01pmi
S3zIvcJLFdd63dFhOixonx0GpB7CYoaMopt7bmwcpWEST8GKOAaJOcveTQMLzusxO86C/GIGe8IS
f6yKGS3SQcDDk2ToTO8ghoOh5p+drqqrFKnYIImhvqarNjlHiSMZJByF+gi5RHFapUG36KaishD4
AYvpxoquZ9KUSyCTWxNFlNzZqG1PeBTkH8fRayh9dtMNQaNeRuNcH6Yc0QJy0ioxFGoo76a2vBmG
KTJt5mmIsrFbRi1uj1rV6WXajhiC/F4fxUAXrNt45hCONvMcm0mNY8iyNluwpLIfOuGg4p0SmpwE
LLBQ9k9L9D7OECBVUv5Bo/QyaJryI8VNelzGCn8aaRbwBZkE5IXTQD5PUxGdl+1UT6bJ4omuA9KR
90E8AadioZ50VtRpfCKR+jAClR17WxxD+mBPJUtcOHjFFmncxKabIfCK+t6vbdaXZk57PpmOKKDB
s1l5YKFK+g3K9R3QD73MP80QqKxUQQYExWWSrEgdN0feRv6wgckPa9tGH+ysunPUDexyU6ldV2Kq
DkvpgEZhIoH8pBmRDXELOn7oukPNcHVKZNdeukq5YzEl87rUKHtvywQ2HKRxA1T2swjY71qfR9PY
HKV2mtZdmqMlt1CwsIEfQ143zXLomVypHKr1RUFuoV2latdjhZvl/5B3Zs1x6+bW/kU8RRIgQd5y
6FmzZUu+YdmWDYADAIIEp1//rZb3znack3y1b09uUkkpbUmtJvG+az1r0aRBnLHF2T5bt4745zRy
817g6CVYH/X8JYmVe1MpeZsG2ERZhW30Mtdy2BFab/FVZdH3aRwy4B5aqQ9S1aPOqqWa4RNXDlyD
o6g3TE19bIg3Xw/vgEeZTP2wXFrOn8ZqWyT+Mn20UxreTjXottQaHvok1HiOtjQpWufxu7Fa2N4S
FZ7sIGiBugFvyVy9qg9+bZtjKOLAZnRZRTnQqiW5his078YKkmkt+MOKmeGjctFw0sGE8bI1wj67
Jlq+ekkHlsHijC/G2A+C3O8jrTOixzDztzXAva9adF8YsTF/X8sUG6t1we3gjLkoZeQZ9JB4ImPX
P/ZtMEvcglP6uYkhL2R1G92uSxt8ojF2PrgTy2OfhKuC1EASWfyfEfz/CVP7J8H/59F7PSz//bH9
a4X7v5za15f+SWqlqBS9dpiTa80R1IA/T20g41ebGF9C2UEYomf5H6c2WpEoYpAgyn3QCST+5dgG
uxwSHw8VSPAP0pAx8neObWRbfzu28TOF2IUYKtivTfjk6g/8QmoR3dQiVTSH+s2OPu7GEkBnBk5H
lUFvRZG4KL0PtTfly9qMhzjuWNkFkEl9F9TZ6EaXe3E/7NMqJHlkNvsgLVOZWr36YduoywxjPOti
dajrSe6cadZdP8tdR8Zx3xtxi8vnRcI0zjhs/aLyRmhsG/sW4V07jE7uadfJAkqlf1yqJrxZx2a3
VWP3SL06fND+cFZrT48wXesbg6DPjtdMQKcdDv7Ed/Pcnr21hmbvsYxefwt/459Nw06rPDFWi7PV
5qDhIlw6ry4Imd6GYRWforbeDWEXZ40MVQbv9rxFlZ+HspMQEPm2S3y7m4LpFSveobb93g6+yeLe
8lyb7a2qPV6kHT2tDYfi55Gu7CDBfXKt373ijpe8BiHne8pSvt+wfUOXkTsS9WNh2lneCCo3fJtm
F8P7hSDl27JNJ8iCEX1Yk1DvfFW/Tan9lPJmPrh0eEhhbWZJxasCAs/BEZ6UwLFgCG7fMHGUm6F4
Txr6loTNxwXaxHfprSYnSoQ7b1wfyCb7fdu3URaH0F8CRd/8cKkfmIlg2iuWFvBGdQaEKoJEg1Mn
1LiBVxPtdt68rm8+5+xzAlJu54J+fo0M7ws7+kPhR2OAH4npmz6Yl7OKg9c+oGOebLqBIJQGESCj
Jr7xJH+rJaSNaYi2jLihv11sv2WMt2/pSuXb9b9IrnXZM8jfCmfDcfGG+pJONW7VEtDaG45X+Xnz
a3UxfRxmoM74PhYmLTSz+t7wFUdmIzGfiFWIonEj/WiAZLw43S4nRWlTTtQNRQxS7UA7Gp2tX9GP
aZ9uhyCo5qctbuYnsWF/ut6oE14M/QyFKV7qH026jaVSyXZINylvqdRLGa7pcJjaBZo+D/36vCzb
vW1DexCceQ/D1iyninKD3W1eGvwGFtwiTrfcgw13P8WkuXo56Q7whBNZ6wUPWA2HDNaJ/6Zd+JU3
XpIFeJO/zlaTjI0hlP+0CZsyxSh5aBFNLK12ZifnzSsHYbxzr/vw4NRqvEyDoii7tqouQWz4SU+w
EHqy3oWmgqyvLYS+tU5v1ETp2Ytt8rolkj+tEoXk+VQ5e7DV1OUixqFlkqs41WAI1MuTmoTdRUyF
z/3kBeeKpdBjo9R8gtVtD9yQEQgEeSXR0peKN9WBhTUr9SqmXRLgerFT1L0kcviShKPasz4Z78Uc
1Sc2gj2w02CgW6WmmOOhBf7BK45hEW9tw3E8Q2W5ajJPVTL52aaAXGppxItP5HKipIIgw1lsDwj8
6ZsuXqEKmnHZqWlOiyv9UhJjkosPIfDR4l8+OTE3u8Dz6yMsgaok2IpvOu7HJW2gZYa+N5wDovoP
nbxeycKtryRpw4/WjvplnhTd9YuaZNaPYMOmcIxL3L3W3ZwEUFE6/EcULG9JvCx714ZpEdAhOHoD
CV+22BsudbvaE7bx5JutcaEmfuBgE4hyVGxH3Qrj1L2sqvtWq2XFGNt89Kf0TGp+y3EvjKpvYn1Y
miYzUFXx/o8fQjp9oTZh+UT5bWzDrHaiy0PwPGUUqkcXePF5i7vbYFHfNwdlls2QH7dRJUeifaAX
xrPfyKT/C4A2hhMTNeH/aTS447/Xd7xT0X++8OdgAC4AmzKY/IhE19hc+o91HmBA6gObhpuLcAUO
AcAEf4ABDG2wiDtipABlhi75awHPH/s8emSvRABeBTYA7Jn/t8CA4PpNfgUDwhQfqgglzygyifDV
+DeEu5sXEFu2yX0R9PBuoEZmnnai0LGXPLM6pV8WfNDaAcYfzA0ZjlicLL0ZkqBi2cI93Cnq2hv8
bAyiH5MMzPdtS3HPiuRSkTLymkoDwV7Tg6vD4yogH+Sqw2f74oVel55NHFmgqGSqBuycPn1dYCPO
BaSsqtrJFibcYcDWBa9hrasqb6BNYPmjQBIGbI1p7reRJ2GEzzA0wyoJcDALaSzGaQYVAm/k8C0M
mvVHp0b3NIyJ0/vOa/ynVIxxWrqF83OXhAoe3Th03m6AdmxOyQaHKgNJKOVhJjiYMy0dNL3axNRe
ZB1uB1dRGxSRIeuTqAW07Bl3U/AHLG6zmvXXWabqXJsNvBd1qZcVPmc6FK5fV5lXUdjXD3zppzGf
ppp/2iThD4TP0WcNg5ZlmrrtHswuwei1BsbgZsTrN7qJ8SVuhHtNRtjFgx9OusBtHnpr1bGJ5TId
IVZvMUszkTIPzsECzH7Q8Zrsl5mGmFFa1TzDBRjCUvZj8NklNm129eql+8jO4pHbbXkKKzV8rNJB
jAcZwl3FeVMbmwMq2XQey4niFisVlnDi/HkDlTH0Pf7Guse/v1RVW24poLAMx2G1X2D7PLUDdmY4
MS7cznxS21r+VGI3f1Xnpg3AcP9nOXaTFmcAiHHR7v+dKBvxKb7tEBr48FOY7ZOkgW+3qOB/E2Zh
CM11Frn07v8vzmLY97ZsjKmAKoOdcdf5JL6bHYiTQosErgI+O1p8XJqeuxwJUXcFo9seBk7kAyNg
ELXLyDh8IDfWLU/CBcstIDO4T3DZhlfQDOrUqm0Yc5RxsKXsan/B/gZN6cYjYBc2tYgAehkwh+fJ
t339yCKwA4/446kqm8dF46LtVpjBJo4RPBA6FW22AWh2RwcFrcooFuJdnerm0sfav+VkSA+0rfSK
bT1JMQ/0nOYgxS46mpPjQLhryq2/XloR8haYuH0Ya7EkkT3ghpL2Rchj9r1PY3EIotacVghxrvyv
WSlDZJ///Ur5vz4S7hcQ+vrqP7dKCL0ROr0QvUvwaIS/8j/YD1FsiHop7I8gxdLrsfIXVRYgFgSq
HuFWJCevwNkfhwcUZOSyKe7zBCslUiF/D4Smv+V/0M6H0wlx72u5b4ik0vXrv2yVI8yNCIbebjW8
SrO6jicvw00pmTLhwVPA/OalYEscTTMkOBZYkKppT5Cqli+JarA1yhCZHjjiTSEJiNmolsFr4w/g
tGjHltPEHVd5ZVMIlL2/Bt8b2a9PKXydHd/w3wZvtJcYe8Qe+hE79NPCbxLIZQFiMDEphU3ZOVEJ
vU8riklehLXeVRAj5SFdWF2K1IU0n4egWZCYif2dWlN5onVLQ6yiJObQMKV7BbZEoYP6Ld91enzz
kwSxozHxmdmvXaDrTPU0bfLUF92RNROQDhDBYFGZP5SVR+UFFj5ApiYIsbY2CCaBVKjuEyBRaU6N
lF9M56bPoxpNg6BOU31bRdO/8U5sP0Z4bVkAVAG0TiQKM87siBED7C2cKJLTuQPsQwGoFv4wRheY
l+OBzkJ3ZwgB5H6qhLipklV4+9RD+urgTQvDBun3Un4aRhIjHxPzr8EMizWGuRZmLbzesKhXOSDF
Mvbxkq995X0M6tUdtw4WYwmhmX8Lq4jdJs0sj6ke1ZMO2ZBLXU8H3+FvXoKwqo3JRrBqzR4AdJrm
ddAOjx1j3Q/JDIDg1hPuuwxTONUmwKZfOq8Z7nzaT/nsxVf6L0xvdEO3CyGet8eGEa5luywS4JM/
jSf4p8t9LeeulAtXPDNmHD8QwciYu7VSd7ZX/ofVVTDmxTpt7VfZN8k3EY3+xSYESJeeXZxmVTDj
J+hsaoNjG/ArtVQ5FuUeQtDjbhCc/FiVEh9SwEcftLesNrPJNotdC58twT2Sg/cFWh8+1Kzz3a6q
AAJmbGjZW8NaKnYYgOrnCVEYWJFDFD+xhuLbSttMH2KHdQva5wae0urA2ZOo4vHjMAXCKwACzSr3
wrlackE6/x6YctzmrlrVtFebaj7hzcOKR2MFhrmagSy8EiwhycUAebzGAbae4tdb7KnyOIxQ50PK
3fVADDlkRl1ZDBUumQvV6+SsekiGOb5xS8GLbdga+1Dzh1GI6p4vkG0K4UNtOKmt4Y/4iEIA8Qa2
vE1emxxSn9u8SvRUFZDFySFZPIOFFh/wDBhdfF/XSzSUGyQEqNHbAik3JGF9F26Du5FpV/2og2bD
yjIhQxfbbngm2s2yHHU17QTR5mwphVKdMGV3HdfQ7uOwT85EVx0cAjbQDJ5E8GyZWY/rZlidJ/hF
4mKC3zpkuA70Kz5c9a0TtKFF4OauL8aAb3Uxp/OYz3yjXc67VE9waXjUPMGhXfTe4Nr/tGlhSmYX
foh6yhO84t02iDeFTbLZrA/PJKrBbDLc0moK7gQePx7HOZmIvwQsXCDq1xHGh5BA89mPS4VL3Hjd
sQnxTNS8pom6beQw3f/XnJ1X5fTfn52/PaXnXxVZvPoPH5X8DwKqAcHzHLAthSkO1T9sVHilUFSx
eJHgHbrGS/48On089Sa9PuQBO1kIwR2Y9B9HJ/sfgnhFCHcVKu51b/tb0VlCfhdkEezFKUwQScID
DSD1/nZ0+p22Zu3IHoRvAzVIrG05Db1/IvWSPCUBmw/etm3wBBN6ZqOovluPIRfjAvPQQ1118PRG
V6pumV4ws01n3Ubb7U/gEwA0MMGJ0dx2zjxBmJnKMR4a2JhBC4/CTqzgUd99cMNGD43qvc+VxdVX
/GRBW9+l6REnf7dr1BodVoQ47ixn1YmPa3u3BWL29wuO2c+I0PqPzl88VvSRbMmPamu7Gcxha/e6
CmqT9YO3nN5B0W2ERDp1Updxj0giwrp0OQ4Bzg2eSn6EX4SEA47z89Z5cDERFA2/pr6x31dEM18g
8iXPoNywlilf664cqjkpGG6Dt+gY5LKEtpvA6ZXDJdnG5tTNq10RkmLzDwqe8/wLWIpgFP8+Qzs0
GYSX5Rvl61H7i/yxpXJ52zZdPwCso4eVGo3p2JGvsG8Q2HmHTZcFSdpduOKAh7Ub8R3O3uDWwvk8
JXx1udYkuKVNZ2/sysJDkPLgCTfbcMmlYmFVWJUOpa/99RV+cCggwC8iyqKWdrcpGL7ncdrqR2gJ
ZQVKps+vT7w4Nob0RcS9rsHBPeBwib2m281xj+8e2/mIpBC902ECkmrAh6RgVDfAzka67FvuGXdl
/s1eJi3/2M8GtBYh4mlth7m0SLEjhDnovkyXDoaqi5n3qVGeN0Gcn14dG9K3qHfkNYR0D+JFRcOS
9RSJbcPacE8baHabsQGQeaVmIO02GDNQ8e4D9S1Qm7hpoEeCG3v4Cb+6dkMqy8KgKFpm7WtK2gRJ
odQqbEKEvfZsBkHntdNrklbe008mVidu+5y2NgChTdMno1kEtTxJ3ZCJSX1AiKIFQl5Z99QuRsnj
X4As4DN5aSlk6ZQYgH0YS/qd4eHyMR1MfIijfr78RGahLoSFVy/zZ7DhfY4UTwgakM6nWJH5AqvV
Kxc9XSR+jXNvlvHwE6Rt2n5AjFfh1wlMsydL2L/F9dxnJF6+QIFlmR+wWwUn+q5FVivJ1ipOgM/y
hX/xPNm/LaR5Jp2w2LHnrV7gaE8YcLw51W63QIcpe3O1S6VP2HGEJlxgrOnVAem2gd5rjrk8Y57w
H+N1i/RFTtY79GnV77rVi6tvSWW8IK/AGZ39zmA97Ky3bDfzjAEb7JSzT6C3WHM3wjS8qgUbeQjX
gVc4tqfhxgsW84GNziZ5vVZkRwfw+SNGzo9bH9yPg+tx2xLRrZ0NvgpzNV6KSqRbe1yDGaS229am
yifndRN89pVZrAYzyWfMYLuOTot3olpzlhOR9reAdMFwdFETvEZzb1VODBuTh+UKZ0QMf2ALeF4W
mN2vs+GV7QjeMQ95JT6qSY0j4L3uCoNsW1L1WZiMNS1G/DL6EgiYO27ZQEMgQDjsN/i8Z5lyFTxt
IAdM0UXdD4dp46tESP2Ht/gYxaRsVHKLYc0rNALIW1lzZMkAepFpuyCMbXlpcHvdI+9iQNo7MGel
swp5L5uG9Ehw+40+eGrkrgjJqLK6slt0pawGgMmwpHBzZQ1Isz4Fup6NqArAKQAefkKqtGb+/bJe
b6vKl3jTMsQJ9TdkNfmZClEXXT1MnxaRyABByci77YB9X3oSBUlBOXh+UHN1AKibmjNL+uhmGtq6
lJaayzJ6PQy/ytW7Kl2ZyAPI0pDVCHCLDGHz5ble/eiVSIROh4obSNGRHtaiBpH+Ccpy8HmO22qH
GIUGdRzOCh+pOcFMQxgto1gCo+5awxogII5/AWQaFUBDls+BJtDWcXU+VVcZr/NH80AV63lhMThm
M/HtGWYIKVzCl0//PbMQ1Nj/MAv9/gi8f52G8Pqf01CCmQctSz8NaDyJ7Jpc+zNSDZYMmjKYDgjU
CYEm8Oc4hL5xdJlcu0KgEOP/ghHqj2kIzdbwuFFJElBE3vC4zb8lJFzbfX8VoaFhJWg1x7eKEHTD
T3Adln7RETxvc85QhMBQDjyXa795gHiMpnGGRGaVPE1V5ba7gGBx3E1TkBjcAZfhjHnFXaYl2r79
TJiphvh3BKoY8p2D550TvY6mXJjwn5B1EPXRoY1hPOLqJd/bacMiEkw2SE4DyE+CyEu1HFIN6oo4
0w45XUdIvJ7dplMnCMJkfuR0WnC/r77TaCYPiQn7IHMiTu4xPuEkFc6Bip85lNKsZ9FyjgNHkFFo
GjbiugCMmcWUh9NhbDSEiJAGyEy01n6soC7L6wWXxFlcKUBqXW2XfBAWmolsa3Xb+oFBiwJfpwRT
HdjXDEGbqoPEKANEnMBFCRHM50h7wVBEZDUQxRk1M1jVYLT56AEcz5zG2Z1hT4Vnz/jkMggZLcIO
UFn2rVm5lxtgotB1o3hIilGq+YZFxg8zi8ConyfToKLMBSDIC23Egnktae+HNfAFcPZ5+kErf/jx
X3PxXkGPf3/x/vPDw/7lyr2++I89JsCzs8IARi6oa+iAfxlIKPpB7CKAD4THlyBeem0u/XORQTUt
CE1sPaBKKFykvzTAFKX02DrSNIxhOl050r9DluAZX/987cJAQudCinIpBFkIJdcn5/167bZypbh5
zPsELumacVD+L9rF9JkPrP2CDpHwEU5XRA7ETOK4INi53SKjg1gVorTuMxjAITp1DeAaJP3qVh0R
hrAz1uVlDPemsb4+LBwp/31iB3xVBrSuyjqgocNHu3P5hixceAvxTiT5VolqOg2Im7A97KGmK7mb
kJmsB/D0dQ/YG8NxpNdcOOp92dCelPchVC7gHyCr+nfIaqZInR/olcAK3mGsGHmKGA1HyVTdTxNJ
W2T3EADa9ymPERwjA/I7ARw+gmRWOn92NsUAtbXzeKbKTpgJAG8DgUCsoxxMvySH5UqkCbZsc+69
w2ppP2/dB9+pGMFUXMpxNrE5ngr5jsJVEag45Bgq/2PQMVuuGBeHPQKk6z6eof7kiJ+Odwj/2mMz
Y8o9jaa3FshlY05dEA+PxnjmwqxcgX+LaqFlEPXLpzU0NCgpJsunupvra7BhxG5Sj/DtU6qZKlU1
pRVIeL86R3UQ3fsIqHj3DZJ3rytvkHVisWxuURznwACn1laZFIJ/iURPFXwvN325xuer3A+RTcPM
Sx07VBCkwJJ47W6uxjXXjR+ILPUYyho0Gaq3LeztSyenditXW7PLiHsasi7TVowJ+qvug9VDxHFF
YvgLZrK5mIgiJkN2l28nZTx2u7Cw/eoh9dYc49VjfdFBscJ7NEz61NOgM9mG8UzmbegnOQ5MzNyw
65CVn2a4U0gebxvi9zp1PkL3bbOeVcW9OsMLvXFHAxtT/MnDTWUU6b980RqfxniN0wfsJupLKhGn
e0K/zTwA3uHG/5h4TH8MGzBKoiIbigOCQN8TtblTY2L21iE+AD9TyRaAvl1NWS+BkSVFljzMzdzX
RzXUk8sd3iMEIHg1PWIcQ3iJRQ6r8HW4LsMYgZB4kOtLHccjAgxhRUARoBEKSqB86e3Qf+mxierc
6GseGYQO0n9aCrVbsCenWRMjAJ4vbeJ9RKtSnAC+iQUcJaQ6232TLup+stUMAqtPcMi1czLu6YIi
iVBfE4ETa9NbD9f5M7NTddTxqIpZi/iI6VCjm6CNbyfa20evntIfCiUjuvDpOL11qSBNBm59wnKr
sZzIBCZnHm11dVPrfstHPCYaqDM3uCWsCBato/+WSCof2mGY46NDQVKX+eDCg4sbsRJiMaRvFccC
X4zQ8SjiD61QWT8Lcxo4fRNLd2slIWeO3rDyqsc9gd1FcD1BgvyWwQuwhWo6BdXSGq2LTTPOyxB/
bIA0yajOTiF1jhqyiX/ETRndFGs4YFCXckWZEETpR1qHFCVXfud5d6BHJRq3qpjXT2SOxKcmtf51
OQ6BjITVLPI09aboGOFv/wmh6Zjn4TCmtxMiQMMBYJvFurq2CDsjLoZqtO27mW1k9770/R8WnM8j
IHF18bx0qyAgsAWWBVfmpdpq4L9NG6szkLxoynuxxrifihloMGGrL/ex0T2uiHY4oIrtYHAhxbmX
egYwF/cxwDTcpQegQ973xG4IRvNxtM8Rkq8oV5HVp3XEhf/Bwz8Av1FLfyzS2sXuXA2jo4gy8rGB
exMB6+Vrelo8ZFqO0FxDkEgdBxIrmIvlbdis/byb+w7pIgo8sc2lx9ADkL67yaoKeJgNcAZOYtPu
WcAY8Eq6JrPNxCwA+fzfHzOutbWIIf+nIeO3B/v+NWX847V/+owQKDHEJzjegyAFjvLndoDnp+FL
8Bmv43mIloW/IBX05/r4nOOHSOIguj5G7R/rQQTpFR4kJhOoqHAu6d8ZMaCK/z5iYBTAM3kZJhx8
l/dHvP46YtTt0kGsiPIO1TG4z53HlPKp8KKx/x6rlu+r1U+f+xa6X+hm734TBlcXqR9g3KwwhuIP
ONOvRGdci5wKJOHQgwgJCbUwuLI2+8yVQmWK6O2prVeNnoskHc6QV1HbQNyMgVjbSexRJujfCg/4
vp4wvntIaqKKT7DuzhujH4gHi6+s9ptXBbYgb7smPG9mZUfSetuhwklTDijUKWULeah+h/Wu2J5B
GrgUbAoPBpUSJfH1ZLJZ4sdbVOJ/5QJdGrOMvnJU2n2n2qodxrD4Q7DosEyvV2vWbv5yGevYP68p
50c/WsiO6Wm4AOAbizFKa5wefo9KmGYp0ZHAn+i66hJsnhKZbeIBqXudllqhtIbAr332O0pfbG10
EUY4ehJix8xXKXDbRAvU18hIDXc8SN2dRGPCXWOUflLwur5hi7ob0eyFX89vD42xcH2nwc8BlSEJ
PKGYKWMW7Q59F9GLkzQCxGvwP2dE8NrZhkfR2e6Fx2EFMKfHgDguESoaF3uZfXhZc4IYTVw1qkEK
xk3HJJrYIcGd5oRuH/KxTmJ6Dsk6PNt5o1+Ecqiv6Buyj3Gz/bYguRplwbV2MkRSu+g3sZ6Fjs2M
OI7ebkhSNbiPehHwygRLVIlka1/63cxUMUSV3OvGIJnJKnpSohXrzSym8dz0UfxiGe+/xgtIWbCd
3NuqIJ8NQNFgGkXpatMc4fF2xwnC84M/OeQOEAho0PEIODgjYhvvkn4zO7huycHhyEcrk47KBZPO
s5RIaDfaosoH6tGn1JvlYVxnXUzoCTsETLu7oGchpsFlPLO2tW/h4nmnLeLuDQvdoCAD98sOOYro
ANcTEW9Yi5Dmm/DR1y0CIgx9kHZJkfjzvADUJZRK+V9wa4UCgUd2/UfxBe/478+/+Un//fHKP5a3
91og7GEg+VDX8F6K/w8XKrquZ9idfPQq4/kGfy1vcK6u5D9AwhjV2OSXWiAAHO/LIBpcSYSvxn/n
xoo+hN9vrAGSfATWSIivxek73/GL7hIQyUlq4+OIxhSVt1f11SkUkiCSouwthlvBEB+Vm3eafcy/
rg0QbmFNYhHyp2rKEc5uqxxNbBtCu+/SL002thQem9B2xyXU4SVcoRMbcu+uyjFuMDOKJ6AXk80M
SY51wHxodDvcBO/Csxg98mAkRM1s2xAfv1vaGCr1u2DdvovX27uQjZbG7cze5e32XepGUs/uYKij
o7I3TF+Sqyo+A+JIMNNj3bv3+tWqgzCzX7SkjthROnTRzFeNfYiB65a6Fwb6TBXHnyDmeibnAW8e
/aTB0unQR2mNR++Wd/0+HtKQlxGV434MbX8b6SQocB5mFlJKGdIeacWkPl85KSk9NPcMcZU19RY+
NhswvWmjdz5KTMswCPju2rpwlHNDMjJuxVAzl9eSNzkNoGmPVVo4BclYj6iO8SB8CezjF9SEtJfe
eM/Ub/ddBMtARcHN4FwALsE7YhjHjuw3RQjwBLPrKg5JNADk7gjQA0Kio0LBQwlfBpnwEQvtpI7w
tb8kzjsNAlxcb1aA/fPHOvLTcygT3Ah7IAGNugNBfg4AMiAsMe2Fbo+Tl9hiQN9q0Q20ICvwTNnI
5QXL2HonhZ2OHUuQtEC8vSoq0kaf3wtDwMc1b4hIy699MHq7cVqjfEYQ8eys5Y/I1YmHpI0kx36f
hN6ZI1K/XhCMBlco4IXZTDGJ6Rc4HbpNva4DSPNXhQhctibYIX5lj22oRvavFSJoI1F7X6jus+fj
7E2v6p2dEYgk8xjto3EeamyzKz14tRxffNk0z2GNltLaMwMG5NmMF/xW7f20oLk421B2Z7KOrdDw
V/i9u9WlMPcSn6PZZmlGXFBNXHc3FhA5QnoBMjWQvBHbR6eSjrN+g1Ce9Yi7FSvKil/iFhmbxIrl
ELfK++6cdY+QHl1ecWkuMFsWkiWhmw4QR9DOyiNXtGLEOzH7A8ndMOAzOOrwrOZAPY5t7S6+6ZaC
U1MXME+bQxXy9qny6lYWcKG820aY4QNRGihWL5c8iXiC+b8DYPSzziTy7ROCuvIabhju8SFCTgY2
F9L/2Hz+H3lnshw3knbZV/lfADJMDge2gZiDDM4SqQ2MkijMM+AYnr4PQimlStlKs+z+V5Vmtcki
I0SJAfdvuPdck2ntqm2V3OhTSouA5HSLGLp9s/oJVks2es9JntlfEtvum+uuMVMZbY3WBneLbQJQ
wqPOsKMFGaNNzsnx3HrbxTVLEgvyMCxp9BYYcRG0AyFLvefAxtILc1X6pgnSxcsB1GC6slYRxIpX
gANbq3yM884+1caUbbPUbG7CvJy2oAs/NfX8EA/dEbX9zgy7TRL369xs2Zs3+86m8Brz+Kylstjn
TSs2cygbfwYDdq5s2V8HcQZ2L+se+M3P98wCUsZHWQMaAOtFrxr5VkStd6zsMNkjeX60F5aBEbGN
wnzVf3FYkd6i3q2PYEI3A8KPYujtR5UM0Vc9VNPbMGZyTVkW+i2SmtM84R1sS6gGSSxNQIza9Io9
m8saSVa9r4cu2TAartasWtGI4go9cHyyQC9oTV0ONQxUBUDAvmzNxxl4jI+CoNq5gRFtp8Z2rozY
FU/hOFfXYM28zTQP4kNgavVW2I+DByc6vI0MoBxxVcuN12e3WmZ2N5IJFW8SRVdm6MFpGfRhnQor
v3MyJc6QM7U7unncVvxqmE2pYI+zNrxhfLm0llmv/BTo60r2MvzQeG6zV7Om1ujO7Tt7KoYtwzvv
ppzteYKxZcwPiTLSTU3RtbOUp1OtIit+iqvK8Jtx8rY1H7OdzQAIG3OYHqw81I5mM45Hq+hS30jD
dcgYwutktIkGJ+fQs23fACh+tN3OuTEcrdxpOH1jCqVVhFkDwWzKtj/et2myY2F5k2ThI1jNaw1P
7mnuMTG7TC13sUEX3S3C3HAEglrpXuUHqZtspN31W6npbMol0m3oODzoGiKvlWRutccwhEApUhOa
CQwtfZi8hz3q+TJp5ZOcqqMteIi9Ylp3WtCwGwuXj6IwQ6YTs1NtAULmKXeu1hp+oRJ5ypvGCVid
YCs6xwMzwnUpwqBZtcOktDUfMYMN6pgfAMSm3iGOAhG/N2p73vVItl1f1aHaCEy34FZF6ifD2OJ5
N92Drqb5SolxKB9HqcU5cskmc1ZhFXYmzpTJ89jyibB7CMHgfcmNoLtzIG3d913Ysbns9Dr3B9ii
CZa0LkmhYFVq2M94tnFfJb2FXsp1r+n/EXt2Qr4BOwsjf054Fs5QCLlbcOVHPkMWhkFeY7WHvvIC
fSXqqjAoTiLuR6rdgAK2pT2wrYiRQY5qUqwqIxWQR5LcelG0tM02a6c8xdnO52DPfjV8LeXIlkWL
PQM+bO+V+N3iDvaX655GBut79EFo8/AUgSky4vbWaGDEp+lDHTkKR91kR590VYqO+Siskx2fJ/c+
A1q7Z8hccqHGc7WeRtnIVWDrRbr1nA4uC8JudrBVmK0hhdjrgRHgYzC2uTiVnSxfA9C4MBhpPBFt
VNkZ2RzeegEIvDAtlN76EKU9nieWs0EG+Ncc7Gmvh532gf1Bute8IXo/2LL9YM4xQ7sCGnGUzHjU
FpRAN1jde31iBpVUOqtxRszdLs6BsIiptb4kHSPTaaEYDHzPk56m/RE5BR/OhXvgheNeAz63rcqu
m/8NLYLxB7fjbx1Cq9fpLWt/yWH8Selt8+pvjcIlp96kG0D6qAuGLT+Q1yQ9LC09wx6ULFjil+Xo
H1ue5UvkPfO/bxJwVjl/Lmj5v3gBTcT/Az+UdNz/7BTY0AI3ReLt2riSsRLzg/88gvnBD9X1Gvuc
nDOTj7OWY6Sc2rbA9ea5DC6UaWCZmfupe7TgDGkr0KL2zPRcJNM2xPfzArlm+ABGq/raBJnys1br
dy6kKuEb4CWvc2My0l2HRdVcxbEjwdipvHprYjo21EWqnzd2ovIdc55U3FfOXHK00tvrm0TK/slW
dXeeY0C3OCgRpDwPo8s6hYJrbjazpc+fC88pr7DKMyg3cN/vZT3CRIqtKcv8MbWinBJ2quZVXNne
a2j0LiOgKcYEGch8KDdzV4Zb/pD6SeNaHSB2Ns+epi0i5rwwuUCw8T1KgHeoKaBVQHtEj9EeQR1b
3QqnRfQ6cJWx09VrJuBllSZoWTt2xLGeqOes9ZrPRWd543qMSvMhjV0Qd33a6tguLUvRpqMfU4hb
AsiNdup5X6O0yc8ycaw3MxpvoowtNwuBHH2zxzE9wJFgHbYKUst6H01i2XCYszf7dps6Pu1CNLyf
K7P4sKjJBmxHI5Nx4UB4eiwi4W6pl1zrGe90zomvImVuRIgyt7Uanf0ZeLXP/EpoDyZ7jLu9srWX
NKSUmjJqA9j7GI2uupS4j//+Ye0yUSAH/O+GtX5Ttu3/3Mfqrfmfh+61e+NsuOTWfJ8rXF7/7bhg
icu2dclfAQ6wzBG+z2slmWd4MRYKvgkI/2c1B/NaD9UmgwXw9RbHzM9yDhLMLY6YRQnCstlx/8lc
Abner6eFRfFNdPDyjpxcC7//59NCH2CT2kG6Hgsc2+ukZjDYl2JE+/f/RfOFrTrjxWvkPP4v0HxB
F8MLc+Jm/79F9GXRTbRF1vWsmH/H9bWaHs1mGMsY2r4xDLce0o9wLdq2rtYIdyWz0Npwo1s7rwuM
fYsM56aak6baIVclgqTLE0ifaTJG72NvaOs1C0r6cTG4PQE3VuGJozfoZr4DBj7n/jxBYvbHFnUQ
c21txrm1/Hkw/NrId2qs8b4UaWf7MykVIJAQy3yyzN49KKiW4cqWxhisu2ym/nOkHnxBUwi8yPEs
7Qo0I1Q2VTdJsqt5i3tDzO0dVsGpWqVa2huUx6kJR68t5lUQkhcwlXbwZahtSYoIzox4XanQKv1Y
ZlZPdQzCYeemFUTOxBkcsVM5GkoAxVn7viuq8gVyK2xh9sCq3oSVBuo+9AYuItNK5no7RIxVGb2O
MHTgcEMEFWw2nhw3h6PaWb3OTpk9+rWEq5KvKhhADPYxJ0E0jDjd1yo3ncfamutma9YZFozMLurI
Z/wQNDviSZJrUwZdsidKJSbs56L1qS+6nx5v562sTNRADPBzz58vSiGzHGblw+xTR+uiJaItQlck
yi7BRXLRHOkX/ZHw+JVvuos4idyXpD9kU5ngoc3yiklHi9KPmwZ//grojnlSepiArvsJmN1XTf38
33/Ifq/J/vaYXb9lhHH95YD96bXfKzLpcMYSPsIDYhvM4r6fsfY7JrPkcSFtcDh/QQL8qMgI2ELB
xvEL8Xk5/tDFfa/IBBl6fCtYN4fz2qOL+2dnLO/0i2ZuOeF5H2mCZOPU/s8z1gIP29p17HutkZ+t
pRYwKba4xM2hUxh0KyBo3aV0SOcB6y+uMPOhmY1gXKdLncESVT2LS/GRXQoRiKbqS1kIypOqbuNX
dSlaKjrV9phcihmrzTTWwUuN06V4W1bBpfSZje55Tl3KoTl26qfC7kOSTi7lErai3KdxoIyC6Bu8
xo65hFYVQXcVmpqUflDhbvOR+cInNRIrvSqVjTohasKq2IEEDa410Mzs7hCZRxxj5uxujClFzD0J
y+1XaBqxP8/8dtHJK42hpubqR8JOHHOd54oHre0ZRHDcoHfwB0XDtwvEnDa7LtXqu8V9D/m3RZy/
NcNk5J+JvcmzOXBVIw60M2M7meXCKS76lvFvAzfCN7WuegsnSQYUB9TAP3kwGVjdkVqtDYEFetPX
8QuQBw8JH9phj4yyvN/r3chMANE2mSQ6cvdsVTtwQTfQOq0ZOhunuV+kYKY3WZ9p/aoV0zMW3Blu
Zcp2/oqQGJA9/EhFBNhu0qq1NnUQaG05r1hVVl+5DGJkC8MiMWYvWVvnLmQyDbs3qvw2KfSDXKrY
Z36a4b5NzfkzlaJFAlYNBV/1bfEStqZxjQSnnf25w3bvW1qkHmvYKMlKhZ7zUIXIK9FEVPJFj7zu
EKL0OkUjA7wdLYL8kgT6p5KTvdw0jjWsrdQxqnUN/bbmIrIkd43W1Z+K2MvIk3EScZ1JO4VSL13r
4xQGkzwhd7BjmB2O8TUVfWvBpJi9AneiXECdnsetkhYVRDN3NkmIiTWIaE0U8UXIHewOHInGx0vt
8lB1lVNC8Jm9bFsbSfNI7Q8BCW1IQmMyGIwh7YT0FRaJqOpBC8ADI7NrKZK9pV72LqWzeymjjUtJ
HV7Ka4NC21kq7v/+A5dIpUUx8HdV7Wkgi/Svx+2PV34/bNFbcR3j4oR5KZAsfj9sTaQEpFbSyLI/
Q5plcc59Fznq76hUrQWTZYK1os/9cdgSWMo5y+lIMSzwngPQ+AfxGaZcCtafgg6JmuLnIqhjqbbZ
yf26KBsrHskxKtZxX3Yf3abull3x8MhoMHgSQZgcheia5yLqRH9wgImDkUwUBQ/WoepJ6k32UM6m
8zW45MKZl4y4MqyMO0RXTFPGJUTOsoiTiy7JcigBPLUVQerUa9QX0ZI+p2I+orE7oepZ8umCJarO
vKTWoTcmwU5e0uyGS7LdOHMPeEvcXaFbJN+xFe9eFibD52nWdJLoVAKB16tqz9gwjLCC3WDGmeZb
JhqeVQT+4qTHpNtsoqwYv472WN5bkwVemDVM+UGvjMLasxrMnjIi5MY15t/uRQYuiEotZ3MEtjm4
C1Q1cZrqU2hsEUeCbwBg3cV+Z+jjK4b3vtulcTj6vTs3XCROYJ2UcGodrqUmcIJgBBWH3EqZzs/g
hqTvVsCd+7HCNQ55SOFNUwoaBKfs7A92VeiUkab3DMZYVL5ORNN9JM34LBnbfuqKeSyvwtEStNCq
UZ/hlpnh2iT9KjzEnrLmYzmn5XhvCa2PH4AoewURdxkXaxdNOd24673PU5mfk7Z3not0KkE8mILu
Fphg1vBrQSA2fJLdjCVX02txhZkaHoaK5mGbhFl1P0dJB5qjS7aoOHB8UH9yVmtx/5DSUp9hLeoW
vnF3vDNVm2wNVjkvLtEIhzZu1BUMqmRrUU5vskxPtijHCNgKVBqf4zlLnm23ak56pdef8HIlZycX
0D9H/jm37hAN5CyocEEJiuQw9401blUbVuP6G2FalZaqth25W1sIQ/lTY0/9sK7mOrod0K9ARPS0
nEyLCeHfto3z+uPfoqaLTI+/TmM87l3A8cx+4co8mqXSpvNfmdN6LQPIUcyLc6QpVvyoWAZoGGsL
jLR8MUquEatBgkwpKghpAM1YxTmhakYxavet6Y5bHfsgrUNefelyPd+j6+gPTQDowhsViDFKpw3s
C3srPRDrVinjNd1xsB0SV72HDT3eFOjwdzLn7B+GgE1aH08vUnXBNgnq+TBy+bGbq4GYWpQA1xG1
+q4eMFsPtVHek31iPc257r1NbG63JpRUhLR9eq4n3H7EJrSfcdXoR3oiENeOO69Z44itUecReUz2
M+SrHhpeBrJZ2YKdgLAcplZNmIcfKuUE3rGdsU2stTG13yrZpCj8u/LOpTOyVom2yCTFmBf99ZyS
HPAF82oaPIIWcadtWsVseyfiLsqN1Fpg116AOmcT0KTyl/FI9FnXlUODYSpO3eswYF4WRsUsb7Rg
mq390PTlq8NUDpBDE2efsWikp4qwjhNL8tA4ZdaYAFPLB6/37RKCpj9ISuBDVzcpg3yXHdPgT8CB
rBMliejuU1bgoL+KcRUzto+PpcwB47nQD4o1/IgEYVBpHopeLz+T2Kk9iywiHSiPhidMl3jy4RVA
Y8XiQOMORiY/VybV0Ebw6OZrM7btc9SZAIr6FNVw7RqsH6txQOGD1VsHrkYJEa+zIU2vA6sT81aP
IPO37PeCf8GA6nv/w833e9PC5kv516v8p1d+v8yZFUtcAVgCkP5Dufl+mdMDkRLMCNtwxC+iF/mO
CxwyCbATuhkUhX9Op1ATMspilu1ALBGQTf7RZW4vZcHPlzlTM4HbiB00mkeXauOXzqmbqqDArkLS
nZkfRWnO140gzYr8Xllf6aVTPmVTkp/q4TOdCwoWyd6jRm4AfIC4tq4202svAyq8CpiDTizu4wpL
cKv2ZTt3LwgIFUK+Vjz1XCxqlRMJhGhOQR1gJrsU+YmXG2S/pFABBs2cds2lDbBNd0APHUcoZKpm
6E+cofOexqR96EOzhGsJp/+A7ZkZtdurJV+xn/bskfKX0hLzrsPvAeLO1Zx1w06ISW+aVih6J3lj
IXA81XntbvJmYm4fVKgnrWFYJ5FoHcJO9IfAKMVJMKFkYj2HV47RVfo6ZN9HGCzrbGwT3pYxBHrJ
rjQOgTsAOWKCn3yowkiu7d7G7gCryB8rD5FltSSjektGanyJS7WAhc5rjOX1M7lV5KkmhvcQOYJd
ej2VYYtogexV0brBESByAqY6l/az9i2mdUlsVWoJb1V4oJEELZmuiCPJuGmsJeq1ZGV+LgT5r0Mt
iYLF2DHuokhu5JITKzTd4A9Y0mP7S5Bsr2ndKcMacSSK1l0m4ml7nMemGn1nSaI1L6G0s7kE1CaD
RXh0QvH3yVgSbK0GfACAQXBo6wQdU7tt536GOm30B0YI+snwlmCTGJgfKA6DXFy73VQ20G/MCB3G
qrF+H3HMbZQoE2JmK3Or8z6ovCfzHHQYJ+KAjwUZv/tCL77QZZOY1COuacvK2cU9GdRjVrgnuw2y
syPsDKl1JTXmRcZ8Q5f/JOvkSsw17tvCdk7sUUgN6HLKvDggtpBik7M6HndBCqhdGd4tTEaWD8o1
z0XVR/sSQvVNgaAXe0X03sRsuota+66udThslHS+EHNEY118NFquaC1KmZ4N3T4o9eo1C6GBBWaP
iJ978VPk4i3TEyQCU3ec+oc+aZ2HuAoYhlXOYWGNrPl7phun9ogYy4I8gmdtG/e15lmPfT9b9/jN
1G6p/e8LRPa3VkXm5ZxnNPypnkVXGemg7228vynGdUWW8diJ69FIIUpOyVvQc8pTm8aPjdeat+Os
275jJ5Y/t4HtjwNu3IZ6Dej7kondEm/pOngq7EGJa9OrjTVr25plSH5thiJj+V1WyxhV3/RZZN6a
QzrtLZ3ZHIL0MK/wEyuKS/DLFhFrmVpjB4nfINyR000n/mB3k/lMYJP8PAe290gS50QazWRj3Jk+
hnl36O1q4zqVXq6k3Y5nluQZzhhVuy9a4w67sOVjoXLmiRADN2HU7mOj/UiRiPBl/CTLdiM9YLR6
FxofW8gSW561NaOMp45cSTkEXyxMkWy+540IkEyv3D5xtzphZ+upt24bJterSZbPvYwl/0BdvskG
bAeW07S+ambUe0bx1QCJu+G6LP0o0ZYUbHVEaHxSwVReoRZz171NXifyZlL6yuNo6e6GgJ9bsFZH
O47eqlyYfjeA4M5a3A750Ka3BM4VSIO7c5uiAosYiuyb2D0RIl5sMJY8TF1wqIiS09vsfTbBGPLy
E4Kg+qr1wNPqRgOupmxeRESyFlnq1qqsjK1Ip42ecL9n0x1SOmtVN9PWmCd/0IvCjyL3a5q5ktot
1NayFsfAyF4HIgUshuQre+7QXmsO/ZE+Gvg6vC1krkdZPMmxewDXJnzPJJ6jrdyHvss/9tmwFXY9
QwqYbxH2bkcRH0lwWfdp+JQIBUU24FEntEWg7VEeW3oR7zIEhB/MXID3G+QXTQa8K34Y/N5wDNPK
PhtDwgwlVPKj5qD3HYfoo3KbUazacixzVoljeorkEII8nbpNOhraDmlhAB2/tq9DmHqhn7gZjiXX
3iKPi18xxHYE4NImkc+TbYLBs7eVCJBHBqQWJVrknoEvQD0siASdQ2PejMKkQ6kErKM+THG3ZT1w
rUBcERciN6NL+pRI5oc8wMqeK93Pp6Y7B5kxrS272dSztzdzjeg88gbXYRZEmwYx/c6gOVwVuToW
zZQhxB+mHaghd02YuXlvaUTIB50wYXP0qQcrIE3Wcz3or1M8Dfdhj4xxRZUZaD6kxtlat53SCcoi
PhhpOYTK8jL2Cqn4X7QA6lTYOtpHolVwg0HauUnsfq3FlPo9Y7MjpX28mzSj2f33T3L+KOKW6crv
y7/za8swZ/i/jHN+evn3BSV2EZaerkROuvi6KcK+CZ+dd4DpGIFjWCWDEQsSFecfAx3vHd26yQ3q
msx0dPvPElC+Y/yyUE+BoQvTYOr+T+Y5DIF/LQFd4eBgZwvKAIkp/TLv+Un4HJukVDqZvcGv3fpT
4FqfwJwXT4OIm9uqb72rMlyypLCt59ZKaUwqSFprx5GLBzryphIQeXca2LdDmgrUXwh+ljxsAlMI
x0ZDOpkHUhjmahVeArQR7YXP/SVV+xKw7baQidmQY9g6KDRJ3onoT1kTUjkjcCqkHNgkWUHyCciG
1u1UnEWPfTi7H2fludM6tavmqPQqGW9zSBL9CbXn8sBPccuk2is0rLDoIZKzRlRtiwPFjO+7Mg0M
nmnZkwSS5f0LfdeoM1G1w03T2OE+6pPgpvBy9QrqD6hZgM6OnIRG36K4Dt+EspgHk7gGp6hT6YtX
jdYLpk/ySiO3O/P2pA/F/KDFiqQWq1/rURff5DqCJy02BrZbyjgbTHTPg8l1armluVNhxUAbts+J
IVAgSfCIw2u8l6W9DmJUXSsCvfmO3gBBwmgayXWUDWe7qwqJWtFI6pMkcw955WhE58yam08SKRPA
N04VopKDybktA1k5S31qXo2JKTfOaGC4NL1orJBlE9iBdKsktkorJvdjqJfNY6SrOkcY5aps45JR
aOwaoYURIxiv/4o6nmoV7RsHYhCTxbweoRSEW+aHWb+vpr5OtiIWRCQmuBGrD4AY2nIdScT3a9kC
kA/7sR/2NnjxlYFfDv1foGSVr7paIwvcaXozPslGGxQ8E+YP5L4ZSnyCNhPGTxp6em5XvRjBd9hB
4vUrsBv9ORiYA6IQz5P6SLsMp5trR3eAiTrejZ7P+ZcM07MGe81k2dHIBGtolOvxJ3uWOssGkj63
OaZack9l3xi7HmYhH+bUZcLht5QEyWtEkFu1nlNPdC+jmXCfBmis1ZZrzLsDu0RkuzJ74tvlJco9
6GplPGgoOdttZXjJv2c3aXGm/f6AvXoNy/a3Hfby2m+nqw2MTEcNtpBB2Siyjvx+ujIuR3IBLMAW
NLaLfeTH6YrEbBGLLUIU6J+XM/T7btJ5Z/E1XCp8mRG7gfrsH4zLnb+crhL6KINpjnk8ujCq//N0
7bRqGIkY8WuhL9jYhSBbzCUw2e4Clq3QKhwCYLPwPMDOQgr0bgZAydMGR763n8pZP6cLq1Ys1Fp1
AdgWgUeAG0Y1wLaszYDczuMiGigVRe7Ku4Bw3QsUd9AXQK51geXyqESY75MBnL0K7Gu4QYB1R0sC
EcovwN0lZxSWJBTeblyAvF7YjGfNcAYooy7tWBH3Ajk9F9y0ymok5v40KKaE2Ug51V+wv2CZl9kX
y7mJ+g0ysL0wgp1OL7+gbtAktAEiCbFx6Sz2i9jJvnpNfeqrZLKuAFS20yOmGK+4+TnwDZn+4Pp5
U+fOOWIZZp1n5Y69r2vAv3aVElbznNFq5zuy/5zh/K8pYJaa4ffP1yaNu/i3z9fy2m/PFxMnRlQG
zxUzLJZIS8rZt+pl4e5aPCbL/Ip1As/Zj+fLfQcvgOqFRRXPoH7ZYf2AB/IgwNyQ5K8IT1B4/JPn
y3B4vH+ZYCEwQC2KZxd7mPh1HdUOvQVD3fNpP6dTkBJNTlNE6LHRWcUmQM5AU4Up7YlYbgiVk3T6
rZNX7SEK9eE57nLrbBWZcYeW0/zkhuptSDTApoHJxibrgurrZNbutuSCJfyCft+BUkZH1IC/au1r
DyAsmdTG22Tqd8pw9CuMWP2r0wuDgLN6ekYdShBv57kf0z4Y0RmGorqLVAVrMJoh0Q6JdRVKkqJ0
wOTbCU9itB7MQe3ciBlMAHDiubCZoq06KIChb3k5i7S8B/Ce6zPBjcFmjshRldVwQ+6wt2/nJr12
XHXt5DNZUcYXuCDgq7rR3pOrXh/0CiMP+xY6PJxem8rSBx+7U41Csc7eJ2llnScn1q5mjyn2Ki1m
0n3jdIF1aeDuJkc7CEN9wRo8siaJakGXXznXneww46rA6g8E1tLzaXYFyaB+beOY7AfPq56a5irx
ontA8PYhgKP14mRO+7EYXXm2qxyBP2ohSIetvHMjrXvKewcXEXukx9FEnk2HzKh6rLQxJgySGmVo
M1KkTb04EWkRHxSLoRejo0lN4tTepL2D24jIq+bKVlp3bYRVIwB3dcamMDId+OMSbdvidKYePLIJ
qXZ6X33km6DFG01P/2wWm7Kb8nPZNu1L0MAAqnsCk1un1Y4jve5Yum26wvif5dtKw32jkJzsdanx
2w4rk4BqQ16XWYnvNYo81i+RSqynpIH5v8RwYbmue7rxORyvosw17rKI/S7gjwSeUxMZ62xMk/dp
RIIK18UMh8EtmdsQSRuk0ATIhW5dhGW5vElS+9maOwDu0Fc3kxbLs4N/D49eEz9REhenMdfm2zFp
/DCsmMvAsc2P48zOrwZtsdN0+6ZCUfX67zk3/7bx2xR92P/+3OS1385NcivoqRZ8KjJxwTQf0dKf
XZ/BQl4aJvWJI346N+U75OaLip36A58CZ+SPNb54RznC2p29ETorBtj/CLoKeuAv56a9aKbArjqm
IZZFwn+0fQz0Oq5aslUJ59nitGLqGRnz7RLbQWxUoB2gbDNAVrUDBHRM4uOApHHvGrG60lov3IzK
HK8Lq3HZa46dka+4IpwrrhAYAjYIMZkguW6jHIfLHNoGQ84lu8ZKreADCRx4Z2rNJjS3FuGjmZuo
FXHAeWJNCE93ItRy7leN3Vn3GhqEo2YFkiS5SN6jfSIGEcfOa5dxKhadmRDVmIQtDLGS0mfVQre8
Z3+SrRwOID8cpeOrrqlReC+octh9BHzpcj5Mgf1WkkZ0VJ0R3/d97ezqrAjIpRtL8uzJ4s3BFa0N
LGIPBBgWbGJz/XOYWcOB0mm4I/0r1lZJHgYPWpIbcmW2nnxyB8d9rKxUP7jkc71F7N53ZFeQoCia
1Uz8rEfkIlHOoQGTehWyZdhpuTV9qWfDfRwsmW89KE17GccwuIdgOrSeGz8PqWZds6eX77FblTe9
1PuJCWjiXrtIDbZO3Vjb2AIIV7tR7ZfM88nnmI0ntDzipKyFbiPjcmdwxm7qzK5vvSx1903ttaQu
VsSAmFLbU4VGZH/0erwachHtC2ZYa5dU9m1RQ6Y3UjPZkA/S7gNIeWsDJBBGoar2pU78s8Zm5B4p
vrMumtFZ9zFvSJWpbqgB2j1RwNph1r3+ms63W08Abd9PADM/l0Zj7ZjT2lsrjcWrsSAL4gVeUKPG
ep/qShylAG2Qh0AOEIHAO1AL+mBAs7vK27K5ihAYbE2PFOaBnTWCWC97rjLyVWICvf2Sf/dtX8JO
cJSyr7SxEdv5Ql/wCEpaTQokg4tFlh1wC1AjEcQdI9AmB9j+nHAqPkRa3jnYbME8yAvxYb7QH+QC
gjAWJES9wCHarrafzQUYgZLY2LcLRKJecBI4qUqyOScgE2rBTVQLeKJbEBTtBUaxYCmUlbVXswBV
MS7QinbBV6QzIAv3wrTQR/AWqDOdR2tBXmiAit8W/OmXeQnHwnJ7h6+UvKx5ic4yTCfdyEIfb1sn
rsDLgGGYmoj1BLONym+WCK5wCeMqDKU+2WGnr12PGLgTfauzcatp2P5rroEFU/378vmQ/379u7zy
+yXAUY31COG/hZ0Jf92flwBnuc4Uz5ZLeIVp8JofViamfosFgdkgQwvxU2iFeGegcqXNtSTTv2Vm
94+KZ/HX4pneWfKj8Rgi5PmVvN2PuhPjfPXxr5h+0cA4ZbmJ7zRS7sqsPAs8XVhd20BY9qWuSD9M
VUO0mG5Gz1ZQiYW1jykH2chDKPVuS/YfPLr0ZLYDZ33p6dkh8OJ6reyh8pVmN9suitOj6ov+lr9e
QbJx/0rafPGsD8o+4k0mFM0kHm1Ru+4T06o5dZ2XEosSDxFxajlRaB+0JWKtWcLWnCV2jVzjBm2P
9R7AJObIiN0y5y9+yyW0DVM6ylMdR5O+xLlhYnZfGjsSp97qvOt5iX2zlgC4hiQ4O+dIjpooPBZL
TBzbXJ7aS3Zcs8TIdUugnOO2NWavtN1oC8ZGNhZ7abeSB+A1xkkOgDvdBXzjLAicsBdf6wWKE+YL
H8fWonIL8wyGZ+jOZ7sto510F8SEYJ5GtoVNtGNVWHChJnZpx9CMJxJuq6eQhSX7gYHQu9LBmo3h
PELrsnB8UK08Johr2b8nd/oC+2GxoJG6BwAogFTzFNOhEHUeVG8ikeQN4z8bT6a3w5jwcdQVfC0B
km0iLtpKthnJDjde3ciPgnz7YzWAAoiZ6Z4nNH/rZODsVvkYgDP27KuspBXKMUVdAZmAHe7G3gen
rtlSdsULRogMqRjyKGoAHfA2/rURqG9SMBew88/QPTlq+e8N0t75iDapu8vMsP+sT7LY2mD6tnMK
HDmQBZHTDCPqfDhPrjluB0HMs9cmH7iK+p3uBdNbZxYG2oPI89smPuvom1ejO/vlUF+lMx41k11O
kmvtphEqOhYypMKJOlY2qdgmJr5k1t7DvyDnjTafTQWyzr87+B5Ze3z6/dpjefG3s88wlgqYuZxc
1guevdSy3wpgj+mAAOsCKpPFyLeFyI+1B6sNvh3wlif+8H7+MThY/ASLi8AhFPWPZck/GMxZi/3g
PwYHpA7g9GJhyZ4Fj+ky1/h579Hi/6qYYqCa4wNC+k4+3hpBG91bdSge+OC2a5hLDImj1iB3arBV
93WsePr1oDN2qp7z+wZj9zFLDXsTlw7wRuDmzbHgYNgyaXZeTHhLYXJj1YV2nCyHdW54O5N8yZTP
qT73AIjvErgAHlSNqSFVc4h2tvF/yDuT5bixbMv+SlnNEYW+Kat6A++dTtJJsZM0gVFsANyLvr3A
19e6rojIzMjItBfDshylKdQxKXfHOfvsvTaY6oBIv9wEVphfG4K8TlmbzFvEk74gc4+bOrKB8HGW
f7Tbwt0XCVisZYz7U0qw50uWh+1HCoSuWhdJa/7ogUxmQWvv6RXB8D1Zww1URNqUh7S0oLtrWsbK
StzxwahTeTOw5T5UhVHcLr633KPT04WVUe0InSSnxx7wYV3DAwmFtwa7Ya1M3HRfh7qim2cxrQqE
eWS2H2FU4TWMhv7kdVPz4EU9dWE4mw8p5sd0k4U9tSP50h88R+aP+bCUO5uUgluEm1QAzMr6xmrX
woNlQAYcS5tjNu0NH20AfdO5PkHEq66j2krvRg3JXnhUbaLcMa/IvVNzcqFplxqsbWjENo7Y7KGe
o3iLd1B9x8bubSwN5bYbHz43uTdY3SDfvc3QES/b2D9p3hrsrTTie4La+V1q7PeAcjHTKQbYZ+v6
TJcroUHh+YUZbl/44YMBMRJnira3Thox7vtDfY1eIba16NSB+wMLDIy5fa/J5J6RB3uyUflTe4GW
l5pfHhRQIjw5BNNN4mXWp4P5ZDNo5nna9fVbK/s8I0NL8Dja1pWIzLvWMnS7T4M9dePnFqZaKX2Q
6mXD1W3nZjY5CKpqMHoU4YSEFDUppiU7C7zHEZjPkeaK0dhbQw+6vektMO6NJrozugB3Dy+gd65L
QN8TJ5GkMlxY8EgtYOGT2eRVzzV5+Bw1Nx70/Kc5aZS8uGDlXTD+92NgBvJUdmX5hlZtvSiGC7Gd
4AVEVwwn6UME3L0BHkOhd3vB0Jro3+tsgE3LFZQMIXVDVP2WjTNvK9MOO8gZlii2iFAAblGxCJY1
Jc7hXTU03fvoz9b94MzFG/IQz+XMKO4GAKvfgSYs0OIG6pYTty9uhhYGWVgO5zELghfUkiVH+1Oy
0haz+YxTJCy4Mabzk0Wk5DNni6h3gYvxMwsAQ2zququyc0C45r0B1FZfNTkt0CKtLd1gt6TBCR8V
Lt11IFvcF7Gc+nxFgW/KP8q4BOHZzSky3pWX0+V0OWN2gmf/mMMM2sREib4D90wfrWic+p2MZg8j
Vg7NZiUv91FcotxKPYU0xg0/cCnQYZQBLseGtyOc41XnJJwHCpvr+Eg6nXBjVRqN81m08EcesQ2x
aMcTPLZNJQg55qvQrfPykOdUQnZukkCDLQz4CtoIM+xcw4R9R+NeFh9LnvEAP+oSPCfITZqYnCZ6
xfIRt4956i7lpja99qVvMvlFWWVeX4eFXsR9w0nfPGl23bqlbQtCnyyjeB/UY0WYEnfVPuyccbdw
5FyxG71VIhGnrLHNr04a3gM4IgYowf4EdfW1z8drZzFuEobmdeLibCWKeGPLhnyl5QvKFTsRbZbR
jPYRtrAYxGFj3LpBipUHsP9uGtW8GaPGi3HF5RM37diJH6IWyG5kyGXvzWX+JRg7+A+UhmIPxhGJ
iaIblisbsfIqcUjhOxjqymMrurbc53lfbpPEafdCWETXaQe/GVHrTnmVcwInJ6++lkkcDruiw4GE
yIFN6lpWuo68A9vFCwQCaT0Kg1LFvDguCY6QdcHbPr9psq75kbQOYTOfK/xnzns7xBouvW9dOH0G
oKZhBExuxL9EDxQHstdB9G5/beXYhtQ0e3eoiPOzilvzxMVkuO7oXWuZ67Kp27MbelopLgqeB/EE
eotHeE4NnK0O+PcbWq6mmjErBsKyHqcG7tTc53myQTAIviRuK9Z1guC5CYM2pyGzT63zkHXWtAl4
xDw7MNJ+NP3Q7P1ggFTwn7Nm4gb512vmVZb8W5MJv/nXacukXNc2CbxgHeZOEyFE/py2uMXAqCC8
x5IJC9zTvIrfUkMOCD0eNRxjzJASuZCf+nXagq4Xkfa0mMS4YLIj/pVFE+vKPw5bDkcgtAcbQZTu
X46yehH9O5OJqMZRDpM4NnjVd6SGWdSCmqdwxGlPXGDH/gV8HGsGMj2r4JAlwZ/3JQZKtIk1L3lR
dvvFBHeMIQyMUWXhnCw1YRmoX3yMNXVZ9FN0O5gdJw9PU5nlYi1sPMktcB9WmanV6OYwKMo73MsA
ndsL3Jkcgwu3QTOfc98E/zxfUNC8EYudfQFEj7Y0v8eO8dRe2NFtqzHSGigdTHTsSVzzDiy5vjsN
EcqioyHUAWhkuOEmHv9VrTHV1EKOXwY5hSzGnUA5soZMcE3RdGujtKpsG1yo14sGYA8Kq8IqdOrw
HZeLcQirov6SXajZDF0JSCVQ2tJqWvPZGh3V7VSvQvdhFmWFfW8qTyM8OXvnaDC3rSqzXHkwutyt
mhC3KT9VcLyZv/P51FInxwpPa/GPOJifg3IZ0YrK8bkNMgf2xwUI3uROPFHp4OSbGZU6W9euRbTQ
aCGJE6QAKj77YdjwQVsP8sjnbObd1KPj3nlgrLZhRbYpEnX+VKAD3MXRVPRbNxLWV4wl1L0rbm+b
Iux0sAbYGS706UpUrf3mV5n7QkirR7dVRP1XTpKBCkrAwb06DPUHVSUTNHE+Qs+DK9s7nE7z0fai
4ksADuVcJkb45k+O+wSzjC6ubnBPQ+AMHMwzb3hOMoF60Rhxcc1TzX30PMToVWtDz/e7yb4qosl/
YAKuODdh7/b41J3LNxq8xit4u1VAJSLvu60icR6syLtVTINO6+7dyoJW0Beec/RZfh9d0XB+HCzr
gRv/SL9TO5PIWLf5ENtfkrTt52vT7ZLTlKRptenHUj7bftta6zzog4yBTfHFm0WoadxDaXwhVJN+
VlTWiE3bQRxTMuGZBwpp49pF9CFVUF73cW6/DnzvnDUVAs20saVDE2io8LiPTEJvtcITRV5oIHSL
Im1Th6w8KpYT5mwSyORFOCWqrVnn8TZgTpZ7qQNvvGZB5dL6fD0MJAQ6cgqcKXNVbnB4LXdD2uQL
ud5CABt2luTbPBjVEy7D7pnPoRbpvYV3PyedPCTWMJ4Kwj+8KGMvPXq+xRWXISmHmF/HAmZvNX+d
pzh8ggHhPPE6dd29EmEdcxjs7ac49rHbC+iNNIoxit8PZcI+72KOd4rQe/ciGWEJ6OjxKUP54k+W
eErtXBCKyfruNUKQ6FeZ8IczrD7v0AducW9Yo78LeKeckzqjSmFO3au2oqxqlEl8CI25uBvpfjyr
KhfniU70oxSc48A61J+KCN1GEtldE3+OvwXCHV8GYOu71qLkajXWU3w/8IzFszYCKDsRrvq+9NhA
UwcULwJJZpJ5Ngf6xgjjXKtsFM3KhRn/UoveeytR9HcDbJ7tUjbqGoj5RInVUHCOThvBZJOUNkr1
knjvSrlIxgR65apwvfLQQrLDCpya/n2eCOLUMd/7NXL1FK3qOHTvoZzLfmdNYf3BrOd/RmDpXhc5
5xsTcv09NRP2LXzUYlwZ/jxl68DyhztLA//Ry6rpahkAsJmUje+rMlO3MoHupbFBkod9VgPVxIR1
E3ZzyAU7Mdo9b2ysYOWwkM6fxKS26YC9dUN3eH8w4iY6eT5u/ZVfQOjtx87edxjJ+L4tMk3uKCyF
LJ9n5vgFhDPUxRlb413KCAryrA4T+BiaTV9qTL11IdbPF3p9SDCu2rSZy/uorOH2YHgGdm/NmntP
n07+YIAS2gKRb+/yBra+mrWDTzmD4cCX1iz9SmP1+x7A/nJh7fcX7r6ip9o/BhrHn2owv5lSOPEf
MOAQVPYizeH61+PN6fV9KP9ETPr9t/4cbsJfIAZ7TCKmD+FBy+W/DTf+L3i/Aq6i3FnJMl1aKn8b
bix6X7AvkZhG6mGS4Sv5dbiJyF6Z6O8Rh0+izCSf/tJ04/yBHaylevZRZiimKfAYHmPU3083tsEn
PqQvovUWEg8xzO9WCA9+1amwxFVJ0qs6Civx1tJzB+M2AyJw3xkOUeUecQgbQQEJ083QYwTFZcla
eQMxU/oAknTFZO2T3cBTcyYZVJ9ZweiJBJ1zWBBQOHMuDcmXArMqDrAyIJFQjn3/YFiL8d2URfBE
S0n64JU0LN83bg7I2x7m8naJyN6ss5bssevOKYfXwE2fej4z6J+miv3gWAhC9A8vNYzxcDmmoGcO
7FzN2g1mmhPsxHTSHbklHk48y30iFe0UfBWQDEuyXGarNsKLwcpk9EAi6FvttV1Y+bOqm2qiLSQv
Ov1h4NxO3gy3JohHQilmNztcCt1kuVX0IGzrEpqCjPP0GJu1tcmCqjkhrVjPU52wA6cc0Ff9JMPg
APIMVayaggcjV0EB30dm9anO8vJhsQ2U8to2829jFcnHMDSbnTRjpskIw3CthmSTmZM57kdTzrvA
6YeX3IRVDrAcxaNoPBDNptHeeG6fngtnye5mn8lzNdfYMLZ0ueTLuuXNcHR43oK98aIXXqrTZzwO
1UtGI98GCgQEduXMzw0IHXPVAdIYd/heWKxZVl9lA7Fz6+DPNXGw5M0t1SDwGgsQvzRS+LdeEmAc
6akZ3lWGIW6wwwbHNrCmt7h0lmMUC/nM5ukxKFlxcJYlpdqlsMd4XwTgrDeGzaF+ExSme5W5SfBB
vZb/6S1GNG5wDUJHTiNy9+CaevFGETDPIM7bUH+AoYDBrNkdVoOIoHsgX0Sa67vxjRq8cd2G2L7z
seY7mA324xiP1Z0I067dldLGxezk0zP/fMrc9743lQevrNuvpKTMPa2Z4uQV/dytIKUoG7iQ5z9V
+rG8tip4M+uYEWVrj3OeHSwdHiqFILiS28L4biVmcAK4QY8QCReqB3Tb+eB1wSFbSnZZgy50kg/q
Idb96DKM1EOG9frDjkrq03lw6x6ccVZX+aVgPadh+i7JI/0U5kWdDw3438KMxbpkAXjNIUpezTzE
aXyR9QSdhUYDh5IOet2HyAx4LCpB3TvejgQm19Rkz5BYy1taFdFVgF4GN8q3mmdljO5aWtFnXcn0
1UWFol+M41q57rOMy5ET0u+xU5ZNPWdRTPs5Ex35rtjwvsJRYLWeqWJ67rzafZm60P1Sp2ldAjcA
h5r2c3kGzwRJJVJZ8IFkO+ztiVj7BiIfbM4I0fB2LBrb289q5i8zx3K5MbwpfTWFa97JzuKZXZjY
4w0hmiN5Y/e6wYrKmA/CjwVCxP49HowBQ/pcR9k2nKWxNrKlucvCqL/1ehHdD+BtlzWJJeMo8IBC
Ql8A+IW0X276OZIfAeI6qg6etD1zh2TIbAO7WM+e6rBRR4yBDesExU785K1Jh8yjmYIHXwmJRX+T
R0uiMy8deK3BpxXYDysKBmwmkph/t7tkrFxqWFyVrrFukc2f41USet3dLACxC0XrU9z61GW4nZO8
IlNUUIvLWAA3DpW7pq0e3ZNl2d0tADFeGtNQ4WpSMCawX9EkvOazrHzCMtgP4F57Wt1Htyi6Rytz
jE1YN/JbhVa3if252w11GWN8XaanMDFcBrN4GM6NBD12HRWta2yp7LRuTLgvYi17QNC7zjRbh9HW
bqZDW9rztyaLXbmqABVfO+yH4grxin9JG36xc4rdUIzcH+fM2UDd8D5MWoPv0IXzI1/qGAHcNRGc
ppJPUaPXRntMi82+n5EQNohZfcXHvLblG0lChpz4LlPRnPfNNhQ4CQ/TxcvP0qFI0qH3oSZS0ovs
WvTjJygeUgDBJRGQXtIBZuF7wf4/R9RB3/h3U8+f1SX8en1z+K0/px4iQD6DhTYPMMESBMei9VPS
CX7xA0w22luG+ZXtB8rXb1OPjQ7EkZ5hyNa6jo4U/U3S8UBjerrABucX5NK/MvXYf3Te/k3TCUIP
xemPU09roIrgvt5XYunUxuHrxGqrZwCm/+oU+yptj4Qn6q/+pZIpSWIE2KCxXlMKCUBK6famPlz8
dj8v3akJcvYxkB3NreAR3B3IrEYATHUbFPyK/EV11Fses8XSb++pfWIgj3NIR0X2kiRGJh6iDvbd
Gr445vNBbw2+VRn7nFfmshIN9P6+r/pD73SZ3EAaV9uFxz/wLITcirJY9pLosqIAn4hvgsviMtdY
zPPLOlOZRFEtvePMetvJMzVd2ZcVyFDjcBe4wZiRJ9ZLEruCc9sxB90zT+SblA/s16Rmr0pF13xg
qs37XaP3ri43VbQy9DYGzovFLLcM/767rGssMeWh8WYOazkZKmAnyn13GmVhncv0wlfq3W9wQ+Y+
U2+EPCgBlOgtES+i++bpzTHqU9msPLuzrumX4/+sp7fMPjdZOE29e44sofllHR0vq2lgyvieaheC
98PC3BPqLdbX+2yuN1tLSGvDQ7/+zPXeW0m7PE56F17MNjyHSVzc2XpTXoCor5qhoj4hHTGjGtxN
zonNcp2OfXHPzOMdmkCO5/iyhXOOYSGnzrBn58vkE3clFna9uuOGC/eL23nvDt0Bt6Ne8V1ODJgH
xj75gJKVkLpSif2UeznKQMUV0N3XWjDwZxWy+gfqa6/lhO6iLJASQWVAVeBRU2rxIZny8eQPUh44
pOXDVRQ0ZrrOQwD6djulN14Ti0Od+JjCyANVKxULcCOorPNLX8pwnYazcy/9IvohmQDdXVmX9nfw
sPLdHjLjBxjq4DPkEnFQzPFbb3HzXViM1kstQ+tMF5oLW76ab6dOVd8mT4G6nxYgcKgMN70S8Eaw
AvGNNzIn3JKMBxCHu2x6CfiWUZjcW9a9XBqS5z6nne9dT8g0oT1v2BuYHp4BPvjPHPWabVqb9CgI
X34gIYx8xnvibvJ94JehnB4Dqw+/jOzET1jCWrExUshuCGwnhsL61aFB4UzdtxlBruzHYuW2HQR3
03aqF6SVeDsa924997e0ptLG4BfV1bi07jmNaHi0lbEcGz2pDgQgj5Nfy5tOz7FRbRLD9kUe3AqS
a9iSHSbebmxul54iKA7Lg5kgoFIlWOk5GQg3Iav6Mj6PepKmuoiztJ6uYwjpL6GeuDnCRC+2nsKb
yzx+Gc3VZUxvDJ+RnWRcdmflIj3beqJHVHR3/WXMl3ri9/XsL3RGOr0sBJXeDSZf5jfzENZ3gd4c
KL6Vj4C/i28lQOaMBYcdY7qsGwhhrB6VIYKHMWyMVYrZNzgkekthRGZhAe9jPad6i7FL3kkAapNj
pXecSW87RmPPt12f2cbRv6xD42U1svWWZMURC9N0WZ4svUdldEQsZJxZsf5jHrvaxPyvH7u7j/eP
9jX/H+vXOuv538ePts36qp154P4OF/71Kaz/pJ9PYeK2pLawlCE0QPvmmPDbU9j/JeDJx/LO8u/Q
UBUiMPxuY3ERFVyezzwWf310//oUDn8BU6ktfC5sYhYn7688hN1/dnEjf7hA2FA/TEaCP7i4x9pz
k0iU25YX0cDqqHxOyo1DHDLsrFHskoYBcE+OOOgBFDjGe8gzMl4rU2LmnufY+xFwHug3ddmHhypN
s/mJKwPpcQw8w/UQeXV/IHdLHhNJrsMnPmKRWamhH3GA5+ZNe5kyHZVDyEj8+TToAdTSo6hVKfej
nBaS/GkmApsobOI+8d4iiIq3pd0tlv1phvP1kNo++flwwGrIvDpzPJxIpkr80ji57uLRl+JzNHBM
n9wYz2vLxzdJHLH+6y/7m+wNrEv12f+f//Wm/vdbVc9tlqT9xWb0tx+d64/yoW8/Pvqb1/qPv/If
fmP3X5efTj6qzWv/+g8/2F5ecffDRzt/+eiG/Odf8uuv/O/+5K+v28e5/vi///P1vcig7nV9m731
f/KS1kPiv35znKAeZH8mxf02lvK7fxtL8axyyIMHy5GFdwVq18+xFKq2h4knCvWAQd4R0uBvbwjL
oXTdZiLVL1fgn7ri67ex1OJASdm6vlnSakhU86+8I+gI+KdTo07MoyBqTRBz1x98XXVA36k/ZXsq
BhsyLlqh8JcAsULXTNQXAWPUWgZORhRjeZE4vCU08AFo4UNqDYRnnRFtqiC15Ma9yCStVkz8YaKb
Q6so8UVQyS/iSlsnKt6b0xzf1XMdnlPBhLKCXSShUvMInPTDMNKPRVRld0UhS3bO7GXArc0T1Ls8
TIc55sHqU22Omatzq3Osn7x2mQQnwa2IKbrDAaSf0MhL4ZdAP7UTF8pJKKS8ixXtypDv5Uemn/O2
fuL7jD7PicMUkF4Ggl7PBoGeEmSJy2DV6tkhvIwRlB5OL3nSWPm6Rcfadr1tuOvhMn70iAw3pp5J
+K4mJ6XnFDuYZwo5mF1yo7DP1INYL5iN8l1vUKFBfn0+0DMYfA69Mn6IJpbvguvwd7Olhn0HWCT6
0TPc36Ne0HpW1svLdBmqhjFiwKr0rEXDsTw4ev5S3dK8xpehzOrNggFNX5CAC3NMEvqutOgLE5XS
6bf6cnaKYa7q4xXXqEIgffWXE1Vm25hBOVsV3aIPWPqW5XRzINGKpuhhLEsKicndtjdEL7BRBJeb
mNuIUWwrfSoruAjeVKHRbdAKOKJZ+p4mLqe1/nJmg0Jkvwp9e3P0Fc7S97hJX+ZK25sohdbnuoXW
g89F3/BCOVTVKjbzEMKVIQkIx3HOWsExVj5z3+cQaOmbYIkB5C1YgLN5eVf1w9rJK8/ZtPThci2a
jOmgUlCSK5rCYfqVxhSkG6ual2zjgA0+L35k6INcb7pQoMpi3jZDFscEhnszPhbzAgASD7HlUGnv
mHn8Gswwjp99WigsaEBFqbb+0quR0iAbKnG6UGPwPfOx/2wXa6w/AzllR7sfg1vbckBqFn6Wg0Op
IX/m1nLyQXcPJEJazCGKU5C98bqhsilviSdKpvzkRwvI7kdgNln2Eo+EVPBWz15zgOzA6WeRbnKD
KujcJQOC2GnMmp4EkvCunTGMN85UqIVqZptyLnyow33VT8HR4PjD4ywd1qqUYJnydPmcHbN+jwwz
ehvKvpYkZIbxO6zg9JWUThkxXYfRXVIP4kYyd+EJll3OH+xm11zQl247lPmGCBJmqNhMi2Pgc+BZ
q8Jiv1F251MkhbEH7bXq32tl5skumzL3VjVm/y1pHB+6RV04QJjnKLtCKTFRnxHm04vsmdPXTTGd
VkOtsjD3rlZIa28Yy0N0EU5braEiOAa4LrWwCiWhuku12vrXH4D/vz7a/q1j+fTx48e/Tjo7vxuW
fRC6qCNAATAmAwz7fdBzaJggY6xbZ/h0BZaHRPOb3OL8Qp08tyXPC4mtIav87bkGkhcuOl5mx3Pp
Bnb/ktxCQeYfn2uMni5flhcQsbd5sv3jkampmSpBTm9iVETKFlOfktKsMcq3sZu8R27O1E8W1phc
DVHjb9nHs3btjCgnK7rp1ZnsrHOV9934XEym4j9yq0/uLAUt5Qa4JrDOJKA+Zp0uS/kZENHIUOQF
bzNlV2626Tng3BO8dz5Y5ZMrZRqZJmf0/k1T0HNDStC5JUko16achrs29ZwnjKL9rWmp6Lov1bPk
kYf8SAZbl7X029r1lrcmqou3HuvEW4yPczcQVN4nTo/r2sY/c2W1guCfk/mGuQoWp3+RVA9QIwiY
nY23qkv4S9TG0yjWqHM44m5bDzMgGtzX9iaL4pFqBCA1FBTMKNCKM7p/BVeWCdVMu2TvFnSBrRSN
OLdsVxE7aMMQu3IaQ5K0MOf2YSAlGd4a+DVfZ2EUeLkr+6ktFxsidtYcRUbpzn7heXBdeol/Dccn
3tlFwkkMFC2UVkxJNy66zKubuxzYY/4b2UNE/bGJK+vRLrXNJ6W5kjyH7C0u41YvqXdX+LU7VIPr
bGjmaztCCEegzw6jkaFb8fV03+OgC8s1XnrNjZEyfbLbMF3WiDN8BJspSgNk2NLZz6ZFoMR18zJf
LypEw29rXDZ9a1MJSAaabkH8TlV/PRT1cp3VgfslCIr062yaHcgTHs9yFbfN/MpERH+J7InMVbNF
V6giOA4nsHGTEF+HSiiILOttU2fDSzbNqtqbKvHkQ1pEFfpWsrhc5aIJVIQFhHRj04NOMih1JQcF
hxb0KKTWYuKZ3K0igHj+JmtoqV53QY2nxymtJzrEOrrNqrh4xJESaisPTtcoKDk2VbkiI++p+jRg
QoYrPNDNE7RFpyPXhL0z7O9rvEvRp7N0w40tOnFuFwVXZ7Rsjk90iHjd1irA5MxEZiquKERQqDB1
Dkgb+TovHQq/3Mr+npCn3Dbw2b+pyqe22SjmI7wt7+QGfUxSdcI46TXWOROtibiIWeETkGVz6Dor
vKKIxnx0RCW6TYftbDUkitY5Pl5umbTnH0HrFdeinuO3pgnLVxw08akqY/Xi1/hcJ1keVKxGb6uC
vPqQFEadXVwOTIxuVRmryTO7L3UEUAziDmWSV7LtxFfoAe5+wLGREH4dvKulGv3j7LtWc8QeHNub
xWkp/AjqeqMMsIL41XGgrRZk0WyX5CTfV11Mc+aq6azhPYmJ+vhuDuoZ1+uCfbly3r3Wt66s2nUf
ogyBcRXrtlALv+mm7sdM12KF+IGCbvG3oPwE0KA4Ve269XMHD0Yq+f4N3Upg6LOIG8UZgxGNCtnG
XOAmraMq0hKnctMzmXj/usoNm/5PyYVqp6aew2cS1edkieXXwgryr1wrwm6lOGV8xVOQ7ud5Dva1
l4Xkdp3yxoFIcmgNZdrXs+9wfHfyxPFWpiEBhU9u7IGucmiQmxrTJ9PrzDfFEjCbO4ioH/jw/C/x
mFrNBjeZ8NewCZzqNSAG9+LDybKObSqax8ic7FUzg89/mrCf8VaRCd5ka3BdcN6BHJLvtVMsy40S
XEDX4WQk1WFIgmEzuBQQbGy3XrI30VpdBhcycdz3QfVDfpXIcZZ3xLjCcN0OPh+WZafZXDFQlWZt
zmoJDjm9LpBKzUXyqhUo0aAiCHqd4AJC7uqwv2f7pAkIlFFC6amnkPxdSGeuN2Wk38YUtIEd9959
6Yr8aonT5krFBp9HOOoEdeZm6pa7zipfYjMj41G50jTWlVQzVQg1MJCtZNgjThEZlvdG9674IXsF
brCCLNGMYqCfwRrMgtdIZl1BQNTBcQ+JftWUVmve5PFQlFAyIl4QeZeEEX1ki3UnOKFBYbILIJU1
wxrJw5zmRdLjPmyrATwj0QZLnK2uiFz+RUnorcNRde/+GNk9RQqqu6/y2g0PbRVTKFzCf+LamdfW
1cg8vWwGKIQuc2nrfK1rrxSoqILSBlF7xPMQY6v/AJGN5ZzR5982gZ/nP0nF/v77fuoH7i8euauI
WFjg6IgrBVu/6gecrrDraCaxGcA/pu779zmLyBgSAbcwegx+agu/z1kBFiBT12tBk4HkopkJfyUX
ppWIv8+FXb4m/iZyacgV/zxnVWnZezTzrt0mkjcLKjFWAZvzOW6I3L8f2yC+CmYY5mvZgDn3zT77
jBrCN4ZFghJeI9Qzqg5QgUGrd9nUQqYJmPhjK74OBiByK2w9tFurKciOKBA0SBHLJ3BiIfqTlA+7
R7qei8+I2ACuUsIVTtnmL650igNOW266WeSKK6tnFZBj4t1hmMzpfPbqZV+HcbmjLzfYijmv9o4x
BJiNUWpWRdxCM+2jyr0uZeCeHStRFg9Mi3Gmb1ALjHD4IbvpXnZtEgMtdv09myBezHAWxYM5GePl
Yd1ZhC/85jNpzOpk1ujVMpAi0F2j8bIVom3LrYgjLv+uP/f1JltCf42RiGhHBGSqXtcNnsUVGbbq
21yAwfEA9QFBVol5XZIaue9ZT59HP1r4MAqhHNQXMLq4QNI7zUvPNTldXSDqywWoHl3g6sNP0rrS
4/ixstMauG1Tx3oLnCWlucWYWSc+fyXWaNjtFXGHt8afs4rCHdjuCWK6cyhGQBIvzojce9NeePBu
pNnwsJLhxNeqCcKtkYcE4HwbKxSIpc6OVl4nTJOcTOZMy7sFIHm4MeRYY3G/oOl9TalHKZInw8jL
9tinVRRdubUlkhevcuz8MBdwQP156P2NhzcW/6hQJPaVO58aGr++VcFE7rUJq41fmvnHXE/jUZDZ
OTkMO2sQzvdOiK1ibof6allC+TXgXXe0BB+XK68d7G+DB4N7R60hBx8jLbNtntJfiOiSgNYbY7Xl
3Zi8ExPJNsKV1tVEzo2pEG7A3p2SCvRRSkPDnIKKWOYxwys/1EeVRdZZOV71MXp9mGIo6e0b0PsR
23s13Vmg9+kh4gsZhzZgLlfpYZL9uJ2T3tniKyCrEsT2seYTG+uBCsJvpTPeT5lxYwEREaulDijN
WGC74v+lcXVmdlH9wZ/AFc6uqM5zOtED7NcHMeXGOc8h50/GK6lp2hVoT2M1s54xIt9X3HfLdeHb
T6njwumozXZrIm08ytHhuY4ejFyYbBYDgHA8y5T6omxUu9lfvoVmiOGi7N7dRNk/jL4/XL4qo3Sx
jEa0LUxi9nZTpNgaZP2sf0HaT/fCsL512cDi4eTgptgldzFB8GPcumIfUC5wNTnlNfjf9ksTdMkB
RLu/s8KZ+u6muR9hqLUrCxihtiPdcMxcyPrJW6+St7ndpLsqG99LB89NXLnOEcvr7ZBx7SX3aF+5
DMFrb5noDWlmy4EQnOfgGbPxFALgvrYadAomyfDVawvrW9k2/T3vDB6Uha3Wijl1yE04vX5vf/jN
smwnuoa+9LXJXibS+Fwxzx5Qzx4sr4sPqBrhhs/xl04u4t7yFVr/bD7b8XjjmeoQ6D9AB5jQWsFw
VXCjV+6cOM9tWQe8yglp8YNelLfKnsRVObTTemT721Jk7h+ctAEuYohhVVoyZF91vxl9pPdRl2KW
IH7Htc4LZ8hvcR4NK9eI8xPugPmJiw1lWixNG5f7w1r65j0H7wxUlZnsxP8j78ya41auLf1XHP0O
BZCYH/pGuGaO4qjpBUFKFOZ5xq+/X4KkREqifORy92X3KT/42DxksUAgc+fea31Ls7+Mcr6oh6F+
lZatcpHWbsJxpEa5r9sfsxp31pYeLX8+U/fxlRMw3iWoyEAJfLJKnKYJSTbLlAyUhbz2UWecRWSd
bAkVERx0xhJqjmxlka0FUHkgoK8CcIVC7RNtJ+DL5CJWUzAYhKNABAtrs17l2uhsPUM5H7Wk37Vp
P9Bf7YMrPRXtQsTGdJgxdyFCNTC0dYrMcxPlJvhiElBXzIStRWJUZEf9fRpCvx0Enob+r3JFHycd
T0Z/UjpsAGqC3ObA5qbvcz/p0N+YlC9MOiz8TLaOp+lbpYLtnSIJeS/CYgmSlFPBb6M/dAeUKvwH
MQytpj9CSxqqHO49S2JCzKNSp7DZ8F+s6c87Qt1Is1+BWYtNPVhTZqsng9dG8dKEGX7uOy1ZBaRY
fzGAph/oRAnt/Clpt37lDadZ4+pXkZ6HR37tdmcpSLt8zdqP44CQTMyQSnfWtbq1tWilHJoS9LhI
FGN0xhN3HsiNcjanlGWIWqKsstbhDD3L06bGIAOqkKq1ahaw1VLLBqgJWZujMcEAbesmNsoSG+mb
E1raiTcL4qpZHJcIs0XIyIdemFI9l6att2GS6q0tE5QUQU3xR4CaCordumjPwjEZPzNfoZgxXCV4
SyBqeq3NYj3UJAj3SOdFxKfOej6c+iRjSpGfOgv+xs7A/TLLAHsrCW5EYgTdKpx1gga6xVyJm7Om
S+xqRcQxwCFmA2edlBuycRXakp102PmwtS7SWZkYzypFxwlQLCJmEVdOBHdfUs6DAwA/SBybWe4o
tBjpYy9VkArdYeKgpDaSP7J1HM+qSdtXvINu1lISOOucGyyf4QL9jLlVZu0lm1xDbnk/WufTWLOQ
VrNS09TpjY9txGihtH3nrkP1fRvVYXBD8t94UvYGsRSEcWnmdvAt0qSIu2F/61TiRysr7wN47lJC
6hdxDblEqksHKTRVC0d/P0nxKZAtafHUG+uDlWuykSWFqlVs5u6mnUWsNrqsbGnO4lYM6sFNxi+7
I0G+eqdIJawfDKDnEsHQaQmIUUkP2sEDDlAkPZ5ZMv4WgsO/wdGLTlQ6KuOxhbymgd0UjzrE/mEA
5d6LogYK3FvnBjIo2AmGlQJXHNQ03zVpIvoleme6YZacW6yVuVUW1Ur9qZ8baHZf5C02f9lhA2Uo
tjSa4pMEUzJZiK4bB/SoVGrYfu7S1RrY0QVH2XaddXazMZCk3iiytafKJh/B3xbh0rL1xzjIOlZl
OzCeO4OebBLqQSreGbJx6Blm+jYS/Dnavq2c075Pq8sJkqrO7QK7dOHOXUj6mkqwUucWpZfG6UE/
Ny6DuYmp0JfEZ9YMerGw547n2JQjLHmuz9YRRo2CVXZKxdw0ZeRGA1WTvVR/5B7FgJ6SeJFiXsOP
mH2uZP81UUvCwNsaZ1LoOoSA5TlBbIHs3tKk0hGwJjxosrcbVqY4BSIS7HzZ+XXR3jVLFOcYjZAP
c1RJploPV/bcN0aQQA/Zl+1kSK10lkvaWd52CJXJP7Hn7nM2d6IR0Xfv3LjQDy2O22/F3LOu7Yj+
dSNb2WmedMGG1cK8Cos++0wniNa3QxZmtSMhlwO6j32vX2lhyUBGk2f4bj7O9/PRHue5dhhlsR4R
GCAP/6jWTGfnTE59XiKqa47opBF5kBvNyPPFIAtmBygshHmyx6Cx9piozmXrIZ7bEJHsSDC0s126
UCWNinRuWjBpLtQTZ25mtHNjQ7BHH3Zzu8PF6YWhCVbpZ7vorI4Qk96nTdKaOGfXPn36io647KV4
qZ/RVxlZBoFRSxt2bijonjLt0i3y8FIkaPUXSdrd5cUYkvCS5/WVaNLyXDhlihTesQW44bJO/ENu
/rhdjipNuCXxmmXzFsejmmBGByZAGqe508SYvXcGz/7kMmJyN1VMHuUSJgHZC1pboFCzjHiZqqa/
G9uKuLRUJqf5c4ga2rb+AE0m0WoWrPZVI/PWHPqet1y+6iiQaWyp3oanDuhSeOsGRIxJq+I1TeRo
E2tqd+x0vXpAo1n/qMmkNwEe5dya498cIwlPFUs0pAVy9oB9BtMiywh8G2V6XIeT9KKViXLw3kum
A5VqHiO3JnJOxT96aw7JdFTLRDqYLuZxKlPqOLlZHxKZXNfLDDuoRKW78cBiZcfClFl32Zx7B62T
DDxtzsNj/WGxUlpi8pReJubRLyc9z5JBej7XGdzCVFw0c85eAADxAxQlRqkjA055t4g+2WodRR8N
O4NUZxnbN84Jfoku0/wSSyb7WXPKX8t1VNeuDP9rjQzYKgD4YQmBF4cOBJrhhpMx3VCkSKC1ujlL
0J1zBZG9eufqnDZozcGDdt18jOc0wlAGEzoGh+GdkjLxjhhnJ8veIMSwCfThKzZYkg2BUU1HYs47
7AuP7MMo8CFP8Y8FJ5BQePbG8EctPYqBH+gfSs3KTxjCN8XSjjonYnIdjxcxQRgaZBuNIkQJvGoX
UUIoGx8uyDZy1N3fpzT9fQMt+02smPSd3ffQsL1hOKOJ5kCFRXqtUxreV6bg0B16YNjbNPQ0UJS+
i9JQspkqUGaAn1DR0e2gjHmoTM03FKyMPtGqMWzgpvqjHhpl8dO6VCC+sRxBIATeu1m+/rwuVWqD
sxLGobZpksNKj4ad7lv2XaARwLea+CVMKBIdw/n5pkCJhSzq7L7w/Qfb+Vkekgn0v/8XRfmPb4wB
j/4grUKUdXTw6B8+9eFlzGgrTY+Xmg1tHJ1ticIsMJgtJREqmhNC4CeF1dqvzkcLLMkyQ/BB2Dgt
pXMYpRRilW9dVhBx349CBdxYZtn4TtRO6CzjXo1uKNMaZOW5FvRAgLrsC7nJ/bQKoy71Fl6tkfSj
OOzArQWzfVWNvVUtGs0kCLUJu4JczHdm3KmAbqJyDPDkuJVy3GBtqhd+QEwNJW6evVdQ3351eswr
K2znHwwUzludOj9f+KNBvpPWqejoU5+W2yrg3Eh+JgEQzYIhhFUyS1Br7PiGDHIg4t4C51YSIs2w
FAhbzwV45+nKcCGoJoZVMLX0I/FVKdMyqyYwO5mTgQfquop6PvNbDpej9pHv6NjaJ2MxTaNzTApx
uSsC7CsFs4yjsguNfBl3Wvh+bLXxzGgL+wNr7XCLFwihkQ7QT8DfhKm6NVuhbW2VeewSgjzNtGAo
GS8yskIGWyMUZwhonE1eZWOENxkbL5jUJWSY0uK/rG3WwhXnFrtoud51OSh4uSjv6ZO2sUKPiEpX
3/U2yMxToj/kOXzUFHXTprQBwzTO1qmrhxPlbdhe9nqEQRhgAlxMILnRVWhbSbNOVZ2RbOeRKi8p
+DpNqqk69tJxlAkTVohJzgviaBmqJlQfPShsfS2Cxuu2euMatyHw1QPF1jpvSQiSasiIVVtbqFdO
bpcuQWjsprFfo0YrR4mmAuSZhsuw6RoE6LrneBsM6hHMFC01PjqG4yINsZivbfAEpO5RpSL8OR5L
BTegGPUDWh3uzlBiBpZJ1rqMcicXtzqRc8Vdq5lfGYzXKuPUWCNuysEauCiRbZ2ANCMbMq5thJ69
6X22Ite46Z3RuSYgzofQR44VZsosvEiMLjiohzqJ37YDjzvHLBLSLge80RG/B2GapLcObXLwt1nf
JfrkZZnl27rNXoRHy2+9X98Jh6TBgOlH+pZ1YWv0Fx7Xd+YSLOyOjSXamFfqRy0KQc+kObIpPFL3
+aaH9d16w6rKuIVjs83qT9Pij2Yk4oeFVsfn7BBOzXyEfYY+iOxMPMW5jEPi6Shxa2uwzhsvhiRv
RDzOduvtmnjy1n5SE2TX2vYiYNAJccQXx6lLVosXR3gJB3GKMKMkDwwgVNma9bmOcp5QDPRbLvwj
290UXzSFWWxpDYLnkViXG/SZ5LQFPvbhbhCXRqp+wpsL1I4wn1DTS4zPDJSTICbcgl4EHXVNWxm9
66zQiwCWK2kHTEo/7VREFqdZ4gCF1gNtPeVImmkUTxcKyY9nLDLFW+yTm1JT7lInlYRoEo5Iyyje
eSNjXC/CRr3EkOkvVdu/cmpzLaZgOvAyUoOqCMMpOYYS7kxw7jRp7jrLg3XUMw6SEJxlPin1TiRa
eFhJ+vtQwoEfZiR8LOnwYB/063BGxhczPt6VJPlWMuU1G7p8LznzpSTOG1aRphutbNgUXDf/hLJS
ObSsoF0QNeCs8sqsP+qDnqLLgWafoG5FDYvoYAJ1T1Og3E66fti51SgJf/DwvVrd6vmkrc0kr82V
D8zlpC366jiGug14OSuNNTQ6bVGFZvdRLbXwgJGqejiFmTgQ9vSJTQ1uiOdV/ZEr/8yxRiJgYifl
VdgbJ0WQnnt9r6wzP4+3DU6i5aB3vA96mlL+he9K0bkrNx9UtIdCe9+mdbewCpKKVG8Sx543dTub
mfgqQOlwBBY5ObaMsdsVUCHWIQb895hFTGYVjrqlHX5lh72/7mrnCj1OuvPj+oJ5ByIYCInMLRiY
j+nkA3ns6eTMkbsUtae1S2umxQz2yfCNRVNW4wJK2aeh8rXtlAEXK6zee2fTWj9P5NBKNxSNALyM
wQRiBxDfzLR4EjEtdba9mVrac5MzVPRrIbUA+aaxr0Q37ZAxsvaU4otfytkYSgQyigpuxh7z7ZHS
W96HiGi/BpTzV7usy8MYleZyxAt8oNDKOSMuyiQdZqiXCdcGeqGNpAo5qXo5px7ETjWeEm6XH03k
J+AIQAhr2KqyoMHA6CJLg2lhqw3kuIJdOAk4njlWqRyC0U0u4cYPV1blVatcjgHLIDHvrNFNLiLm
g2EfDMi7Onup2IWxyAf/EhjReygF+qnfj+1FOqkWJyKbfraJF66WI0cec6aPlt27J/RB+lWDCh86
HdNJ+nf5tqMDtSTdlYxQU4HnEU4f8yGctpGl9xwpQhYWP1Wu1UwzzuKR3OPWpTdQgZtaVT1Stqyr
PkTkMWwBZI3EjMEgmkC4oW6avsSg1vSOH+3a3ifSzcg7lJHqcq5KgF/Km1l04dCVreD9Bkul6esr
m7knKlpuQ1fDGw8jL9uRlk3Nh912DZMuIwtE+Mt4hD6VdBNzXJRWp9QL9SoEVriYsAkuRlIfVgw2
vxi9/bkYTXXXolY5yMQE3DMBS0/w7zFRll8zhZzUbKAzqsbxZS0BmVmhfCWV5RRSOIr0TPiMX3qt
W+YWK+oQK1fMOQkesVpzY+dG+8UzHe9Mi0uZu6tmK1Xvj6bS2xSJxgBX0f1NjSiZlPspXaqCxStL
ARiWkyo40HbjMsfVsYvyUax67PPIklqNniIY0JO+dLW1NVaU59X7NhiXqUk51vR8U+MmR30xjodV
hgDbL7Q1DisCUcPJ/zesGf+PKlMF6oKXq4Gz5Ka5u3k5TUJ+931BAI7NwloB/Rt8FbBameJ3XxA4
b0w2fey85EGjqWAY8H0UoXIYhAfHAMN0HI1y4VtB4OAttnWgcDyIYL//zIXE4PSng5eJqINyAE8I
i5v4YRJBkkRh16mysQcNqqJog5ankuRzsGjMFCiUTbe0jzqTqWGztPoyPg+zsC4OM26tLzSbyvCt
RUeCnZpUGuCVGVitUjWLDXLG8qs6tuM1skk3XZmSytmqUZIvnBnWyanFed/OBE9QnoFkenqYGj57
M+izk8xPJSqzs0ZyQFMjyD5Htaed0/upv1QzMDSzVIhfUKNbcdrLowJjAtHCMQd7tKYSjrKD0deU
dFvGlZrvdH3gDFjafYnIc4TFCXAMdsrC4lhpHhZd2n4aHK30VkQbdFC+Cwpor2oMfWfSMr4Iahs1
6NAY1wZxWx8csuRG0rYDlQCX0emrRagapbKmfdxeN4U2HeYesFu+5pUcGxW7R33J7ByLKHiYjKnz
WNID03MnPPUCG6UnDT2d4b2SldFBMLqHZmri1LUDnyrBQzlsIAmwjPaIlW0ijBSsS7sYYWeHV2kc
eu8tEeAWbZrqunaKWgE/0yt3jqcRLSTjCJY+m1a5Kj2wJKxG+dccbUS8YHgALAbzi7ODKhfFK8wM
wTXJqb4JjjZrtnpaFulyEhKLUTpKQdRemrrnkWTTEFlvX3uSV2OXQXPpZxEQm2QG2oyTKTX8ECTR
4wuYN8bUE2At9PwtAzbtrYI+H/PaDMrpTQnNoaMlKVMhLJ3eEuVhPQN2GPejYAwkd0f1nFo57WUA
oi6jEDMPBe0KPad1plliYMOZcxOhh1W4E7QUV1zRecdjBbf0uLUt72TytEinT2v09cJwusyA/WAo
xxhCXHuBwbVhPO2WvQ/JLtFwsHf9OlHJfowZkLzlz0AgZAAngtlK1GD3AXrMkLdyfZTNNhisjzFn
+rXR6QiPWG2Du14GT1KJSxCbTKNk3NXe+DKispRhldnk+eu49DGE2DLMMiGcmhrOSRVtLWTcpTcn
XypK1cTHJeoZHkYPPDR3J/zZv8+5jS7Wyyv1RdjdVfXLJze++X6htt/IVRivAOe2eUFmKbxfqAkW
lLRx2bKjNUZBxvc8uAjIWONIhSgO4AMrOCvot4Wafh4jPk5uxE5jupML/x+o2zTxw0ot30awS9im
QT0lh9TPT26Dno3o7xIycTL1EjVRc51moXOiR1F4nRBExkRPqIN6UNg+I8eMaWB+7HeK+t5PPR5L
oHXOSm+QBR9EaJfjJTIpFp0BYOGVnHkdioHc0WUR937/1s3JpJLDTWRGfRcWn5kDCGsjOjarldqa
wyetCofLxjANj/RnRPmr2M/TM0yrw5q5iWGsVCfITcAkcUGwgllQsAyAF06GUowhzTZlotmuSwMN
cgmDKY3O+thSeRe0wMKGqV1sBkDuQGSNxJZH4QePovKGhn6qUqurnbO0R5v2VCBESjUc0DddkpRi
oXT1IwAvYea119FQ9QlFj0IWs0WIjn9gkiW2LOkzKYus9lt1Q8N1ROfRpd1x4tN8X0C/gN0IdMu7
EWwo5PqIHpVX0COR44ikKxet1ba3ZZHFzKwMTxOnrl/WiJmsOGupVq3mLOw9VlUQCUz8dDPwTprG
yLItYGA6egOH2OMeVGO+EMLFn9ePsU3AItExkE5jpo7w9LAeLDtTBJC1FCfdUQ9azbJqGGFgiZo+
c2xBt4ugvrQWHppj68MY9u644HDUnOpB115XkaiZRkHT5IzR9rF5kTMK22Zi6AAfl4PnLuIuLe7C
uLAxQ9W9Qew5s9F4q1plhJlOFSY2EWBEpZd0S8jDxVfZLUPPaOgfzXYKsdoXWI4Xwtd7BdqVO7zP
NNeRrUe2ub+PpEXWVC+vT5coRJtfaG8fNC3ymx8nB4gnNC6giXkd+ZqMRXjsLKHyM1lpkK2IuUn0
bX3CveuAipClJAQ+6rvv6xNyF75HtvltW8MoL/6os4Qj+HklyQ+CWQMzi3XSxGxvys7Tk86SrZiF
S79ijVuvN9eG9DwwBzuGpjS8z6UfAlhYfpP1gfIZsFV2zKcdb3vpoGhJllhiPHLZRZO4pgSJtauq
xnXhSf+FFaTmVzmn7BaG9GfYiYabUno2OOqaR37ejaBMcHSQTjV+VOgMrfELiE8lQYgrFG2neSeS
peJwVlqlLU/kSIPsKDLL8UtrqbVPXyf2L0IQYM6hn3uBvzLL2jurRO4TzIJYft3jajFApQ99tKRH
7Rz1KM/6VW0WCsPfXHj+skFpkW9cxY+Rj5UWHPg2r8iy7B2tpfk+aM6x209e9lG3Mi2CEKhCmYD/
H79vNTvvtmEzWTh19VQ980TvDTgdsyFbqpUWopjxrOZdnWvg+mGZYUEBIuKgJaji7sqJGebQ6Ujs
yyrCus4p2ovYEFDEbJw6sb8o3tS4DGAxgWwUMYnzsfSpRWKfWfoa59oQbDIY/ZyqyZC5anQvJ5cm
N62jymttc9mLNANtF3l9eOobjM4XkR16d8x6mytqqI2CRW3h9El0ge1EJLdjYKfSlTKpV93oZW9t
ZTKaZU5tdRUMfgYKmA75Oo/74awEr34I5JAjd0Z/f1xXDMy3GaK546Gv3ZNOIeF2Mkr4eeT2vM3B
EzfrgLA6ZMdK0N5ZbljrJ55aZV+7dqgvAoxO7nJQQi/edm7SGcQylolL9GJlmp16R/AtYx3FwTC4
NYj7nDa0StGjriutjIbTiYLePq7TWos27FUB8C5RRCmlXFxM69qsLVKQANRWJ6UeVROfQZaNXpiO
w8KPaZSuMi0sSuZGyUSQeRA0cX6Uokkc+pU7he4aImtOBsUwePVBXtE7Peh66TGhxYDfxFGxnmRd
V16Zsx8lC1P1fT27VIDkxhaiZOlecUrLvDAElhbqfdwtAgrxSSctL3h7ML+4Nb3XafbEiNkfA3MM
r0w5+2ailByLgXTOE62y7AOIDfY2QtGx7aXpprZbLFzyCPhBGTHlxNKe00ujjjt7drLZv9NLKw/G
ouCtqRSIyzjH1Hh9kP6gQZ49QPHsB8qCquaewiSEoVlfNbNziOgfFA2MoK01+iS8RY0/BjUdHII9
XGk+Gmr6NYshqI1LQ5qTqGL0L8hLp7ch0GcB5BUbUyENTdXsbTISctW5bIEXomUQQbJoPD1nIGfE
48rk6lImsGqyJ5Uqih47tQ7gbZqH3eyrMnMsVrHhhR/C2XflkgjQse9ix2IQR42gzy4tB5zt215a
t/4+RTcj6Jc3tY/5LZfiJzaL4JseuiKCTCC5K1nwIA2kD497mYuTxKD1ARqW+G3UkU+3Mt1BU+Ni
bQBTr6m0S+q8bQLmySrOFGp3KnTjnqH/J6W2YKbybAyOVZhtVLqJDQfcCzCK51tZDwAsbxLnILUR
ty3QkCS3eRSaq6ZMEgpdUyMRw2pGoEoouzfTYIMRt8ElES4feDnWsoYGpJ8EizBWnAsZllJtY9U2
G6TxWUjpOPbFsgVkzgzyk2c09ZkRDkjSp9RlkkLxj5DYcY4y9CBvo7FFfK2LwNNWILG6W5j0/o0X
lZ29C1RgRJuW8DpWpkTVPzaeMOViGkwmEmh2Y0C2dWksRlwYh0T9cMBturjQTkGT474tRqU+sNCy
cbLkkLAM7bZIDnSrDbtTQoF9vK2Nad9lGT1vN3KcE1Kl9Rt1StBzqqPb9DvyKaStN2LPWVQ4UNIl
2P/GXll5m1ykaKzOjTJjIGSbfnMpak4wi4CHXQBLD1JYDJMfp+DzjTG/QoM5EfrrOQfsDfVxqOLU
R4NCHmmRdmuY4qWzHCZl2pYoZMJ3nTIk8EHwAR/wFuK2bsdeWeUDI+hF1GupvZosdfBOYRhY3pKJ
in1U1iZ/GN9AUsaebxUbSwDgRFfamOt4MqdrsqEsSeRt6TyPwDvCrLa2sDhb3I/+sBZa063MoHHw
GRZkIXWMF4hpX5R0yrZBbmfnoZpBVeg6c9chSTwJGi07ZL4xHvaFCFd+YwG9JrgjvkqmjMD3vBqW
tWMVB4kHTa4MGampyaitlKj6CjEjOrLcwGbskWvxiY92LUEcb/vEssN81XaK73BygCIaKvYRqpOh
Ou8KcnZuRJX3mIh74ZOMNU3kxnGcmuqR+VISpyZtrhoZ5srz0xDc1aDyz0UxFc6yUCz/gwsZpFgL
bhyffDuJwa8lEF+f2fihxORHZEyHuIIUbnvV91xjPfVqYTM8A7CPHDf/3GNTNBddQG95wfjKurRS
UxzWEtCf+NwLi0li+ysJ8O9HHZY/GUjdO4YJXbrinGYc5QZObJPd8Tr1ZRSADAVIw5F4AJOgAE8z
yzN4fe7bfs4RkMSzHWbT4UbMOQPBKMgciMhOwgkgowhY3cXnxFd6DGAlsr8MEyuUuapYJTLIQAeD
/MGd0w0S5GlnQ+PE17YMP0gmI1sj8zDO8jhDr1h5Otaa3qbQQQELPIOcq+mw1TNEnW449atizOr+
Rh0Vf1E7yeifsW2104o0laOhiuzjJOySaT2Ksvrg4yb64ih2KGNxVFLIiAIbCWaEksKfd9hAw2nt
3STkwMIB2iyABFiEx2SGngFdC/ybaaRduVANGyaogrPm1KqayF/Sm0s+TjH7/pmGLuZMH/IragCL
9Kcy9I8KMZonnj/SBPNEK87LiJTcLT2xXFuRQSPe+VY4TpvUd7Tr1sHuSZ7M0F8nceA6m8QN1Wml
48JehQhOyi2SDPQ4bq3VB6zQXb0ssR8tqIly2g1q3NFp85T4qps8o16Cva4XY+ur79IwmFZ/vpv+
f82BkhmkL++569s8G1+mZchvvt97JceMLVYFQ8rRT+6zj5svLTCdaQMJ1ux6jmN/33whpiFWm/9P
qUGQ8LPHzdd8Y8EqkLslDHdOgUSV/kGfa3ZZPNeg4QTF4SXx75rUKHBifXqOtOxmJAC4WrGsfe1b
5ohVloTvAhGoEIj84B1Msh61kw7GVliflTy8tirrhEH5LqW/pGc2z6tBWJaZvB/1UjLQu6bFzw7r
jwU72yl5M7xNM3vLLJTedNAgJQ2cfi04ky0V3fnkCZU+r6W9J63EX6V+MeD6cU568tHWsVkExyA3
oKODfFlEQsS0gf33hiIPPXSfdpOedKtURRkegjbamCS64f4Z3HJbNOiTWN4/k8Z2LevRzTiAiTS9
QFlW+ApOc3aeU0PQBee0MKxEVp6lNd22ZYT8boMzTl9rUdAi6878IzhXjD9Vjed/5DdB+drtVEcM
q9Y2GMqXCe3merzxEEVj7TKHVZ8U4aZTQ+0yaXChY5FgQtzq6pELifCgN0D/wGKetqjBZRYb2luv
LabPZldEt4Q66O3CTAwHkbxrfirTfFjBrFRWhKOZl3bs2myWfXYSumZ3TtOB5HGTAfxk5dlFgSh2
kYW5tkVVvWoM8aEM3XO1g6wwZV8ahtGQN+Kz1FFK1g10Uyx25UIJwcmVMSIojawsi89UB/ptXBXD
ctKNeqWZBj8s0RVoU7HPyCDUl2ZUCXiajEnVjCmrk7KbKxaj/pCJcN66qDHG6ZbG5G2ArHihVQI6
PYlEQEhMvplEQaS71ZJhK6Gtlv42klz2qo8Hjg+sllGJ3MQsoKGEdqTC1rAPq6Bgyc7GlN5caC5g
iUcbq3DurFh7FyXp5TSZd+y72ga+E5iLga0PTSI2MiU49tTRWeiW8hnJ0EELI7WyrW5NXfqp07oP
hejdI2gc7GOQVxcepJWJNCOEO2W7M6uieDc0/lsbUAkIaP22N4KPZqN/VPT0ImURZ4/j+BIbRrvT
rbhYJELD7mP3H8xxAJKNUWLM03jTII87EML8kNu1ChXFhbtNshtXzcER3dyisGHe7+JD7rpEPQq5
a4+Ktgu/4F/UNnqvQYxFAEJSq1GwKxTKJoBHvSxBqEI1YJA9Wa2D4y6NMCuW7kVvp/WmTPhqmI3D
RyuyxEKYpras60yHtekF7aFILW9cOZ1wjisjVzYMVbVxCdCA7gu/ON1Lw5s2HG7Bp5kxhzooXIsk
7MXpVMmM+ULGzU+eiZUQdybotka/IJ+IyLZERtS3c1q9NifXBzLE3nAb8ux54C1C5grvfdT2EGVG
35BMiJRS14pEv4CwoW+hKVfXHeJMDsA2LISIYwl5TG09nFS67q/ryGyPDXsgWniIwsMWuM45WCud
LnCOAIS12EXBoE1nLhbc0zE1LWiqRHc3MsQbDwl53hTKKq7Cjsy1RFS7hgCqXFTREV62EX0sz8fO
D8MBWFsYnqbkOyBaMZu1OURfq7KnRIyLwPFX/qQrHuqUuL9kjegvHSZou1L1jHd6aphHptEpu9Zo
61WKs3rdQGE5zBs/+BC1jfEOYs7nP9+b/08JASS48SX8IhzH71+d5cdX+U+Mxr/0L/3+B/0RzxF8
9/N9fP7FZqLk734OkoOwab8AjDTeMIYiNA7R9/2LHTzJM//hy9AcIYlLgcDDlzkpUzc8uU4vXYnf
f8ifcZc//5xnH+BzDpVNYjJ98PrP+gH2j6XMC5fgh5/w/RLQJ+DDkUiHYH5+8QOfXAL7jVRTQiN9
/DJX6H/kErzI9pR/G00O8Z5VdC9chh9+yvfLYL1hFqhrpGzLz8uLH/jkMqAepVjjZmE4ML9e3WV4
GHPIBtBeFwKLhLwIqu1+/6RPLoT5RjD90L8/MUxXX9f98HAhYKjudyFMWd1ThTOQvn/xA59cCEp8
OSqiiH/48v2F/7+/NvxwS//UKzTv/0I/rN5/sEi6fFIMLcykHl580icXQhNIrACcSjf3/euV3hHQ
B/e7I+w3mM1NmyzQhw/6fI1wgGHbwqHX+UovgLTo77U2MOlku7SRTjxsiNxaT+4EA9qjzUNDZX3/
ur/gr/CRYKS614UwSIaFbq5bErokX88vhC3LCga7VLH3r9d6Rxg/OjX+dNuUokxsbqh5fnlH8GWK
K5YO8T9VOf2r1fHhYf33V0fjjZyXwOyebSf8ubnpnzwT2BQhe7N6Pu4ir7Zw2LeCMskapG1FNuH3
m/7ZhaADJVePV1tBydYbEQJ7Lg1shxTLJiO5Z/eBpL8DaYP29rg6vrZNQn58GQO538qIjZb+pYuE
79nHR6ItaJ/j/75fL9X7rej1bQ2yh7vX1mBxnpLqwm9/5+frgfmGAT5uNma196/76uwVXoh962cL
VT61M2r4h0/6Y/3MhJnlQnusGl/tHrn3ijB7EOT4+4clQXuDd5DOmUw1e5VnKH3f8oA9AXkd7DY+
/Px6virArbSYnTycUF7fMyBFyHstBvJsJKSIT39+88sjFaZW2Jrf98rXdQcQHoIGcd+/P/UfUklT
RgM92w4okJFy0w5/vC/u3+j13QE/WZn/tECmTWA46HK+9ZX4pE+qIuMN2hxGiBiHvj0gr+tGeGin
SOD/fo+C9gZMB4IkeUmfXAEqAx3UNs21hyvwWvsoP4UH/emtwGKAgJjR4eOG+Hw7INFSwLD7Xj+/
1tOzvm+JRIsRRAkHIqbj84sf+OSOoIJy+A86tNe6Le5bGiEcwHBE6s6T5e/JBXDeCCkwl9yr+9er
K43YHTjz3pct//7RmUx7LJhkZD0eiZ6XysYbSiMaC2yV969XWybt23OnVIZIoerwih5ezx4Iidq0
OS+g47x/vbr74XGT2PeOcN+4urg/hT55HhDGmJrGGA416/x6tSvjvkcFCmKBj8QhWO7h9exGkEwU
tLSYoB+eiFe3V34D3e9VK7AAaswcTJUb/cl9wHNgodpBnPxKN4afrO5/WiK4/IEddGRUjPev52Uz
s1qM5YLG82u9APu2j2iT0RLAnPWti/jsDjClFVQQEfPYNHitJYKU9e35CKDn13Sp3b9/Pb8TOFjZ
sLZ0PD6ve2+UToW9LoTspwrOiiyJ3z7pkzVBmu9ootBleq2PxL7FARdAnafx8lI++eQWszgCwbHU
P7z+4Ar8hYP2Ny3PEif+l1nqE97VT9Ja/+W/8KiB+fkHPDW0IGB59i/KJNf7H30/yZb/+7+eTXFm
/c2TLz7qceb3efj2hw/481s/e6/HT/X4f+5C0pGrz8E4f2F8+DVPb1KkQv8i12XOspVv/lMK7be7
/7c/3f8VFI3dVE6UHwU///6PP+pvqpufrfvfyvjvV/Pf+/WPbr60v0rO/dZF2vcNluCQ6n/MCIJf
fYyHycW+77LIAfX8+ufPg6F9f/4/s5v09ld/iG8apn3f4dNN+vWXf+qHCh1v8jNh2bMH68lK/bt7
9XeetD0fgyt+99tf3KiPvz276r5X6K/YxPf8FH+FlLHnW/wlbNKe7/GvQY37vsG/JP3u+QZ/IeVi
33e4qbll+5dvWdn43/eWPb7x85fBK4CK936Ho9x/2fAi+337foS/EEC751/iL6W37/0ev9oeHpsf
1F/7XqbD0P/tzfQfKAUO0l/scI8fgdb8vh9hm6e3dz/voQ/vYNAh2fcdNndfKNOSfyxvirDhv6/u
qips8mp8/NEHXyQZG8aQMAxaBfu+3zpr/ZcBdcZ/4AEnJa15+fmTkt69P8NvmOpS8rD3z/8Lnrk9
H77VXdK8vM4adAL2/RCLu6z9za37H3i+FzfjXVL/5lP8Bx7wxU37OfjN3fQfeMb/GbPjHdzm6YvP
uYTW7Pvn+OeXm/R3q6GUDez9Hrfhy38NKSH//Rv86pj5zR/y8+Hz0ffxq297frKW/8bn5O6m+q//
BgAA//8=</cx:binary>
              </cx:geoCache>
            </cx:geography>
          </cx:layoutPr>
          <cx:valueColors>
            <cx:minColor>
              <a:srgbClr val="F2E584"/>
            </cx:minColor>
            <cx:maxColor>
              <a:srgbClr val="FFC000"/>
            </cx:maxColor>
          </cx:valueColors>
        </cx:series>
      </cx:plotAreaRegion>
    </cx:plotArea>
    <cx:legend pos="r" align="min" overlay="0">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Aptos Narrow" panose="02110004020202020204"/>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AE48A9-8B76-4BB6-BAD1-D12FC39B5C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C845376-C6B7-4EBD-8646-FE54703DE3FF}">
      <dgm:prSet/>
      <dgm:spPr/>
      <dgm:t>
        <a:bodyPr/>
        <a:lstStyle/>
        <a:p>
          <a:r>
            <a:rPr lang="en-GB" b="0" i="0" baseline="0"/>
            <a:t>Executive Summary</a:t>
          </a:r>
          <a:endParaRPr lang="en-US"/>
        </a:p>
      </dgm:t>
    </dgm:pt>
    <dgm:pt modelId="{162F31E8-39D1-4722-9018-AD39E0E2AB9E}" type="parTrans" cxnId="{A862B831-1973-434F-B955-F47430675DEA}">
      <dgm:prSet/>
      <dgm:spPr/>
      <dgm:t>
        <a:bodyPr/>
        <a:lstStyle/>
        <a:p>
          <a:endParaRPr lang="en-US"/>
        </a:p>
      </dgm:t>
    </dgm:pt>
    <dgm:pt modelId="{A71EAA2C-57E7-41F7-951D-D26548C2BF8A}" type="sibTrans" cxnId="{A862B831-1973-434F-B955-F47430675DEA}">
      <dgm:prSet/>
      <dgm:spPr/>
      <dgm:t>
        <a:bodyPr/>
        <a:lstStyle/>
        <a:p>
          <a:endParaRPr lang="en-US"/>
        </a:p>
      </dgm:t>
    </dgm:pt>
    <dgm:pt modelId="{9166DD50-F16E-4D6D-A89F-7A71FBE055F3}">
      <dgm:prSet/>
      <dgm:spPr/>
      <dgm:t>
        <a:bodyPr/>
        <a:lstStyle/>
        <a:p>
          <a:r>
            <a:rPr lang="en-GB" b="0" i="0" baseline="0"/>
            <a:t>Data Description</a:t>
          </a:r>
          <a:endParaRPr lang="en-US"/>
        </a:p>
      </dgm:t>
    </dgm:pt>
    <dgm:pt modelId="{431DA955-E818-47EF-9737-860B37397368}" type="parTrans" cxnId="{283779AC-4952-4A92-95B7-819176A25142}">
      <dgm:prSet/>
      <dgm:spPr/>
      <dgm:t>
        <a:bodyPr/>
        <a:lstStyle/>
        <a:p>
          <a:endParaRPr lang="en-US"/>
        </a:p>
      </dgm:t>
    </dgm:pt>
    <dgm:pt modelId="{8466AA9A-60DD-4C5C-B14C-5DA2781A0062}" type="sibTrans" cxnId="{283779AC-4952-4A92-95B7-819176A25142}">
      <dgm:prSet/>
      <dgm:spPr/>
      <dgm:t>
        <a:bodyPr/>
        <a:lstStyle/>
        <a:p>
          <a:endParaRPr lang="en-US"/>
        </a:p>
      </dgm:t>
    </dgm:pt>
    <dgm:pt modelId="{474650FF-BB97-44FD-B235-44698FCDD808}">
      <dgm:prSet/>
      <dgm:spPr/>
      <dgm:t>
        <a:bodyPr/>
        <a:lstStyle/>
        <a:p>
          <a:r>
            <a:rPr lang="en-GB" b="0" i="0" baseline="0"/>
            <a:t>Methodology</a:t>
          </a:r>
          <a:endParaRPr lang="en-US"/>
        </a:p>
      </dgm:t>
    </dgm:pt>
    <dgm:pt modelId="{319E1EFC-6501-4A32-8D79-A4B2826317C0}" type="parTrans" cxnId="{39F4BF40-9A60-423E-84F9-DFB369AFB52E}">
      <dgm:prSet/>
      <dgm:spPr/>
      <dgm:t>
        <a:bodyPr/>
        <a:lstStyle/>
        <a:p>
          <a:endParaRPr lang="en-US"/>
        </a:p>
      </dgm:t>
    </dgm:pt>
    <dgm:pt modelId="{8D5BDCD3-3F20-4DDA-988F-DDE60FBBC532}" type="sibTrans" cxnId="{39F4BF40-9A60-423E-84F9-DFB369AFB52E}">
      <dgm:prSet/>
      <dgm:spPr/>
      <dgm:t>
        <a:bodyPr/>
        <a:lstStyle/>
        <a:p>
          <a:endParaRPr lang="en-US"/>
        </a:p>
      </dgm:t>
    </dgm:pt>
    <dgm:pt modelId="{DD69F3C4-66BD-4CE6-8193-1C69232E635A}">
      <dgm:prSet/>
      <dgm:spPr/>
      <dgm:t>
        <a:bodyPr/>
        <a:lstStyle/>
        <a:p>
          <a:r>
            <a:rPr lang="en-GB" b="0" i="0" baseline="0"/>
            <a:t>Analysis</a:t>
          </a:r>
          <a:endParaRPr lang="en-US"/>
        </a:p>
      </dgm:t>
    </dgm:pt>
    <dgm:pt modelId="{E7B637F7-E7D5-4BB9-947A-46A036223AAA}" type="parTrans" cxnId="{B594E524-A423-4B77-AA36-9E771FA2B92E}">
      <dgm:prSet/>
      <dgm:spPr/>
      <dgm:t>
        <a:bodyPr/>
        <a:lstStyle/>
        <a:p>
          <a:endParaRPr lang="en-US"/>
        </a:p>
      </dgm:t>
    </dgm:pt>
    <dgm:pt modelId="{68B7D8E5-9A6A-4C58-9354-E6FAE994C352}" type="sibTrans" cxnId="{B594E524-A423-4B77-AA36-9E771FA2B92E}">
      <dgm:prSet/>
      <dgm:spPr/>
      <dgm:t>
        <a:bodyPr/>
        <a:lstStyle/>
        <a:p>
          <a:endParaRPr lang="en-US"/>
        </a:p>
      </dgm:t>
    </dgm:pt>
    <dgm:pt modelId="{C600A224-6694-48AE-9679-864FD3E9D2D7}">
      <dgm:prSet/>
      <dgm:spPr/>
      <dgm:t>
        <a:bodyPr/>
        <a:lstStyle/>
        <a:p>
          <a:r>
            <a:rPr lang="en-GB" b="0" i="0" baseline="0"/>
            <a:t>Recommendation &amp; Conclusion.</a:t>
          </a:r>
          <a:endParaRPr lang="en-US"/>
        </a:p>
      </dgm:t>
    </dgm:pt>
    <dgm:pt modelId="{B8AAC955-88AE-4640-84D3-66030A9ACE5E}" type="parTrans" cxnId="{4B27C017-2A5C-4973-A9DE-4A7FD2DEF514}">
      <dgm:prSet/>
      <dgm:spPr/>
      <dgm:t>
        <a:bodyPr/>
        <a:lstStyle/>
        <a:p>
          <a:endParaRPr lang="en-US"/>
        </a:p>
      </dgm:t>
    </dgm:pt>
    <dgm:pt modelId="{59D20850-8BCD-4E62-8E07-C49E45307AAC}" type="sibTrans" cxnId="{4B27C017-2A5C-4973-A9DE-4A7FD2DEF514}">
      <dgm:prSet/>
      <dgm:spPr/>
      <dgm:t>
        <a:bodyPr/>
        <a:lstStyle/>
        <a:p>
          <a:endParaRPr lang="en-US"/>
        </a:p>
      </dgm:t>
    </dgm:pt>
    <dgm:pt modelId="{6D7B658B-10B2-4BA6-857C-1D8D28D3CB77}" type="pres">
      <dgm:prSet presAssocID="{AFAE48A9-8B76-4BB6-BAD1-D12FC39B5CA5}" presName="linear" presStyleCnt="0">
        <dgm:presLayoutVars>
          <dgm:animLvl val="lvl"/>
          <dgm:resizeHandles val="exact"/>
        </dgm:presLayoutVars>
      </dgm:prSet>
      <dgm:spPr/>
    </dgm:pt>
    <dgm:pt modelId="{54D547EB-B82A-4BA9-99D9-C8F5F844EE69}" type="pres">
      <dgm:prSet presAssocID="{2C845376-C6B7-4EBD-8646-FE54703DE3FF}" presName="parentText" presStyleLbl="node1" presStyleIdx="0" presStyleCnt="5">
        <dgm:presLayoutVars>
          <dgm:chMax val="0"/>
          <dgm:bulletEnabled val="1"/>
        </dgm:presLayoutVars>
      </dgm:prSet>
      <dgm:spPr/>
    </dgm:pt>
    <dgm:pt modelId="{B7152D52-F592-49F6-BA7C-ADA780398415}" type="pres">
      <dgm:prSet presAssocID="{A71EAA2C-57E7-41F7-951D-D26548C2BF8A}" presName="spacer" presStyleCnt="0"/>
      <dgm:spPr/>
    </dgm:pt>
    <dgm:pt modelId="{C0A18F9F-B79B-48D0-9627-2B61BE67702D}" type="pres">
      <dgm:prSet presAssocID="{9166DD50-F16E-4D6D-A89F-7A71FBE055F3}" presName="parentText" presStyleLbl="node1" presStyleIdx="1" presStyleCnt="5">
        <dgm:presLayoutVars>
          <dgm:chMax val="0"/>
          <dgm:bulletEnabled val="1"/>
        </dgm:presLayoutVars>
      </dgm:prSet>
      <dgm:spPr/>
    </dgm:pt>
    <dgm:pt modelId="{F486F665-5EA2-4D4C-B28E-ADB3D621E973}" type="pres">
      <dgm:prSet presAssocID="{8466AA9A-60DD-4C5C-B14C-5DA2781A0062}" presName="spacer" presStyleCnt="0"/>
      <dgm:spPr/>
    </dgm:pt>
    <dgm:pt modelId="{F54ECC19-173F-4437-BC54-07C488D00ABA}" type="pres">
      <dgm:prSet presAssocID="{474650FF-BB97-44FD-B235-44698FCDD808}" presName="parentText" presStyleLbl="node1" presStyleIdx="2" presStyleCnt="5">
        <dgm:presLayoutVars>
          <dgm:chMax val="0"/>
          <dgm:bulletEnabled val="1"/>
        </dgm:presLayoutVars>
      </dgm:prSet>
      <dgm:spPr/>
    </dgm:pt>
    <dgm:pt modelId="{05DEA88B-95E6-437F-BB7A-80ABD018F9EB}" type="pres">
      <dgm:prSet presAssocID="{8D5BDCD3-3F20-4DDA-988F-DDE60FBBC532}" presName="spacer" presStyleCnt="0"/>
      <dgm:spPr/>
    </dgm:pt>
    <dgm:pt modelId="{51815D87-3275-4E08-8A08-93ED39BB7CB8}" type="pres">
      <dgm:prSet presAssocID="{DD69F3C4-66BD-4CE6-8193-1C69232E635A}" presName="parentText" presStyleLbl="node1" presStyleIdx="3" presStyleCnt="5">
        <dgm:presLayoutVars>
          <dgm:chMax val="0"/>
          <dgm:bulletEnabled val="1"/>
        </dgm:presLayoutVars>
      </dgm:prSet>
      <dgm:spPr/>
    </dgm:pt>
    <dgm:pt modelId="{713B8C2A-EDDD-4691-95EC-0D557F8ED96D}" type="pres">
      <dgm:prSet presAssocID="{68B7D8E5-9A6A-4C58-9354-E6FAE994C352}" presName="spacer" presStyleCnt="0"/>
      <dgm:spPr/>
    </dgm:pt>
    <dgm:pt modelId="{9705568B-B18F-42AF-9691-C1E285AA7A7F}" type="pres">
      <dgm:prSet presAssocID="{C600A224-6694-48AE-9679-864FD3E9D2D7}" presName="parentText" presStyleLbl="node1" presStyleIdx="4" presStyleCnt="5">
        <dgm:presLayoutVars>
          <dgm:chMax val="0"/>
          <dgm:bulletEnabled val="1"/>
        </dgm:presLayoutVars>
      </dgm:prSet>
      <dgm:spPr/>
    </dgm:pt>
  </dgm:ptLst>
  <dgm:cxnLst>
    <dgm:cxn modelId="{4B27C017-2A5C-4973-A9DE-4A7FD2DEF514}" srcId="{AFAE48A9-8B76-4BB6-BAD1-D12FC39B5CA5}" destId="{C600A224-6694-48AE-9679-864FD3E9D2D7}" srcOrd="4" destOrd="0" parTransId="{B8AAC955-88AE-4640-84D3-66030A9ACE5E}" sibTransId="{59D20850-8BCD-4E62-8E07-C49E45307AAC}"/>
    <dgm:cxn modelId="{21782A1B-9397-4074-9A92-20AD32033FA2}" type="presOf" srcId="{474650FF-BB97-44FD-B235-44698FCDD808}" destId="{F54ECC19-173F-4437-BC54-07C488D00ABA}" srcOrd="0" destOrd="0" presId="urn:microsoft.com/office/officeart/2005/8/layout/vList2"/>
    <dgm:cxn modelId="{B594E524-A423-4B77-AA36-9E771FA2B92E}" srcId="{AFAE48A9-8B76-4BB6-BAD1-D12FC39B5CA5}" destId="{DD69F3C4-66BD-4CE6-8193-1C69232E635A}" srcOrd="3" destOrd="0" parTransId="{E7B637F7-E7D5-4BB9-947A-46A036223AAA}" sibTransId="{68B7D8E5-9A6A-4C58-9354-E6FAE994C352}"/>
    <dgm:cxn modelId="{A862B831-1973-434F-B955-F47430675DEA}" srcId="{AFAE48A9-8B76-4BB6-BAD1-D12FC39B5CA5}" destId="{2C845376-C6B7-4EBD-8646-FE54703DE3FF}" srcOrd="0" destOrd="0" parTransId="{162F31E8-39D1-4722-9018-AD39E0E2AB9E}" sibTransId="{A71EAA2C-57E7-41F7-951D-D26548C2BF8A}"/>
    <dgm:cxn modelId="{39F4BF40-9A60-423E-84F9-DFB369AFB52E}" srcId="{AFAE48A9-8B76-4BB6-BAD1-D12FC39B5CA5}" destId="{474650FF-BB97-44FD-B235-44698FCDD808}" srcOrd="2" destOrd="0" parTransId="{319E1EFC-6501-4A32-8D79-A4B2826317C0}" sibTransId="{8D5BDCD3-3F20-4DDA-988F-DDE60FBBC532}"/>
    <dgm:cxn modelId="{B533C96B-40E2-4DEA-A99B-F7E3C161D341}" type="presOf" srcId="{9166DD50-F16E-4D6D-A89F-7A71FBE055F3}" destId="{C0A18F9F-B79B-48D0-9627-2B61BE67702D}" srcOrd="0" destOrd="0" presId="urn:microsoft.com/office/officeart/2005/8/layout/vList2"/>
    <dgm:cxn modelId="{6022E985-9121-4FDE-96F6-F370A49161FA}" type="presOf" srcId="{2C845376-C6B7-4EBD-8646-FE54703DE3FF}" destId="{54D547EB-B82A-4BA9-99D9-C8F5F844EE69}" srcOrd="0" destOrd="0" presId="urn:microsoft.com/office/officeart/2005/8/layout/vList2"/>
    <dgm:cxn modelId="{21D49F8B-9ADA-4EEE-A61E-1BFFDD4B3FF3}" type="presOf" srcId="{C600A224-6694-48AE-9679-864FD3E9D2D7}" destId="{9705568B-B18F-42AF-9691-C1E285AA7A7F}" srcOrd="0" destOrd="0" presId="urn:microsoft.com/office/officeart/2005/8/layout/vList2"/>
    <dgm:cxn modelId="{283779AC-4952-4A92-95B7-819176A25142}" srcId="{AFAE48A9-8B76-4BB6-BAD1-D12FC39B5CA5}" destId="{9166DD50-F16E-4D6D-A89F-7A71FBE055F3}" srcOrd="1" destOrd="0" parTransId="{431DA955-E818-47EF-9737-860B37397368}" sibTransId="{8466AA9A-60DD-4C5C-B14C-5DA2781A0062}"/>
    <dgm:cxn modelId="{42F96FB3-9488-4933-AF6C-51AA71D3CEA7}" type="presOf" srcId="{DD69F3C4-66BD-4CE6-8193-1C69232E635A}" destId="{51815D87-3275-4E08-8A08-93ED39BB7CB8}" srcOrd="0" destOrd="0" presId="urn:microsoft.com/office/officeart/2005/8/layout/vList2"/>
    <dgm:cxn modelId="{C8D2E9DD-73BC-4461-B910-361C2C375589}" type="presOf" srcId="{AFAE48A9-8B76-4BB6-BAD1-D12FC39B5CA5}" destId="{6D7B658B-10B2-4BA6-857C-1D8D28D3CB77}" srcOrd="0" destOrd="0" presId="urn:microsoft.com/office/officeart/2005/8/layout/vList2"/>
    <dgm:cxn modelId="{75D2C04F-10E2-4C6E-BC1D-FA31A35B215C}" type="presParOf" srcId="{6D7B658B-10B2-4BA6-857C-1D8D28D3CB77}" destId="{54D547EB-B82A-4BA9-99D9-C8F5F844EE69}" srcOrd="0" destOrd="0" presId="urn:microsoft.com/office/officeart/2005/8/layout/vList2"/>
    <dgm:cxn modelId="{2F2FAAD9-0652-48FA-984B-F459902F4B64}" type="presParOf" srcId="{6D7B658B-10B2-4BA6-857C-1D8D28D3CB77}" destId="{B7152D52-F592-49F6-BA7C-ADA780398415}" srcOrd="1" destOrd="0" presId="urn:microsoft.com/office/officeart/2005/8/layout/vList2"/>
    <dgm:cxn modelId="{36ED6962-5139-4361-9E1F-58706B318503}" type="presParOf" srcId="{6D7B658B-10B2-4BA6-857C-1D8D28D3CB77}" destId="{C0A18F9F-B79B-48D0-9627-2B61BE67702D}" srcOrd="2" destOrd="0" presId="urn:microsoft.com/office/officeart/2005/8/layout/vList2"/>
    <dgm:cxn modelId="{95348CE8-CBE5-4610-B2FE-EA5CA824E8FA}" type="presParOf" srcId="{6D7B658B-10B2-4BA6-857C-1D8D28D3CB77}" destId="{F486F665-5EA2-4D4C-B28E-ADB3D621E973}" srcOrd="3" destOrd="0" presId="urn:microsoft.com/office/officeart/2005/8/layout/vList2"/>
    <dgm:cxn modelId="{708488BA-2701-44DF-AA46-310FA60F620E}" type="presParOf" srcId="{6D7B658B-10B2-4BA6-857C-1D8D28D3CB77}" destId="{F54ECC19-173F-4437-BC54-07C488D00ABA}" srcOrd="4" destOrd="0" presId="urn:microsoft.com/office/officeart/2005/8/layout/vList2"/>
    <dgm:cxn modelId="{8C8B1FC7-7DD4-441B-929B-A3182A5972E6}" type="presParOf" srcId="{6D7B658B-10B2-4BA6-857C-1D8D28D3CB77}" destId="{05DEA88B-95E6-437F-BB7A-80ABD018F9EB}" srcOrd="5" destOrd="0" presId="urn:microsoft.com/office/officeart/2005/8/layout/vList2"/>
    <dgm:cxn modelId="{42A0A124-AA5A-419F-9D93-EABD229DC9CB}" type="presParOf" srcId="{6D7B658B-10B2-4BA6-857C-1D8D28D3CB77}" destId="{51815D87-3275-4E08-8A08-93ED39BB7CB8}" srcOrd="6" destOrd="0" presId="urn:microsoft.com/office/officeart/2005/8/layout/vList2"/>
    <dgm:cxn modelId="{FEE63961-0096-492A-9E7B-8DA6506274F5}" type="presParOf" srcId="{6D7B658B-10B2-4BA6-857C-1D8D28D3CB77}" destId="{713B8C2A-EDDD-4691-95EC-0D557F8ED96D}" srcOrd="7" destOrd="0" presId="urn:microsoft.com/office/officeart/2005/8/layout/vList2"/>
    <dgm:cxn modelId="{8509EA5D-F6FC-4985-80CD-F74AF5E58280}" type="presParOf" srcId="{6D7B658B-10B2-4BA6-857C-1D8D28D3CB77}" destId="{9705568B-B18F-42AF-9691-C1E285AA7A7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541BFC-015A-4703-8DB1-3EB75DA4E8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CDD19E-324C-494C-8CB0-3A3162FA8B8C}">
      <dgm:prSet/>
      <dgm:spPr/>
      <dgm:t>
        <a:bodyPr/>
        <a:lstStyle/>
        <a:p>
          <a:r>
            <a:rPr lang="en-US"/>
            <a:t>Customer churn is one of the biggest concerns for telecom companies, especially in competitive markets like Nigeria. </a:t>
          </a:r>
        </a:p>
      </dgm:t>
    </dgm:pt>
    <dgm:pt modelId="{82A485AC-92F0-47C9-909E-A5E7FE456BD6}" type="parTrans" cxnId="{5FE1F020-048F-46E2-8A4A-12996D854639}">
      <dgm:prSet/>
      <dgm:spPr/>
      <dgm:t>
        <a:bodyPr/>
        <a:lstStyle/>
        <a:p>
          <a:endParaRPr lang="en-US"/>
        </a:p>
      </dgm:t>
    </dgm:pt>
    <dgm:pt modelId="{80C6CCE6-0EF8-445B-A5B1-B87ED1100260}" type="sibTrans" cxnId="{5FE1F020-048F-46E2-8A4A-12996D854639}">
      <dgm:prSet/>
      <dgm:spPr/>
      <dgm:t>
        <a:bodyPr/>
        <a:lstStyle/>
        <a:p>
          <a:endParaRPr lang="en-US"/>
        </a:p>
      </dgm:t>
    </dgm:pt>
    <dgm:pt modelId="{FB2754A1-6A59-4C16-99BA-B825C6A7892D}">
      <dgm:prSet/>
      <dgm:spPr/>
      <dgm:t>
        <a:bodyPr/>
        <a:lstStyle/>
        <a:p>
          <a:r>
            <a:rPr lang="en-GB"/>
            <a:t>This project analyses customer behaviour to understand churn and retention patterns of MTN customers.</a:t>
          </a:r>
          <a:endParaRPr lang="en-US"/>
        </a:p>
      </dgm:t>
    </dgm:pt>
    <dgm:pt modelId="{16840BCE-CEE1-4900-953C-695AB54CFDCA}" type="parTrans" cxnId="{4C852977-9403-4F71-BAA1-D5C00CD17CC3}">
      <dgm:prSet/>
      <dgm:spPr/>
      <dgm:t>
        <a:bodyPr/>
        <a:lstStyle/>
        <a:p>
          <a:endParaRPr lang="en-US"/>
        </a:p>
      </dgm:t>
    </dgm:pt>
    <dgm:pt modelId="{4DBDA28D-E6F9-48CF-AC5A-4962A819DE33}" type="sibTrans" cxnId="{4C852977-9403-4F71-BAA1-D5C00CD17CC3}">
      <dgm:prSet/>
      <dgm:spPr/>
      <dgm:t>
        <a:bodyPr/>
        <a:lstStyle/>
        <a:p>
          <a:endParaRPr lang="en-US"/>
        </a:p>
      </dgm:t>
    </dgm:pt>
    <dgm:pt modelId="{F5EA4BF1-24B0-440F-B89D-CEE79FE07DE7}" type="pres">
      <dgm:prSet presAssocID="{8C541BFC-015A-4703-8DB1-3EB75DA4E86D}" presName="root" presStyleCnt="0">
        <dgm:presLayoutVars>
          <dgm:dir/>
          <dgm:resizeHandles val="exact"/>
        </dgm:presLayoutVars>
      </dgm:prSet>
      <dgm:spPr/>
    </dgm:pt>
    <dgm:pt modelId="{64B54115-1493-4326-BEBF-37325F610AA0}" type="pres">
      <dgm:prSet presAssocID="{12CDD19E-324C-494C-8CB0-3A3162FA8B8C}" presName="compNode" presStyleCnt="0"/>
      <dgm:spPr/>
    </dgm:pt>
    <dgm:pt modelId="{A6348CE7-6DC2-4CCB-A2CB-E4994D716DCF}" type="pres">
      <dgm:prSet presAssocID="{12CDD19E-324C-494C-8CB0-3A3162FA8B8C}" presName="bgRect" presStyleLbl="bgShp" presStyleIdx="0" presStyleCnt="2"/>
      <dgm:spPr/>
    </dgm:pt>
    <dgm:pt modelId="{8E9E5C93-ECCC-4CFA-AAC8-BFBBB848441F}" type="pres">
      <dgm:prSet presAssocID="{12CDD19E-324C-494C-8CB0-3A3162FA8B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1DEEA94-E9A4-4AE2-9027-0231F13FB4A1}" type="pres">
      <dgm:prSet presAssocID="{12CDD19E-324C-494C-8CB0-3A3162FA8B8C}" presName="spaceRect" presStyleCnt="0"/>
      <dgm:spPr/>
    </dgm:pt>
    <dgm:pt modelId="{D3CD0499-C2BB-4E4F-89A8-4FBD75A93300}" type="pres">
      <dgm:prSet presAssocID="{12CDD19E-324C-494C-8CB0-3A3162FA8B8C}" presName="parTx" presStyleLbl="revTx" presStyleIdx="0" presStyleCnt="2">
        <dgm:presLayoutVars>
          <dgm:chMax val="0"/>
          <dgm:chPref val="0"/>
        </dgm:presLayoutVars>
      </dgm:prSet>
      <dgm:spPr/>
    </dgm:pt>
    <dgm:pt modelId="{592D4E7F-8DFD-4C04-8F72-0EC3C49877E2}" type="pres">
      <dgm:prSet presAssocID="{80C6CCE6-0EF8-445B-A5B1-B87ED1100260}" presName="sibTrans" presStyleCnt="0"/>
      <dgm:spPr/>
    </dgm:pt>
    <dgm:pt modelId="{5D5AD45E-21E4-41F6-A393-88BB820676DB}" type="pres">
      <dgm:prSet presAssocID="{FB2754A1-6A59-4C16-99BA-B825C6A7892D}" presName="compNode" presStyleCnt="0"/>
      <dgm:spPr/>
    </dgm:pt>
    <dgm:pt modelId="{4E8B6639-2E31-4A1B-AD0D-2EDABE0136F6}" type="pres">
      <dgm:prSet presAssocID="{FB2754A1-6A59-4C16-99BA-B825C6A7892D}" presName="bgRect" presStyleLbl="bgShp" presStyleIdx="1" presStyleCnt="2"/>
      <dgm:spPr/>
    </dgm:pt>
    <dgm:pt modelId="{F5DF6CDA-7D81-413D-8F35-68554999F831}" type="pres">
      <dgm:prSet presAssocID="{FB2754A1-6A59-4C16-99BA-B825C6A789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FB4892F-F8BF-445F-90FB-1DACE38DA2E1}" type="pres">
      <dgm:prSet presAssocID="{FB2754A1-6A59-4C16-99BA-B825C6A7892D}" presName="spaceRect" presStyleCnt="0"/>
      <dgm:spPr/>
    </dgm:pt>
    <dgm:pt modelId="{B470230E-4B30-45CE-9B80-278C8521A368}" type="pres">
      <dgm:prSet presAssocID="{FB2754A1-6A59-4C16-99BA-B825C6A7892D}" presName="parTx" presStyleLbl="revTx" presStyleIdx="1" presStyleCnt="2">
        <dgm:presLayoutVars>
          <dgm:chMax val="0"/>
          <dgm:chPref val="0"/>
        </dgm:presLayoutVars>
      </dgm:prSet>
      <dgm:spPr/>
    </dgm:pt>
  </dgm:ptLst>
  <dgm:cxnLst>
    <dgm:cxn modelId="{5FE1F020-048F-46E2-8A4A-12996D854639}" srcId="{8C541BFC-015A-4703-8DB1-3EB75DA4E86D}" destId="{12CDD19E-324C-494C-8CB0-3A3162FA8B8C}" srcOrd="0" destOrd="0" parTransId="{82A485AC-92F0-47C9-909E-A5E7FE456BD6}" sibTransId="{80C6CCE6-0EF8-445B-A5B1-B87ED1100260}"/>
    <dgm:cxn modelId="{4C852977-9403-4F71-BAA1-D5C00CD17CC3}" srcId="{8C541BFC-015A-4703-8DB1-3EB75DA4E86D}" destId="{FB2754A1-6A59-4C16-99BA-B825C6A7892D}" srcOrd="1" destOrd="0" parTransId="{16840BCE-CEE1-4900-953C-695AB54CFDCA}" sibTransId="{4DBDA28D-E6F9-48CF-AC5A-4962A819DE33}"/>
    <dgm:cxn modelId="{9CD4CA57-7A13-48A0-A6F3-BC407C61C85A}" type="presOf" srcId="{12CDD19E-324C-494C-8CB0-3A3162FA8B8C}" destId="{D3CD0499-C2BB-4E4F-89A8-4FBD75A93300}" srcOrd="0" destOrd="0" presId="urn:microsoft.com/office/officeart/2018/2/layout/IconVerticalSolidList"/>
    <dgm:cxn modelId="{5F81FBB8-2471-4901-83A4-006D9BA19A1B}" type="presOf" srcId="{8C541BFC-015A-4703-8DB1-3EB75DA4E86D}" destId="{F5EA4BF1-24B0-440F-B89D-CEE79FE07DE7}" srcOrd="0" destOrd="0" presId="urn:microsoft.com/office/officeart/2018/2/layout/IconVerticalSolidList"/>
    <dgm:cxn modelId="{131728D5-6757-42DB-BA38-FCFC40A739A3}" type="presOf" srcId="{FB2754A1-6A59-4C16-99BA-B825C6A7892D}" destId="{B470230E-4B30-45CE-9B80-278C8521A368}" srcOrd="0" destOrd="0" presId="urn:microsoft.com/office/officeart/2018/2/layout/IconVerticalSolidList"/>
    <dgm:cxn modelId="{D5A3D4DE-EFC3-430D-A46D-F61486ACE873}" type="presParOf" srcId="{F5EA4BF1-24B0-440F-B89D-CEE79FE07DE7}" destId="{64B54115-1493-4326-BEBF-37325F610AA0}" srcOrd="0" destOrd="0" presId="urn:microsoft.com/office/officeart/2018/2/layout/IconVerticalSolidList"/>
    <dgm:cxn modelId="{EC3C5B6A-91FB-4BB8-9FEA-A940234BB4A0}" type="presParOf" srcId="{64B54115-1493-4326-BEBF-37325F610AA0}" destId="{A6348CE7-6DC2-4CCB-A2CB-E4994D716DCF}" srcOrd="0" destOrd="0" presId="urn:microsoft.com/office/officeart/2018/2/layout/IconVerticalSolidList"/>
    <dgm:cxn modelId="{780CD230-C549-4C5C-9F60-1AC4E61D82FE}" type="presParOf" srcId="{64B54115-1493-4326-BEBF-37325F610AA0}" destId="{8E9E5C93-ECCC-4CFA-AAC8-BFBBB848441F}" srcOrd="1" destOrd="0" presId="urn:microsoft.com/office/officeart/2018/2/layout/IconVerticalSolidList"/>
    <dgm:cxn modelId="{1B524F0A-6D2C-4EEC-8291-3DF443477DD5}" type="presParOf" srcId="{64B54115-1493-4326-BEBF-37325F610AA0}" destId="{91DEEA94-E9A4-4AE2-9027-0231F13FB4A1}" srcOrd="2" destOrd="0" presId="urn:microsoft.com/office/officeart/2018/2/layout/IconVerticalSolidList"/>
    <dgm:cxn modelId="{6A335657-FA29-4331-A6F5-69E71DD0C5F8}" type="presParOf" srcId="{64B54115-1493-4326-BEBF-37325F610AA0}" destId="{D3CD0499-C2BB-4E4F-89A8-4FBD75A93300}" srcOrd="3" destOrd="0" presId="urn:microsoft.com/office/officeart/2018/2/layout/IconVerticalSolidList"/>
    <dgm:cxn modelId="{9941F9DE-5F1A-4C8B-97ED-066384656CB3}" type="presParOf" srcId="{F5EA4BF1-24B0-440F-B89D-CEE79FE07DE7}" destId="{592D4E7F-8DFD-4C04-8F72-0EC3C49877E2}" srcOrd="1" destOrd="0" presId="urn:microsoft.com/office/officeart/2018/2/layout/IconVerticalSolidList"/>
    <dgm:cxn modelId="{94895C3F-105F-4DDB-B48F-495960FC4293}" type="presParOf" srcId="{F5EA4BF1-24B0-440F-B89D-CEE79FE07DE7}" destId="{5D5AD45E-21E4-41F6-A393-88BB820676DB}" srcOrd="2" destOrd="0" presId="urn:microsoft.com/office/officeart/2018/2/layout/IconVerticalSolidList"/>
    <dgm:cxn modelId="{C00D5F4A-09CC-46A8-998F-C46D1327E98A}" type="presParOf" srcId="{5D5AD45E-21E4-41F6-A393-88BB820676DB}" destId="{4E8B6639-2E31-4A1B-AD0D-2EDABE0136F6}" srcOrd="0" destOrd="0" presId="urn:microsoft.com/office/officeart/2018/2/layout/IconVerticalSolidList"/>
    <dgm:cxn modelId="{877C0ECC-07B1-4702-95D6-4DAEBC24B205}" type="presParOf" srcId="{5D5AD45E-21E4-41F6-A393-88BB820676DB}" destId="{F5DF6CDA-7D81-413D-8F35-68554999F831}" srcOrd="1" destOrd="0" presId="urn:microsoft.com/office/officeart/2018/2/layout/IconVerticalSolidList"/>
    <dgm:cxn modelId="{72AAB908-8B8A-4213-BDBA-DC93799F1B0F}" type="presParOf" srcId="{5D5AD45E-21E4-41F6-A393-88BB820676DB}" destId="{BFB4892F-F8BF-445F-90FB-1DACE38DA2E1}" srcOrd="2" destOrd="0" presId="urn:microsoft.com/office/officeart/2018/2/layout/IconVerticalSolidList"/>
    <dgm:cxn modelId="{09523763-AEF3-4585-95BC-8C2B6744E3E7}" type="presParOf" srcId="{5D5AD45E-21E4-41F6-A393-88BB820676DB}" destId="{B470230E-4B30-45CE-9B80-278C8521A3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AA5A45-3661-43E6-B486-C5CBBE4F7EA3}"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BCD1564-A7B3-4FA6-B324-F55AFCB8AA19}">
      <dgm:prSet/>
      <dgm:spPr/>
      <dgm:t>
        <a:bodyPr/>
        <a:lstStyle/>
        <a:p>
          <a:r>
            <a:rPr lang="en-GB"/>
            <a:t>Inspected the dataset using Microsoft Excel in-built functions.</a:t>
          </a:r>
          <a:endParaRPr lang="en-US"/>
        </a:p>
      </dgm:t>
    </dgm:pt>
    <dgm:pt modelId="{4883E76B-DF52-4F84-9FCB-C3D159E0DA4D}" type="parTrans" cxnId="{45C62FA0-7B7F-4D03-950D-D52BCD076B3A}">
      <dgm:prSet/>
      <dgm:spPr/>
      <dgm:t>
        <a:bodyPr/>
        <a:lstStyle/>
        <a:p>
          <a:endParaRPr lang="en-US"/>
        </a:p>
      </dgm:t>
    </dgm:pt>
    <dgm:pt modelId="{6DF35F19-D80E-45D5-A5B1-8EC14694DB36}" type="sibTrans" cxnId="{45C62FA0-7B7F-4D03-950D-D52BCD076B3A}">
      <dgm:prSet/>
      <dgm:spPr/>
      <dgm:t>
        <a:bodyPr/>
        <a:lstStyle/>
        <a:p>
          <a:endParaRPr lang="en-US"/>
        </a:p>
      </dgm:t>
    </dgm:pt>
    <dgm:pt modelId="{C4E7E192-CA9D-4099-B612-BD64A903AD69}">
      <dgm:prSet/>
      <dgm:spPr/>
      <dgm:t>
        <a:bodyPr/>
        <a:lstStyle/>
        <a:p>
          <a:r>
            <a:rPr lang="en-GB"/>
            <a:t>Conducted analysis using tools like Power Query and DAX functions.</a:t>
          </a:r>
          <a:endParaRPr lang="en-US"/>
        </a:p>
      </dgm:t>
    </dgm:pt>
    <dgm:pt modelId="{02FB1C43-5B3B-4E5A-A10B-A6F6A827A173}" type="parTrans" cxnId="{F8F4D751-1714-4F0A-A396-D33EA57C10EC}">
      <dgm:prSet/>
      <dgm:spPr/>
      <dgm:t>
        <a:bodyPr/>
        <a:lstStyle/>
        <a:p>
          <a:endParaRPr lang="en-US"/>
        </a:p>
      </dgm:t>
    </dgm:pt>
    <dgm:pt modelId="{8A8D3879-CD4A-41E4-91E8-2008545C9C24}" type="sibTrans" cxnId="{F8F4D751-1714-4F0A-A396-D33EA57C10EC}">
      <dgm:prSet/>
      <dgm:spPr/>
      <dgm:t>
        <a:bodyPr/>
        <a:lstStyle/>
        <a:p>
          <a:endParaRPr lang="en-US"/>
        </a:p>
      </dgm:t>
    </dgm:pt>
    <dgm:pt modelId="{97E4CC43-273F-4A4D-B4C8-6BD24FA80925}">
      <dgm:prSet/>
      <dgm:spPr/>
      <dgm:t>
        <a:bodyPr/>
        <a:lstStyle/>
        <a:p>
          <a:r>
            <a:rPr lang="en-GB"/>
            <a:t>Visualized trends and distributions.</a:t>
          </a:r>
          <a:endParaRPr lang="en-US"/>
        </a:p>
      </dgm:t>
    </dgm:pt>
    <dgm:pt modelId="{798952AD-ED16-4BE1-AE1A-321905C152C0}" type="parTrans" cxnId="{93BA77F9-3D91-40A4-8FDC-3DE8071014D8}">
      <dgm:prSet/>
      <dgm:spPr/>
      <dgm:t>
        <a:bodyPr/>
        <a:lstStyle/>
        <a:p>
          <a:endParaRPr lang="en-US"/>
        </a:p>
      </dgm:t>
    </dgm:pt>
    <dgm:pt modelId="{FF49537C-11EE-459F-AB87-4CCECD293AC5}" type="sibTrans" cxnId="{93BA77F9-3D91-40A4-8FDC-3DE8071014D8}">
      <dgm:prSet/>
      <dgm:spPr/>
      <dgm:t>
        <a:bodyPr/>
        <a:lstStyle/>
        <a:p>
          <a:endParaRPr lang="en-US"/>
        </a:p>
      </dgm:t>
    </dgm:pt>
    <dgm:pt modelId="{602397DB-EF06-435F-BFA4-4D78881D349B}">
      <dgm:prSet/>
      <dgm:spPr/>
      <dgm:t>
        <a:bodyPr/>
        <a:lstStyle/>
        <a:p>
          <a:r>
            <a:rPr lang="en-GB"/>
            <a:t>Summarized insights and built presentations in PowerPoint.</a:t>
          </a:r>
          <a:endParaRPr lang="en-US"/>
        </a:p>
      </dgm:t>
    </dgm:pt>
    <dgm:pt modelId="{50DD9930-CCB3-4188-A2E8-AD8D9339D4C5}" type="parTrans" cxnId="{75ED09DA-0455-43C4-BAA6-0040E677F680}">
      <dgm:prSet/>
      <dgm:spPr/>
      <dgm:t>
        <a:bodyPr/>
        <a:lstStyle/>
        <a:p>
          <a:endParaRPr lang="en-US"/>
        </a:p>
      </dgm:t>
    </dgm:pt>
    <dgm:pt modelId="{87CC8674-DF16-462D-9634-4B701CA0CCE8}" type="sibTrans" cxnId="{75ED09DA-0455-43C4-BAA6-0040E677F680}">
      <dgm:prSet/>
      <dgm:spPr/>
      <dgm:t>
        <a:bodyPr/>
        <a:lstStyle/>
        <a:p>
          <a:endParaRPr lang="en-US"/>
        </a:p>
      </dgm:t>
    </dgm:pt>
    <dgm:pt modelId="{52FEF48B-321D-45BB-B449-4CEB8B5C34E4}" type="pres">
      <dgm:prSet presAssocID="{41AA5A45-3661-43E6-B486-C5CBBE4F7EA3}" presName="root" presStyleCnt="0">
        <dgm:presLayoutVars>
          <dgm:dir/>
          <dgm:resizeHandles val="exact"/>
        </dgm:presLayoutVars>
      </dgm:prSet>
      <dgm:spPr/>
    </dgm:pt>
    <dgm:pt modelId="{FCB376F8-5BC2-415D-B7B0-7BEB89588554}" type="pres">
      <dgm:prSet presAssocID="{FBCD1564-A7B3-4FA6-B324-F55AFCB8AA19}" presName="compNode" presStyleCnt="0"/>
      <dgm:spPr/>
    </dgm:pt>
    <dgm:pt modelId="{61712905-F1AA-422E-9B30-3BFC79C6B10B}" type="pres">
      <dgm:prSet presAssocID="{FBCD1564-A7B3-4FA6-B324-F55AFCB8AA19}" presName="bgRect" presStyleLbl="bgShp" presStyleIdx="0" presStyleCnt="4"/>
      <dgm:spPr/>
    </dgm:pt>
    <dgm:pt modelId="{C17C50C4-C768-4959-9328-23C0AE0CB39C}" type="pres">
      <dgm:prSet presAssocID="{FBCD1564-A7B3-4FA6-B324-F55AFCB8AA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765014F-3B6F-41A9-A22A-5BD4EEBEC2E6}" type="pres">
      <dgm:prSet presAssocID="{FBCD1564-A7B3-4FA6-B324-F55AFCB8AA19}" presName="spaceRect" presStyleCnt="0"/>
      <dgm:spPr/>
    </dgm:pt>
    <dgm:pt modelId="{FB41845E-37C1-4D0A-81E1-9E9E38ED67E8}" type="pres">
      <dgm:prSet presAssocID="{FBCD1564-A7B3-4FA6-B324-F55AFCB8AA19}" presName="parTx" presStyleLbl="revTx" presStyleIdx="0" presStyleCnt="4">
        <dgm:presLayoutVars>
          <dgm:chMax val="0"/>
          <dgm:chPref val="0"/>
        </dgm:presLayoutVars>
      </dgm:prSet>
      <dgm:spPr/>
    </dgm:pt>
    <dgm:pt modelId="{CD47F0FE-CD1D-441A-8FDF-9947A21B2FF2}" type="pres">
      <dgm:prSet presAssocID="{6DF35F19-D80E-45D5-A5B1-8EC14694DB36}" presName="sibTrans" presStyleCnt="0"/>
      <dgm:spPr/>
    </dgm:pt>
    <dgm:pt modelId="{8130BD6F-6750-4E07-A4CD-AC56CABC6589}" type="pres">
      <dgm:prSet presAssocID="{C4E7E192-CA9D-4099-B612-BD64A903AD69}" presName="compNode" presStyleCnt="0"/>
      <dgm:spPr/>
    </dgm:pt>
    <dgm:pt modelId="{3FEA7010-523A-4B63-A187-DC78D5E243DA}" type="pres">
      <dgm:prSet presAssocID="{C4E7E192-CA9D-4099-B612-BD64A903AD69}" presName="bgRect" presStyleLbl="bgShp" presStyleIdx="1" presStyleCnt="4"/>
      <dgm:spPr/>
    </dgm:pt>
    <dgm:pt modelId="{B1697B54-8E96-4B13-A29A-392497002E5E}" type="pres">
      <dgm:prSet presAssocID="{C4E7E192-CA9D-4099-B612-BD64A903AD6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8794B99-3F44-403C-B686-741DC205D905}" type="pres">
      <dgm:prSet presAssocID="{C4E7E192-CA9D-4099-B612-BD64A903AD69}" presName="spaceRect" presStyleCnt="0"/>
      <dgm:spPr/>
    </dgm:pt>
    <dgm:pt modelId="{0A8623D4-E2BA-470F-9099-D55F14BCBDDD}" type="pres">
      <dgm:prSet presAssocID="{C4E7E192-CA9D-4099-B612-BD64A903AD69}" presName="parTx" presStyleLbl="revTx" presStyleIdx="1" presStyleCnt="4">
        <dgm:presLayoutVars>
          <dgm:chMax val="0"/>
          <dgm:chPref val="0"/>
        </dgm:presLayoutVars>
      </dgm:prSet>
      <dgm:spPr/>
    </dgm:pt>
    <dgm:pt modelId="{FF29EF26-31BF-4AB6-8024-164FD7828407}" type="pres">
      <dgm:prSet presAssocID="{8A8D3879-CD4A-41E4-91E8-2008545C9C24}" presName="sibTrans" presStyleCnt="0"/>
      <dgm:spPr/>
    </dgm:pt>
    <dgm:pt modelId="{6ADB7CA2-202C-42FF-AA2D-9D2F536DD4E6}" type="pres">
      <dgm:prSet presAssocID="{97E4CC43-273F-4A4D-B4C8-6BD24FA80925}" presName="compNode" presStyleCnt="0"/>
      <dgm:spPr/>
    </dgm:pt>
    <dgm:pt modelId="{EDEB39F5-4F0C-4415-BAC7-6DCF9509D3D6}" type="pres">
      <dgm:prSet presAssocID="{97E4CC43-273F-4A4D-B4C8-6BD24FA80925}" presName="bgRect" presStyleLbl="bgShp" presStyleIdx="2" presStyleCnt="4"/>
      <dgm:spPr/>
    </dgm:pt>
    <dgm:pt modelId="{2BCFBF0E-C97B-4F60-9E5A-D0C0A0678ABA}" type="pres">
      <dgm:prSet presAssocID="{97E4CC43-273F-4A4D-B4C8-6BD24FA809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045C39B8-D7CB-4C80-863B-849261EF8646}" type="pres">
      <dgm:prSet presAssocID="{97E4CC43-273F-4A4D-B4C8-6BD24FA80925}" presName="spaceRect" presStyleCnt="0"/>
      <dgm:spPr/>
    </dgm:pt>
    <dgm:pt modelId="{3920CEFF-E712-481E-9A06-B9030327EF1C}" type="pres">
      <dgm:prSet presAssocID="{97E4CC43-273F-4A4D-B4C8-6BD24FA80925}" presName="parTx" presStyleLbl="revTx" presStyleIdx="2" presStyleCnt="4">
        <dgm:presLayoutVars>
          <dgm:chMax val="0"/>
          <dgm:chPref val="0"/>
        </dgm:presLayoutVars>
      </dgm:prSet>
      <dgm:spPr/>
    </dgm:pt>
    <dgm:pt modelId="{D9A41CBE-983A-4243-9275-7A84D7740AC0}" type="pres">
      <dgm:prSet presAssocID="{FF49537C-11EE-459F-AB87-4CCECD293AC5}" presName="sibTrans" presStyleCnt="0"/>
      <dgm:spPr/>
    </dgm:pt>
    <dgm:pt modelId="{871DE963-84AA-4638-8C57-026D99BC1130}" type="pres">
      <dgm:prSet presAssocID="{602397DB-EF06-435F-BFA4-4D78881D349B}" presName="compNode" presStyleCnt="0"/>
      <dgm:spPr/>
    </dgm:pt>
    <dgm:pt modelId="{6FFCC6C5-2003-4FDD-9F64-8DE2FFECA3F8}" type="pres">
      <dgm:prSet presAssocID="{602397DB-EF06-435F-BFA4-4D78881D349B}" presName="bgRect" presStyleLbl="bgShp" presStyleIdx="3" presStyleCnt="4"/>
      <dgm:spPr/>
    </dgm:pt>
    <dgm:pt modelId="{A45AE401-8E3C-41C9-A73C-A3673ACA8FE2}" type="pres">
      <dgm:prSet presAssocID="{602397DB-EF06-435F-BFA4-4D78881D349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2F09D692-39AE-4637-84D8-C1EB80FE54A6}" type="pres">
      <dgm:prSet presAssocID="{602397DB-EF06-435F-BFA4-4D78881D349B}" presName="spaceRect" presStyleCnt="0"/>
      <dgm:spPr/>
    </dgm:pt>
    <dgm:pt modelId="{48A331C4-325B-49FE-96EE-8823FB04ACA7}" type="pres">
      <dgm:prSet presAssocID="{602397DB-EF06-435F-BFA4-4D78881D349B}" presName="parTx" presStyleLbl="revTx" presStyleIdx="3" presStyleCnt="4">
        <dgm:presLayoutVars>
          <dgm:chMax val="0"/>
          <dgm:chPref val="0"/>
        </dgm:presLayoutVars>
      </dgm:prSet>
      <dgm:spPr/>
    </dgm:pt>
  </dgm:ptLst>
  <dgm:cxnLst>
    <dgm:cxn modelId="{5839AA32-92D8-4E52-B336-9B9734A384CA}" type="presOf" srcId="{FBCD1564-A7B3-4FA6-B324-F55AFCB8AA19}" destId="{FB41845E-37C1-4D0A-81E1-9E9E38ED67E8}" srcOrd="0" destOrd="0" presId="urn:microsoft.com/office/officeart/2018/2/layout/IconVerticalSolidList"/>
    <dgm:cxn modelId="{5F670363-4BF4-4F5B-A3AE-FB1C47B0D37C}" type="presOf" srcId="{C4E7E192-CA9D-4099-B612-BD64A903AD69}" destId="{0A8623D4-E2BA-470F-9099-D55F14BCBDDD}" srcOrd="0" destOrd="0" presId="urn:microsoft.com/office/officeart/2018/2/layout/IconVerticalSolidList"/>
    <dgm:cxn modelId="{97380171-2BC7-466E-B4D8-351992D13B87}" type="presOf" srcId="{602397DB-EF06-435F-BFA4-4D78881D349B}" destId="{48A331C4-325B-49FE-96EE-8823FB04ACA7}" srcOrd="0" destOrd="0" presId="urn:microsoft.com/office/officeart/2018/2/layout/IconVerticalSolidList"/>
    <dgm:cxn modelId="{F8F4D751-1714-4F0A-A396-D33EA57C10EC}" srcId="{41AA5A45-3661-43E6-B486-C5CBBE4F7EA3}" destId="{C4E7E192-CA9D-4099-B612-BD64A903AD69}" srcOrd="1" destOrd="0" parTransId="{02FB1C43-5B3B-4E5A-A10B-A6F6A827A173}" sibTransId="{8A8D3879-CD4A-41E4-91E8-2008545C9C24}"/>
    <dgm:cxn modelId="{6F0E6557-5893-4016-885D-0853721B050F}" type="presOf" srcId="{41AA5A45-3661-43E6-B486-C5CBBE4F7EA3}" destId="{52FEF48B-321D-45BB-B449-4CEB8B5C34E4}" srcOrd="0" destOrd="0" presId="urn:microsoft.com/office/officeart/2018/2/layout/IconVerticalSolidList"/>
    <dgm:cxn modelId="{45C62FA0-7B7F-4D03-950D-D52BCD076B3A}" srcId="{41AA5A45-3661-43E6-B486-C5CBBE4F7EA3}" destId="{FBCD1564-A7B3-4FA6-B324-F55AFCB8AA19}" srcOrd="0" destOrd="0" parTransId="{4883E76B-DF52-4F84-9FCB-C3D159E0DA4D}" sibTransId="{6DF35F19-D80E-45D5-A5B1-8EC14694DB36}"/>
    <dgm:cxn modelId="{2AEE2CBD-EEA0-46C5-A4D1-1D8FD0C42127}" type="presOf" srcId="{97E4CC43-273F-4A4D-B4C8-6BD24FA80925}" destId="{3920CEFF-E712-481E-9A06-B9030327EF1C}" srcOrd="0" destOrd="0" presId="urn:microsoft.com/office/officeart/2018/2/layout/IconVerticalSolidList"/>
    <dgm:cxn modelId="{75ED09DA-0455-43C4-BAA6-0040E677F680}" srcId="{41AA5A45-3661-43E6-B486-C5CBBE4F7EA3}" destId="{602397DB-EF06-435F-BFA4-4D78881D349B}" srcOrd="3" destOrd="0" parTransId="{50DD9930-CCB3-4188-A2E8-AD8D9339D4C5}" sibTransId="{87CC8674-DF16-462D-9634-4B701CA0CCE8}"/>
    <dgm:cxn modelId="{93BA77F9-3D91-40A4-8FDC-3DE8071014D8}" srcId="{41AA5A45-3661-43E6-B486-C5CBBE4F7EA3}" destId="{97E4CC43-273F-4A4D-B4C8-6BD24FA80925}" srcOrd="2" destOrd="0" parTransId="{798952AD-ED16-4BE1-AE1A-321905C152C0}" sibTransId="{FF49537C-11EE-459F-AB87-4CCECD293AC5}"/>
    <dgm:cxn modelId="{9271C880-619E-41FE-9911-2769C42C3885}" type="presParOf" srcId="{52FEF48B-321D-45BB-B449-4CEB8B5C34E4}" destId="{FCB376F8-5BC2-415D-B7B0-7BEB89588554}" srcOrd="0" destOrd="0" presId="urn:microsoft.com/office/officeart/2018/2/layout/IconVerticalSolidList"/>
    <dgm:cxn modelId="{C044F99F-25E5-4FA2-885F-8AA49F359AE5}" type="presParOf" srcId="{FCB376F8-5BC2-415D-B7B0-7BEB89588554}" destId="{61712905-F1AA-422E-9B30-3BFC79C6B10B}" srcOrd="0" destOrd="0" presId="urn:microsoft.com/office/officeart/2018/2/layout/IconVerticalSolidList"/>
    <dgm:cxn modelId="{2C8E5713-EEA1-4C3D-A824-B2DC1510B4CA}" type="presParOf" srcId="{FCB376F8-5BC2-415D-B7B0-7BEB89588554}" destId="{C17C50C4-C768-4959-9328-23C0AE0CB39C}" srcOrd="1" destOrd="0" presId="urn:microsoft.com/office/officeart/2018/2/layout/IconVerticalSolidList"/>
    <dgm:cxn modelId="{887EE32F-6F0E-4FCE-AF15-866D96841361}" type="presParOf" srcId="{FCB376F8-5BC2-415D-B7B0-7BEB89588554}" destId="{F765014F-3B6F-41A9-A22A-5BD4EEBEC2E6}" srcOrd="2" destOrd="0" presId="urn:microsoft.com/office/officeart/2018/2/layout/IconVerticalSolidList"/>
    <dgm:cxn modelId="{A6B2C308-4EFB-4455-A8A6-16215F1431AE}" type="presParOf" srcId="{FCB376F8-5BC2-415D-B7B0-7BEB89588554}" destId="{FB41845E-37C1-4D0A-81E1-9E9E38ED67E8}" srcOrd="3" destOrd="0" presId="urn:microsoft.com/office/officeart/2018/2/layout/IconVerticalSolidList"/>
    <dgm:cxn modelId="{B9139258-AAF1-4F09-9C04-BF506A06BB9B}" type="presParOf" srcId="{52FEF48B-321D-45BB-B449-4CEB8B5C34E4}" destId="{CD47F0FE-CD1D-441A-8FDF-9947A21B2FF2}" srcOrd="1" destOrd="0" presId="urn:microsoft.com/office/officeart/2018/2/layout/IconVerticalSolidList"/>
    <dgm:cxn modelId="{1F557F04-5021-45D7-955B-4881A55DBF8A}" type="presParOf" srcId="{52FEF48B-321D-45BB-B449-4CEB8B5C34E4}" destId="{8130BD6F-6750-4E07-A4CD-AC56CABC6589}" srcOrd="2" destOrd="0" presId="urn:microsoft.com/office/officeart/2018/2/layout/IconVerticalSolidList"/>
    <dgm:cxn modelId="{BA8E4F05-C4BE-4E8C-87F6-CBF846838268}" type="presParOf" srcId="{8130BD6F-6750-4E07-A4CD-AC56CABC6589}" destId="{3FEA7010-523A-4B63-A187-DC78D5E243DA}" srcOrd="0" destOrd="0" presId="urn:microsoft.com/office/officeart/2018/2/layout/IconVerticalSolidList"/>
    <dgm:cxn modelId="{ADD9B8E2-43B8-48B7-B421-B6368F7F3192}" type="presParOf" srcId="{8130BD6F-6750-4E07-A4CD-AC56CABC6589}" destId="{B1697B54-8E96-4B13-A29A-392497002E5E}" srcOrd="1" destOrd="0" presId="urn:microsoft.com/office/officeart/2018/2/layout/IconVerticalSolidList"/>
    <dgm:cxn modelId="{63FE684C-AC28-4B28-AFE9-9969056AA101}" type="presParOf" srcId="{8130BD6F-6750-4E07-A4CD-AC56CABC6589}" destId="{F8794B99-3F44-403C-B686-741DC205D905}" srcOrd="2" destOrd="0" presId="urn:microsoft.com/office/officeart/2018/2/layout/IconVerticalSolidList"/>
    <dgm:cxn modelId="{5D448320-0D3A-4315-AB09-7C05C219344A}" type="presParOf" srcId="{8130BD6F-6750-4E07-A4CD-AC56CABC6589}" destId="{0A8623D4-E2BA-470F-9099-D55F14BCBDDD}" srcOrd="3" destOrd="0" presId="urn:microsoft.com/office/officeart/2018/2/layout/IconVerticalSolidList"/>
    <dgm:cxn modelId="{6CC40E18-9282-4A2C-8EC5-4D2A5D092711}" type="presParOf" srcId="{52FEF48B-321D-45BB-B449-4CEB8B5C34E4}" destId="{FF29EF26-31BF-4AB6-8024-164FD7828407}" srcOrd="3" destOrd="0" presId="urn:microsoft.com/office/officeart/2018/2/layout/IconVerticalSolidList"/>
    <dgm:cxn modelId="{95B038C8-0AAF-434F-809F-651F27AEE623}" type="presParOf" srcId="{52FEF48B-321D-45BB-B449-4CEB8B5C34E4}" destId="{6ADB7CA2-202C-42FF-AA2D-9D2F536DD4E6}" srcOrd="4" destOrd="0" presId="urn:microsoft.com/office/officeart/2018/2/layout/IconVerticalSolidList"/>
    <dgm:cxn modelId="{83E34301-3F13-4FB4-9EFB-6FF38B814AD5}" type="presParOf" srcId="{6ADB7CA2-202C-42FF-AA2D-9D2F536DD4E6}" destId="{EDEB39F5-4F0C-4415-BAC7-6DCF9509D3D6}" srcOrd="0" destOrd="0" presId="urn:microsoft.com/office/officeart/2018/2/layout/IconVerticalSolidList"/>
    <dgm:cxn modelId="{C23BBC03-0DAB-4A81-A2F3-9880F16A059B}" type="presParOf" srcId="{6ADB7CA2-202C-42FF-AA2D-9D2F536DD4E6}" destId="{2BCFBF0E-C97B-4F60-9E5A-D0C0A0678ABA}" srcOrd="1" destOrd="0" presId="urn:microsoft.com/office/officeart/2018/2/layout/IconVerticalSolidList"/>
    <dgm:cxn modelId="{EBFCFB90-A23A-401C-A963-C0489671692B}" type="presParOf" srcId="{6ADB7CA2-202C-42FF-AA2D-9D2F536DD4E6}" destId="{045C39B8-D7CB-4C80-863B-849261EF8646}" srcOrd="2" destOrd="0" presId="urn:microsoft.com/office/officeart/2018/2/layout/IconVerticalSolidList"/>
    <dgm:cxn modelId="{D65B4F34-817F-4761-899C-B476620D59F3}" type="presParOf" srcId="{6ADB7CA2-202C-42FF-AA2D-9D2F536DD4E6}" destId="{3920CEFF-E712-481E-9A06-B9030327EF1C}" srcOrd="3" destOrd="0" presId="urn:microsoft.com/office/officeart/2018/2/layout/IconVerticalSolidList"/>
    <dgm:cxn modelId="{FC5B4792-21CB-4D76-904C-2CEBA6207DBE}" type="presParOf" srcId="{52FEF48B-321D-45BB-B449-4CEB8B5C34E4}" destId="{D9A41CBE-983A-4243-9275-7A84D7740AC0}" srcOrd="5" destOrd="0" presId="urn:microsoft.com/office/officeart/2018/2/layout/IconVerticalSolidList"/>
    <dgm:cxn modelId="{607E1240-FE25-4860-A575-17E119FD0BCF}" type="presParOf" srcId="{52FEF48B-321D-45BB-B449-4CEB8B5C34E4}" destId="{871DE963-84AA-4638-8C57-026D99BC1130}" srcOrd="6" destOrd="0" presId="urn:microsoft.com/office/officeart/2018/2/layout/IconVerticalSolidList"/>
    <dgm:cxn modelId="{83B0FB80-5856-4217-A687-269D61D43F48}" type="presParOf" srcId="{871DE963-84AA-4638-8C57-026D99BC1130}" destId="{6FFCC6C5-2003-4FDD-9F64-8DE2FFECA3F8}" srcOrd="0" destOrd="0" presId="urn:microsoft.com/office/officeart/2018/2/layout/IconVerticalSolidList"/>
    <dgm:cxn modelId="{E0356D7F-504A-495D-B58F-BC253FAD50CD}" type="presParOf" srcId="{871DE963-84AA-4638-8C57-026D99BC1130}" destId="{A45AE401-8E3C-41C9-A73C-A3673ACA8FE2}" srcOrd="1" destOrd="0" presId="urn:microsoft.com/office/officeart/2018/2/layout/IconVerticalSolidList"/>
    <dgm:cxn modelId="{A3BD666C-54A6-4B71-874C-24A0182FFF54}" type="presParOf" srcId="{871DE963-84AA-4638-8C57-026D99BC1130}" destId="{2F09D692-39AE-4637-84D8-C1EB80FE54A6}" srcOrd="2" destOrd="0" presId="urn:microsoft.com/office/officeart/2018/2/layout/IconVerticalSolidList"/>
    <dgm:cxn modelId="{95C03BAA-342D-4A92-9090-A7F314E14B80}" type="presParOf" srcId="{871DE963-84AA-4638-8C57-026D99BC1130}" destId="{48A331C4-325B-49FE-96EE-8823FB04ACA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D547EB-B82A-4BA9-99D9-C8F5F844EE69}">
      <dsp:nvSpPr>
        <dsp:cNvPr id="0" name=""/>
        <dsp:cNvSpPr/>
      </dsp:nvSpPr>
      <dsp:spPr>
        <a:xfrm>
          <a:off x="0" y="349410"/>
          <a:ext cx="6900512" cy="884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0" i="0" kern="1200" baseline="0"/>
            <a:t>Executive Summary</a:t>
          </a:r>
          <a:endParaRPr lang="en-US" sz="3600" kern="1200"/>
        </a:p>
      </dsp:txBody>
      <dsp:txXfrm>
        <a:off x="43179" y="392589"/>
        <a:ext cx="6814154" cy="798162"/>
      </dsp:txXfrm>
    </dsp:sp>
    <dsp:sp modelId="{C0A18F9F-B79B-48D0-9627-2B61BE67702D}">
      <dsp:nvSpPr>
        <dsp:cNvPr id="0" name=""/>
        <dsp:cNvSpPr/>
      </dsp:nvSpPr>
      <dsp:spPr>
        <a:xfrm>
          <a:off x="0" y="1337610"/>
          <a:ext cx="6900512" cy="884520"/>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0" i="0" kern="1200" baseline="0"/>
            <a:t>Data Description</a:t>
          </a:r>
          <a:endParaRPr lang="en-US" sz="3600" kern="1200"/>
        </a:p>
      </dsp:txBody>
      <dsp:txXfrm>
        <a:off x="43179" y="1380789"/>
        <a:ext cx="6814154" cy="798162"/>
      </dsp:txXfrm>
    </dsp:sp>
    <dsp:sp modelId="{F54ECC19-173F-4437-BC54-07C488D00ABA}">
      <dsp:nvSpPr>
        <dsp:cNvPr id="0" name=""/>
        <dsp:cNvSpPr/>
      </dsp:nvSpPr>
      <dsp:spPr>
        <a:xfrm>
          <a:off x="0" y="2325810"/>
          <a:ext cx="6900512" cy="8845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0" i="0" kern="1200" baseline="0"/>
            <a:t>Methodology</a:t>
          </a:r>
          <a:endParaRPr lang="en-US" sz="3600" kern="1200"/>
        </a:p>
      </dsp:txBody>
      <dsp:txXfrm>
        <a:off x="43179" y="2368989"/>
        <a:ext cx="6814154" cy="798162"/>
      </dsp:txXfrm>
    </dsp:sp>
    <dsp:sp modelId="{51815D87-3275-4E08-8A08-93ED39BB7CB8}">
      <dsp:nvSpPr>
        <dsp:cNvPr id="0" name=""/>
        <dsp:cNvSpPr/>
      </dsp:nvSpPr>
      <dsp:spPr>
        <a:xfrm>
          <a:off x="0" y="3314010"/>
          <a:ext cx="6900512" cy="884520"/>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0" i="0" kern="1200" baseline="0"/>
            <a:t>Analysis</a:t>
          </a:r>
          <a:endParaRPr lang="en-US" sz="3600" kern="1200"/>
        </a:p>
      </dsp:txBody>
      <dsp:txXfrm>
        <a:off x="43179" y="3357189"/>
        <a:ext cx="6814154" cy="798162"/>
      </dsp:txXfrm>
    </dsp:sp>
    <dsp:sp modelId="{9705568B-B18F-42AF-9691-C1E285AA7A7F}">
      <dsp:nvSpPr>
        <dsp:cNvPr id="0" name=""/>
        <dsp:cNvSpPr/>
      </dsp:nvSpPr>
      <dsp:spPr>
        <a:xfrm>
          <a:off x="0" y="4302210"/>
          <a:ext cx="6900512" cy="8845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0" i="0" kern="1200" baseline="0"/>
            <a:t>Recommendation &amp; Conclusion.</a:t>
          </a:r>
          <a:endParaRPr lang="en-US" sz="3600" kern="1200"/>
        </a:p>
      </dsp:txBody>
      <dsp:txXfrm>
        <a:off x="43179" y="4345389"/>
        <a:ext cx="6814154" cy="798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48CE7-6DC2-4CCB-A2CB-E4994D716DCF}">
      <dsp:nvSpPr>
        <dsp:cNvPr id="0" name=""/>
        <dsp:cNvSpPr/>
      </dsp:nvSpPr>
      <dsp:spPr>
        <a:xfrm>
          <a:off x="0" y="899622"/>
          <a:ext cx="6900512" cy="16608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E5C93-ECCC-4CFA-AAC8-BFBBB848441F}">
      <dsp:nvSpPr>
        <dsp:cNvPr id="0" name=""/>
        <dsp:cNvSpPr/>
      </dsp:nvSpPr>
      <dsp:spPr>
        <a:xfrm>
          <a:off x="502404" y="1273312"/>
          <a:ext cx="913463" cy="91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D0499-C2BB-4E4F-89A8-4FBD75A93300}">
      <dsp:nvSpPr>
        <dsp:cNvPr id="0" name=""/>
        <dsp:cNvSpPr/>
      </dsp:nvSpPr>
      <dsp:spPr>
        <a:xfrm>
          <a:off x="1918272" y="899622"/>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022350">
            <a:lnSpc>
              <a:spcPct val="90000"/>
            </a:lnSpc>
            <a:spcBef>
              <a:spcPct val="0"/>
            </a:spcBef>
            <a:spcAft>
              <a:spcPct val="35000"/>
            </a:spcAft>
            <a:buNone/>
          </a:pPr>
          <a:r>
            <a:rPr lang="en-US" sz="2300" kern="1200"/>
            <a:t>Customer churn is one of the biggest concerns for telecom companies, especially in competitive markets like Nigeria. </a:t>
          </a:r>
        </a:p>
      </dsp:txBody>
      <dsp:txXfrm>
        <a:off x="1918272" y="899622"/>
        <a:ext cx="4982239" cy="1660842"/>
      </dsp:txXfrm>
    </dsp:sp>
    <dsp:sp modelId="{4E8B6639-2E31-4A1B-AD0D-2EDABE0136F6}">
      <dsp:nvSpPr>
        <dsp:cNvPr id="0" name=""/>
        <dsp:cNvSpPr/>
      </dsp:nvSpPr>
      <dsp:spPr>
        <a:xfrm>
          <a:off x="0" y="2975675"/>
          <a:ext cx="6900512" cy="16608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DF6CDA-7D81-413D-8F35-68554999F831}">
      <dsp:nvSpPr>
        <dsp:cNvPr id="0" name=""/>
        <dsp:cNvSpPr/>
      </dsp:nvSpPr>
      <dsp:spPr>
        <a:xfrm>
          <a:off x="502404" y="3349365"/>
          <a:ext cx="913463" cy="91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70230E-4B30-45CE-9B80-278C8521A368}">
      <dsp:nvSpPr>
        <dsp:cNvPr id="0" name=""/>
        <dsp:cNvSpPr/>
      </dsp:nvSpPr>
      <dsp:spPr>
        <a:xfrm>
          <a:off x="1918272" y="2975675"/>
          <a:ext cx="4982239" cy="1660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72" tIns="175772" rIns="175772" bIns="175772" numCol="1" spcCol="1270" anchor="ctr" anchorCtr="0">
          <a:noAutofit/>
        </a:bodyPr>
        <a:lstStyle/>
        <a:p>
          <a:pPr marL="0" lvl="0" indent="0" algn="l" defTabSz="1022350">
            <a:lnSpc>
              <a:spcPct val="90000"/>
            </a:lnSpc>
            <a:spcBef>
              <a:spcPct val="0"/>
            </a:spcBef>
            <a:spcAft>
              <a:spcPct val="35000"/>
            </a:spcAft>
            <a:buNone/>
          </a:pPr>
          <a:r>
            <a:rPr lang="en-GB" sz="2300" kern="1200"/>
            <a:t>This project analyses customer behaviour to understand churn and retention patterns of MTN customers.</a:t>
          </a:r>
          <a:endParaRPr lang="en-US" sz="2300" kern="1200"/>
        </a:p>
      </dsp:txBody>
      <dsp:txXfrm>
        <a:off x="1918272" y="2975675"/>
        <a:ext cx="4982239" cy="1660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12905-F1AA-422E-9B30-3BFC79C6B10B}">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7C50C4-C768-4959-9328-23C0AE0CB39C}">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41845E-37C1-4D0A-81E1-9E9E38ED67E8}">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a:t>Inspected the dataset using Microsoft Excel in-built functions.</a:t>
          </a:r>
          <a:endParaRPr lang="en-US" sz="2200" kern="1200"/>
        </a:p>
      </dsp:txBody>
      <dsp:txXfrm>
        <a:off x="1339618" y="2288"/>
        <a:ext cx="5024605" cy="1159843"/>
      </dsp:txXfrm>
    </dsp:sp>
    <dsp:sp modelId="{3FEA7010-523A-4B63-A187-DC78D5E243DA}">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697B54-8E96-4B13-A29A-392497002E5E}">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8623D4-E2BA-470F-9099-D55F14BCBDDD}">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a:t>Conducted analysis using tools like Power Query and DAX functions.</a:t>
          </a:r>
          <a:endParaRPr lang="en-US" sz="2200" kern="1200"/>
        </a:p>
      </dsp:txBody>
      <dsp:txXfrm>
        <a:off x="1339618" y="1452092"/>
        <a:ext cx="5024605" cy="1159843"/>
      </dsp:txXfrm>
    </dsp:sp>
    <dsp:sp modelId="{EDEB39F5-4F0C-4415-BAC7-6DCF9509D3D6}">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FBF0E-C97B-4F60-9E5A-D0C0A0678ABA}">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20CEFF-E712-481E-9A06-B9030327EF1C}">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a:t>Visualized trends and distributions.</a:t>
          </a:r>
          <a:endParaRPr lang="en-US" sz="2200" kern="1200"/>
        </a:p>
      </dsp:txBody>
      <dsp:txXfrm>
        <a:off x="1339618" y="2901896"/>
        <a:ext cx="5024605" cy="1159843"/>
      </dsp:txXfrm>
    </dsp:sp>
    <dsp:sp modelId="{6FFCC6C5-2003-4FDD-9F64-8DE2FFECA3F8}">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5AE401-8E3C-41C9-A73C-A3673ACA8FE2}">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A331C4-325B-49FE-96EE-8823FB04ACA7}">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GB" sz="2200" kern="1200"/>
            <a:t>Summarized insights and built presentations in PowerPoint.</a:t>
          </a:r>
          <a:endParaRPr lang="en-US" sz="2200" kern="1200"/>
        </a:p>
      </dsp:txBody>
      <dsp:txXfrm>
        <a:off x="1339618" y="4351700"/>
        <a:ext cx="5024605" cy="11598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BAF6-C0D7-4931-B4E9-9C53D080C90C}"/>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45E480FB-1C8D-D85B-A562-ADDEE0D14FF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DF7156A2-9D67-9728-9AA9-C57F2866F10E}"/>
              </a:ext>
            </a:extLst>
          </p:cNvPr>
          <p:cNvSpPr txBox="1">
            <a:spLocks noGrp="1"/>
          </p:cNvSpPr>
          <p:nvPr>
            <p:ph type="dt" sz="half" idx="7"/>
          </p:nvPr>
        </p:nvSpPr>
        <p:spPr/>
        <p:txBody>
          <a:bodyPr/>
          <a:lstStyle>
            <a:lvl1pPr>
              <a:defRPr/>
            </a:lvl1pPr>
          </a:lstStyle>
          <a:p>
            <a:pPr lvl="0"/>
            <a:fld id="{8F7A25B7-7A65-440F-81A2-40BCECAD47B6}" type="datetime1">
              <a:rPr lang="en-GB"/>
              <a:pPr lvl="0"/>
              <a:t>29/05/2025</a:t>
            </a:fld>
            <a:endParaRPr lang="en-GB"/>
          </a:p>
        </p:txBody>
      </p:sp>
      <p:sp>
        <p:nvSpPr>
          <p:cNvPr id="5" name="Footer Placeholder 4">
            <a:extLst>
              <a:ext uri="{FF2B5EF4-FFF2-40B4-BE49-F238E27FC236}">
                <a16:creationId xmlns:a16="http://schemas.microsoft.com/office/drawing/2014/main" id="{829E05F5-C9AB-D512-3A25-414C992EC8BE}"/>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22A372E-1AA9-AEB8-1E73-64F5138ECD07}"/>
              </a:ext>
            </a:extLst>
          </p:cNvPr>
          <p:cNvSpPr txBox="1">
            <a:spLocks noGrp="1"/>
          </p:cNvSpPr>
          <p:nvPr>
            <p:ph type="sldNum" sz="quarter" idx="8"/>
          </p:nvPr>
        </p:nvSpPr>
        <p:spPr/>
        <p:txBody>
          <a:bodyPr/>
          <a:lstStyle>
            <a:lvl1pPr>
              <a:defRPr/>
            </a:lvl1pPr>
          </a:lstStyle>
          <a:p>
            <a:pPr lvl="0"/>
            <a:fld id="{D99921B0-144C-4527-8EF5-BF111B103A61}" type="slidenum">
              <a:t>‹#›</a:t>
            </a:fld>
            <a:endParaRPr lang="en-GB"/>
          </a:p>
        </p:txBody>
      </p:sp>
    </p:spTree>
    <p:extLst>
      <p:ext uri="{BB962C8B-B14F-4D97-AF65-F5344CB8AC3E}">
        <p14:creationId xmlns:p14="http://schemas.microsoft.com/office/powerpoint/2010/main" val="35358167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8EF1-1A94-C4A4-1C46-72A47B6238A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335F7938-4CDF-8EEF-39C9-00EACB84B26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5A75BE-24AE-DF3E-3558-D62BC4BD9EA6}"/>
              </a:ext>
            </a:extLst>
          </p:cNvPr>
          <p:cNvSpPr txBox="1">
            <a:spLocks noGrp="1"/>
          </p:cNvSpPr>
          <p:nvPr>
            <p:ph type="dt" sz="half" idx="7"/>
          </p:nvPr>
        </p:nvSpPr>
        <p:spPr/>
        <p:txBody>
          <a:bodyPr/>
          <a:lstStyle>
            <a:lvl1pPr>
              <a:defRPr/>
            </a:lvl1pPr>
          </a:lstStyle>
          <a:p>
            <a:pPr lvl="0"/>
            <a:fld id="{62D95DA2-2324-462D-8113-7DAC50877357}" type="datetime1">
              <a:rPr lang="en-GB"/>
              <a:pPr lvl="0"/>
              <a:t>29/05/2025</a:t>
            </a:fld>
            <a:endParaRPr lang="en-GB"/>
          </a:p>
        </p:txBody>
      </p:sp>
      <p:sp>
        <p:nvSpPr>
          <p:cNvPr id="5" name="Footer Placeholder 4">
            <a:extLst>
              <a:ext uri="{FF2B5EF4-FFF2-40B4-BE49-F238E27FC236}">
                <a16:creationId xmlns:a16="http://schemas.microsoft.com/office/drawing/2014/main" id="{453987E1-2BE1-74E9-B034-97563616FFD8}"/>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44F8664-211B-19DE-FFA6-FEFB2D964EF6}"/>
              </a:ext>
            </a:extLst>
          </p:cNvPr>
          <p:cNvSpPr txBox="1">
            <a:spLocks noGrp="1"/>
          </p:cNvSpPr>
          <p:nvPr>
            <p:ph type="sldNum" sz="quarter" idx="8"/>
          </p:nvPr>
        </p:nvSpPr>
        <p:spPr/>
        <p:txBody>
          <a:bodyPr/>
          <a:lstStyle>
            <a:lvl1pPr>
              <a:defRPr/>
            </a:lvl1pPr>
          </a:lstStyle>
          <a:p>
            <a:pPr lvl="0"/>
            <a:fld id="{6867F61C-E9AD-4B67-B6B3-EA10516992D7}" type="slidenum">
              <a:t>‹#›</a:t>
            </a:fld>
            <a:endParaRPr lang="en-GB"/>
          </a:p>
        </p:txBody>
      </p:sp>
    </p:spTree>
    <p:extLst>
      <p:ext uri="{BB962C8B-B14F-4D97-AF65-F5344CB8AC3E}">
        <p14:creationId xmlns:p14="http://schemas.microsoft.com/office/powerpoint/2010/main" val="397938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FD6C2-D065-C75E-E67E-3E13C24D717D}"/>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1CDAF595-6FC3-CD91-51FD-D4D0D0F38115}"/>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48F4AE-F3B8-645E-A1DC-CFF85490332A}"/>
              </a:ext>
            </a:extLst>
          </p:cNvPr>
          <p:cNvSpPr txBox="1">
            <a:spLocks noGrp="1"/>
          </p:cNvSpPr>
          <p:nvPr>
            <p:ph type="dt" sz="half" idx="7"/>
          </p:nvPr>
        </p:nvSpPr>
        <p:spPr/>
        <p:txBody>
          <a:bodyPr/>
          <a:lstStyle>
            <a:lvl1pPr>
              <a:defRPr/>
            </a:lvl1pPr>
          </a:lstStyle>
          <a:p>
            <a:pPr lvl="0"/>
            <a:fld id="{4C14F610-2089-43BB-A8B4-1F5646A0C4D8}" type="datetime1">
              <a:rPr lang="en-GB"/>
              <a:pPr lvl="0"/>
              <a:t>29/05/2025</a:t>
            </a:fld>
            <a:endParaRPr lang="en-GB"/>
          </a:p>
        </p:txBody>
      </p:sp>
      <p:sp>
        <p:nvSpPr>
          <p:cNvPr id="5" name="Footer Placeholder 4">
            <a:extLst>
              <a:ext uri="{FF2B5EF4-FFF2-40B4-BE49-F238E27FC236}">
                <a16:creationId xmlns:a16="http://schemas.microsoft.com/office/drawing/2014/main" id="{E2E52784-2541-CFD6-A936-4AF95380043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58FA32BF-3022-5BAA-4DEE-1F41C26BEA5A}"/>
              </a:ext>
            </a:extLst>
          </p:cNvPr>
          <p:cNvSpPr txBox="1">
            <a:spLocks noGrp="1"/>
          </p:cNvSpPr>
          <p:nvPr>
            <p:ph type="sldNum" sz="quarter" idx="8"/>
          </p:nvPr>
        </p:nvSpPr>
        <p:spPr/>
        <p:txBody>
          <a:bodyPr/>
          <a:lstStyle>
            <a:lvl1pPr>
              <a:defRPr/>
            </a:lvl1pPr>
          </a:lstStyle>
          <a:p>
            <a:pPr lvl="0"/>
            <a:fld id="{62E693EA-A2AD-4585-8FBC-B4CE10BB01E3}" type="slidenum">
              <a:t>‹#›</a:t>
            </a:fld>
            <a:endParaRPr lang="en-GB"/>
          </a:p>
        </p:txBody>
      </p:sp>
    </p:spTree>
    <p:extLst>
      <p:ext uri="{BB962C8B-B14F-4D97-AF65-F5344CB8AC3E}">
        <p14:creationId xmlns:p14="http://schemas.microsoft.com/office/powerpoint/2010/main" val="1026585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3D12-F797-5471-5C94-90B15CE6ECB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AEB2FEBE-AB94-9433-1D9F-C870B34D228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ACBD58-0ED6-B6EA-6111-E7839C033F7D}"/>
              </a:ext>
            </a:extLst>
          </p:cNvPr>
          <p:cNvSpPr txBox="1">
            <a:spLocks noGrp="1"/>
          </p:cNvSpPr>
          <p:nvPr>
            <p:ph type="dt" sz="half" idx="7"/>
          </p:nvPr>
        </p:nvSpPr>
        <p:spPr/>
        <p:txBody>
          <a:bodyPr/>
          <a:lstStyle>
            <a:lvl1pPr>
              <a:defRPr/>
            </a:lvl1pPr>
          </a:lstStyle>
          <a:p>
            <a:pPr lvl="0"/>
            <a:fld id="{FAA4E83D-12C0-4407-B8EF-22A86ACE6A8B}" type="datetime1">
              <a:rPr lang="en-GB"/>
              <a:pPr lvl="0"/>
              <a:t>29/05/2025</a:t>
            </a:fld>
            <a:endParaRPr lang="en-GB"/>
          </a:p>
        </p:txBody>
      </p:sp>
      <p:sp>
        <p:nvSpPr>
          <p:cNvPr id="5" name="Footer Placeholder 4">
            <a:extLst>
              <a:ext uri="{FF2B5EF4-FFF2-40B4-BE49-F238E27FC236}">
                <a16:creationId xmlns:a16="http://schemas.microsoft.com/office/drawing/2014/main" id="{73A3D10C-2485-F89C-38E3-5FC87415AF0B}"/>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CD25128-F3F0-DD83-8F69-899ADA5D43AB}"/>
              </a:ext>
            </a:extLst>
          </p:cNvPr>
          <p:cNvSpPr txBox="1">
            <a:spLocks noGrp="1"/>
          </p:cNvSpPr>
          <p:nvPr>
            <p:ph type="sldNum" sz="quarter" idx="8"/>
          </p:nvPr>
        </p:nvSpPr>
        <p:spPr/>
        <p:txBody>
          <a:bodyPr/>
          <a:lstStyle>
            <a:lvl1pPr>
              <a:defRPr/>
            </a:lvl1pPr>
          </a:lstStyle>
          <a:p>
            <a:pPr lvl="0"/>
            <a:fld id="{DF170CAE-9E27-4BB0-9161-C811E05A6FE4}" type="slidenum">
              <a:t>‹#›</a:t>
            </a:fld>
            <a:endParaRPr lang="en-GB"/>
          </a:p>
        </p:txBody>
      </p:sp>
    </p:spTree>
    <p:extLst>
      <p:ext uri="{BB962C8B-B14F-4D97-AF65-F5344CB8AC3E}">
        <p14:creationId xmlns:p14="http://schemas.microsoft.com/office/powerpoint/2010/main" val="428348504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C9D0-E2BF-D2F6-6D84-CCA433EB526B}"/>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3A999C9F-D547-ABF9-9A97-B9B987817DF8}"/>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C9B33CDB-0BD6-0D30-A37A-85E4C287ACE7}"/>
              </a:ext>
            </a:extLst>
          </p:cNvPr>
          <p:cNvSpPr txBox="1">
            <a:spLocks noGrp="1"/>
          </p:cNvSpPr>
          <p:nvPr>
            <p:ph type="dt" sz="half" idx="7"/>
          </p:nvPr>
        </p:nvSpPr>
        <p:spPr/>
        <p:txBody>
          <a:bodyPr/>
          <a:lstStyle>
            <a:lvl1pPr>
              <a:defRPr/>
            </a:lvl1pPr>
          </a:lstStyle>
          <a:p>
            <a:pPr lvl="0"/>
            <a:fld id="{3D783F3F-FCE3-442C-8D53-36B60EDCB1A0}" type="datetime1">
              <a:rPr lang="en-GB"/>
              <a:pPr lvl="0"/>
              <a:t>29/05/2025</a:t>
            </a:fld>
            <a:endParaRPr lang="en-GB"/>
          </a:p>
        </p:txBody>
      </p:sp>
      <p:sp>
        <p:nvSpPr>
          <p:cNvPr id="5" name="Footer Placeholder 4">
            <a:extLst>
              <a:ext uri="{FF2B5EF4-FFF2-40B4-BE49-F238E27FC236}">
                <a16:creationId xmlns:a16="http://schemas.microsoft.com/office/drawing/2014/main" id="{1BE3C16B-01C9-7048-41C3-87979A63C403}"/>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4D2D3D2B-06DE-90D1-542C-C85BB94AECB4}"/>
              </a:ext>
            </a:extLst>
          </p:cNvPr>
          <p:cNvSpPr txBox="1">
            <a:spLocks noGrp="1"/>
          </p:cNvSpPr>
          <p:nvPr>
            <p:ph type="sldNum" sz="quarter" idx="8"/>
          </p:nvPr>
        </p:nvSpPr>
        <p:spPr/>
        <p:txBody>
          <a:bodyPr/>
          <a:lstStyle>
            <a:lvl1pPr>
              <a:defRPr/>
            </a:lvl1pPr>
          </a:lstStyle>
          <a:p>
            <a:pPr lvl="0"/>
            <a:fld id="{B5608612-8548-4600-AE1B-3513DD0C781A}" type="slidenum">
              <a:t>‹#›</a:t>
            </a:fld>
            <a:endParaRPr lang="en-GB"/>
          </a:p>
        </p:txBody>
      </p:sp>
    </p:spTree>
    <p:extLst>
      <p:ext uri="{BB962C8B-B14F-4D97-AF65-F5344CB8AC3E}">
        <p14:creationId xmlns:p14="http://schemas.microsoft.com/office/powerpoint/2010/main" val="156440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2F78-09A4-B9DB-4429-BBC37E5332B6}"/>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C58C55E2-263C-620D-3797-1CE7F8BD487C}"/>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D5385F6-EB64-C667-7974-F7037010DED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DAB83D-73C4-BEB4-F6BD-8B238DC467BC}"/>
              </a:ext>
            </a:extLst>
          </p:cNvPr>
          <p:cNvSpPr txBox="1">
            <a:spLocks noGrp="1"/>
          </p:cNvSpPr>
          <p:nvPr>
            <p:ph type="dt" sz="half" idx="7"/>
          </p:nvPr>
        </p:nvSpPr>
        <p:spPr/>
        <p:txBody>
          <a:bodyPr/>
          <a:lstStyle>
            <a:lvl1pPr>
              <a:defRPr/>
            </a:lvl1pPr>
          </a:lstStyle>
          <a:p>
            <a:pPr lvl="0"/>
            <a:fld id="{CE9D0FC4-9B15-4529-8C0D-DB0B92477153}" type="datetime1">
              <a:rPr lang="en-GB"/>
              <a:pPr lvl="0"/>
              <a:t>29/05/2025</a:t>
            </a:fld>
            <a:endParaRPr lang="en-GB"/>
          </a:p>
        </p:txBody>
      </p:sp>
      <p:sp>
        <p:nvSpPr>
          <p:cNvPr id="6" name="Footer Placeholder 5">
            <a:extLst>
              <a:ext uri="{FF2B5EF4-FFF2-40B4-BE49-F238E27FC236}">
                <a16:creationId xmlns:a16="http://schemas.microsoft.com/office/drawing/2014/main" id="{90C71FB9-CA1E-E2C5-AB71-5774D7D329F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C36907BD-7884-D4A9-70C0-F09F8A92F1C3}"/>
              </a:ext>
            </a:extLst>
          </p:cNvPr>
          <p:cNvSpPr txBox="1">
            <a:spLocks noGrp="1"/>
          </p:cNvSpPr>
          <p:nvPr>
            <p:ph type="sldNum" sz="quarter" idx="8"/>
          </p:nvPr>
        </p:nvSpPr>
        <p:spPr/>
        <p:txBody>
          <a:bodyPr/>
          <a:lstStyle>
            <a:lvl1pPr>
              <a:defRPr/>
            </a:lvl1pPr>
          </a:lstStyle>
          <a:p>
            <a:pPr lvl="0"/>
            <a:fld id="{CCC2DF35-FD17-4C89-A326-123713378302}" type="slidenum">
              <a:t>‹#›</a:t>
            </a:fld>
            <a:endParaRPr lang="en-GB"/>
          </a:p>
        </p:txBody>
      </p:sp>
    </p:spTree>
    <p:extLst>
      <p:ext uri="{BB962C8B-B14F-4D97-AF65-F5344CB8AC3E}">
        <p14:creationId xmlns:p14="http://schemas.microsoft.com/office/powerpoint/2010/main" val="30915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8B2B-5616-6A6D-D457-1A2EB94E2016}"/>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B344FC28-314F-5C76-17FE-076D21AC0E7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C92C2CD-9465-D195-438B-C05796640DB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15E15AC-05F4-A042-62BE-3AEB3D9C45CA}"/>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23013A19-CECA-2C13-4D3B-33EFABF38B95}"/>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099253-B6C9-4569-6749-B83045BFA2F6}"/>
              </a:ext>
            </a:extLst>
          </p:cNvPr>
          <p:cNvSpPr txBox="1">
            <a:spLocks noGrp="1"/>
          </p:cNvSpPr>
          <p:nvPr>
            <p:ph type="dt" sz="half" idx="7"/>
          </p:nvPr>
        </p:nvSpPr>
        <p:spPr/>
        <p:txBody>
          <a:bodyPr/>
          <a:lstStyle>
            <a:lvl1pPr>
              <a:defRPr/>
            </a:lvl1pPr>
          </a:lstStyle>
          <a:p>
            <a:pPr lvl="0"/>
            <a:fld id="{F78B037D-876C-42E4-9B3C-5C562C593B87}" type="datetime1">
              <a:rPr lang="en-GB"/>
              <a:pPr lvl="0"/>
              <a:t>29/05/2025</a:t>
            </a:fld>
            <a:endParaRPr lang="en-GB"/>
          </a:p>
        </p:txBody>
      </p:sp>
      <p:sp>
        <p:nvSpPr>
          <p:cNvPr id="8" name="Footer Placeholder 7">
            <a:extLst>
              <a:ext uri="{FF2B5EF4-FFF2-40B4-BE49-F238E27FC236}">
                <a16:creationId xmlns:a16="http://schemas.microsoft.com/office/drawing/2014/main" id="{1416BAAD-047B-4A08-4583-BF3507F471A0}"/>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8AFAB454-30A4-0CA3-A9A0-3120DF040125}"/>
              </a:ext>
            </a:extLst>
          </p:cNvPr>
          <p:cNvSpPr txBox="1">
            <a:spLocks noGrp="1"/>
          </p:cNvSpPr>
          <p:nvPr>
            <p:ph type="sldNum" sz="quarter" idx="8"/>
          </p:nvPr>
        </p:nvSpPr>
        <p:spPr/>
        <p:txBody>
          <a:bodyPr/>
          <a:lstStyle>
            <a:lvl1pPr>
              <a:defRPr/>
            </a:lvl1pPr>
          </a:lstStyle>
          <a:p>
            <a:pPr lvl="0"/>
            <a:fld id="{B09CC774-B6C2-49A4-B0BA-E71462155E2E}" type="slidenum">
              <a:t>‹#›</a:t>
            </a:fld>
            <a:endParaRPr lang="en-GB"/>
          </a:p>
        </p:txBody>
      </p:sp>
    </p:spTree>
    <p:extLst>
      <p:ext uri="{BB962C8B-B14F-4D97-AF65-F5344CB8AC3E}">
        <p14:creationId xmlns:p14="http://schemas.microsoft.com/office/powerpoint/2010/main" val="82520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9C83-DDE9-B439-2371-C94631B5E5F2}"/>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E478E62F-03F3-B478-A899-1E25AA5A5BCC}"/>
              </a:ext>
            </a:extLst>
          </p:cNvPr>
          <p:cNvSpPr txBox="1">
            <a:spLocks noGrp="1"/>
          </p:cNvSpPr>
          <p:nvPr>
            <p:ph type="dt" sz="half" idx="7"/>
          </p:nvPr>
        </p:nvSpPr>
        <p:spPr/>
        <p:txBody>
          <a:bodyPr/>
          <a:lstStyle>
            <a:lvl1pPr>
              <a:defRPr/>
            </a:lvl1pPr>
          </a:lstStyle>
          <a:p>
            <a:pPr lvl="0"/>
            <a:fld id="{68AF5EAD-A245-4383-BF37-CED302D8D352}" type="datetime1">
              <a:rPr lang="en-GB"/>
              <a:pPr lvl="0"/>
              <a:t>29/05/2025</a:t>
            </a:fld>
            <a:endParaRPr lang="en-GB"/>
          </a:p>
        </p:txBody>
      </p:sp>
      <p:sp>
        <p:nvSpPr>
          <p:cNvPr id="4" name="Footer Placeholder 3">
            <a:extLst>
              <a:ext uri="{FF2B5EF4-FFF2-40B4-BE49-F238E27FC236}">
                <a16:creationId xmlns:a16="http://schemas.microsoft.com/office/drawing/2014/main" id="{2981DA63-BEE9-F356-B2CF-4937D70C2B31}"/>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9B20C895-2B44-D767-3049-E3D320DCB2FE}"/>
              </a:ext>
            </a:extLst>
          </p:cNvPr>
          <p:cNvSpPr txBox="1">
            <a:spLocks noGrp="1"/>
          </p:cNvSpPr>
          <p:nvPr>
            <p:ph type="sldNum" sz="quarter" idx="8"/>
          </p:nvPr>
        </p:nvSpPr>
        <p:spPr/>
        <p:txBody>
          <a:bodyPr/>
          <a:lstStyle>
            <a:lvl1pPr>
              <a:defRPr/>
            </a:lvl1pPr>
          </a:lstStyle>
          <a:p>
            <a:pPr lvl="0"/>
            <a:fld id="{E4750E18-AB37-4947-850C-C237B90162FA}" type="slidenum">
              <a:t>‹#›</a:t>
            </a:fld>
            <a:endParaRPr lang="en-GB"/>
          </a:p>
        </p:txBody>
      </p:sp>
    </p:spTree>
    <p:extLst>
      <p:ext uri="{BB962C8B-B14F-4D97-AF65-F5344CB8AC3E}">
        <p14:creationId xmlns:p14="http://schemas.microsoft.com/office/powerpoint/2010/main" val="232030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6B73B-A356-E681-F024-CBDB30382FE5}"/>
              </a:ext>
            </a:extLst>
          </p:cNvPr>
          <p:cNvSpPr txBox="1">
            <a:spLocks noGrp="1"/>
          </p:cNvSpPr>
          <p:nvPr>
            <p:ph type="dt" sz="half" idx="7"/>
          </p:nvPr>
        </p:nvSpPr>
        <p:spPr/>
        <p:txBody>
          <a:bodyPr/>
          <a:lstStyle>
            <a:lvl1pPr>
              <a:defRPr/>
            </a:lvl1pPr>
          </a:lstStyle>
          <a:p>
            <a:pPr lvl="0"/>
            <a:fld id="{D2E5CD53-25C3-4907-8A23-819AF6E8DDF6}" type="datetime1">
              <a:rPr lang="en-GB"/>
              <a:pPr lvl="0"/>
              <a:t>29/05/2025</a:t>
            </a:fld>
            <a:endParaRPr lang="en-GB"/>
          </a:p>
        </p:txBody>
      </p:sp>
      <p:sp>
        <p:nvSpPr>
          <p:cNvPr id="3" name="Footer Placeholder 2">
            <a:extLst>
              <a:ext uri="{FF2B5EF4-FFF2-40B4-BE49-F238E27FC236}">
                <a16:creationId xmlns:a16="http://schemas.microsoft.com/office/drawing/2014/main" id="{B4CC6EF4-D6EE-BDDF-A65A-0E644E0611AF}"/>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209897D3-51BA-FF6A-AD6E-7940ACEB65A0}"/>
              </a:ext>
            </a:extLst>
          </p:cNvPr>
          <p:cNvSpPr txBox="1">
            <a:spLocks noGrp="1"/>
          </p:cNvSpPr>
          <p:nvPr>
            <p:ph type="sldNum" sz="quarter" idx="8"/>
          </p:nvPr>
        </p:nvSpPr>
        <p:spPr/>
        <p:txBody>
          <a:bodyPr/>
          <a:lstStyle>
            <a:lvl1pPr>
              <a:defRPr/>
            </a:lvl1pPr>
          </a:lstStyle>
          <a:p>
            <a:pPr lvl="0"/>
            <a:fld id="{A6BA3ED4-2F7D-4202-8B8E-0F3356DFF8A7}" type="slidenum">
              <a:t>‹#›</a:t>
            </a:fld>
            <a:endParaRPr lang="en-GB"/>
          </a:p>
        </p:txBody>
      </p:sp>
    </p:spTree>
    <p:extLst>
      <p:ext uri="{BB962C8B-B14F-4D97-AF65-F5344CB8AC3E}">
        <p14:creationId xmlns:p14="http://schemas.microsoft.com/office/powerpoint/2010/main" val="140072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D541-F965-AA7A-F9A2-A0F164C0F00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EE6383BC-B3A3-56A4-7CD4-79B0A858BF9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B1F44C-4EE0-DDC6-E7A1-08C92A234D9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14EDC9B-6876-1A16-005B-3A14B283B0E8}"/>
              </a:ext>
            </a:extLst>
          </p:cNvPr>
          <p:cNvSpPr txBox="1">
            <a:spLocks noGrp="1"/>
          </p:cNvSpPr>
          <p:nvPr>
            <p:ph type="dt" sz="half" idx="7"/>
          </p:nvPr>
        </p:nvSpPr>
        <p:spPr/>
        <p:txBody>
          <a:bodyPr/>
          <a:lstStyle>
            <a:lvl1pPr>
              <a:defRPr/>
            </a:lvl1pPr>
          </a:lstStyle>
          <a:p>
            <a:pPr lvl="0"/>
            <a:fld id="{7E3CC837-6801-4C85-A27E-B785868B8CDF}" type="datetime1">
              <a:rPr lang="en-GB"/>
              <a:pPr lvl="0"/>
              <a:t>29/05/2025</a:t>
            </a:fld>
            <a:endParaRPr lang="en-GB"/>
          </a:p>
        </p:txBody>
      </p:sp>
      <p:sp>
        <p:nvSpPr>
          <p:cNvPr id="6" name="Footer Placeholder 5">
            <a:extLst>
              <a:ext uri="{FF2B5EF4-FFF2-40B4-BE49-F238E27FC236}">
                <a16:creationId xmlns:a16="http://schemas.microsoft.com/office/drawing/2014/main" id="{EC0186AD-0B62-38BE-5C6D-0A6A3A38937D}"/>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156374DB-2F84-641C-4734-44FFC3707B4A}"/>
              </a:ext>
            </a:extLst>
          </p:cNvPr>
          <p:cNvSpPr txBox="1">
            <a:spLocks noGrp="1"/>
          </p:cNvSpPr>
          <p:nvPr>
            <p:ph type="sldNum" sz="quarter" idx="8"/>
          </p:nvPr>
        </p:nvSpPr>
        <p:spPr/>
        <p:txBody>
          <a:bodyPr/>
          <a:lstStyle>
            <a:lvl1pPr>
              <a:defRPr/>
            </a:lvl1pPr>
          </a:lstStyle>
          <a:p>
            <a:pPr lvl="0"/>
            <a:fld id="{7E613921-DDC9-45D3-93AA-48985A4460FD}" type="slidenum">
              <a:t>‹#›</a:t>
            </a:fld>
            <a:endParaRPr lang="en-GB"/>
          </a:p>
        </p:txBody>
      </p:sp>
    </p:spTree>
    <p:extLst>
      <p:ext uri="{BB962C8B-B14F-4D97-AF65-F5344CB8AC3E}">
        <p14:creationId xmlns:p14="http://schemas.microsoft.com/office/powerpoint/2010/main" val="290553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550D-DC58-FF14-A915-869693B975F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45BB6935-5124-B5F3-D8C5-3470C4569061}"/>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286EC22E-35FB-DCD4-66EC-5F6EA00F65B9}"/>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DBD000C0-EBD8-DA38-07FC-E939C62BB565}"/>
              </a:ext>
            </a:extLst>
          </p:cNvPr>
          <p:cNvSpPr txBox="1">
            <a:spLocks noGrp="1"/>
          </p:cNvSpPr>
          <p:nvPr>
            <p:ph type="dt" sz="half" idx="7"/>
          </p:nvPr>
        </p:nvSpPr>
        <p:spPr/>
        <p:txBody>
          <a:bodyPr/>
          <a:lstStyle>
            <a:lvl1pPr>
              <a:defRPr/>
            </a:lvl1pPr>
          </a:lstStyle>
          <a:p>
            <a:pPr lvl="0"/>
            <a:fld id="{F7B51C1B-2C99-4E24-81BB-BD0B9F433D26}" type="datetime1">
              <a:rPr lang="en-GB"/>
              <a:pPr lvl="0"/>
              <a:t>29/05/2025</a:t>
            </a:fld>
            <a:endParaRPr lang="en-GB"/>
          </a:p>
        </p:txBody>
      </p:sp>
      <p:sp>
        <p:nvSpPr>
          <p:cNvPr id="6" name="Footer Placeholder 5">
            <a:extLst>
              <a:ext uri="{FF2B5EF4-FFF2-40B4-BE49-F238E27FC236}">
                <a16:creationId xmlns:a16="http://schemas.microsoft.com/office/drawing/2014/main" id="{0D88E522-82B1-5ABB-9A62-E2EACD1F4372}"/>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0B0B5022-FDF1-DEBE-D031-C283AD5C9050}"/>
              </a:ext>
            </a:extLst>
          </p:cNvPr>
          <p:cNvSpPr txBox="1">
            <a:spLocks noGrp="1"/>
          </p:cNvSpPr>
          <p:nvPr>
            <p:ph type="sldNum" sz="quarter" idx="8"/>
          </p:nvPr>
        </p:nvSpPr>
        <p:spPr/>
        <p:txBody>
          <a:bodyPr/>
          <a:lstStyle>
            <a:lvl1pPr>
              <a:defRPr/>
            </a:lvl1pPr>
          </a:lstStyle>
          <a:p>
            <a:pPr lvl="0"/>
            <a:fld id="{CC0F6703-DB68-46DB-859A-94790E9F7467}" type="slidenum">
              <a:t>‹#›</a:t>
            </a:fld>
            <a:endParaRPr lang="en-GB"/>
          </a:p>
        </p:txBody>
      </p:sp>
    </p:spTree>
    <p:extLst>
      <p:ext uri="{BB962C8B-B14F-4D97-AF65-F5344CB8AC3E}">
        <p14:creationId xmlns:p14="http://schemas.microsoft.com/office/powerpoint/2010/main" val="375964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FBFBAD-0EF5-0744-9D43-F017F5DC699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2540EAF9-3DF3-8F71-CD46-4561EE2B953A}"/>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A4D2D3-BEF0-76D7-38AE-A641A072B362}"/>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07D1B20F-AA5B-4599-B629-2B63945020DA}" type="datetime1">
              <a:rPr lang="en-GB"/>
              <a:pPr lvl="0"/>
              <a:t>29/05/2025</a:t>
            </a:fld>
            <a:endParaRPr lang="en-GB"/>
          </a:p>
        </p:txBody>
      </p:sp>
      <p:sp>
        <p:nvSpPr>
          <p:cNvPr id="5" name="Footer Placeholder 4">
            <a:extLst>
              <a:ext uri="{FF2B5EF4-FFF2-40B4-BE49-F238E27FC236}">
                <a16:creationId xmlns:a16="http://schemas.microsoft.com/office/drawing/2014/main" id="{B9749254-F3C6-8459-B11D-F3C34379CA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endParaRPr lang="en-GB"/>
          </a:p>
        </p:txBody>
      </p:sp>
      <p:sp>
        <p:nvSpPr>
          <p:cNvPr id="6" name="Slide Number Placeholder 5">
            <a:extLst>
              <a:ext uri="{FF2B5EF4-FFF2-40B4-BE49-F238E27FC236}">
                <a16:creationId xmlns:a16="http://schemas.microsoft.com/office/drawing/2014/main" id="{A0CF6B2E-1AE9-4614-BA04-F76862114E24}"/>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5211F306-7887-45F0-9941-9CCE81DC2CA5}"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D337EB9-A6A5-F0BB-4A6B-D484B7B38B42}"/>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gradFill>
            <a:gsLst>
              <a:gs pos="0">
                <a:srgbClr val="156082"/>
              </a:gs>
              <a:gs pos="100000">
                <a:srgbClr val="E97132"/>
              </a:gs>
            </a:gsLst>
            <a:lin ang="81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Title 1">
            <a:extLst>
              <a:ext uri="{FF2B5EF4-FFF2-40B4-BE49-F238E27FC236}">
                <a16:creationId xmlns:a16="http://schemas.microsoft.com/office/drawing/2014/main" id="{96230C59-248E-4FDB-AE5C-1342AC4A7787}"/>
              </a:ext>
            </a:extLst>
          </p:cNvPr>
          <p:cNvSpPr txBox="1">
            <a:spLocks noGrp="1"/>
          </p:cNvSpPr>
          <p:nvPr>
            <p:ph type="ctrTitle"/>
          </p:nvPr>
        </p:nvSpPr>
        <p:spPr>
          <a:xfrm>
            <a:off x="3880430" y="583341"/>
            <a:ext cx="7160355" cy="4164817"/>
          </a:xfrm>
        </p:spPr>
        <p:txBody>
          <a:bodyPr anchor="t" anchorCtr="0"/>
          <a:lstStyle/>
          <a:p>
            <a:pPr lvl="0" algn="r"/>
            <a:r>
              <a:rPr lang="en-GB" sz="7400">
                <a:solidFill>
                  <a:srgbClr val="FFFFFF"/>
                </a:solidFill>
              </a:rPr>
              <a:t>A presentation on the analysis of customer churn in MTN</a:t>
            </a:r>
          </a:p>
        </p:txBody>
      </p:sp>
      <p:sp>
        <p:nvSpPr>
          <p:cNvPr id="4" name="Graphic 13">
            <a:extLst>
              <a:ext uri="{FF2B5EF4-FFF2-40B4-BE49-F238E27FC236}">
                <a16:creationId xmlns:a16="http://schemas.microsoft.com/office/drawing/2014/main" id="{119671EE-3FCC-1B1A-8CD7-4F6206BC2BD0}"/>
              </a:ext>
              <a:ext uri="{C183D7F6-B498-43B3-948B-1728B52AA6E4}">
                <adec:decorative xmlns:adec="http://schemas.microsoft.com/office/drawing/2017/decorative" val="1"/>
              </a:ext>
            </a:extLst>
          </p:cNvPr>
          <p:cNvSpPr>
            <a:spLocks noMove="1" noResize="1"/>
          </p:cNvSpPr>
          <p:nvPr/>
        </p:nvSpPr>
        <p:spPr>
          <a:xfrm>
            <a:off x="3474363" y="583341"/>
            <a:ext cx="139034" cy="139034"/>
          </a:xfrm>
          <a:custGeom>
            <a:avLst/>
            <a:gdLst>
              <a:gd name="f0" fmla="val 10800000"/>
              <a:gd name="f1" fmla="val 5400000"/>
              <a:gd name="f2" fmla="val 180"/>
              <a:gd name="f3" fmla="val w"/>
              <a:gd name="f4" fmla="val h"/>
              <a:gd name="f5" fmla="val 0"/>
              <a:gd name="f6" fmla="val 139039"/>
              <a:gd name="f7" fmla="val 129602"/>
              <a:gd name="f8" fmla="val 60082"/>
              <a:gd name="f9" fmla="val 78957"/>
              <a:gd name="f10" fmla="val 9437"/>
              <a:gd name="f11" fmla="val 4225"/>
              <a:gd name="f12" fmla="val 74731"/>
              <a:gd name="f13" fmla="val 69520"/>
              <a:gd name="f14" fmla="val 64308"/>
              <a:gd name="f15" fmla="val 134814"/>
              <a:gd name="f16" fmla="+- 0 0 -90"/>
              <a:gd name="f17" fmla="*/ f3 1 139039"/>
              <a:gd name="f18" fmla="*/ f4 1 139039"/>
              <a:gd name="f19" fmla="val f5"/>
              <a:gd name="f20" fmla="val f6"/>
              <a:gd name="f21" fmla="*/ f16 f0 1"/>
              <a:gd name="f22" fmla="+- f20 0 f19"/>
              <a:gd name="f23" fmla="*/ f21 1 f2"/>
              <a:gd name="f24" fmla="*/ f22 1 139039"/>
              <a:gd name="f25" fmla="*/ 129602 f22 1"/>
              <a:gd name="f26" fmla="*/ 60082 f22 1"/>
              <a:gd name="f27" fmla="*/ 78957 f22 1"/>
              <a:gd name="f28" fmla="*/ 9437 f22 1"/>
              <a:gd name="f29" fmla="*/ 69520 f22 1"/>
              <a:gd name="f30" fmla="*/ 0 f22 1"/>
              <a:gd name="f31" fmla="*/ 139039 f22 1"/>
              <a:gd name="f32" fmla="+- f23 0 f1"/>
              <a:gd name="f33" fmla="*/ f25 1 139039"/>
              <a:gd name="f34" fmla="*/ f26 1 139039"/>
              <a:gd name="f35" fmla="*/ f27 1 139039"/>
              <a:gd name="f36" fmla="*/ f28 1 139039"/>
              <a:gd name="f37" fmla="*/ f29 1 139039"/>
              <a:gd name="f38" fmla="*/ f30 1 139039"/>
              <a:gd name="f39" fmla="*/ f31 1 139039"/>
              <a:gd name="f40" fmla="*/ f19 1 f24"/>
              <a:gd name="f41" fmla="*/ f20 1 f24"/>
              <a:gd name="f42" fmla="*/ f33 1 f24"/>
              <a:gd name="f43" fmla="*/ f34 1 f24"/>
              <a:gd name="f44" fmla="*/ f35 1 f24"/>
              <a:gd name="f45" fmla="*/ f36 1 f24"/>
              <a:gd name="f46" fmla="*/ f37 1 f24"/>
              <a:gd name="f47" fmla="*/ f38 1 f24"/>
              <a:gd name="f48" fmla="*/ f39 1 f24"/>
              <a:gd name="f49" fmla="*/ f40 f17 1"/>
              <a:gd name="f50" fmla="*/ f41 f17 1"/>
              <a:gd name="f51" fmla="*/ f41 f18 1"/>
              <a:gd name="f52" fmla="*/ f40 f18 1"/>
              <a:gd name="f53" fmla="*/ f42 f17 1"/>
              <a:gd name="f54" fmla="*/ f43 f18 1"/>
              <a:gd name="f55" fmla="*/ f44 f17 1"/>
              <a:gd name="f56" fmla="*/ f45 f18 1"/>
              <a:gd name="f57" fmla="*/ f46 f17 1"/>
              <a:gd name="f58" fmla="*/ f47 f18 1"/>
              <a:gd name="f59" fmla="*/ f43 f17 1"/>
              <a:gd name="f60" fmla="*/ f45 f17 1"/>
              <a:gd name="f61" fmla="*/ f47 f17 1"/>
              <a:gd name="f62" fmla="*/ f46 f18 1"/>
              <a:gd name="f63" fmla="*/ f44 f18 1"/>
              <a:gd name="f64" fmla="*/ f42 f18 1"/>
              <a:gd name="f65" fmla="*/ f48 f18 1"/>
              <a:gd name="f66" fmla="*/ f48 f17 1"/>
            </a:gdLst>
            <a:ahLst/>
            <a:cxnLst>
              <a:cxn ang="3cd4">
                <a:pos x="hc" y="t"/>
              </a:cxn>
              <a:cxn ang="0">
                <a:pos x="r" y="vc"/>
              </a:cxn>
              <a:cxn ang="cd4">
                <a:pos x="hc" y="b"/>
              </a:cxn>
              <a:cxn ang="cd2">
                <a:pos x="l" y="vc"/>
              </a:cxn>
              <a:cxn ang="f32">
                <a:pos x="f53" y="f54"/>
              </a:cxn>
              <a:cxn ang="f32">
                <a:pos x="f55" y="f54"/>
              </a:cxn>
              <a:cxn ang="f32">
                <a:pos x="f55" y="f56"/>
              </a:cxn>
              <a:cxn ang="f32">
                <a:pos x="f57" y="f58"/>
              </a:cxn>
              <a:cxn ang="f32">
                <a:pos x="f59" y="f56"/>
              </a:cxn>
              <a:cxn ang="f32">
                <a:pos x="f59" y="f54"/>
              </a:cxn>
              <a:cxn ang="f32">
                <a:pos x="f60" y="f54"/>
              </a:cxn>
              <a:cxn ang="f32">
                <a:pos x="f61" y="f62"/>
              </a:cxn>
              <a:cxn ang="f32">
                <a:pos x="f60" y="f63"/>
              </a:cxn>
              <a:cxn ang="f32">
                <a:pos x="f59" y="f63"/>
              </a:cxn>
              <a:cxn ang="f32">
                <a:pos x="f59" y="f64"/>
              </a:cxn>
              <a:cxn ang="f32">
                <a:pos x="f57" y="f65"/>
              </a:cxn>
              <a:cxn ang="f32">
                <a:pos x="f55" y="f64"/>
              </a:cxn>
              <a:cxn ang="f32">
                <a:pos x="f55" y="f63"/>
              </a:cxn>
              <a:cxn ang="f32">
                <a:pos x="f53" y="f63"/>
              </a:cxn>
              <a:cxn ang="f32">
                <a:pos x="f66" y="f62"/>
              </a:cxn>
              <a:cxn ang="f32">
                <a:pos x="f53" y="f54"/>
              </a:cxn>
            </a:cxnLst>
            <a:rect l="f49" t="f52" r="f50" b="f51"/>
            <a:pathLst>
              <a:path w="139039" h="139039">
                <a:moveTo>
                  <a:pt x="f7" y="f8"/>
                </a:moveTo>
                <a:lnTo>
                  <a:pt x="f9" y="f8"/>
                </a:lnTo>
                <a:lnTo>
                  <a:pt x="f9" y="f10"/>
                </a:lnTo>
                <a:cubicBezTo>
                  <a:pt x="f9" y="f11"/>
                  <a:pt x="f12" y="f5"/>
                  <a:pt x="f13" y="f5"/>
                </a:cubicBezTo>
                <a:cubicBezTo>
                  <a:pt x="f14" y="f5"/>
                  <a:pt x="f8" y="f11"/>
                  <a:pt x="f8" y="f10"/>
                </a:cubicBezTo>
                <a:lnTo>
                  <a:pt x="f8" y="f8"/>
                </a:lnTo>
                <a:lnTo>
                  <a:pt x="f10" y="f8"/>
                </a:lnTo>
                <a:cubicBezTo>
                  <a:pt x="f11" y="f8"/>
                  <a:pt x="f5" y="f14"/>
                  <a:pt x="f5" y="f13"/>
                </a:cubicBezTo>
                <a:cubicBezTo>
                  <a:pt x="f5" y="f12"/>
                  <a:pt x="f11" y="f9"/>
                  <a:pt x="f10" y="f9"/>
                </a:cubicBezTo>
                <a:lnTo>
                  <a:pt x="f8" y="f9"/>
                </a:lnTo>
                <a:lnTo>
                  <a:pt x="f8" y="f7"/>
                </a:lnTo>
                <a:cubicBezTo>
                  <a:pt x="f8" y="f15"/>
                  <a:pt x="f14" y="f6"/>
                  <a:pt x="f13" y="f6"/>
                </a:cubicBezTo>
                <a:cubicBezTo>
                  <a:pt x="f12" y="f6"/>
                  <a:pt x="f9" y="f15"/>
                  <a:pt x="f9" y="f7"/>
                </a:cubicBezTo>
                <a:lnTo>
                  <a:pt x="f9" y="f9"/>
                </a:lnTo>
                <a:lnTo>
                  <a:pt x="f7" y="f9"/>
                </a:lnTo>
                <a:cubicBezTo>
                  <a:pt x="f15" y="f9"/>
                  <a:pt x="f6" y="f12"/>
                  <a:pt x="f6" y="f13"/>
                </a:cubicBezTo>
                <a:cubicBezTo>
                  <a:pt x="f6" y="f14"/>
                  <a:pt x="f15" y="f8"/>
                  <a:pt x="f7" y="f8"/>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5" name="Graphic 12">
            <a:extLst>
              <a:ext uri="{FF2B5EF4-FFF2-40B4-BE49-F238E27FC236}">
                <a16:creationId xmlns:a16="http://schemas.microsoft.com/office/drawing/2014/main" id="{5C2595B0-115D-5E0F-6EA8-6B337F511D13}"/>
              </a:ext>
              <a:ext uri="{C183D7F6-B498-43B3-948B-1728B52AA6E4}">
                <adec:decorative xmlns:adec="http://schemas.microsoft.com/office/drawing/2017/decorative" val="1"/>
              </a:ext>
            </a:extLst>
          </p:cNvPr>
          <p:cNvSpPr>
            <a:spLocks noMove="1" noResize="1"/>
          </p:cNvSpPr>
          <p:nvPr/>
        </p:nvSpPr>
        <p:spPr>
          <a:xfrm>
            <a:off x="3833137" y="812636"/>
            <a:ext cx="91138" cy="91138"/>
          </a:xfrm>
          <a:custGeom>
            <a:avLst/>
            <a:gdLst>
              <a:gd name="f0" fmla="val 10800000"/>
              <a:gd name="f1" fmla="val 5400000"/>
              <a:gd name="f2" fmla="val 180"/>
              <a:gd name="f3" fmla="val w"/>
              <a:gd name="f4" fmla="val h"/>
              <a:gd name="f5" fmla="val 0"/>
              <a:gd name="f6" fmla="val 91138"/>
              <a:gd name="f7" fmla="val 45569"/>
              <a:gd name="f8" fmla="val 70736"/>
              <a:gd name="f9" fmla="val 20402"/>
              <a:gd name="f10" fmla="+- 0 0 -90"/>
              <a:gd name="f11" fmla="*/ f3 1 91138"/>
              <a:gd name="f12" fmla="*/ f4 1 91138"/>
              <a:gd name="f13" fmla="val f5"/>
              <a:gd name="f14" fmla="val f6"/>
              <a:gd name="f15" fmla="*/ f10 f0 1"/>
              <a:gd name="f16" fmla="+- f14 0 f13"/>
              <a:gd name="f17" fmla="*/ f15 1 f2"/>
              <a:gd name="f18" fmla="*/ f16 1 91138"/>
              <a:gd name="f19" fmla="*/ 91138 f16 1"/>
              <a:gd name="f20" fmla="*/ 45569 f16 1"/>
              <a:gd name="f21" fmla="*/ 0 f16 1"/>
              <a:gd name="f22" fmla="+- f17 0 f1"/>
              <a:gd name="f23" fmla="*/ f19 1 91138"/>
              <a:gd name="f24" fmla="*/ f20 1 91138"/>
              <a:gd name="f25" fmla="*/ f21 1 91138"/>
              <a:gd name="f26" fmla="*/ f13 1 f18"/>
              <a:gd name="f27" fmla="*/ f14 1 f18"/>
              <a:gd name="f28" fmla="*/ f23 1 f18"/>
              <a:gd name="f29" fmla="*/ f24 1 f18"/>
              <a:gd name="f30" fmla="*/ f25 1 f18"/>
              <a:gd name="f31" fmla="*/ f26 f11 1"/>
              <a:gd name="f32" fmla="*/ f27 f11 1"/>
              <a:gd name="f33" fmla="*/ f27 f12 1"/>
              <a:gd name="f34" fmla="*/ f26 f12 1"/>
              <a:gd name="f35" fmla="*/ f28 f11 1"/>
              <a:gd name="f36" fmla="*/ f29 f12 1"/>
              <a:gd name="f37" fmla="*/ f29 f11 1"/>
              <a:gd name="f38" fmla="*/ f28 f12 1"/>
              <a:gd name="f39" fmla="*/ f30 f11 1"/>
              <a:gd name="f40" fmla="*/ f30 f12 1"/>
            </a:gdLst>
            <a:ahLst/>
            <a:cxnLst>
              <a:cxn ang="3cd4">
                <a:pos x="hc" y="t"/>
              </a:cxn>
              <a:cxn ang="0">
                <a:pos x="r" y="vc"/>
              </a:cxn>
              <a:cxn ang="cd4">
                <a:pos x="hc" y="b"/>
              </a:cxn>
              <a:cxn ang="cd2">
                <a:pos x="l" y="vc"/>
              </a:cxn>
              <a:cxn ang="f22">
                <a:pos x="f35" y="f36"/>
              </a:cxn>
              <a:cxn ang="f22">
                <a:pos x="f37" y="f38"/>
              </a:cxn>
              <a:cxn ang="f22">
                <a:pos x="f39" y="f36"/>
              </a:cxn>
              <a:cxn ang="f22">
                <a:pos x="f37" y="f40"/>
              </a:cxn>
              <a:cxn ang="f22">
                <a:pos x="f35" y="f36"/>
              </a:cxn>
            </a:cxnLst>
            <a:rect l="f31" t="f34" r="f32" b="f33"/>
            <a:pathLst>
              <a:path w="91138" h="91138">
                <a:moveTo>
                  <a:pt x="f6" y="f7"/>
                </a:moveTo>
                <a:cubicBezTo>
                  <a:pt x="f6" y="f8"/>
                  <a:pt x="f8" y="f6"/>
                  <a:pt x="f7" y="f6"/>
                </a:cubicBezTo>
                <a:cubicBezTo>
                  <a:pt x="f9" y="f6"/>
                  <a:pt x="f5" y="f8"/>
                  <a:pt x="f5" y="f7"/>
                </a:cubicBezTo>
                <a:cubicBezTo>
                  <a:pt x="f5" y="f9"/>
                  <a:pt x="f9" y="f5"/>
                  <a:pt x="f7" y="f5"/>
                </a:cubicBezTo>
                <a:cubicBezTo>
                  <a:pt x="f8" y="f5"/>
                  <a:pt x="f6" y="f9"/>
                  <a:pt x="f6" y="f7"/>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6" name="Graphic 15">
            <a:extLst>
              <a:ext uri="{FF2B5EF4-FFF2-40B4-BE49-F238E27FC236}">
                <a16:creationId xmlns:a16="http://schemas.microsoft.com/office/drawing/2014/main" id="{27FE932C-2959-FBE0-1E95-8B5EF983CD1F}"/>
              </a:ext>
              <a:ext uri="{C183D7F6-B498-43B3-948B-1728B52AA6E4}">
                <adec:decorative xmlns:adec="http://schemas.microsoft.com/office/drawing/2017/decorative" val="1"/>
              </a:ext>
            </a:extLst>
          </p:cNvPr>
          <p:cNvSpPr>
            <a:spLocks noMove="1" noResize="1"/>
          </p:cNvSpPr>
          <p:nvPr/>
        </p:nvSpPr>
        <p:spPr>
          <a:xfrm>
            <a:off x="3458818" y="1037066"/>
            <a:ext cx="127714" cy="127714"/>
          </a:xfrm>
          <a:custGeom>
            <a:avLst/>
            <a:gdLst>
              <a:gd name="f0" fmla="val 10800000"/>
              <a:gd name="f1" fmla="val 5400000"/>
              <a:gd name="f2" fmla="val 180"/>
              <a:gd name="f3" fmla="val w"/>
              <a:gd name="f4" fmla="val h"/>
              <a:gd name="f5" fmla="val 0"/>
              <a:gd name="f6" fmla="val 127714"/>
              <a:gd name="f7" fmla="val 63857"/>
              <a:gd name="f8" fmla="val 18874"/>
              <a:gd name="f9" fmla="val 88700"/>
              <a:gd name="f10" fmla="val 108840"/>
              <a:gd name="f11" fmla="val 39014"/>
              <a:gd name="f12" fmla="val 18898"/>
              <a:gd name="f13" fmla="val 39024"/>
              <a:gd name="f14" fmla="val 28590"/>
              <a:gd name="f15" fmla="val 99124"/>
              <a:gd name="f16" fmla="+- 0 0 -90"/>
              <a:gd name="f17" fmla="*/ f3 1 127714"/>
              <a:gd name="f18" fmla="*/ f4 1 127714"/>
              <a:gd name="f19" fmla="val f5"/>
              <a:gd name="f20" fmla="val f6"/>
              <a:gd name="f21" fmla="*/ f16 f0 1"/>
              <a:gd name="f22" fmla="+- f20 0 f19"/>
              <a:gd name="f23" fmla="*/ f21 1 f2"/>
              <a:gd name="f24" fmla="*/ f22 1 127714"/>
              <a:gd name="f25" fmla="*/ 63857 f22 1"/>
              <a:gd name="f26" fmla="*/ 18874 f22 1"/>
              <a:gd name="f27" fmla="*/ 108840 f22 1"/>
              <a:gd name="f28" fmla="*/ 0 f22 1"/>
              <a:gd name="f29" fmla="*/ 127714 f22 1"/>
              <a:gd name="f30" fmla="+- f23 0 f1"/>
              <a:gd name="f31" fmla="*/ f25 1 127714"/>
              <a:gd name="f32" fmla="*/ f26 1 127714"/>
              <a:gd name="f33" fmla="*/ f27 1 127714"/>
              <a:gd name="f34" fmla="*/ f28 1 127714"/>
              <a:gd name="f35" fmla="*/ f29 1 127714"/>
              <a:gd name="f36" fmla="*/ f19 1 f24"/>
              <a:gd name="f37" fmla="*/ f20 1 f24"/>
              <a:gd name="f38" fmla="*/ f31 1 f24"/>
              <a:gd name="f39" fmla="*/ f32 1 f24"/>
              <a:gd name="f40" fmla="*/ f33 1 f24"/>
              <a:gd name="f41" fmla="*/ f34 1 f24"/>
              <a:gd name="f42" fmla="*/ f35 1 f24"/>
              <a:gd name="f43" fmla="*/ f36 f17 1"/>
              <a:gd name="f44" fmla="*/ f37 f17 1"/>
              <a:gd name="f45" fmla="*/ f37 f18 1"/>
              <a:gd name="f46" fmla="*/ f36 f18 1"/>
              <a:gd name="f47" fmla="*/ f38 f17 1"/>
              <a:gd name="f48" fmla="*/ f39 f18 1"/>
              <a:gd name="f49" fmla="*/ f40 f17 1"/>
              <a:gd name="f50" fmla="*/ f38 f18 1"/>
              <a:gd name="f51" fmla="*/ f40 f18 1"/>
              <a:gd name="f52" fmla="*/ f39 f17 1"/>
              <a:gd name="f53" fmla="*/ f41 f18 1"/>
              <a:gd name="f54" fmla="*/ f41 f17 1"/>
              <a:gd name="f55" fmla="*/ f42 f18 1"/>
              <a:gd name="f56" fmla="*/ f42 f17 1"/>
            </a:gdLst>
            <a:ahLst/>
            <a:cxnLst>
              <a:cxn ang="3cd4">
                <a:pos x="hc" y="t"/>
              </a:cxn>
              <a:cxn ang="0">
                <a:pos x="r" y="vc"/>
              </a:cxn>
              <a:cxn ang="cd4">
                <a:pos x="hc" y="b"/>
              </a:cxn>
              <a:cxn ang="cd2">
                <a:pos x="l" y="vc"/>
              </a:cxn>
              <a:cxn ang="f30">
                <a:pos x="f47" y="f48"/>
              </a:cxn>
              <a:cxn ang="f30">
                <a:pos x="f49" y="f50"/>
              </a:cxn>
              <a:cxn ang="f30">
                <a:pos x="f47" y="f51"/>
              </a:cxn>
              <a:cxn ang="f30">
                <a:pos x="f52" y="f50"/>
              </a:cxn>
              <a:cxn ang="f30">
                <a:pos x="f47" y="f48"/>
              </a:cxn>
              <a:cxn ang="f30">
                <a:pos x="f47" y="f53"/>
              </a:cxn>
              <a:cxn ang="f30">
                <a:pos x="f54" y="f50"/>
              </a:cxn>
              <a:cxn ang="f30">
                <a:pos x="f47" y="f55"/>
              </a:cxn>
              <a:cxn ang="f30">
                <a:pos x="f56" y="f50"/>
              </a:cxn>
              <a:cxn ang="f30">
                <a:pos x="f47" y="f53"/>
              </a:cxn>
            </a:cxnLst>
            <a:rect l="f43" t="f46" r="f44" b="f45"/>
            <a:pathLst>
              <a:path w="127714" h="127714">
                <a:moveTo>
                  <a:pt x="f7" y="f8"/>
                </a:moveTo>
                <a:cubicBezTo>
                  <a:pt x="f9" y="f8"/>
                  <a:pt x="f10" y="f11"/>
                  <a:pt x="f10" y="f7"/>
                </a:cubicBezTo>
                <a:cubicBezTo>
                  <a:pt x="f10" y="f9"/>
                  <a:pt x="f9" y="f10"/>
                  <a:pt x="f7" y="f10"/>
                </a:cubicBezTo>
                <a:cubicBezTo>
                  <a:pt x="f11" y="f10"/>
                  <a:pt x="f8" y="f9"/>
                  <a:pt x="f8" y="f7"/>
                </a:cubicBezTo>
                <a:cubicBezTo>
                  <a:pt x="f12" y="f13"/>
                  <a:pt x="f13" y="f12"/>
                  <a:pt x="f7" y="f8"/>
                </a:cubicBezTo>
                <a:moveTo>
                  <a:pt x="f7" y="f5"/>
                </a:moveTo>
                <a:cubicBezTo>
                  <a:pt x="f14" y="f5"/>
                  <a:pt x="f5" y="f14"/>
                  <a:pt x="f5" y="f7"/>
                </a:cubicBezTo>
                <a:cubicBezTo>
                  <a:pt x="f5" y="f15"/>
                  <a:pt x="f14" y="f6"/>
                  <a:pt x="f7" y="f6"/>
                </a:cubicBezTo>
                <a:cubicBezTo>
                  <a:pt x="f15" y="f6"/>
                  <a:pt x="f6" y="f15"/>
                  <a:pt x="f6" y="f7"/>
                </a:cubicBezTo>
                <a:cubicBezTo>
                  <a:pt x="f6" y="f14"/>
                  <a:pt x="f15" y="f5"/>
                  <a:pt x="f7" y="f5"/>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cxnSp>
        <p:nvCxnSpPr>
          <p:cNvPr id="7" name="Straight Connector 14">
            <a:extLst>
              <a:ext uri="{FF2B5EF4-FFF2-40B4-BE49-F238E27FC236}">
                <a16:creationId xmlns:a16="http://schemas.microsoft.com/office/drawing/2014/main" id="{15DC08AE-BD36-7D9D-8D41-773EADF43B67}"/>
              </a:ext>
              <a:ext uri="{C183D7F6-B498-43B3-948B-1728B52AA6E4}">
                <adec:decorative xmlns:adec="http://schemas.microsoft.com/office/drawing/2017/decorative" val="1"/>
              </a:ext>
            </a:extLst>
          </p:cNvPr>
          <p:cNvCxnSpPr>
            <a:cxnSpLocks noMove="1" noResize="1"/>
          </p:cNvCxnSpPr>
          <p:nvPr/>
        </p:nvCxnSpPr>
        <p:spPr>
          <a:xfrm>
            <a:off x="856116" y="3503029"/>
            <a:ext cx="0" cy="3346092"/>
          </a:xfrm>
          <a:prstGeom prst="straightConnector1">
            <a:avLst/>
          </a:prstGeom>
          <a:noFill/>
          <a:ln w="25402" cap="sq">
            <a:solidFill>
              <a:srgbClr val="FFFFFF"/>
            </a:solidFill>
            <a:prstDash val="solid"/>
            <a:bevel/>
          </a:ln>
        </p:spPr>
      </p:cxnSp>
      <p:sp>
        <p:nvSpPr>
          <p:cNvPr id="8" name="Graphic 22">
            <a:extLst>
              <a:ext uri="{FF2B5EF4-FFF2-40B4-BE49-F238E27FC236}">
                <a16:creationId xmlns:a16="http://schemas.microsoft.com/office/drawing/2014/main" id="{A7F4D5A6-6CE1-F0E3-3255-9EE537ADD2B5}"/>
              </a:ext>
              <a:ext uri="{C183D7F6-B498-43B3-948B-1728B52AA6E4}">
                <adec:decorative xmlns:adec="http://schemas.microsoft.com/office/drawing/2017/decorative" val="1"/>
              </a:ext>
            </a:extLst>
          </p:cNvPr>
          <p:cNvSpPr>
            <a:spLocks noMove="1" noResize="1"/>
          </p:cNvSpPr>
          <p:nvPr/>
        </p:nvSpPr>
        <p:spPr>
          <a:xfrm>
            <a:off x="10836426" y="5636681"/>
            <a:ext cx="151534" cy="151534"/>
          </a:xfrm>
          <a:custGeom>
            <a:avLst/>
            <a:gdLst>
              <a:gd name="f0" fmla="val 10800000"/>
              <a:gd name="f1" fmla="val 5400000"/>
              <a:gd name="f2" fmla="val 180"/>
              <a:gd name="f3" fmla="val w"/>
              <a:gd name="f4" fmla="val h"/>
              <a:gd name="f5" fmla="val 0"/>
              <a:gd name="f6" fmla="val 151536"/>
              <a:gd name="f7" fmla="val 141251"/>
              <a:gd name="f8" fmla="val 65483"/>
              <a:gd name="f9" fmla="val 86053"/>
              <a:gd name="f10" fmla="val 10285"/>
              <a:gd name="f11" fmla="val 4605"/>
              <a:gd name="f12" fmla="val 81448"/>
              <a:gd name="f13" fmla="val 75768"/>
              <a:gd name="f14" fmla="val 70088"/>
              <a:gd name="f15" fmla="val 146931"/>
              <a:gd name="f16" fmla="+- 0 0 -90"/>
              <a:gd name="f17" fmla="*/ f3 1 151536"/>
              <a:gd name="f18" fmla="*/ f4 1 151536"/>
              <a:gd name="f19" fmla="val f5"/>
              <a:gd name="f20" fmla="val f6"/>
              <a:gd name="f21" fmla="*/ f16 f0 1"/>
              <a:gd name="f22" fmla="+- f20 0 f19"/>
              <a:gd name="f23" fmla="*/ f21 1 f2"/>
              <a:gd name="f24" fmla="*/ f22 1 151536"/>
              <a:gd name="f25" fmla="*/ 141251 f22 1"/>
              <a:gd name="f26" fmla="*/ 65483 f22 1"/>
              <a:gd name="f27" fmla="*/ 86053 f22 1"/>
              <a:gd name="f28" fmla="*/ 10285 f22 1"/>
              <a:gd name="f29" fmla="*/ 75768 f22 1"/>
              <a:gd name="f30" fmla="*/ 0 f22 1"/>
              <a:gd name="f31" fmla="*/ 151536 f22 1"/>
              <a:gd name="f32" fmla="+- f23 0 f1"/>
              <a:gd name="f33" fmla="*/ f25 1 151536"/>
              <a:gd name="f34" fmla="*/ f26 1 151536"/>
              <a:gd name="f35" fmla="*/ f27 1 151536"/>
              <a:gd name="f36" fmla="*/ f28 1 151536"/>
              <a:gd name="f37" fmla="*/ f29 1 151536"/>
              <a:gd name="f38" fmla="*/ f30 1 151536"/>
              <a:gd name="f39" fmla="*/ f31 1 151536"/>
              <a:gd name="f40" fmla="*/ f19 1 f24"/>
              <a:gd name="f41" fmla="*/ f20 1 f24"/>
              <a:gd name="f42" fmla="*/ f33 1 f24"/>
              <a:gd name="f43" fmla="*/ f34 1 f24"/>
              <a:gd name="f44" fmla="*/ f35 1 f24"/>
              <a:gd name="f45" fmla="*/ f36 1 f24"/>
              <a:gd name="f46" fmla="*/ f37 1 f24"/>
              <a:gd name="f47" fmla="*/ f38 1 f24"/>
              <a:gd name="f48" fmla="*/ f39 1 f24"/>
              <a:gd name="f49" fmla="*/ f40 f17 1"/>
              <a:gd name="f50" fmla="*/ f41 f17 1"/>
              <a:gd name="f51" fmla="*/ f41 f18 1"/>
              <a:gd name="f52" fmla="*/ f40 f18 1"/>
              <a:gd name="f53" fmla="*/ f42 f17 1"/>
              <a:gd name="f54" fmla="*/ f43 f18 1"/>
              <a:gd name="f55" fmla="*/ f44 f17 1"/>
              <a:gd name="f56" fmla="*/ f45 f18 1"/>
              <a:gd name="f57" fmla="*/ f46 f17 1"/>
              <a:gd name="f58" fmla="*/ f47 f18 1"/>
              <a:gd name="f59" fmla="*/ f43 f17 1"/>
              <a:gd name="f60" fmla="*/ f45 f17 1"/>
              <a:gd name="f61" fmla="*/ f47 f17 1"/>
              <a:gd name="f62" fmla="*/ f46 f18 1"/>
              <a:gd name="f63" fmla="*/ f44 f18 1"/>
              <a:gd name="f64" fmla="*/ f42 f18 1"/>
              <a:gd name="f65" fmla="*/ f48 f18 1"/>
              <a:gd name="f66" fmla="*/ f48 f17 1"/>
            </a:gdLst>
            <a:ahLst/>
            <a:cxnLst>
              <a:cxn ang="3cd4">
                <a:pos x="hc" y="t"/>
              </a:cxn>
              <a:cxn ang="0">
                <a:pos x="r" y="vc"/>
              </a:cxn>
              <a:cxn ang="cd4">
                <a:pos x="hc" y="b"/>
              </a:cxn>
              <a:cxn ang="cd2">
                <a:pos x="l" y="vc"/>
              </a:cxn>
              <a:cxn ang="f32">
                <a:pos x="f53" y="f54"/>
              </a:cxn>
              <a:cxn ang="f32">
                <a:pos x="f55" y="f54"/>
              </a:cxn>
              <a:cxn ang="f32">
                <a:pos x="f55" y="f56"/>
              </a:cxn>
              <a:cxn ang="f32">
                <a:pos x="f57" y="f58"/>
              </a:cxn>
              <a:cxn ang="f32">
                <a:pos x="f59" y="f56"/>
              </a:cxn>
              <a:cxn ang="f32">
                <a:pos x="f59" y="f54"/>
              </a:cxn>
              <a:cxn ang="f32">
                <a:pos x="f60" y="f54"/>
              </a:cxn>
              <a:cxn ang="f32">
                <a:pos x="f61" y="f62"/>
              </a:cxn>
              <a:cxn ang="f32">
                <a:pos x="f60" y="f63"/>
              </a:cxn>
              <a:cxn ang="f32">
                <a:pos x="f59" y="f63"/>
              </a:cxn>
              <a:cxn ang="f32">
                <a:pos x="f59" y="f64"/>
              </a:cxn>
              <a:cxn ang="f32">
                <a:pos x="f57" y="f65"/>
              </a:cxn>
              <a:cxn ang="f32">
                <a:pos x="f55" y="f64"/>
              </a:cxn>
              <a:cxn ang="f32">
                <a:pos x="f55" y="f63"/>
              </a:cxn>
              <a:cxn ang="f32">
                <a:pos x="f53" y="f63"/>
              </a:cxn>
              <a:cxn ang="f32">
                <a:pos x="f66" y="f62"/>
              </a:cxn>
              <a:cxn ang="f32">
                <a:pos x="f53" y="f54"/>
              </a:cxn>
            </a:cxnLst>
            <a:rect l="f49" t="f52" r="f50" b="f51"/>
            <a:pathLst>
              <a:path w="151536" h="151536">
                <a:moveTo>
                  <a:pt x="f7" y="f8"/>
                </a:moveTo>
                <a:lnTo>
                  <a:pt x="f9" y="f8"/>
                </a:lnTo>
                <a:lnTo>
                  <a:pt x="f9" y="f10"/>
                </a:lnTo>
                <a:cubicBezTo>
                  <a:pt x="f9" y="f11"/>
                  <a:pt x="f12" y="f5"/>
                  <a:pt x="f13" y="f5"/>
                </a:cubicBezTo>
                <a:cubicBezTo>
                  <a:pt x="f14" y="f5"/>
                  <a:pt x="f8" y="f11"/>
                  <a:pt x="f8" y="f10"/>
                </a:cubicBezTo>
                <a:lnTo>
                  <a:pt x="f8" y="f8"/>
                </a:lnTo>
                <a:lnTo>
                  <a:pt x="f10" y="f8"/>
                </a:lnTo>
                <a:cubicBezTo>
                  <a:pt x="f11" y="f8"/>
                  <a:pt x="f5" y="f14"/>
                  <a:pt x="f5" y="f13"/>
                </a:cubicBezTo>
                <a:cubicBezTo>
                  <a:pt x="f5" y="f12"/>
                  <a:pt x="f11" y="f9"/>
                  <a:pt x="f10" y="f9"/>
                </a:cubicBezTo>
                <a:lnTo>
                  <a:pt x="f8" y="f9"/>
                </a:lnTo>
                <a:lnTo>
                  <a:pt x="f8" y="f7"/>
                </a:lnTo>
                <a:cubicBezTo>
                  <a:pt x="f8" y="f15"/>
                  <a:pt x="f14" y="f6"/>
                  <a:pt x="f13" y="f6"/>
                </a:cubicBezTo>
                <a:cubicBezTo>
                  <a:pt x="f12" y="f6"/>
                  <a:pt x="f9" y="f15"/>
                  <a:pt x="f9" y="f7"/>
                </a:cubicBezTo>
                <a:lnTo>
                  <a:pt x="f9" y="f9"/>
                </a:lnTo>
                <a:lnTo>
                  <a:pt x="f7" y="f9"/>
                </a:lnTo>
                <a:cubicBezTo>
                  <a:pt x="f15" y="f9"/>
                  <a:pt x="f6" y="f12"/>
                  <a:pt x="f6" y="f13"/>
                </a:cubicBezTo>
                <a:cubicBezTo>
                  <a:pt x="f6" y="f14"/>
                  <a:pt x="f15" y="f8"/>
                  <a:pt x="f7" y="f8"/>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Graphic 23">
            <a:extLst>
              <a:ext uri="{FF2B5EF4-FFF2-40B4-BE49-F238E27FC236}">
                <a16:creationId xmlns:a16="http://schemas.microsoft.com/office/drawing/2014/main" id="{8A565829-A347-DFD2-A576-3C631B6CBE0E}"/>
              </a:ext>
              <a:ext uri="{C183D7F6-B498-43B3-948B-1728B52AA6E4}">
                <adec:decorative xmlns:adec="http://schemas.microsoft.com/office/drawing/2017/decorative" val="1"/>
              </a:ext>
            </a:extLst>
          </p:cNvPr>
          <p:cNvSpPr>
            <a:spLocks noMove="1" noResize="1"/>
          </p:cNvSpPr>
          <p:nvPr/>
        </p:nvSpPr>
        <p:spPr>
          <a:xfrm>
            <a:off x="11245172" y="6096761"/>
            <a:ext cx="108621" cy="108621"/>
          </a:xfrm>
          <a:custGeom>
            <a:avLst/>
            <a:gdLst>
              <a:gd name="f0" fmla="val 10800000"/>
              <a:gd name="f1" fmla="val 5400000"/>
              <a:gd name="f2" fmla="val 180"/>
              <a:gd name="f3" fmla="val w"/>
              <a:gd name="f4" fmla="val h"/>
              <a:gd name="f5" fmla="val 0"/>
              <a:gd name="f6" fmla="val 108625"/>
              <a:gd name="f7" fmla="val 54313"/>
              <a:gd name="f8" fmla="val 16053"/>
              <a:gd name="f9" fmla="val 75442"/>
              <a:gd name="f10" fmla="val 92572"/>
              <a:gd name="f11" fmla="val 33182"/>
              <a:gd name="f12" fmla="val 16074"/>
              <a:gd name="f13" fmla="val 33191"/>
              <a:gd name="f14" fmla="val 24317"/>
              <a:gd name="f15" fmla="val 84309"/>
              <a:gd name="f16" fmla="+- 0 0 -90"/>
              <a:gd name="f17" fmla="*/ f3 1 108625"/>
              <a:gd name="f18" fmla="*/ f4 1 108625"/>
              <a:gd name="f19" fmla="val f5"/>
              <a:gd name="f20" fmla="val f6"/>
              <a:gd name="f21" fmla="*/ f16 f0 1"/>
              <a:gd name="f22" fmla="+- f20 0 f19"/>
              <a:gd name="f23" fmla="*/ f21 1 f2"/>
              <a:gd name="f24" fmla="*/ f22 1 108625"/>
              <a:gd name="f25" fmla="*/ 54313 f22 1"/>
              <a:gd name="f26" fmla="*/ 16053 f22 1"/>
              <a:gd name="f27" fmla="*/ 92572 f22 1"/>
              <a:gd name="f28" fmla="*/ 0 f22 1"/>
              <a:gd name="f29" fmla="*/ 108625 f22 1"/>
              <a:gd name="f30" fmla="+- f23 0 f1"/>
              <a:gd name="f31" fmla="*/ f25 1 108625"/>
              <a:gd name="f32" fmla="*/ f26 1 108625"/>
              <a:gd name="f33" fmla="*/ f27 1 108625"/>
              <a:gd name="f34" fmla="*/ f28 1 108625"/>
              <a:gd name="f35" fmla="*/ f29 1 108625"/>
              <a:gd name="f36" fmla="*/ f19 1 f24"/>
              <a:gd name="f37" fmla="*/ f20 1 f24"/>
              <a:gd name="f38" fmla="*/ f31 1 f24"/>
              <a:gd name="f39" fmla="*/ f32 1 f24"/>
              <a:gd name="f40" fmla="*/ f33 1 f24"/>
              <a:gd name="f41" fmla="*/ f34 1 f24"/>
              <a:gd name="f42" fmla="*/ f35 1 f24"/>
              <a:gd name="f43" fmla="*/ f36 f17 1"/>
              <a:gd name="f44" fmla="*/ f37 f17 1"/>
              <a:gd name="f45" fmla="*/ f37 f18 1"/>
              <a:gd name="f46" fmla="*/ f36 f18 1"/>
              <a:gd name="f47" fmla="*/ f38 f17 1"/>
              <a:gd name="f48" fmla="*/ f39 f18 1"/>
              <a:gd name="f49" fmla="*/ f40 f17 1"/>
              <a:gd name="f50" fmla="*/ f38 f18 1"/>
              <a:gd name="f51" fmla="*/ f40 f18 1"/>
              <a:gd name="f52" fmla="*/ f39 f17 1"/>
              <a:gd name="f53" fmla="*/ f41 f18 1"/>
              <a:gd name="f54" fmla="*/ f41 f17 1"/>
              <a:gd name="f55" fmla="*/ f42 f18 1"/>
              <a:gd name="f56" fmla="*/ f42 f17 1"/>
            </a:gdLst>
            <a:ahLst/>
            <a:cxnLst>
              <a:cxn ang="3cd4">
                <a:pos x="hc" y="t"/>
              </a:cxn>
              <a:cxn ang="0">
                <a:pos x="r" y="vc"/>
              </a:cxn>
              <a:cxn ang="cd4">
                <a:pos x="hc" y="b"/>
              </a:cxn>
              <a:cxn ang="cd2">
                <a:pos x="l" y="vc"/>
              </a:cxn>
              <a:cxn ang="f30">
                <a:pos x="f47" y="f48"/>
              </a:cxn>
              <a:cxn ang="f30">
                <a:pos x="f49" y="f50"/>
              </a:cxn>
              <a:cxn ang="f30">
                <a:pos x="f47" y="f51"/>
              </a:cxn>
              <a:cxn ang="f30">
                <a:pos x="f52" y="f50"/>
              </a:cxn>
              <a:cxn ang="f30">
                <a:pos x="f47" y="f48"/>
              </a:cxn>
              <a:cxn ang="f30">
                <a:pos x="f47" y="f53"/>
              </a:cxn>
              <a:cxn ang="f30">
                <a:pos x="f54" y="f50"/>
              </a:cxn>
              <a:cxn ang="f30">
                <a:pos x="f47" y="f55"/>
              </a:cxn>
              <a:cxn ang="f30">
                <a:pos x="f56" y="f50"/>
              </a:cxn>
              <a:cxn ang="f30">
                <a:pos x="f47" y="f53"/>
              </a:cxn>
            </a:cxnLst>
            <a:rect l="f43" t="f46" r="f44" b="f45"/>
            <a:pathLst>
              <a:path w="108625" h="108625">
                <a:moveTo>
                  <a:pt x="f7" y="f8"/>
                </a:moveTo>
                <a:cubicBezTo>
                  <a:pt x="f9" y="f8"/>
                  <a:pt x="f10" y="f11"/>
                  <a:pt x="f10" y="f7"/>
                </a:cubicBezTo>
                <a:cubicBezTo>
                  <a:pt x="f10" y="f9"/>
                  <a:pt x="f9" y="f10"/>
                  <a:pt x="f7" y="f10"/>
                </a:cubicBezTo>
                <a:cubicBezTo>
                  <a:pt x="f11" y="f10"/>
                  <a:pt x="f8" y="f9"/>
                  <a:pt x="f8" y="f7"/>
                </a:cubicBezTo>
                <a:cubicBezTo>
                  <a:pt x="f12" y="f13"/>
                  <a:pt x="f13" y="f12"/>
                  <a:pt x="f7" y="f8"/>
                </a:cubicBezTo>
                <a:moveTo>
                  <a:pt x="f7" y="f5"/>
                </a:moveTo>
                <a:cubicBezTo>
                  <a:pt x="f14" y="f5"/>
                  <a:pt x="f5" y="f14"/>
                  <a:pt x="f5" y="f7"/>
                </a:cubicBezTo>
                <a:cubicBezTo>
                  <a:pt x="f5" y="f15"/>
                  <a:pt x="f14" y="f6"/>
                  <a:pt x="f7" y="f6"/>
                </a:cubicBezTo>
                <a:cubicBezTo>
                  <a:pt x="f15" y="f6"/>
                  <a:pt x="f6" y="f15"/>
                  <a:pt x="f6" y="f7"/>
                </a:cubicBezTo>
                <a:cubicBezTo>
                  <a:pt x="f6" y="f14"/>
                  <a:pt x="f15" y="f5"/>
                  <a:pt x="f7" y="f5"/>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0" name="Graphic 21">
            <a:extLst>
              <a:ext uri="{FF2B5EF4-FFF2-40B4-BE49-F238E27FC236}">
                <a16:creationId xmlns:a16="http://schemas.microsoft.com/office/drawing/2014/main" id="{257A27F3-B220-D14C-912C-BCB54F72E728}"/>
              </a:ext>
              <a:ext uri="{C183D7F6-B498-43B3-948B-1728B52AA6E4}">
                <adec:decorative xmlns:adec="http://schemas.microsoft.com/office/drawing/2017/decorative" val="1"/>
              </a:ext>
            </a:extLst>
          </p:cNvPr>
          <p:cNvSpPr>
            <a:spLocks noMove="1" noResize="1"/>
          </p:cNvSpPr>
          <p:nvPr/>
        </p:nvSpPr>
        <p:spPr>
          <a:xfrm>
            <a:off x="10554288" y="6238027"/>
            <a:ext cx="95755" cy="95755"/>
          </a:xfrm>
          <a:custGeom>
            <a:avLst/>
            <a:gdLst>
              <a:gd name="f0" fmla="val 10800000"/>
              <a:gd name="f1" fmla="val 5400000"/>
              <a:gd name="f2" fmla="val 180"/>
              <a:gd name="f3" fmla="val w"/>
              <a:gd name="f4" fmla="val h"/>
              <a:gd name="f5" fmla="val 0"/>
              <a:gd name="f6" fmla="val 95759"/>
              <a:gd name="f7" fmla="val 47880"/>
              <a:gd name="f8" fmla="val 74323"/>
              <a:gd name="f9" fmla="val 21436"/>
              <a:gd name="f10" fmla="+- 0 0 -90"/>
              <a:gd name="f11" fmla="*/ f3 1 95759"/>
              <a:gd name="f12" fmla="*/ f4 1 95759"/>
              <a:gd name="f13" fmla="val f5"/>
              <a:gd name="f14" fmla="val f6"/>
              <a:gd name="f15" fmla="*/ f10 f0 1"/>
              <a:gd name="f16" fmla="+- f14 0 f13"/>
              <a:gd name="f17" fmla="*/ f15 1 f2"/>
              <a:gd name="f18" fmla="*/ f16 1 95759"/>
              <a:gd name="f19" fmla="*/ 95759 f16 1"/>
              <a:gd name="f20" fmla="*/ 47880 f16 1"/>
              <a:gd name="f21" fmla="*/ 0 f16 1"/>
              <a:gd name="f22" fmla="+- f17 0 f1"/>
              <a:gd name="f23" fmla="*/ f19 1 95759"/>
              <a:gd name="f24" fmla="*/ f20 1 95759"/>
              <a:gd name="f25" fmla="*/ f21 1 95759"/>
              <a:gd name="f26" fmla="*/ f13 1 f18"/>
              <a:gd name="f27" fmla="*/ f14 1 f18"/>
              <a:gd name="f28" fmla="*/ f23 1 f18"/>
              <a:gd name="f29" fmla="*/ f24 1 f18"/>
              <a:gd name="f30" fmla="*/ f25 1 f18"/>
              <a:gd name="f31" fmla="*/ f26 f11 1"/>
              <a:gd name="f32" fmla="*/ f27 f11 1"/>
              <a:gd name="f33" fmla="*/ f27 f12 1"/>
              <a:gd name="f34" fmla="*/ f26 f12 1"/>
              <a:gd name="f35" fmla="*/ f28 f11 1"/>
              <a:gd name="f36" fmla="*/ f29 f12 1"/>
              <a:gd name="f37" fmla="*/ f29 f11 1"/>
              <a:gd name="f38" fmla="*/ f28 f12 1"/>
              <a:gd name="f39" fmla="*/ f30 f11 1"/>
              <a:gd name="f40" fmla="*/ f30 f12 1"/>
            </a:gdLst>
            <a:ahLst/>
            <a:cxnLst>
              <a:cxn ang="3cd4">
                <a:pos x="hc" y="t"/>
              </a:cxn>
              <a:cxn ang="0">
                <a:pos x="r" y="vc"/>
              </a:cxn>
              <a:cxn ang="cd4">
                <a:pos x="hc" y="b"/>
              </a:cxn>
              <a:cxn ang="cd2">
                <a:pos x="l" y="vc"/>
              </a:cxn>
              <a:cxn ang="f22">
                <a:pos x="f35" y="f36"/>
              </a:cxn>
              <a:cxn ang="f22">
                <a:pos x="f37" y="f38"/>
              </a:cxn>
              <a:cxn ang="f22">
                <a:pos x="f39" y="f36"/>
              </a:cxn>
              <a:cxn ang="f22">
                <a:pos x="f37" y="f40"/>
              </a:cxn>
              <a:cxn ang="f22">
                <a:pos x="f35" y="f36"/>
              </a:cxn>
            </a:cxnLst>
            <a:rect l="f31" t="f34" r="f32" b="f33"/>
            <a:pathLst>
              <a:path w="95759" h="95759">
                <a:moveTo>
                  <a:pt x="f6" y="f7"/>
                </a:moveTo>
                <a:cubicBezTo>
                  <a:pt x="f6" y="f8"/>
                  <a:pt x="f8" y="f6"/>
                  <a:pt x="f7" y="f6"/>
                </a:cubicBezTo>
                <a:cubicBezTo>
                  <a:pt x="f9" y="f6"/>
                  <a:pt x="f5" y="f8"/>
                  <a:pt x="f5" y="f7"/>
                </a:cubicBezTo>
                <a:cubicBezTo>
                  <a:pt x="f5" y="f9"/>
                  <a:pt x="f9" y="f5"/>
                  <a:pt x="f7" y="f5"/>
                </a:cubicBezTo>
                <a:cubicBezTo>
                  <a:pt x="f8" y="f5"/>
                  <a:pt x="f6" y="f9"/>
                  <a:pt x="f6" y="f7"/>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11" name="TextBox 10">
            <a:extLst>
              <a:ext uri="{FF2B5EF4-FFF2-40B4-BE49-F238E27FC236}">
                <a16:creationId xmlns:a16="http://schemas.microsoft.com/office/drawing/2014/main" id="{5EC4AC63-7697-9507-8808-FA928A54AD5D}"/>
              </a:ext>
            </a:extLst>
          </p:cNvPr>
          <p:cNvSpPr txBox="1"/>
          <p:nvPr/>
        </p:nvSpPr>
        <p:spPr>
          <a:xfrm>
            <a:off x="1424066" y="5246557"/>
            <a:ext cx="6475750" cy="369332"/>
          </a:xfrm>
          <a:prstGeom prst="rect">
            <a:avLst/>
          </a:prstGeom>
          <a:noFill/>
        </p:spPr>
        <p:txBody>
          <a:bodyPr wrap="square" rtlCol="0">
            <a:spAutoFit/>
          </a:bodyPr>
          <a:lstStyle/>
          <a:p>
            <a:r>
              <a:rPr lang="en-US" dirty="0">
                <a:latin typeface="Arial Black" panose="020B0A04020102020204" pitchFamily="34" charset="0"/>
              </a:rPr>
              <a:t>Prepared by:  Chinenye Alexandra </a:t>
            </a:r>
            <a:r>
              <a:rPr lang="en-US" b="1" dirty="0" err="1">
                <a:latin typeface="Arial Black" panose="020B0A04020102020204" pitchFamily="34" charset="0"/>
              </a:rPr>
              <a:t>okechukwu</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DDE9-9B43-1295-B44C-6E45FD9795B8}"/>
              </a:ext>
            </a:extLst>
          </p:cNvPr>
          <p:cNvSpPr>
            <a:spLocks noGrp="1"/>
          </p:cNvSpPr>
          <p:nvPr>
            <p:ph type="title"/>
          </p:nvPr>
        </p:nvSpPr>
        <p:spPr/>
        <p:txBody>
          <a:bodyPr>
            <a:normAutofit/>
          </a:bodyPr>
          <a:lstStyle/>
          <a:p>
            <a:r>
              <a:rPr lang="en-GB" sz="2800" dirty="0"/>
              <a:t>Discover underlying reasons for customer churn.</a:t>
            </a:r>
          </a:p>
        </p:txBody>
      </p:sp>
      <p:graphicFrame>
        <p:nvGraphicFramePr>
          <p:cNvPr id="4" name="Content Placeholder 3">
            <a:extLst>
              <a:ext uri="{FF2B5EF4-FFF2-40B4-BE49-F238E27FC236}">
                <a16:creationId xmlns:a16="http://schemas.microsoft.com/office/drawing/2014/main" id="{4140AD7D-BB20-4E73-943F-64291E5FB52F}"/>
              </a:ext>
            </a:extLst>
          </p:cNvPr>
          <p:cNvGraphicFramePr>
            <a:graphicFrameLocks noGrp="1"/>
          </p:cNvGraphicFramePr>
          <p:nvPr>
            <p:ph idx="1"/>
            <p:extLst>
              <p:ext uri="{D42A27DB-BD31-4B8C-83A1-F6EECF244321}">
                <p14:modId xmlns:p14="http://schemas.microsoft.com/office/powerpoint/2010/main" val="2320375067"/>
              </p:ext>
            </p:extLst>
          </p:nvPr>
        </p:nvGraphicFramePr>
        <p:xfrm>
          <a:off x="838200" y="1825625"/>
          <a:ext cx="4738141"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9F8DFFD-EB8F-1A3F-9B70-338D3F90CACA}"/>
              </a:ext>
            </a:extLst>
          </p:cNvPr>
          <p:cNvSpPr txBox="1"/>
          <p:nvPr/>
        </p:nvSpPr>
        <p:spPr>
          <a:xfrm>
            <a:off x="6096000" y="2353216"/>
            <a:ext cx="5257800" cy="2031325"/>
          </a:xfrm>
          <a:prstGeom prst="rect">
            <a:avLst/>
          </a:prstGeom>
          <a:noFill/>
        </p:spPr>
        <p:txBody>
          <a:bodyPr wrap="square">
            <a:spAutoFit/>
          </a:bodyPr>
          <a:lstStyle/>
          <a:p>
            <a:r>
              <a:rPr lang="en-US" dirty="0"/>
              <a:t>Customers leave due to high costs, poor network service, and inadequate customer support. Competitive offers attract them elsewhere, while fast data depletion frustrates users. Some move away, making churn unavoidable. To retain customers, improving affordability, service reliability, and support quality is crucial</a:t>
            </a:r>
            <a:endParaRPr lang="en-GB" dirty="0"/>
          </a:p>
        </p:txBody>
      </p:sp>
    </p:spTree>
    <p:extLst>
      <p:ext uri="{BB962C8B-B14F-4D97-AF65-F5344CB8AC3E}">
        <p14:creationId xmlns:p14="http://schemas.microsoft.com/office/powerpoint/2010/main" val="4281830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9C093-9F48-A1E4-A8BE-7FC7FF710C8D}"/>
              </a:ext>
            </a:extLst>
          </p:cNvPr>
          <p:cNvSpPr>
            <a:spLocks noGrp="1"/>
          </p:cNvSpPr>
          <p:nvPr>
            <p:ph type="title"/>
          </p:nvPr>
        </p:nvSpPr>
        <p:spPr/>
        <p:txBody>
          <a:bodyPr>
            <a:normAutofit/>
          </a:bodyPr>
          <a:lstStyle/>
          <a:p>
            <a:r>
              <a:rPr lang="en-GB" sz="2800" dirty="0"/>
              <a:t>Recognize the impact of customer tenure on retention and churn.</a:t>
            </a:r>
          </a:p>
        </p:txBody>
      </p:sp>
      <p:graphicFrame>
        <p:nvGraphicFramePr>
          <p:cNvPr id="4" name="Content Placeholder 3">
            <a:extLst>
              <a:ext uri="{FF2B5EF4-FFF2-40B4-BE49-F238E27FC236}">
                <a16:creationId xmlns:a16="http://schemas.microsoft.com/office/drawing/2014/main" id="{B049B214-2CAA-4AEB-9344-6677D94F4F43}"/>
              </a:ext>
            </a:extLst>
          </p:cNvPr>
          <p:cNvGraphicFramePr>
            <a:graphicFrameLocks noGrp="1"/>
          </p:cNvGraphicFramePr>
          <p:nvPr>
            <p:ph idx="1"/>
            <p:extLst>
              <p:ext uri="{D42A27DB-BD31-4B8C-83A1-F6EECF244321}">
                <p14:modId xmlns:p14="http://schemas.microsoft.com/office/powerpoint/2010/main" val="752024935"/>
              </p:ext>
            </p:extLst>
          </p:nvPr>
        </p:nvGraphicFramePr>
        <p:xfrm>
          <a:off x="553387" y="1480851"/>
          <a:ext cx="5007964"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EC673ED-1CEC-9E38-DC19-A97C96BEED1A}"/>
              </a:ext>
            </a:extLst>
          </p:cNvPr>
          <p:cNvSpPr txBox="1"/>
          <p:nvPr/>
        </p:nvSpPr>
        <p:spPr>
          <a:xfrm>
            <a:off x="6041033" y="2330277"/>
            <a:ext cx="5597580" cy="2862322"/>
          </a:xfrm>
          <a:prstGeom prst="rect">
            <a:avLst/>
          </a:prstGeom>
          <a:noFill/>
        </p:spPr>
        <p:txBody>
          <a:bodyPr wrap="square">
            <a:spAutoFit/>
          </a:bodyPr>
          <a:lstStyle/>
          <a:p>
            <a:pPr lvl="0"/>
            <a:r>
              <a:rPr lang="en-US" dirty="0"/>
              <a:t>Retention Rate: 34 customers remained active, indicating a stable customer base.</a:t>
            </a:r>
          </a:p>
          <a:p>
            <a:pPr lvl="0"/>
            <a:endParaRPr lang="en-US" dirty="0"/>
          </a:p>
          <a:p>
            <a:pPr lvl="0"/>
            <a:r>
              <a:rPr lang="en-US" dirty="0"/>
              <a:t>Churn Rate: 29 customers left, showing a significant drop-off that could signal areas for improvement.</a:t>
            </a:r>
          </a:p>
          <a:p>
            <a:pPr lvl="0"/>
            <a:r>
              <a:rPr lang="en-US" dirty="0"/>
              <a:t>Implication: The near-even split suggests that tenure alone may not be the strongest factor influencing customer loyalty—other aspects like service quality, engagement, or external market forces might be at play.</a:t>
            </a:r>
            <a:endParaRPr lang="en-GB" dirty="0"/>
          </a:p>
        </p:txBody>
      </p:sp>
    </p:spTree>
    <p:extLst>
      <p:ext uri="{BB962C8B-B14F-4D97-AF65-F5344CB8AC3E}">
        <p14:creationId xmlns:p14="http://schemas.microsoft.com/office/powerpoint/2010/main" val="279029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1E1D-85EF-7839-03F0-D0D2E7991E86}"/>
              </a:ext>
            </a:extLst>
          </p:cNvPr>
          <p:cNvSpPr>
            <a:spLocks noGrp="1"/>
          </p:cNvSpPr>
          <p:nvPr>
            <p:ph type="title"/>
          </p:nvPr>
        </p:nvSpPr>
        <p:spPr/>
        <p:txBody>
          <a:bodyPr>
            <a:normAutofit/>
          </a:bodyPr>
          <a:lstStyle/>
          <a:p>
            <a:r>
              <a:rPr lang="en-GB" sz="2800" dirty="0"/>
              <a:t>Get the distribution of customers who have churned across various locations.</a:t>
            </a:r>
          </a:p>
        </p:txBody>
      </p:sp>
      <mc:AlternateContent xmlns:mc="http://schemas.openxmlformats.org/markup-compatibility/2006" xmlns:cx4="http://schemas.microsoft.com/office/drawing/2016/5/10/chartex">
        <mc:Choice Requires="cx4">
          <p:graphicFrame>
            <p:nvGraphicFramePr>
              <p:cNvPr id="4" name="Content Placeholder 3">
                <a:extLst>
                  <a:ext uri="{FF2B5EF4-FFF2-40B4-BE49-F238E27FC236}">
                    <a16:creationId xmlns:a16="http://schemas.microsoft.com/office/drawing/2014/main" id="{0C9BEBF0-95E9-4B71-867C-A3B9DECC7B5D}"/>
                  </a:ext>
                </a:extLst>
              </p:cNvPr>
              <p:cNvGraphicFramePr>
                <a:graphicFrameLocks noGrp="1"/>
              </p:cNvGraphicFramePr>
              <p:nvPr>
                <p:ph idx="1"/>
                <p:extLst>
                  <p:ext uri="{D42A27DB-BD31-4B8C-83A1-F6EECF244321}">
                    <p14:modId xmlns:p14="http://schemas.microsoft.com/office/powerpoint/2010/main" val="1065179060"/>
                  </p:ext>
                </p:extLst>
              </p:nvPr>
            </p:nvGraphicFramePr>
            <p:xfrm>
              <a:off x="838200" y="1825625"/>
              <a:ext cx="4753131"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0C9BEBF0-95E9-4B71-867C-A3B9DECC7B5D}"/>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4753131" cy="4351338"/>
              </a:xfrm>
              <a:prstGeom prst="rect">
                <a:avLst/>
              </a:prstGeom>
            </p:spPr>
          </p:pic>
        </mc:Fallback>
      </mc:AlternateContent>
      <p:sp>
        <p:nvSpPr>
          <p:cNvPr id="6" name="TextBox 5">
            <a:extLst>
              <a:ext uri="{FF2B5EF4-FFF2-40B4-BE49-F238E27FC236}">
                <a16:creationId xmlns:a16="http://schemas.microsoft.com/office/drawing/2014/main" id="{099BF2D1-D920-4B88-3A35-375D106552C7}"/>
              </a:ext>
            </a:extLst>
          </p:cNvPr>
          <p:cNvSpPr txBox="1"/>
          <p:nvPr/>
        </p:nvSpPr>
        <p:spPr>
          <a:xfrm>
            <a:off x="6600671" y="2395251"/>
            <a:ext cx="5081667" cy="2862322"/>
          </a:xfrm>
          <a:prstGeom prst="rect">
            <a:avLst/>
          </a:prstGeom>
          <a:noFill/>
        </p:spPr>
        <p:txBody>
          <a:bodyPr wrap="square">
            <a:spAutoFit/>
          </a:bodyPr>
          <a:lstStyle/>
          <a:p>
            <a:pPr lvl="0"/>
            <a:r>
              <a:rPr lang="en-US" dirty="0"/>
              <a:t>Highest Churn: Imo and Abuja (FCT) have the highest churn rate, with 15 customers each.</a:t>
            </a:r>
          </a:p>
          <a:p>
            <a:pPr lvl="0"/>
            <a:endParaRPr lang="en-US" dirty="0"/>
          </a:p>
          <a:p>
            <a:pPr lvl="0"/>
            <a:r>
              <a:rPr lang="en-US" dirty="0"/>
              <a:t>Lowest Churn: Ondo recorded the lowest churn, with just 1 customer, followed by Delta.</a:t>
            </a:r>
          </a:p>
          <a:p>
            <a:pPr lvl="0"/>
            <a:endParaRPr lang="en-US" dirty="0"/>
          </a:p>
          <a:p>
            <a:pPr lvl="0"/>
            <a:r>
              <a:rPr lang="en-US" dirty="0"/>
              <a:t>Notable Patterns: Several states, including Adamawa, Akwa Ibom, Anambra, and Edo, all have 11 churned customers, indicating potential shared factors influencing their churn rates.</a:t>
            </a:r>
          </a:p>
        </p:txBody>
      </p:sp>
    </p:spTree>
    <p:extLst>
      <p:ext uri="{BB962C8B-B14F-4D97-AF65-F5344CB8AC3E}">
        <p14:creationId xmlns:p14="http://schemas.microsoft.com/office/powerpoint/2010/main" val="246985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968B-39F0-52FB-9C8E-608A994F63A6}"/>
              </a:ext>
            </a:extLst>
          </p:cNvPr>
          <p:cNvSpPr>
            <a:spLocks noGrp="1"/>
          </p:cNvSpPr>
          <p:nvPr>
            <p:ph type="title"/>
          </p:nvPr>
        </p:nvSpPr>
        <p:spPr/>
        <p:txBody>
          <a:bodyPr/>
          <a:lstStyle/>
          <a:p>
            <a:r>
              <a:rPr lang="en-GB" dirty="0"/>
              <a:t>Recommendations &amp; Conclusions</a:t>
            </a:r>
          </a:p>
        </p:txBody>
      </p:sp>
      <p:sp>
        <p:nvSpPr>
          <p:cNvPr id="3" name="Content Placeholder 2">
            <a:extLst>
              <a:ext uri="{FF2B5EF4-FFF2-40B4-BE49-F238E27FC236}">
                <a16:creationId xmlns:a16="http://schemas.microsoft.com/office/drawing/2014/main" id="{E30D1B7D-FA54-EDC1-F6DC-CDF71C6BE396}"/>
              </a:ext>
            </a:extLst>
          </p:cNvPr>
          <p:cNvSpPr>
            <a:spLocks noGrp="1"/>
          </p:cNvSpPr>
          <p:nvPr>
            <p:ph idx="1"/>
          </p:nvPr>
        </p:nvSpPr>
        <p:spPr/>
        <p:txBody>
          <a:bodyPr/>
          <a:lstStyle/>
          <a:p>
            <a:r>
              <a:rPr lang="en-US" dirty="0"/>
              <a:t>Focus retention efforts on the "Old" age group, as it has the highest number of customers who churned.</a:t>
            </a:r>
          </a:p>
          <a:p>
            <a:r>
              <a:rPr lang="en-US" dirty="0"/>
              <a:t>Enhance customer retention strategies, especially for female customers, as their churn rate is higher despite equal retention numbers across genders.</a:t>
            </a:r>
          </a:p>
          <a:p>
            <a:r>
              <a:rPr lang="en-US" dirty="0"/>
              <a:t>Focus on improving customer service and offering competitive deals to reduce churn, as these are the top reasons for customer departure according to the analysis.</a:t>
            </a:r>
          </a:p>
          <a:p>
            <a:pPr marL="0" indent="0">
              <a:buNone/>
            </a:pPr>
            <a:endParaRPr lang="en-GB" dirty="0"/>
          </a:p>
        </p:txBody>
      </p:sp>
    </p:spTree>
    <p:extLst>
      <p:ext uri="{BB962C8B-B14F-4D97-AF65-F5344CB8AC3E}">
        <p14:creationId xmlns:p14="http://schemas.microsoft.com/office/powerpoint/2010/main" val="208634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9">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379AB504-C5F1-33B7-E4FA-8BC63BEE4D4A}"/>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Rectangle 11">
            <a:extLst>
              <a:ext uri="{FF2B5EF4-FFF2-40B4-BE49-F238E27FC236}">
                <a16:creationId xmlns:a16="http://schemas.microsoft.com/office/drawing/2014/main" id="{8F499177-34D4-BCCE-C6C3-882F8887DC88}"/>
              </a:ext>
              <a:ext uri="{C183D7F6-B498-43B3-948B-1728B52AA6E4}">
                <adec:decorative xmlns:adec="http://schemas.microsoft.com/office/drawing/2017/decorative" val="1"/>
              </a:ext>
            </a:extLst>
          </p:cNvPr>
          <p:cNvSpPr>
            <a:spLocks noMove="1" noResize="1"/>
          </p:cNvSpPr>
          <p:nvPr/>
        </p:nvSpPr>
        <p:spPr>
          <a:xfrm>
            <a:off x="301" y="0"/>
            <a:ext cx="12191695"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Content Placeholder 2">
            <a:extLst>
              <a:ext uri="{FF2B5EF4-FFF2-40B4-BE49-F238E27FC236}">
                <a16:creationId xmlns:a16="http://schemas.microsoft.com/office/drawing/2014/main" id="{6B91D8F9-AAC0-B58B-FDA9-992ADF928D11}"/>
              </a:ext>
            </a:extLst>
          </p:cNvPr>
          <p:cNvSpPr txBox="1">
            <a:spLocks noGrp="1"/>
          </p:cNvSpPr>
          <p:nvPr>
            <p:ph idx="1"/>
          </p:nvPr>
        </p:nvSpPr>
        <p:spPr>
          <a:xfrm>
            <a:off x="804672" y="2421678"/>
            <a:ext cx="4977582" cy="3639284"/>
          </a:xfrm>
        </p:spPr>
        <p:txBody>
          <a:bodyPr anchor="ctr"/>
          <a:lstStyle/>
          <a:p>
            <a:pPr lvl="0"/>
            <a:endParaRPr lang="en-GB" sz="1800">
              <a:solidFill>
                <a:srgbClr val="0E2841"/>
              </a:solidFill>
            </a:endParaRPr>
          </a:p>
          <a:p>
            <a:pPr lvl="0"/>
            <a:endParaRPr lang="en-GB" sz="1800">
              <a:solidFill>
                <a:srgbClr val="0E2841"/>
              </a:solidFill>
            </a:endParaRPr>
          </a:p>
          <a:p>
            <a:pPr lvl="0"/>
            <a:endParaRPr lang="en-GB" sz="1800">
              <a:solidFill>
                <a:srgbClr val="0E2841"/>
              </a:solidFill>
            </a:endParaRPr>
          </a:p>
          <a:p>
            <a:pPr marL="0" lvl="0" indent="0">
              <a:buNone/>
            </a:pPr>
            <a:r>
              <a:rPr lang="en-GB" sz="4800">
                <a:solidFill>
                  <a:srgbClr val="0E2841"/>
                </a:solidFill>
              </a:rPr>
              <a:t>Thank You!</a:t>
            </a:r>
          </a:p>
        </p:txBody>
      </p:sp>
      <p:grpSp>
        <p:nvGrpSpPr>
          <p:cNvPr id="5" name="Group 13">
            <a:extLst>
              <a:ext uri="{FF2B5EF4-FFF2-40B4-BE49-F238E27FC236}">
                <a16:creationId xmlns:a16="http://schemas.microsoft.com/office/drawing/2014/main" id="{BD507816-81F4-D2D9-3567-CDAAF9170C65}"/>
              </a:ext>
              <a:ext uri="{C183D7F6-B498-43B3-948B-1728B52AA6E4}">
                <adec:decorative xmlns:adec="http://schemas.microsoft.com/office/drawing/2017/decorative" val="1"/>
              </a:ext>
            </a:extLst>
          </p:cNvPr>
          <p:cNvGrpSpPr/>
          <p:nvPr/>
        </p:nvGrpSpPr>
        <p:grpSpPr>
          <a:xfrm>
            <a:off x="6369893" y="0"/>
            <a:ext cx="5822112" cy="6685269"/>
            <a:chOff x="6369893" y="0"/>
            <a:chExt cx="5822112" cy="6685269"/>
          </a:xfrm>
        </p:grpSpPr>
        <p:sp>
          <p:nvSpPr>
            <p:cNvPr id="6" name="Freeform: Shape 14">
              <a:extLst>
                <a:ext uri="{FF2B5EF4-FFF2-40B4-BE49-F238E27FC236}">
                  <a16:creationId xmlns:a16="http://schemas.microsoft.com/office/drawing/2014/main" id="{5A4084B2-FAD0-775E-4702-6B73E1497044}"/>
                </a:ext>
                <a:ext uri="{C183D7F6-B498-43B3-948B-1728B52AA6E4}">
                  <adec:decorative xmlns:adec="http://schemas.microsoft.com/office/drawing/2017/decorative" val="1"/>
                </a:ext>
              </a:extLst>
            </p:cNvPr>
            <p:cNvSpPr/>
            <p:nvPr/>
          </p:nvSpPr>
          <p:spPr>
            <a:xfrm>
              <a:off x="6369893" y="0"/>
              <a:ext cx="5822103" cy="6685269"/>
            </a:xfrm>
            <a:custGeom>
              <a:avLst/>
              <a:gdLst>
                <a:gd name="f0" fmla="val 10800000"/>
                <a:gd name="f1" fmla="val 5400000"/>
                <a:gd name="f2" fmla="val 180"/>
                <a:gd name="f3" fmla="val w"/>
                <a:gd name="f4" fmla="val h"/>
                <a:gd name="f5" fmla="val 0"/>
                <a:gd name="f6" fmla="val 5822102"/>
                <a:gd name="f7" fmla="val 6685267"/>
                <a:gd name="f8" fmla="val 2605444"/>
                <a:gd name="f9" fmla="val 4757391"/>
                <a:gd name="f10" fmla="val 4913680"/>
                <a:gd name="f11" fmla="val 56274"/>
                <a:gd name="f12" fmla="val 5074659"/>
                <a:gd name="f13" fmla="val 119278"/>
                <a:gd name="f14" fmla="val 5229483"/>
                <a:gd name="f15" fmla="val 195083"/>
                <a:gd name="f16" fmla="val 5376238"/>
                <a:gd name="f17" fmla="val 282027"/>
                <a:gd name="f18" fmla="val 5474014"/>
                <a:gd name="f19" fmla="val 340105"/>
                <a:gd name="f20" fmla="val 5568080"/>
                <a:gd name="f21" fmla="val 403280"/>
                <a:gd name="f22" fmla="val 5658024"/>
                <a:gd name="f23" fmla="val 471014"/>
                <a:gd name="f24" fmla="val 609109"/>
                <a:gd name="f25" fmla="val 760697"/>
                <a:gd name="f26" fmla="val 5707785"/>
                <a:gd name="f27" fmla="val 666601"/>
                <a:gd name="f28" fmla="val 5665273"/>
                <a:gd name="f29" fmla="val 633682"/>
                <a:gd name="f30" fmla="val 5621749"/>
                <a:gd name="f31" fmla="val 602008"/>
                <a:gd name="f32" fmla="val 5577306"/>
                <a:gd name="f33" fmla="val 571666"/>
                <a:gd name="f34" fmla="val 5487929"/>
                <a:gd name="f35" fmla="val 511562"/>
                <a:gd name="f36" fmla="val 5395118"/>
                <a:gd name="f37" fmla="val 456089"/>
                <a:gd name="f38" fmla="val 5298630"/>
                <a:gd name="f39" fmla="val 407449"/>
                <a:gd name="f40" fmla="val 5106266"/>
                <a:gd name="f41" fmla="val 309010"/>
                <a:gd name="f42" fmla="val 4901153"/>
                <a:gd name="f43" fmla="val 235355"/>
                <a:gd name="f44" fmla="val 4690768"/>
                <a:gd name="f45" fmla="val 184979"/>
                <a:gd name="f46" fmla="val 4480382"/>
                <a:gd name="f47" fmla="val 134486"/>
                <a:gd name="f48" fmla="val 4264724"/>
                <a:gd name="f49" fmla="val 106807"/>
                <a:gd name="f50" fmla="val 4048577"/>
                <a:gd name="f51" fmla="val 99280"/>
                <a:gd name="f52" fmla="val 3832182"/>
                <a:gd name="f53" fmla="val 90709"/>
                <a:gd name="f54" fmla="val 3617997"/>
                <a:gd name="f55" fmla="val 102290"/>
                <a:gd name="f56" fmla="val 3405404"/>
                <a:gd name="f57" fmla="val 131937"/>
                <a:gd name="f58" fmla="val 3299353"/>
                <a:gd name="f59" fmla="val 147340"/>
                <a:gd name="f60" fmla="val 3193915"/>
                <a:gd name="f61" fmla="val 166449"/>
                <a:gd name="f62" fmla="val 3089702"/>
                <a:gd name="f63" fmla="val 190190"/>
                <a:gd name="f64" fmla="val 2985491"/>
                <a:gd name="f65" fmla="val 214278"/>
                <a:gd name="f66" fmla="val 2882137"/>
                <a:gd name="f67" fmla="val 241725"/>
                <a:gd name="f68" fmla="val 2780132"/>
                <a:gd name="f69" fmla="val 273457"/>
                <a:gd name="f70" fmla="val 2678126"/>
                <a:gd name="f71" fmla="val 305073"/>
                <a:gd name="f72" fmla="val 2577348"/>
                <a:gd name="f73" fmla="val 340510"/>
                <a:gd name="f74" fmla="val 2478040"/>
                <a:gd name="f75" fmla="val 379654"/>
                <a:gd name="f76" fmla="val 2378854"/>
                <a:gd name="f77" fmla="val 418914"/>
                <a:gd name="f78" fmla="val 2281017"/>
                <a:gd name="f79" fmla="val 461763"/>
                <a:gd name="f80" fmla="val 2184897"/>
                <a:gd name="f81" fmla="val 507972"/>
                <a:gd name="f82" fmla="val 1992657"/>
                <a:gd name="f83" fmla="val 600271"/>
                <a:gd name="f84" fmla="val 1806791"/>
                <a:gd name="f85" fmla="val 705542"/>
                <a:gd name="f86" fmla="val 1629141"/>
                <a:gd name="f87" fmla="val 823205"/>
                <a:gd name="f88" fmla="val 1584882"/>
                <a:gd name="f89" fmla="val 852736"/>
                <a:gd name="f90" fmla="val 1540745"/>
                <a:gd name="f91" fmla="val 882731"/>
                <a:gd name="f92" fmla="val 1497711"/>
                <a:gd name="f93" fmla="val 914000"/>
                <a:gd name="f94" fmla="val 1475888"/>
                <a:gd name="f95" fmla="val 929286"/>
                <a:gd name="f96" fmla="val 1454555"/>
                <a:gd name="f97" fmla="val 945153"/>
                <a:gd name="f98" fmla="val 1433099"/>
                <a:gd name="f99" fmla="val 960903"/>
                <a:gd name="f100" fmla="val 1411521"/>
                <a:gd name="f101" fmla="val 976537"/>
                <a:gd name="f102" fmla="val 1390311"/>
                <a:gd name="f103" fmla="val 992634"/>
                <a:gd name="f104" fmla="val 1369346"/>
                <a:gd name="f105" fmla="val 1008963"/>
                <a:gd name="f106" fmla="val 1285119"/>
                <a:gd name="f107" fmla="val 1074165"/>
                <a:gd name="f108" fmla="val 1202730"/>
                <a:gd name="f109" fmla="val 1141797"/>
                <a:gd name="f110" fmla="val 1123406"/>
                <a:gd name="f111" fmla="val 1212905"/>
                <a:gd name="f112" fmla="val 964391"/>
                <a:gd name="f113" fmla="val 1354656"/>
                <a:gd name="f114" fmla="val 816900"/>
                <a:gd name="f115" fmla="val 1509261"/>
                <a:gd name="f116" fmla="val 684367"/>
                <a:gd name="f117" fmla="val 1675564"/>
                <a:gd name="f118" fmla="val 618161"/>
                <a:gd name="f119" fmla="val 1758716"/>
                <a:gd name="f120" fmla="val 555512"/>
                <a:gd name="f121" fmla="val 1844763"/>
                <a:gd name="f122" fmla="val 497153"/>
                <a:gd name="f123" fmla="val 1933588"/>
                <a:gd name="f124" fmla="val 439775"/>
                <a:gd name="f125" fmla="val 2022877"/>
                <a:gd name="f126" fmla="val 385584"/>
                <a:gd name="f127" fmla="val 2114367"/>
                <a:gd name="f128" fmla="val 337770"/>
                <a:gd name="f129" fmla="val 2208983"/>
                <a:gd name="f130" fmla="val 325388"/>
                <a:gd name="f131" fmla="val 2232493"/>
                <a:gd name="f132" fmla="val 313862"/>
                <a:gd name="f133" fmla="val 2256349"/>
                <a:gd name="f134" fmla="val 302461"/>
                <a:gd name="f135" fmla="val 2280207"/>
                <a:gd name="f136" fmla="val 285296"/>
                <a:gd name="f137" fmla="val 2316107"/>
                <a:gd name="f138" fmla="val 268991"/>
                <a:gd name="f139" fmla="val 2352355"/>
                <a:gd name="f140" fmla="val 258324"/>
                <a:gd name="f141" fmla="val 2376560"/>
                <a:gd name="f142" fmla="val 247535"/>
                <a:gd name="f143" fmla="val 2400764"/>
                <a:gd name="f144" fmla="val 237849"/>
                <a:gd name="f145" fmla="val 2425432"/>
                <a:gd name="f146" fmla="val 228163"/>
                <a:gd name="f147" fmla="val 2450099"/>
                <a:gd name="f148" fmla="val 217498"/>
                <a:gd name="f149" fmla="val 2474419"/>
                <a:gd name="f150" fmla="val 208670"/>
                <a:gd name="f151" fmla="val 2499319"/>
                <a:gd name="f152" fmla="val 170909"/>
                <a:gd name="f153" fmla="val 2598219"/>
                <a:gd name="f154" fmla="val 138908"/>
                <a:gd name="f155" fmla="val 2699206"/>
                <a:gd name="f156" fmla="val 113775"/>
                <a:gd name="f157" fmla="val 2801929"/>
                <a:gd name="f158" fmla="val 62773"/>
                <a:gd name="f159" fmla="val 3006911"/>
                <a:gd name="f160" fmla="val 36659"/>
                <a:gd name="f161" fmla="val 3217917"/>
                <a:gd name="f162" fmla="val 36781"/>
                <a:gd name="f163" fmla="val 3428922"/>
                <a:gd name="f164" fmla="val 37394"/>
                <a:gd name="f165" fmla="val 3534078"/>
                <a:gd name="f166" fmla="val 47816"/>
                <a:gd name="f167" fmla="val 3639001"/>
                <a:gd name="f168" fmla="val 69148"/>
                <a:gd name="f169" fmla="val 3741955"/>
                <a:gd name="f170" fmla="val 91585"/>
                <a:gd name="f171" fmla="val 3844679"/>
                <a:gd name="f172" fmla="val 124074"/>
                <a:gd name="f173" fmla="val 3945202"/>
                <a:gd name="f174" fmla="val 167966"/>
                <a:gd name="f175" fmla="val 4041323"/>
                <a:gd name="f176" fmla="val 178387"/>
                <a:gd name="f177" fmla="val 4065528"/>
                <a:gd name="f178" fmla="val 190525"/>
                <a:gd name="f179" fmla="val 4089153"/>
                <a:gd name="f180" fmla="val 202049"/>
                <a:gd name="f181" fmla="val 4112894"/>
                <a:gd name="f182" fmla="val 214555"/>
                <a:gd name="f183" fmla="val 4136288"/>
                <a:gd name="f184" fmla="val 226447"/>
                <a:gd name="f185" fmla="val 4159912"/>
                <a:gd name="f186" fmla="val 239933"/>
                <a:gd name="f187" fmla="val 4182843"/>
                <a:gd name="f188" fmla="val 265680"/>
                <a:gd name="f189" fmla="val 4229167"/>
                <a:gd name="f190" fmla="val 294368"/>
                <a:gd name="f191" fmla="val 4274101"/>
                <a:gd name="f192" fmla="val 323916"/>
                <a:gd name="f193" fmla="val 4318456"/>
                <a:gd name="f194" fmla="val 353341"/>
                <a:gd name="f195" fmla="val 4362927"/>
                <a:gd name="f196" fmla="val 384849"/>
                <a:gd name="f197" fmla="val 4406240"/>
                <a:gd name="f198" fmla="val 416604"/>
                <a:gd name="f199" fmla="val 4449436"/>
                <a:gd name="f200" fmla="val 448847"/>
                <a:gd name="f201" fmla="val 4492286"/>
                <a:gd name="f202" fmla="val 482319"/>
                <a:gd name="f203" fmla="val 4534557"/>
                <a:gd name="f204" fmla="val 515911"/>
                <a:gd name="f205" fmla="val 4576711"/>
                <a:gd name="f206" fmla="val 583219"/>
                <a:gd name="f207" fmla="val 4661137"/>
                <a:gd name="f208" fmla="val 653594"/>
                <a:gd name="f209" fmla="val 4743825"/>
                <a:gd name="f210" fmla="val 722619"/>
                <a:gd name="f211" fmla="val 4828482"/>
                <a:gd name="f212" fmla="val 757315"/>
                <a:gd name="f213" fmla="val 4870637"/>
                <a:gd name="f214" fmla="val 791889"/>
                <a:gd name="f215" fmla="val 4913138"/>
                <a:gd name="f216" fmla="val 825972"/>
                <a:gd name="f217" fmla="val 4956104"/>
                <a:gd name="f218" fmla="val 859934"/>
                <a:gd name="f219" fmla="val 4998722"/>
                <a:gd name="f220" fmla="val 893649"/>
                <a:gd name="f221" fmla="val 5044004"/>
                <a:gd name="f222" fmla="val 926506"/>
                <a:gd name="f223" fmla="val 5085347"/>
                <a:gd name="f224" fmla="val 959119"/>
                <a:gd name="f225" fmla="val 5127734"/>
                <a:gd name="f226" fmla="val 993324"/>
                <a:gd name="f227" fmla="val 5168847"/>
                <a:gd name="f228" fmla="val 1027040"/>
                <a:gd name="f229" fmla="val 5210191"/>
                <a:gd name="f230" fmla="val 1061737"/>
                <a:gd name="f231" fmla="val 5250840"/>
                <a:gd name="f232" fmla="val 1096188"/>
                <a:gd name="f233" fmla="val 5291488"/>
                <a:gd name="f234" fmla="val 1132110"/>
                <a:gd name="f235" fmla="val 5330748"/>
                <a:gd name="f236" fmla="val 1203465"/>
                <a:gd name="f237" fmla="val 5409731"/>
                <a:gd name="f238" fmla="val 1277639"/>
                <a:gd name="f239" fmla="val 5485818"/>
                <a:gd name="f240" fmla="val 1354880"/>
                <a:gd name="f241" fmla="val 5558083"/>
                <a:gd name="f242" fmla="val 1509603"/>
                <a:gd name="f243" fmla="val 5702266"/>
                <a:gd name="f244" fmla="val 1676588"/>
                <a:gd name="f245" fmla="val 5830930"/>
                <a:gd name="f246" fmla="val 1855220"/>
                <a:gd name="f247" fmla="val 5937591"/>
                <a:gd name="f248" fmla="val 1944720"/>
                <a:gd name="f249" fmla="val 5990632"/>
                <a:gd name="f250" fmla="val 2036549"/>
                <a:gd name="f251" fmla="val 6039272"/>
                <a:gd name="f252" fmla="val 2131810"/>
                <a:gd name="f253" fmla="val 6080268"/>
                <a:gd name="f254" fmla="val 2226460"/>
                <a:gd name="f255" fmla="val 6122423"/>
                <a:gd name="f256" fmla="val 2324173"/>
                <a:gd name="f257" fmla="val 6157977"/>
                <a:gd name="f258" fmla="val 2423726"/>
                <a:gd name="f259" fmla="val 6188087"/>
                <a:gd name="f260" fmla="val 2523280"/>
                <a:gd name="f261" fmla="val 6218313"/>
                <a:gd name="f262" fmla="val 2624794"/>
                <a:gd name="f263" fmla="val 6242749"/>
                <a:gd name="f264" fmla="val 2727780"/>
                <a:gd name="f265" fmla="val 6262552"/>
                <a:gd name="f266" fmla="val 2830890"/>
                <a:gd name="f267" fmla="val 6282008"/>
                <a:gd name="f268" fmla="val 2935714"/>
                <a:gd name="f269" fmla="val 6295326"/>
                <a:gd name="f270" fmla="val 3041276"/>
                <a:gd name="f271" fmla="val 6304245"/>
                <a:gd name="f272" fmla="val 3146836"/>
                <a:gd name="f273" fmla="val 6313277"/>
                <a:gd name="f274" fmla="val 3253499"/>
                <a:gd name="f275" fmla="val 6317215"/>
                <a:gd name="f276" fmla="val 3360532"/>
                <a:gd name="f277" fmla="val 6317331"/>
                <a:gd name="f278" fmla="val 3387259"/>
                <a:gd name="f279" fmla="val 3414354"/>
                <a:gd name="f280" fmla="val 6317794"/>
                <a:gd name="f281" fmla="val 3439855"/>
                <a:gd name="f282" fmla="val 6316751"/>
                <a:gd name="f283" fmla="val 3478721"/>
                <a:gd name="f284" fmla="val 6315826"/>
                <a:gd name="f285" fmla="val 3517463"/>
                <a:gd name="f286" fmla="val 6313971"/>
                <a:gd name="f287" fmla="val 3569078"/>
                <a:gd name="f288" fmla="val 6311772"/>
                <a:gd name="f289" fmla="val 3620449"/>
                <a:gd name="f290" fmla="val 6306907"/>
                <a:gd name="f291" fmla="val 3671452"/>
                <a:gd name="f292" fmla="val 6301233"/>
                <a:gd name="f293" fmla="val 3875707"/>
                <a:gd name="f294" fmla="val 6277608"/>
                <a:gd name="f295" fmla="val 4074445"/>
                <a:gd name="f296" fmla="val 6225841"/>
                <a:gd name="f297" fmla="val 4265460"/>
                <a:gd name="f298" fmla="val 6149638"/>
                <a:gd name="f299" fmla="val 4361212"/>
                <a:gd name="f300" fmla="val 6111884"/>
                <a:gd name="f301" fmla="val 4454636"/>
                <a:gd name="f302" fmla="val 6067065"/>
                <a:gd name="f303" fmla="val 4546587"/>
                <a:gd name="f304" fmla="val 6018079"/>
                <a:gd name="f305" fmla="val 4638662"/>
                <a:gd name="f306" fmla="val 5969322"/>
                <a:gd name="f307" fmla="val 4729020"/>
                <a:gd name="f308" fmla="val 5915240"/>
                <a:gd name="f309" fmla="val 4818030"/>
                <a:gd name="f310" fmla="val 5858029"/>
                <a:gd name="f311" fmla="val 4907038"/>
                <a:gd name="f312" fmla="val 5800703"/>
                <a:gd name="f313" fmla="val 4994577"/>
                <a:gd name="f314" fmla="val 5739672"/>
                <a:gd name="f315" fmla="val 5081870"/>
                <a:gd name="f316" fmla="val 5676903"/>
                <a:gd name="f317" fmla="val 5125392"/>
                <a:gd name="f318" fmla="val 5645519"/>
                <a:gd name="f319" fmla="val 5168794"/>
                <a:gd name="f320" fmla="val 5613324"/>
                <a:gd name="f321" fmla="val 5212073"/>
                <a:gd name="f322" fmla="val 5581013"/>
                <a:gd name="f323" fmla="val 5343625"/>
                <a:gd name="f324" fmla="val 5481533"/>
                <a:gd name="f325" fmla="val 5432696"/>
                <a:gd name="f326" fmla="val 5414768"/>
                <a:gd name="f327" fmla="val 5521951"/>
                <a:gd name="f328" fmla="val 5349452"/>
                <a:gd name="f329" fmla="val 5610378"/>
                <a:gd name="f330" fmla="val 5284425"/>
                <a:gd name="f331" fmla="val 5126414"/>
                <a:gd name="f332" fmla="val 5556641"/>
                <a:gd name="f333" fmla="val 5576325"/>
                <a:gd name="f334" fmla="val 5749979"/>
                <a:gd name="f335" fmla="val 5447715"/>
                <a:gd name="f336" fmla="val 5852818"/>
                <a:gd name="f337" fmla="val 5403945"/>
                <a:gd name="f338" fmla="val 5887445"/>
                <a:gd name="f339" fmla="val 5359932"/>
                <a:gd name="f340" fmla="val 5922073"/>
                <a:gd name="f341" fmla="val 5315059"/>
                <a:gd name="f342" fmla="val 5956236"/>
                <a:gd name="f343" fmla="val 5225682"/>
                <a:gd name="f344" fmla="val 6024680"/>
                <a:gd name="f345" fmla="val 5133976"/>
                <a:gd name="f346" fmla="val 6091734"/>
                <a:gd name="f347" fmla="val 5038468"/>
                <a:gd name="f348" fmla="val 6155776"/>
                <a:gd name="f349" fmla="val 4943084"/>
                <a:gd name="f350" fmla="val 6219703"/>
                <a:gd name="f351" fmla="val 4845002"/>
                <a:gd name="f352" fmla="val 6281777"/>
                <a:gd name="f353" fmla="val 4741892"/>
                <a:gd name="f354" fmla="val 6338292"/>
                <a:gd name="f355" fmla="val 4638784"/>
                <a:gd name="f356" fmla="val 6394692"/>
                <a:gd name="f357" fmla="val 4532120"/>
                <a:gd name="f358" fmla="val 6447038"/>
                <a:gd name="f359" fmla="val 4420920"/>
                <a:gd name="f360" fmla="val 6492203"/>
                <a:gd name="f361" fmla="val 4199255"/>
                <a:gd name="f362" fmla="val 6583693"/>
                <a:gd name="f363" fmla="val 3959813"/>
                <a:gd name="f364" fmla="val 6644840"/>
                <a:gd name="f365" fmla="val 3717672"/>
                <a:gd name="f366" fmla="val 6670434"/>
                <a:gd name="f367" fmla="val 3657106"/>
                <a:gd name="f368" fmla="val 6676456"/>
                <a:gd name="f369" fmla="val 3596419"/>
                <a:gd name="f370" fmla="val 6681321"/>
                <a:gd name="f371" fmla="val 3535853"/>
                <a:gd name="f372" fmla="val 6683289"/>
                <a:gd name="f373" fmla="val 3490367"/>
                <a:gd name="f374" fmla="val 6684910"/>
                <a:gd name="f375" fmla="val 3445005"/>
                <a:gd name="f376" fmla="val 6685142"/>
                <a:gd name="f377" fmla="val 6685605"/>
                <a:gd name="f378" fmla="val 3385297"/>
                <a:gd name="f379" fmla="val 6684679"/>
                <a:gd name="f380" fmla="val 3355872"/>
                <a:gd name="f381" fmla="val 6684100"/>
                <a:gd name="f382" fmla="val 3297146"/>
                <a:gd name="f383" fmla="val 6683405"/>
                <a:gd name="f384" fmla="val 3238052"/>
                <a:gd name="f385" fmla="val 6680047"/>
                <a:gd name="f386" fmla="val 3179203"/>
                <a:gd name="f387" fmla="val 6677150"/>
                <a:gd name="f388" fmla="val 3120232"/>
                <a:gd name="f389" fmla="val 6672519"/>
                <a:gd name="f390" fmla="val 3061259"/>
                <a:gd name="f391" fmla="val 6668233"/>
                <a:gd name="f392" fmla="val 3002410"/>
                <a:gd name="f393" fmla="val 6661169"/>
                <a:gd name="f394" fmla="val 2884589"/>
                <a:gd name="f395" fmla="val 6647851"/>
                <a:gd name="f396" fmla="val 2766891"/>
                <a:gd name="f397" fmla="val 6629669"/>
                <a:gd name="f398" fmla="val 2650296"/>
                <a:gd name="f399" fmla="val 6604191"/>
                <a:gd name="f400" fmla="val 2533702"/>
                <a:gd name="f401" fmla="val 6578713"/>
                <a:gd name="f402" fmla="val 2418456"/>
                <a:gd name="f403" fmla="val 6545938"/>
                <a:gd name="f404" fmla="val 2306028"/>
                <a:gd name="f405" fmla="val 6505869"/>
                <a:gd name="f406" fmla="val 2193602"/>
                <a:gd name="f407" fmla="val 6465683"/>
                <a:gd name="f408" fmla="val 2084118"/>
                <a:gd name="f409" fmla="val 6417738"/>
                <a:gd name="f410" fmla="val 1978803"/>
                <a:gd name="f411" fmla="val 6363307"/>
                <a:gd name="f412" fmla="val 1873855"/>
                <a:gd name="f413" fmla="val 6308066"/>
                <a:gd name="f414" fmla="val 1773077"/>
                <a:gd name="f415" fmla="val 6246340"/>
                <a:gd name="f416" fmla="val 1678428"/>
                <a:gd name="f417" fmla="val 6177779"/>
                <a:gd name="f418" fmla="val 1488393"/>
                <a:gd name="f419" fmla="val 6041356"/>
                <a:gd name="f420" fmla="val 1321900"/>
                <a:gd name="f421" fmla="val 5881423"/>
                <a:gd name="f422" fmla="val 1175880"/>
                <a:gd name="f423" fmla="val 5710373"/>
                <a:gd name="f424" fmla="val 1103177"/>
                <a:gd name="f425" fmla="val 5624441"/>
                <a:gd name="f426" fmla="val 1035501"/>
                <a:gd name="f427" fmla="val 5535732"/>
                <a:gd name="f428" fmla="val 971502"/>
                <a:gd name="f429" fmla="val 5445399"/>
                <a:gd name="f430" fmla="val 907380"/>
                <a:gd name="f431" fmla="val 5355069"/>
                <a:gd name="f432" fmla="val 847550"/>
                <a:gd name="f433" fmla="val 5262768"/>
                <a:gd name="f434" fmla="val 790909"/>
                <a:gd name="f435" fmla="val 5169078"/>
                <a:gd name="f436" fmla="val 761974"/>
                <a:gd name="f437" fmla="val 5121712"/>
                <a:gd name="f438" fmla="val 735492"/>
                <a:gd name="f439" fmla="val 5077357"/>
                <a:gd name="f440" fmla="val 706680"/>
                <a:gd name="f441" fmla="val 5031959"/>
                <a:gd name="f442" fmla="val 678114"/>
                <a:gd name="f443" fmla="val 4986910"/>
                <a:gd name="f444" fmla="val 649058"/>
                <a:gd name="f445" fmla="val 4941860"/>
                <a:gd name="f446" fmla="val 619143"/>
                <a:gd name="f447" fmla="val 4897157"/>
                <a:gd name="f448" fmla="val 436465"/>
                <a:gd name="f449" fmla="val 4628710"/>
                <a:gd name="f450" fmla="val 406182"/>
                <a:gd name="f451" fmla="val 4583544"/>
                <a:gd name="f452" fmla="val 376267"/>
                <a:gd name="f453" fmla="val 4538147"/>
                <a:gd name="f454" fmla="val 347088"/>
                <a:gd name="f455" fmla="val 4492171"/>
                <a:gd name="f456" fmla="val 317908"/>
                <a:gd name="f457" fmla="val 4446194"/>
                <a:gd name="f458" fmla="val 288974"/>
                <a:gd name="f459" fmla="val 4400102"/>
                <a:gd name="f460" fmla="val 262001"/>
                <a:gd name="f461" fmla="val 4352619"/>
                <a:gd name="f462" fmla="val 207934"/>
                <a:gd name="f463" fmla="val 4258119"/>
                <a:gd name="f464" fmla="val 158280"/>
                <a:gd name="f465" fmla="val 4160840"/>
                <a:gd name="f466" fmla="val 118679"/>
                <a:gd name="f467" fmla="val 4059853"/>
                <a:gd name="f468" fmla="val 78343"/>
                <a:gd name="f469" fmla="val 3959214"/>
                <a:gd name="f470" fmla="val 48429"/>
                <a:gd name="f471" fmla="val 3854870"/>
                <a:gd name="f472" fmla="val 28322"/>
                <a:gd name="f473" fmla="val 3749136"/>
                <a:gd name="f474" fmla="val 9073"/>
                <a:gd name="f475" fmla="val 3643402"/>
                <a:gd name="f476" fmla="val 3536046"/>
                <a:gd name="f477" fmla="val 1594"/>
                <a:gd name="f478" fmla="val 3001816"/>
                <a:gd name="f479" fmla="val 89010"/>
                <a:gd name="f480" fmla="val 2575868"/>
                <a:gd name="f481" fmla="val 253052"/>
                <a:gd name="f482" fmla="val 2174356"/>
                <a:gd name="f483" fmla="val 294246"/>
                <a:gd name="f484" fmla="val 2074066"/>
                <a:gd name="f485" fmla="val 338873"/>
                <a:gd name="f486" fmla="val 1974700"/>
                <a:gd name="f487" fmla="val 389141"/>
                <a:gd name="f488" fmla="val 1877652"/>
                <a:gd name="f489" fmla="val 438672"/>
                <a:gd name="f490" fmla="val 1780256"/>
                <a:gd name="f491" fmla="val 493230"/>
                <a:gd name="f492" fmla="val 1684945"/>
                <a:gd name="f493" fmla="val 552079"/>
                <a:gd name="f494" fmla="val 1591834"/>
                <a:gd name="f495" fmla="val 669900"/>
                <a:gd name="f496" fmla="val 1405728"/>
                <a:gd name="f497" fmla="val 804394"/>
                <a:gd name="f498" fmla="val 1227729"/>
                <a:gd name="f499" fmla="val 954950"/>
                <a:gd name="f500" fmla="val 1061773"/>
                <a:gd name="f501" fmla="val 1030597"/>
                <a:gd name="f502" fmla="val 979085"/>
                <a:gd name="f503" fmla="val 1109552"/>
                <a:gd name="f504" fmla="val 898829"/>
                <a:gd name="f505" fmla="val 1192922"/>
                <a:gd name="f506" fmla="val 822626"/>
                <a:gd name="f507" fmla="val 1213642"/>
                <a:gd name="f508" fmla="val 803402"/>
                <a:gd name="f509" fmla="val 1234483"/>
                <a:gd name="f510" fmla="val 784409"/>
                <a:gd name="f511" fmla="val 1255939"/>
                <a:gd name="f512" fmla="val 765880"/>
                <a:gd name="f513" fmla="val 1277273"/>
                <a:gd name="f514" fmla="val 747234"/>
                <a:gd name="f515" fmla="val 1298237"/>
                <a:gd name="f516" fmla="val 728241"/>
                <a:gd name="f517" fmla="val 1320183"/>
                <a:gd name="f518" fmla="val 710291"/>
                <a:gd name="f519" fmla="val 1363585"/>
                <a:gd name="f520" fmla="val 673811"/>
                <a:gd name="f521" fmla="val 1408088"/>
                <a:gd name="f522" fmla="val 638489"/>
                <a:gd name="f523" fmla="val 1452961"/>
                <a:gd name="f524" fmla="val 603514"/>
                <a:gd name="f525" fmla="val 1633310"/>
                <a:gd name="f526" fmla="val 464543"/>
                <a:gd name="f527" fmla="val 1828125"/>
                <a:gd name="f528" fmla="val 341437"/>
                <a:gd name="f529" fmla="val 2033360"/>
                <a:gd name="f530" fmla="val 235818"/>
                <a:gd name="f531" fmla="val 2187242"/>
                <a:gd name="f532" fmla="val 156561"/>
                <a:gd name="f533" fmla="val 2347554"/>
                <a:gd name="f534" fmla="val 87597"/>
                <a:gd name="f535" fmla="val 2512513"/>
                <a:gd name="f536" fmla="val 30012"/>
                <a:gd name="f537" fmla="+- 0 0 -90"/>
                <a:gd name="f538" fmla="*/ f3 1 5822102"/>
                <a:gd name="f539" fmla="*/ f4 1 6685267"/>
                <a:gd name="f540" fmla="val f5"/>
                <a:gd name="f541" fmla="val f6"/>
                <a:gd name="f542" fmla="val f7"/>
                <a:gd name="f543" fmla="*/ f537 f0 1"/>
                <a:gd name="f544" fmla="+- f542 0 f540"/>
                <a:gd name="f545" fmla="+- f541 0 f540"/>
                <a:gd name="f546" fmla="*/ f543 1 f2"/>
                <a:gd name="f547" fmla="*/ f545 1 5822102"/>
                <a:gd name="f548" fmla="*/ f544 1 6685267"/>
                <a:gd name="f549" fmla="*/ 2605444 f545 1"/>
                <a:gd name="f550" fmla="*/ 0 f544 1"/>
                <a:gd name="f551" fmla="*/ 4757391 f545 1"/>
                <a:gd name="f552" fmla="*/ 4913680 f545 1"/>
                <a:gd name="f553" fmla="*/ 56274 f544 1"/>
                <a:gd name="f554" fmla="*/ 5376238 f545 1"/>
                <a:gd name="f555" fmla="*/ 282027 f544 1"/>
                <a:gd name="f556" fmla="*/ 5658024 f545 1"/>
                <a:gd name="f557" fmla="*/ 471014 f544 1"/>
                <a:gd name="f558" fmla="*/ 5822102 f545 1"/>
                <a:gd name="f559" fmla="*/ 609109 f544 1"/>
                <a:gd name="f560" fmla="*/ 760697 f544 1"/>
                <a:gd name="f561" fmla="*/ 5707785 f545 1"/>
                <a:gd name="f562" fmla="*/ 666601 f544 1"/>
                <a:gd name="f563" fmla="*/ 5577306 f545 1"/>
                <a:gd name="f564" fmla="*/ 571666 f544 1"/>
                <a:gd name="f565" fmla="*/ 5298630 f545 1"/>
                <a:gd name="f566" fmla="*/ 407449 f544 1"/>
                <a:gd name="f567" fmla="*/ 4690768 f545 1"/>
                <a:gd name="f568" fmla="*/ 184979 f544 1"/>
                <a:gd name="f569" fmla="*/ 4048577 f545 1"/>
                <a:gd name="f570" fmla="*/ 99280 f544 1"/>
                <a:gd name="f571" fmla="*/ 3405404 f545 1"/>
                <a:gd name="f572" fmla="*/ 131937 f544 1"/>
                <a:gd name="f573" fmla="*/ 3089702 f545 1"/>
                <a:gd name="f574" fmla="*/ 190190 f544 1"/>
                <a:gd name="f575" fmla="*/ 2780132 f545 1"/>
                <a:gd name="f576" fmla="*/ 273457 f544 1"/>
                <a:gd name="f577" fmla="*/ 2478040 f545 1"/>
                <a:gd name="f578" fmla="*/ 379654 f544 1"/>
                <a:gd name="f579" fmla="*/ 2184897 f545 1"/>
                <a:gd name="f580" fmla="*/ 507972 f544 1"/>
                <a:gd name="f581" fmla="*/ 1629141 f545 1"/>
                <a:gd name="f582" fmla="*/ 823205 f544 1"/>
                <a:gd name="f583" fmla="*/ 1497711 f545 1"/>
                <a:gd name="f584" fmla="*/ 914000 f544 1"/>
                <a:gd name="f585" fmla="*/ 1433099 f545 1"/>
                <a:gd name="f586" fmla="*/ 960903 f544 1"/>
                <a:gd name="f587" fmla="*/ 1369346 f545 1"/>
                <a:gd name="f588" fmla="*/ 1008963 f544 1"/>
                <a:gd name="f589" fmla="*/ 1123406 f545 1"/>
                <a:gd name="f590" fmla="*/ 1212905 f544 1"/>
                <a:gd name="f591" fmla="*/ 684367 f545 1"/>
                <a:gd name="f592" fmla="*/ 1675564 f544 1"/>
                <a:gd name="f593" fmla="*/ 497153 f545 1"/>
                <a:gd name="f594" fmla="*/ 1933588 f544 1"/>
                <a:gd name="f595" fmla="*/ 337770 f545 1"/>
                <a:gd name="f596" fmla="*/ 2208983 f544 1"/>
                <a:gd name="f597" fmla="*/ 302461 f545 1"/>
                <a:gd name="f598" fmla="*/ 2280207 f544 1"/>
                <a:gd name="f599" fmla="*/ 285296 f545 1"/>
                <a:gd name="f600" fmla="*/ 2316107 f544 1"/>
                <a:gd name="f601" fmla="*/ 268991 f545 1"/>
                <a:gd name="f602" fmla="*/ 2352355 f544 1"/>
                <a:gd name="f603" fmla="*/ 237849 f545 1"/>
                <a:gd name="f604" fmla="*/ 2425432 f544 1"/>
                <a:gd name="f605" fmla="*/ 208670 f545 1"/>
                <a:gd name="f606" fmla="*/ 2499319 f544 1"/>
                <a:gd name="f607" fmla="*/ 113775 f545 1"/>
                <a:gd name="f608" fmla="*/ 2801929 f544 1"/>
                <a:gd name="f609" fmla="*/ 36781 f545 1"/>
                <a:gd name="f610" fmla="*/ 3428922 f544 1"/>
                <a:gd name="f611" fmla="*/ 69148 f545 1"/>
                <a:gd name="f612" fmla="*/ 3741955 f544 1"/>
                <a:gd name="f613" fmla="*/ 167966 f545 1"/>
                <a:gd name="f614" fmla="*/ 4041323 f544 1"/>
                <a:gd name="f615" fmla="*/ 202049 f545 1"/>
                <a:gd name="f616" fmla="*/ 4112894 f544 1"/>
                <a:gd name="f617" fmla="*/ 239933 f545 1"/>
                <a:gd name="f618" fmla="*/ 4182843 f544 1"/>
                <a:gd name="f619" fmla="*/ 323916 f545 1"/>
                <a:gd name="f620" fmla="*/ 4318456 f544 1"/>
                <a:gd name="f621" fmla="*/ 416604 f545 1"/>
                <a:gd name="f622" fmla="*/ 4449436 f544 1"/>
                <a:gd name="f623" fmla="*/ 515911 f545 1"/>
                <a:gd name="f624" fmla="*/ 4576711 f544 1"/>
                <a:gd name="f625" fmla="*/ 722619 f545 1"/>
                <a:gd name="f626" fmla="*/ 4828482 f544 1"/>
                <a:gd name="f627" fmla="*/ 825972 f545 1"/>
                <a:gd name="f628" fmla="*/ 4956104 f544 1"/>
                <a:gd name="f629" fmla="*/ 926506 f545 1"/>
                <a:gd name="f630" fmla="*/ 5085347 f544 1"/>
                <a:gd name="f631" fmla="*/ 1027040 f545 1"/>
                <a:gd name="f632" fmla="*/ 5210191 f544 1"/>
                <a:gd name="f633" fmla="*/ 1132110 f545 1"/>
                <a:gd name="f634" fmla="*/ 5330748 f544 1"/>
                <a:gd name="f635" fmla="*/ 1354880 f545 1"/>
                <a:gd name="f636" fmla="*/ 5558083 f544 1"/>
                <a:gd name="f637" fmla="*/ 1855220 f545 1"/>
                <a:gd name="f638" fmla="*/ 5937591 f544 1"/>
                <a:gd name="f639" fmla="*/ 2131810 f545 1"/>
                <a:gd name="f640" fmla="*/ 6080268 f544 1"/>
                <a:gd name="f641" fmla="*/ 2423726 f545 1"/>
                <a:gd name="f642" fmla="*/ 6188087 f544 1"/>
                <a:gd name="f643" fmla="*/ 2727780 f545 1"/>
                <a:gd name="f644" fmla="*/ 6262552 f544 1"/>
                <a:gd name="f645" fmla="*/ 3041276 f545 1"/>
                <a:gd name="f646" fmla="*/ 6304245 f544 1"/>
                <a:gd name="f647" fmla="*/ 3360532 f545 1"/>
                <a:gd name="f648" fmla="*/ 6317331 f544 1"/>
                <a:gd name="f649" fmla="*/ 3439855 f545 1"/>
                <a:gd name="f650" fmla="*/ 6316751 f544 1"/>
                <a:gd name="f651" fmla="*/ 3478721 f545 1"/>
                <a:gd name="f652" fmla="*/ 6315826 f544 1"/>
                <a:gd name="f653" fmla="*/ 3517463 f545 1"/>
                <a:gd name="f654" fmla="*/ 6313971 f544 1"/>
                <a:gd name="f655" fmla="*/ 3671452 f545 1"/>
                <a:gd name="f656" fmla="*/ 6301233 f544 1"/>
                <a:gd name="f657" fmla="*/ 4265460 f545 1"/>
                <a:gd name="f658" fmla="*/ 6149638 f544 1"/>
                <a:gd name="f659" fmla="*/ 4546587 f545 1"/>
                <a:gd name="f660" fmla="*/ 6018079 f544 1"/>
                <a:gd name="f661" fmla="*/ 4818030 f545 1"/>
                <a:gd name="f662" fmla="*/ 5858029 f544 1"/>
                <a:gd name="f663" fmla="*/ 5081870 f545 1"/>
                <a:gd name="f664" fmla="*/ 5676903 f544 1"/>
                <a:gd name="f665" fmla="*/ 5212073 f545 1"/>
                <a:gd name="f666" fmla="*/ 5581013 f544 1"/>
                <a:gd name="f667" fmla="*/ 5343625 f545 1"/>
                <a:gd name="f668" fmla="*/ 5481533 f544 1"/>
                <a:gd name="f669" fmla="*/ 5610378 f545 1"/>
                <a:gd name="f670" fmla="*/ 5284425 f544 1"/>
                <a:gd name="f671" fmla="*/ 5126414 f544 1"/>
                <a:gd name="f672" fmla="*/ 5556641 f544 1"/>
                <a:gd name="f673" fmla="*/ 5576325 f545 1"/>
                <a:gd name="f674" fmla="*/ 5749979 f544 1"/>
                <a:gd name="f675" fmla="*/ 5447715 f545 1"/>
                <a:gd name="f676" fmla="*/ 5852818 f544 1"/>
                <a:gd name="f677" fmla="*/ 5315059 f545 1"/>
                <a:gd name="f678" fmla="*/ 5956236 f544 1"/>
                <a:gd name="f679" fmla="*/ 5038468 f545 1"/>
                <a:gd name="f680" fmla="*/ 6155776 f544 1"/>
                <a:gd name="f681" fmla="*/ 4741892 f545 1"/>
                <a:gd name="f682" fmla="*/ 6338292 f544 1"/>
                <a:gd name="f683" fmla="*/ 4420920 f545 1"/>
                <a:gd name="f684" fmla="*/ 6492203 f544 1"/>
                <a:gd name="f685" fmla="*/ 3717672 f545 1"/>
                <a:gd name="f686" fmla="*/ 6670434 f544 1"/>
                <a:gd name="f687" fmla="*/ 3535853 f545 1"/>
                <a:gd name="f688" fmla="*/ 6683289 f544 1"/>
                <a:gd name="f689" fmla="*/ 3490367 f545 1"/>
                <a:gd name="f690" fmla="*/ 6684910 f544 1"/>
                <a:gd name="f691" fmla="*/ 3445005 f545 1"/>
                <a:gd name="f692" fmla="*/ 6685142 f544 1"/>
                <a:gd name="f693" fmla="*/ 3355872 f545 1"/>
                <a:gd name="f694" fmla="*/ 6684100 f544 1"/>
                <a:gd name="f695" fmla="*/ 3179203 f545 1"/>
                <a:gd name="f696" fmla="*/ 6677150 f544 1"/>
                <a:gd name="f697" fmla="*/ 3002410 f545 1"/>
                <a:gd name="f698" fmla="*/ 6661169 f544 1"/>
                <a:gd name="f699" fmla="*/ 2650296 f545 1"/>
                <a:gd name="f700" fmla="*/ 6604191 f544 1"/>
                <a:gd name="f701" fmla="*/ 2306028 f545 1"/>
                <a:gd name="f702" fmla="*/ 6505869 f544 1"/>
                <a:gd name="f703" fmla="*/ 1978803 f545 1"/>
                <a:gd name="f704" fmla="*/ 6363307 f544 1"/>
                <a:gd name="f705" fmla="*/ 1678428 f545 1"/>
                <a:gd name="f706" fmla="*/ 6177779 f544 1"/>
                <a:gd name="f707" fmla="*/ 1175880 f545 1"/>
                <a:gd name="f708" fmla="*/ 5710373 f544 1"/>
                <a:gd name="f709" fmla="*/ 971502 f545 1"/>
                <a:gd name="f710" fmla="*/ 5445399 f544 1"/>
                <a:gd name="f711" fmla="*/ 790909 f545 1"/>
                <a:gd name="f712" fmla="*/ 5169078 f544 1"/>
                <a:gd name="f713" fmla="*/ 706680 f545 1"/>
                <a:gd name="f714" fmla="*/ 5031959 f544 1"/>
                <a:gd name="f715" fmla="*/ 619143 f545 1"/>
                <a:gd name="f716" fmla="*/ 4897157 f544 1"/>
                <a:gd name="f717" fmla="*/ 436465 f545 1"/>
                <a:gd name="f718" fmla="*/ 4628710 f544 1"/>
                <a:gd name="f719" fmla="*/ 347088 f545 1"/>
                <a:gd name="f720" fmla="*/ 4492171 f544 1"/>
                <a:gd name="f721" fmla="*/ 262001 f545 1"/>
                <a:gd name="f722" fmla="*/ 4352619 f544 1"/>
                <a:gd name="f723" fmla="*/ 118679 f545 1"/>
                <a:gd name="f724" fmla="*/ 4059853 f544 1"/>
                <a:gd name="f725" fmla="*/ 28322 f545 1"/>
                <a:gd name="f726" fmla="*/ 3749136 f544 1"/>
                <a:gd name="f727" fmla="*/ 0 f545 1"/>
                <a:gd name="f728" fmla="*/ 253052 f545 1"/>
                <a:gd name="f729" fmla="*/ 2174356 f544 1"/>
                <a:gd name="f730" fmla="*/ 389141 f545 1"/>
                <a:gd name="f731" fmla="*/ 1877652 f544 1"/>
                <a:gd name="f732" fmla="*/ 552079 f545 1"/>
                <a:gd name="f733" fmla="*/ 1591834 f544 1"/>
                <a:gd name="f734" fmla="*/ 954950 f545 1"/>
                <a:gd name="f735" fmla="*/ 1061773 f544 1"/>
                <a:gd name="f736" fmla="*/ 1192922 f545 1"/>
                <a:gd name="f737" fmla="*/ 822626 f544 1"/>
                <a:gd name="f738" fmla="*/ 1255939 f545 1"/>
                <a:gd name="f739" fmla="*/ 765880 f544 1"/>
                <a:gd name="f740" fmla="*/ 1320183 f545 1"/>
                <a:gd name="f741" fmla="*/ 710291 f544 1"/>
                <a:gd name="f742" fmla="*/ 1452961 f545 1"/>
                <a:gd name="f743" fmla="*/ 603514 f544 1"/>
                <a:gd name="f744" fmla="*/ 2033360 f545 1"/>
                <a:gd name="f745" fmla="*/ 235818 f544 1"/>
                <a:gd name="f746" fmla="*/ 2512513 f545 1"/>
                <a:gd name="f747" fmla="*/ 30012 f544 1"/>
                <a:gd name="f748" fmla="+- f546 0 f1"/>
                <a:gd name="f749" fmla="*/ f549 1 5822102"/>
                <a:gd name="f750" fmla="*/ f550 1 6685267"/>
                <a:gd name="f751" fmla="*/ f551 1 5822102"/>
                <a:gd name="f752" fmla="*/ f552 1 5822102"/>
                <a:gd name="f753" fmla="*/ f553 1 6685267"/>
                <a:gd name="f754" fmla="*/ f554 1 5822102"/>
                <a:gd name="f755" fmla="*/ f555 1 6685267"/>
                <a:gd name="f756" fmla="*/ f556 1 5822102"/>
                <a:gd name="f757" fmla="*/ f557 1 6685267"/>
                <a:gd name="f758" fmla="*/ f558 1 5822102"/>
                <a:gd name="f759" fmla="*/ f559 1 6685267"/>
                <a:gd name="f760" fmla="*/ f560 1 6685267"/>
                <a:gd name="f761" fmla="*/ f561 1 5822102"/>
                <a:gd name="f762" fmla="*/ f562 1 6685267"/>
                <a:gd name="f763" fmla="*/ f563 1 5822102"/>
                <a:gd name="f764" fmla="*/ f564 1 6685267"/>
                <a:gd name="f765" fmla="*/ f565 1 5822102"/>
                <a:gd name="f766" fmla="*/ f566 1 6685267"/>
                <a:gd name="f767" fmla="*/ f567 1 5822102"/>
                <a:gd name="f768" fmla="*/ f568 1 6685267"/>
                <a:gd name="f769" fmla="*/ f569 1 5822102"/>
                <a:gd name="f770" fmla="*/ f570 1 6685267"/>
                <a:gd name="f771" fmla="*/ f571 1 5822102"/>
                <a:gd name="f772" fmla="*/ f572 1 6685267"/>
                <a:gd name="f773" fmla="*/ f573 1 5822102"/>
                <a:gd name="f774" fmla="*/ f574 1 6685267"/>
                <a:gd name="f775" fmla="*/ f575 1 5822102"/>
                <a:gd name="f776" fmla="*/ f576 1 6685267"/>
                <a:gd name="f777" fmla="*/ f577 1 5822102"/>
                <a:gd name="f778" fmla="*/ f578 1 6685267"/>
                <a:gd name="f779" fmla="*/ f579 1 5822102"/>
                <a:gd name="f780" fmla="*/ f580 1 6685267"/>
                <a:gd name="f781" fmla="*/ f581 1 5822102"/>
                <a:gd name="f782" fmla="*/ f582 1 6685267"/>
                <a:gd name="f783" fmla="*/ f583 1 5822102"/>
                <a:gd name="f784" fmla="*/ f584 1 6685267"/>
                <a:gd name="f785" fmla="*/ f585 1 5822102"/>
                <a:gd name="f786" fmla="*/ f586 1 6685267"/>
                <a:gd name="f787" fmla="*/ f587 1 5822102"/>
                <a:gd name="f788" fmla="*/ f588 1 6685267"/>
                <a:gd name="f789" fmla="*/ f589 1 5822102"/>
                <a:gd name="f790" fmla="*/ f590 1 6685267"/>
                <a:gd name="f791" fmla="*/ f591 1 5822102"/>
                <a:gd name="f792" fmla="*/ f592 1 6685267"/>
                <a:gd name="f793" fmla="*/ f593 1 5822102"/>
                <a:gd name="f794" fmla="*/ f594 1 6685267"/>
                <a:gd name="f795" fmla="*/ f595 1 5822102"/>
                <a:gd name="f796" fmla="*/ f596 1 6685267"/>
                <a:gd name="f797" fmla="*/ f597 1 5822102"/>
                <a:gd name="f798" fmla="*/ f598 1 6685267"/>
                <a:gd name="f799" fmla="*/ f599 1 5822102"/>
                <a:gd name="f800" fmla="*/ f600 1 6685267"/>
                <a:gd name="f801" fmla="*/ f601 1 5822102"/>
                <a:gd name="f802" fmla="*/ f602 1 6685267"/>
                <a:gd name="f803" fmla="*/ f603 1 5822102"/>
                <a:gd name="f804" fmla="*/ f604 1 6685267"/>
                <a:gd name="f805" fmla="*/ f605 1 5822102"/>
                <a:gd name="f806" fmla="*/ f606 1 6685267"/>
                <a:gd name="f807" fmla="*/ f607 1 5822102"/>
                <a:gd name="f808" fmla="*/ f608 1 6685267"/>
                <a:gd name="f809" fmla="*/ f609 1 5822102"/>
                <a:gd name="f810" fmla="*/ f610 1 6685267"/>
                <a:gd name="f811" fmla="*/ f611 1 5822102"/>
                <a:gd name="f812" fmla="*/ f612 1 6685267"/>
                <a:gd name="f813" fmla="*/ f613 1 5822102"/>
                <a:gd name="f814" fmla="*/ f614 1 6685267"/>
                <a:gd name="f815" fmla="*/ f615 1 5822102"/>
                <a:gd name="f816" fmla="*/ f616 1 6685267"/>
                <a:gd name="f817" fmla="*/ f617 1 5822102"/>
                <a:gd name="f818" fmla="*/ f618 1 6685267"/>
                <a:gd name="f819" fmla="*/ f619 1 5822102"/>
                <a:gd name="f820" fmla="*/ f620 1 6685267"/>
                <a:gd name="f821" fmla="*/ f621 1 5822102"/>
                <a:gd name="f822" fmla="*/ f622 1 6685267"/>
                <a:gd name="f823" fmla="*/ f623 1 5822102"/>
                <a:gd name="f824" fmla="*/ f624 1 6685267"/>
                <a:gd name="f825" fmla="*/ f625 1 5822102"/>
                <a:gd name="f826" fmla="*/ f626 1 6685267"/>
                <a:gd name="f827" fmla="*/ f627 1 5822102"/>
                <a:gd name="f828" fmla="*/ f628 1 6685267"/>
                <a:gd name="f829" fmla="*/ f629 1 5822102"/>
                <a:gd name="f830" fmla="*/ f630 1 6685267"/>
                <a:gd name="f831" fmla="*/ f631 1 5822102"/>
                <a:gd name="f832" fmla="*/ f632 1 6685267"/>
                <a:gd name="f833" fmla="*/ f633 1 5822102"/>
                <a:gd name="f834" fmla="*/ f634 1 6685267"/>
                <a:gd name="f835" fmla="*/ f635 1 5822102"/>
                <a:gd name="f836" fmla="*/ f636 1 6685267"/>
                <a:gd name="f837" fmla="*/ f637 1 5822102"/>
                <a:gd name="f838" fmla="*/ f638 1 6685267"/>
                <a:gd name="f839" fmla="*/ f639 1 5822102"/>
                <a:gd name="f840" fmla="*/ f640 1 6685267"/>
                <a:gd name="f841" fmla="*/ f641 1 5822102"/>
                <a:gd name="f842" fmla="*/ f642 1 6685267"/>
                <a:gd name="f843" fmla="*/ f643 1 5822102"/>
                <a:gd name="f844" fmla="*/ f644 1 6685267"/>
                <a:gd name="f845" fmla="*/ f645 1 5822102"/>
                <a:gd name="f846" fmla="*/ f646 1 6685267"/>
                <a:gd name="f847" fmla="*/ f647 1 5822102"/>
                <a:gd name="f848" fmla="*/ f648 1 6685267"/>
                <a:gd name="f849" fmla="*/ f649 1 5822102"/>
                <a:gd name="f850" fmla="*/ f650 1 6685267"/>
                <a:gd name="f851" fmla="*/ f651 1 5822102"/>
                <a:gd name="f852" fmla="*/ f652 1 6685267"/>
                <a:gd name="f853" fmla="*/ f653 1 5822102"/>
                <a:gd name="f854" fmla="*/ f654 1 6685267"/>
                <a:gd name="f855" fmla="*/ f655 1 5822102"/>
                <a:gd name="f856" fmla="*/ f656 1 6685267"/>
                <a:gd name="f857" fmla="*/ f657 1 5822102"/>
                <a:gd name="f858" fmla="*/ f658 1 6685267"/>
                <a:gd name="f859" fmla="*/ f659 1 5822102"/>
                <a:gd name="f860" fmla="*/ f660 1 6685267"/>
                <a:gd name="f861" fmla="*/ f661 1 5822102"/>
                <a:gd name="f862" fmla="*/ f662 1 6685267"/>
                <a:gd name="f863" fmla="*/ f663 1 5822102"/>
                <a:gd name="f864" fmla="*/ f664 1 6685267"/>
                <a:gd name="f865" fmla="*/ f665 1 5822102"/>
                <a:gd name="f866" fmla="*/ f666 1 6685267"/>
                <a:gd name="f867" fmla="*/ f667 1 5822102"/>
                <a:gd name="f868" fmla="*/ f668 1 6685267"/>
                <a:gd name="f869" fmla="*/ f669 1 5822102"/>
                <a:gd name="f870" fmla="*/ f670 1 6685267"/>
                <a:gd name="f871" fmla="*/ f671 1 6685267"/>
                <a:gd name="f872" fmla="*/ f672 1 6685267"/>
                <a:gd name="f873" fmla="*/ f673 1 5822102"/>
                <a:gd name="f874" fmla="*/ f674 1 6685267"/>
                <a:gd name="f875" fmla="*/ f675 1 5822102"/>
                <a:gd name="f876" fmla="*/ f676 1 6685267"/>
                <a:gd name="f877" fmla="*/ f677 1 5822102"/>
                <a:gd name="f878" fmla="*/ f678 1 6685267"/>
                <a:gd name="f879" fmla="*/ f679 1 5822102"/>
                <a:gd name="f880" fmla="*/ f680 1 6685267"/>
                <a:gd name="f881" fmla="*/ f681 1 5822102"/>
                <a:gd name="f882" fmla="*/ f682 1 6685267"/>
                <a:gd name="f883" fmla="*/ f683 1 5822102"/>
                <a:gd name="f884" fmla="*/ f684 1 6685267"/>
                <a:gd name="f885" fmla="*/ f685 1 5822102"/>
                <a:gd name="f886" fmla="*/ f686 1 6685267"/>
                <a:gd name="f887" fmla="*/ f687 1 5822102"/>
                <a:gd name="f888" fmla="*/ f688 1 6685267"/>
                <a:gd name="f889" fmla="*/ f689 1 5822102"/>
                <a:gd name="f890" fmla="*/ f690 1 6685267"/>
                <a:gd name="f891" fmla="*/ f691 1 5822102"/>
                <a:gd name="f892" fmla="*/ f692 1 6685267"/>
                <a:gd name="f893" fmla="*/ f693 1 5822102"/>
                <a:gd name="f894" fmla="*/ f694 1 6685267"/>
                <a:gd name="f895" fmla="*/ f695 1 5822102"/>
                <a:gd name="f896" fmla="*/ f696 1 6685267"/>
                <a:gd name="f897" fmla="*/ f697 1 5822102"/>
                <a:gd name="f898" fmla="*/ f698 1 6685267"/>
                <a:gd name="f899" fmla="*/ f699 1 5822102"/>
                <a:gd name="f900" fmla="*/ f700 1 6685267"/>
                <a:gd name="f901" fmla="*/ f701 1 5822102"/>
                <a:gd name="f902" fmla="*/ f702 1 6685267"/>
                <a:gd name="f903" fmla="*/ f703 1 5822102"/>
                <a:gd name="f904" fmla="*/ f704 1 6685267"/>
                <a:gd name="f905" fmla="*/ f705 1 5822102"/>
                <a:gd name="f906" fmla="*/ f706 1 6685267"/>
                <a:gd name="f907" fmla="*/ f707 1 5822102"/>
                <a:gd name="f908" fmla="*/ f708 1 6685267"/>
                <a:gd name="f909" fmla="*/ f709 1 5822102"/>
                <a:gd name="f910" fmla="*/ f710 1 6685267"/>
                <a:gd name="f911" fmla="*/ f711 1 5822102"/>
                <a:gd name="f912" fmla="*/ f712 1 6685267"/>
                <a:gd name="f913" fmla="*/ f713 1 5822102"/>
                <a:gd name="f914" fmla="*/ f714 1 6685267"/>
                <a:gd name="f915" fmla="*/ f715 1 5822102"/>
                <a:gd name="f916" fmla="*/ f716 1 6685267"/>
                <a:gd name="f917" fmla="*/ f717 1 5822102"/>
                <a:gd name="f918" fmla="*/ f718 1 6685267"/>
                <a:gd name="f919" fmla="*/ f719 1 5822102"/>
                <a:gd name="f920" fmla="*/ f720 1 6685267"/>
                <a:gd name="f921" fmla="*/ f721 1 5822102"/>
                <a:gd name="f922" fmla="*/ f722 1 6685267"/>
                <a:gd name="f923" fmla="*/ f723 1 5822102"/>
                <a:gd name="f924" fmla="*/ f724 1 6685267"/>
                <a:gd name="f925" fmla="*/ f725 1 5822102"/>
                <a:gd name="f926" fmla="*/ f726 1 6685267"/>
                <a:gd name="f927" fmla="*/ f727 1 5822102"/>
                <a:gd name="f928" fmla="*/ f728 1 5822102"/>
                <a:gd name="f929" fmla="*/ f729 1 6685267"/>
                <a:gd name="f930" fmla="*/ f730 1 5822102"/>
                <a:gd name="f931" fmla="*/ f731 1 6685267"/>
                <a:gd name="f932" fmla="*/ f732 1 5822102"/>
                <a:gd name="f933" fmla="*/ f733 1 6685267"/>
                <a:gd name="f934" fmla="*/ f734 1 5822102"/>
                <a:gd name="f935" fmla="*/ f735 1 6685267"/>
                <a:gd name="f936" fmla="*/ f736 1 5822102"/>
                <a:gd name="f937" fmla="*/ f737 1 6685267"/>
                <a:gd name="f938" fmla="*/ f738 1 5822102"/>
                <a:gd name="f939" fmla="*/ f739 1 6685267"/>
                <a:gd name="f940" fmla="*/ f740 1 5822102"/>
                <a:gd name="f941" fmla="*/ f741 1 6685267"/>
                <a:gd name="f942" fmla="*/ f742 1 5822102"/>
                <a:gd name="f943" fmla="*/ f743 1 6685267"/>
                <a:gd name="f944" fmla="*/ f744 1 5822102"/>
                <a:gd name="f945" fmla="*/ f745 1 6685267"/>
                <a:gd name="f946" fmla="*/ f746 1 5822102"/>
                <a:gd name="f947" fmla="*/ f747 1 6685267"/>
                <a:gd name="f948" fmla="*/ f540 1 f547"/>
                <a:gd name="f949" fmla="*/ f541 1 f547"/>
                <a:gd name="f950" fmla="*/ f540 1 f548"/>
                <a:gd name="f951" fmla="*/ f542 1 f548"/>
                <a:gd name="f952" fmla="*/ f749 1 f547"/>
                <a:gd name="f953" fmla="*/ f750 1 f548"/>
                <a:gd name="f954" fmla="*/ f751 1 f547"/>
                <a:gd name="f955" fmla="*/ f752 1 f547"/>
                <a:gd name="f956" fmla="*/ f753 1 f548"/>
                <a:gd name="f957" fmla="*/ f754 1 f547"/>
                <a:gd name="f958" fmla="*/ f755 1 f548"/>
                <a:gd name="f959" fmla="*/ f756 1 f547"/>
                <a:gd name="f960" fmla="*/ f757 1 f548"/>
                <a:gd name="f961" fmla="*/ f758 1 f547"/>
                <a:gd name="f962" fmla="*/ f759 1 f548"/>
                <a:gd name="f963" fmla="*/ f760 1 f548"/>
                <a:gd name="f964" fmla="*/ f761 1 f547"/>
                <a:gd name="f965" fmla="*/ f762 1 f548"/>
                <a:gd name="f966" fmla="*/ f763 1 f547"/>
                <a:gd name="f967" fmla="*/ f764 1 f548"/>
                <a:gd name="f968" fmla="*/ f765 1 f547"/>
                <a:gd name="f969" fmla="*/ f766 1 f548"/>
                <a:gd name="f970" fmla="*/ f767 1 f547"/>
                <a:gd name="f971" fmla="*/ f768 1 f548"/>
                <a:gd name="f972" fmla="*/ f769 1 f547"/>
                <a:gd name="f973" fmla="*/ f770 1 f548"/>
                <a:gd name="f974" fmla="*/ f771 1 f547"/>
                <a:gd name="f975" fmla="*/ f772 1 f548"/>
                <a:gd name="f976" fmla="*/ f773 1 f547"/>
                <a:gd name="f977" fmla="*/ f774 1 f548"/>
                <a:gd name="f978" fmla="*/ f775 1 f547"/>
                <a:gd name="f979" fmla="*/ f776 1 f548"/>
                <a:gd name="f980" fmla="*/ f777 1 f547"/>
                <a:gd name="f981" fmla="*/ f778 1 f548"/>
                <a:gd name="f982" fmla="*/ f779 1 f547"/>
                <a:gd name="f983" fmla="*/ f780 1 f548"/>
                <a:gd name="f984" fmla="*/ f781 1 f547"/>
                <a:gd name="f985" fmla="*/ f782 1 f548"/>
                <a:gd name="f986" fmla="*/ f783 1 f547"/>
                <a:gd name="f987" fmla="*/ f784 1 f548"/>
                <a:gd name="f988" fmla="*/ f785 1 f547"/>
                <a:gd name="f989" fmla="*/ f786 1 f548"/>
                <a:gd name="f990" fmla="*/ f787 1 f547"/>
                <a:gd name="f991" fmla="*/ f788 1 f548"/>
                <a:gd name="f992" fmla="*/ f789 1 f547"/>
                <a:gd name="f993" fmla="*/ f790 1 f548"/>
                <a:gd name="f994" fmla="*/ f791 1 f547"/>
                <a:gd name="f995" fmla="*/ f792 1 f548"/>
                <a:gd name="f996" fmla="*/ f793 1 f547"/>
                <a:gd name="f997" fmla="*/ f794 1 f548"/>
                <a:gd name="f998" fmla="*/ f795 1 f547"/>
                <a:gd name="f999" fmla="*/ f796 1 f548"/>
                <a:gd name="f1000" fmla="*/ f797 1 f547"/>
                <a:gd name="f1001" fmla="*/ f798 1 f548"/>
                <a:gd name="f1002" fmla="*/ f799 1 f547"/>
                <a:gd name="f1003" fmla="*/ f800 1 f548"/>
                <a:gd name="f1004" fmla="*/ f801 1 f547"/>
                <a:gd name="f1005" fmla="*/ f802 1 f548"/>
                <a:gd name="f1006" fmla="*/ f803 1 f547"/>
                <a:gd name="f1007" fmla="*/ f804 1 f548"/>
                <a:gd name="f1008" fmla="*/ f805 1 f547"/>
                <a:gd name="f1009" fmla="*/ f806 1 f548"/>
                <a:gd name="f1010" fmla="*/ f807 1 f547"/>
                <a:gd name="f1011" fmla="*/ f808 1 f548"/>
                <a:gd name="f1012" fmla="*/ f809 1 f547"/>
                <a:gd name="f1013" fmla="*/ f810 1 f548"/>
                <a:gd name="f1014" fmla="*/ f811 1 f547"/>
                <a:gd name="f1015" fmla="*/ f812 1 f548"/>
                <a:gd name="f1016" fmla="*/ f813 1 f547"/>
                <a:gd name="f1017" fmla="*/ f814 1 f548"/>
                <a:gd name="f1018" fmla="*/ f815 1 f547"/>
                <a:gd name="f1019" fmla="*/ f816 1 f548"/>
                <a:gd name="f1020" fmla="*/ f817 1 f547"/>
                <a:gd name="f1021" fmla="*/ f818 1 f548"/>
                <a:gd name="f1022" fmla="*/ f819 1 f547"/>
                <a:gd name="f1023" fmla="*/ f820 1 f548"/>
                <a:gd name="f1024" fmla="*/ f821 1 f547"/>
                <a:gd name="f1025" fmla="*/ f822 1 f548"/>
                <a:gd name="f1026" fmla="*/ f823 1 f547"/>
                <a:gd name="f1027" fmla="*/ f824 1 f548"/>
                <a:gd name="f1028" fmla="*/ f825 1 f547"/>
                <a:gd name="f1029" fmla="*/ f826 1 f548"/>
                <a:gd name="f1030" fmla="*/ f827 1 f547"/>
                <a:gd name="f1031" fmla="*/ f828 1 f548"/>
                <a:gd name="f1032" fmla="*/ f829 1 f547"/>
                <a:gd name="f1033" fmla="*/ f830 1 f548"/>
                <a:gd name="f1034" fmla="*/ f831 1 f547"/>
                <a:gd name="f1035" fmla="*/ f832 1 f548"/>
                <a:gd name="f1036" fmla="*/ f833 1 f547"/>
                <a:gd name="f1037" fmla="*/ f834 1 f548"/>
                <a:gd name="f1038" fmla="*/ f835 1 f547"/>
                <a:gd name="f1039" fmla="*/ f836 1 f548"/>
                <a:gd name="f1040" fmla="*/ f837 1 f547"/>
                <a:gd name="f1041" fmla="*/ f838 1 f548"/>
                <a:gd name="f1042" fmla="*/ f839 1 f547"/>
                <a:gd name="f1043" fmla="*/ f840 1 f548"/>
                <a:gd name="f1044" fmla="*/ f841 1 f547"/>
                <a:gd name="f1045" fmla="*/ f842 1 f548"/>
                <a:gd name="f1046" fmla="*/ f843 1 f547"/>
                <a:gd name="f1047" fmla="*/ f844 1 f548"/>
                <a:gd name="f1048" fmla="*/ f845 1 f547"/>
                <a:gd name="f1049" fmla="*/ f846 1 f548"/>
                <a:gd name="f1050" fmla="*/ f847 1 f547"/>
                <a:gd name="f1051" fmla="*/ f848 1 f548"/>
                <a:gd name="f1052" fmla="*/ f849 1 f547"/>
                <a:gd name="f1053" fmla="*/ f850 1 f548"/>
                <a:gd name="f1054" fmla="*/ f851 1 f547"/>
                <a:gd name="f1055" fmla="*/ f852 1 f548"/>
                <a:gd name="f1056" fmla="*/ f853 1 f547"/>
                <a:gd name="f1057" fmla="*/ f854 1 f548"/>
                <a:gd name="f1058" fmla="*/ f855 1 f547"/>
                <a:gd name="f1059" fmla="*/ f856 1 f548"/>
                <a:gd name="f1060" fmla="*/ f857 1 f547"/>
                <a:gd name="f1061" fmla="*/ f858 1 f548"/>
                <a:gd name="f1062" fmla="*/ f859 1 f547"/>
                <a:gd name="f1063" fmla="*/ f860 1 f548"/>
                <a:gd name="f1064" fmla="*/ f861 1 f547"/>
                <a:gd name="f1065" fmla="*/ f862 1 f548"/>
                <a:gd name="f1066" fmla="*/ f863 1 f547"/>
                <a:gd name="f1067" fmla="*/ f864 1 f548"/>
                <a:gd name="f1068" fmla="*/ f865 1 f547"/>
                <a:gd name="f1069" fmla="*/ f866 1 f548"/>
                <a:gd name="f1070" fmla="*/ f867 1 f547"/>
                <a:gd name="f1071" fmla="*/ f868 1 f548"/>
                <a:gd name="f1072" fmla="*/ f869 1 f547"/>
                <a:gd name="f1073" fmla="*/ f870 1 f548"/>
                <a:gd name="f1074" fmla="*/ f871 1 f548"/>
                <a:gd name="f1075" fmla="*/ f872 1 f548"/>
                <a:gd name="f1076" fmla="*/ f873 1 f547"/>
                <a:gd name="f1077" fmla="*/ f874 1 f548"/>
                <a:gd name="f1078" fmla="*/ f875 1 f547"/>
                <a:gd name="f1079" fmla="*/ f876 1 f548"/>
                <a:gd name="f1080" fmla="*/ f877 1 f547"/>
                <a:gd name="f1081" fmla="*/ f878 1 f548"/>
                <a:gd name="f1082" fmla="*/ f879 1 f547"/>
                <a:gd name="f1083" fmla="*/ f880 1 f548"/>
                <a:gd name="f1084" fmla="*/ f881 1 f547"/>
                <a:gd name="f1085" fmla="*/ f882 1 f548"/>
                <a:gd name="f1086" fmla="*/ f883 1 f547"/>
                <a:gd name="f1087" fmla="*/ f884 1 f548"/>
                <a:gd name="f1088" fmla="*/ f885 1 f547"/>
                <a:gd name="f1089" fmla="*/ f886 1 f548"/>
                <a:gd name="f1090" fmla="*/ f887 1 f547"/>
                <a:gd name="f1091" fmla="*/ f888 1 f548"/>
                <a:gd name="f1092" fmla="*/ f889 1 f547"/>
                <a:gd name="f1093" fmla="*/ f890 1 f548"/>
                <a:gd name="f1094" fmla="*/ f891 1 f547"/>
                <a:gd name="f1095" fmla="*/ f892 1 f548"/>
                <a:gd name="f1096" fmla="*/ f893 1 f547"/>
                <a:gd name="f1097" fmla="*/ f894 1 f548"/>
                <a:gd name="f1098" fmla="*/ f895 1 f547"/>
                <a:gd name="f1099" fmla="*/ f896 1 f548"/>
                <a:gd name="f1100" fmla="*/ f897 1 f547"/>
                <a:gd name="f1101" fmla="*/ f898 1 f548"/>
                <a:gd name="f1102" fmla="*/ f899 1 f547"/>
                <a:gd name="f1103" fmla="*/ f900 1 f548"/>
                <a:gd name="f1104" fmla="*/ f901 1 f547"/>
                <a:gd name="f1105" fmla="*/ f902 1 f548"/>
                <a:gd name="f1106" fmla="*/ f903 1 f547"/>
                <a:gd name="f1107" fmla="*/ f904 1 f548"/>
                <a:gd name="f1108" fmla="*/ f905 1 f547"/>
                <a:gd name="f1109" fmla="*/ f906 1 f548"/>
                <a:gd name="f1110" fmla="*/ f907 1 f547"/>
                <a:gd name="f1111" fmla="*/ f908 1 f548"/>
                <a:gd name="f1112" fmla="*/ f909 1 f547"/>
                <a:gd name="f1113" fmla="*/ f910 1 f548"/>
                <a:gd name="f1114" fmla="*/ f911 1 f547"/>
                <a:gd name="f1115" fmla="*/ f912 1 f548"/>
                <a:gd name="f1116" fmla="*/ f913 1 f547"/>
                <a:gd name="f1117" fmla="*/ f914 1 f548"/>
                <a:gd name="f1118" fmla="*/ f915 1 f547"/>
                <a:gd name="f1119" fmla="*/ f916 1 f548"/>
                <a:gd name="f1120" fmla="*/ f917 1 f547"/>
                <a:gd name="f1121" fmla="*/ f918 1 f548"/>
                <a:gd name="f1122" fmla="*/ f919 1 f547"/>
                <a:gd name="f1123" fmla="*/ f920 1 f548"/>
                <a:gd name="f1124" fmla="*/ f921 1 f547"/>
                <a:gd name="f1125" fmla="*/ f922 1 f548"/>
                <a:gd name="f1126" fmla="*/ f923 1 f547"/>
                <a:gd name="f1127" fmla="*/ f924 1 f548"/>
                <a:gd name="f1128" fmla="*/ f925 1 f547"/>
                <a:gd name="f1129" fmla="*/ f926 1 f548"/>
                <a:gd name="f1130" fmla="*/ f927 1 f547"/>
                <a:gd name="f1131" fmla="*/ f928 1 f547"/>
                <a:gd name="f1132" fmla="*/ f929 1 f548"/>
                <a:gd name="f1133" fmla="*/ f930 1 f547"/>
                <a:gd name="f1134" fmla="*/ f931 1 f548"/>
                <a:gd name="f1135" fmla="*/ f932 1 f547"/>
                <a:gd name="f1136" fmla="*/ f933 1 f548"/>
                <a:gd name="f1137" fmla="*/ f934 1 f547"/>
                <a:gd name="f1138" fmla="*/ f935 1 f548"/>
                <a:gd name="f1139" fmla="*/ f936 1 f547"/>
                <a:gd name="f1140" fmla="*/ f937 1 f548"/>
                <a:gd name="f1141" fmla="*/ f938 1 f547"/>
                <a:gd name="f1142" fmla="*/ f939 1 f548"/>
                <a:gd name="f1143" fmla="*/ f940 1 f547"/>
                <a:gd name="f1144" fmla="*/ f941 1 f548"/>
                <a:gd name="f1145" fmla="*/ f942 1 f547"/>
                <a:gd name="f1146" fmla="*/ f943 1 f548"/>
                <a:gd name="f1147" fmla="*/ f944 1 f547"/>
                <a:gd name="f1148" fmla="*/ f945 1 f548"/>
                <a:gd name="f1149" fmla="*/ f946 1 f547"/>
                <a:gd name="f1150" fmla="*/ f947 1 f548"/>
                <a:gd name="f1151" fmla="*/ f948 f538 1"/>
                <a:gd name="f1152" fmla="*/ f949 f538 1"/>
                <a:gd name="f1153" fmla="*/ f951 f539 1"/>
                <a:gd name="f1154" fmla="*/ f950 f539 1"/>
                <a:gd name="f1155" fmla="*/ f952 f538 1"/>
                <a:gd name="f1156" fmla="*/ f953 f539 1"/>
                <a:gd name="f1157" fmla="*/ f954 f538 1"/>
                <a:gd name="f1158" fmla="*/ f955 f538 1"/>
                <a:gd name="f1159" fmla="*/ f956 f539 1"/>
                <a:gd name="f1160" fmla="*/ f957 f538 1"/>
                <a:gd name="f1161" fmla="*/ f958 f539 1"/>
                <a:gd name="f1162" fmla="*/ f959 f538 1"/>
                <a:gd name="f1163" fmla="*/ f960 f539 1"/>
                <a:gd name="f1164" fmla="*/ f961 f538 1"/>
                <a:gd name="f1165" fmla="*/ f962 f539 1"/>
                <a:gd name="f1166" fmla="*/ f963 f539 1"/>
                <a:gd name="f1167" fmla="*/ f964 f538 1"/>
                <a:gd name="f1168" fmla="*/ f965 f539 1"/>
                <a:gd name="f1169" fmla="*/ f966 f538 1"/>
                <a:gd name="f1170" fmla="*/ f967 f539 1"/>
                <a:gd name="f1171" fmla="*/ f968 f538 1"/>
                <a:gd name="f1172" fmla="*/ f969 f539 1"/>
                <a:gd name="f1173" fmla="*/ f970 f538 1"/>
                <a:gd name="f1174" fmla="*/ f971 f539 1"/>
                <a:gd name="f1175" fmla="*/ f972 f538 1"/>
                <a:gd name="f1176" fmla="*/ f973 f539 1"/>
                <a:gd name="f1177" fmla="*/ f974 f538 1"/>
                <a:gd name="f1178" fmla="*/ f975 f539 1"/>
                <a:gd name="f1179" fmla="*/ f976 f538 1"/>
                <a:gd name="f1180" fmla="*/ f977 f539 1"/>
                <a:gd name="f1181" fmla="*/ f978 f538 1"/>
                <a:gd name="f1182" fmla="*/ f979 f539 1"/>
                <a:gd name="f1183" fmla="*/ f980 f538 1"/>
                <a:gd name="f1184" fmla="*/ f981 f539 1"/>
                <a:gd name="f1185" fmla="*/ f982 f538 1"/>
                <a:gd name="f1186" fmla="*/ f983 f539 1"/>
                <a:gd name="f1187" fmla="*/ f984 f538 1"/>
                <a:gd name="f1188" fmla="*/ f985 f539 1"/>
                <a:gd name="f1189" fmla="*/ f986 f538 1"/>
                <a:gd name="f1190" fmla="*/ f987 f539 1"/>
                <a:gd name="f1191" fmla="*/ f988 f538 1"/>
                <a:gd name="f1192" fmla="*/ f989 f539 1"/>
                <a:gd name="f1193" fmla="*/ f990 f538 1"/>
                <a:gd name="f1194" fmla="*/ f991 f539 1"/>
                <a:gd name="f1195" fmla="*/ f992 f538 1"/>
                <a:gd name="f1196" fmla="*/ f993 f539 1"/>
                <a:gd name="f1197" fmla="*/ f994 f538 1"/>
                <a:gd name="f1198" fmla="*/ f995 f539 1"/>
                <a:gd name="f1199" fmla="*/ f996 f538 1"/>
                <a:gd name="f1200" fmla="*/ f997 f539 1"/>
                <a:gd name="f1201" fmla="*/ f998 f538 1"/>
                <a:gd name="f1202" fmla="*/ f999 f539 1"/>
                <a:gd name="f1203" fmla="*/ f1000 f538 1"/>
                <a:gd name="f1204" fmla="*/ f1001 f539 1"/>
                <a:gd name="f1205" fmla="*/ f1002 f538 1"/>
                <a:gd name="f1206" fmla="*/ f1003 f539 1"/>
                <a:gd name="f1207" fmla="*/ f1004 f538 1"/>
                <a:gd name="f1208" fmla="*/ f1005 f539 1"/>
                <a:gd name="f1209" fmla="*/ f1006 f538 1"/>
                <a:gd name="f1210" fmla="*/ f1007 f539 1"/>
                <a:gd name="f1211" fmla="*/ f1008 f538 1"/>
                <a:gd name="f1212" fmla="*/ f1009 f539 1"/>
                <a:gd name="f1213" fmla="*/ f1010 f538 1"/>
                <a:gd name="f1214" fmla="*/ f1011 f539 1"/>
                <a:gd name="f1215" fmla="*/ f1012 f538 1"/>
                <a:gd name="f1216" fmla="*/ f1013 f539 1"/>
                <a:gd name="f1217" fmla="*/ f1014 f538 1"/>
                <a:gd name="f1218" fmla="*/ f1015 f539 1"/>
                <a:gd name="f1219" fmla="*/ f1016 f538 1"/>
                <a:gd name="f1220" fmla="*/ f1017 f539 1"/>
                <a:gd name="f1221" fmla="*/ f1018 f538 1"/>
                <a:gd name="f1222" fmla="*/ f1019 f539 1"/>
                <a:gd name="f1223" fmla="*/ f1020 f538 1"/>
                <a:gd name="f1224" fmla="*/ f1021 f539 1"/>
                <a:gd name="f1225" fmla="*/ f1022 f538 1"/>
                <a:gd name="f1226" fmla="*/ f1023 f539 1"/>
                <a:gd name="f1227" fmla="*/ f1024 f538 1"/>
                <a:gd name="f1228" fmla="*/ f1025 f539 1"/>
                <a:gd name="f1229" fmla="*/ f1026 f538 1"/>
                <a:gd name="f1230" fmla="*/ f1027 f539 1"/>
                <a:gd name="f1231" fmla="*/ f1028 f538 1"/>
                <a:gd name="f1232" fmla="*/ f1029 f539 1"/>
                <a:gd name="f1233" fmla="*/ f1030 f538 1"/>
                <a:gd name="f1234" fmla="*/ f1031 f539 1"/>
                <a:gd name="f1235" fmla="*/ f1032 f538 1"/>
                <a:gd name="f1236" fmla="*/ f1033 f539 1"/>
                <a:gd name="f1237" fmla="*/ f1034 f538 1"/>
                <a:gd name="f1238" fmla="*/ f1035 f539 1"/>
                <a:gd name="f1239" fmla="*/ f1036 f538 1"/>
                <a:gd name="f1240" fmla="*/ f1037 f539 1"/>
                <a:gd name="f1241" fmla="*/ f1038 f538 1"/>
                <a:gd name="f1242" fmla="*/ f1039 f539 1"/>
                <a:gd name="f1243" fmla="*/ f1040 f538 1"/>
                <a:gd name="f1244" fmla="*/ f1041 f539 1"/>
                <a:gd name="f1245" fmla="*/ f1042 f538 1"/>
                <a:gd name="f1246" fmla="*/ f1043 f539 1"/>
                <a:gd name="f1247" fmla="*/ f1044 f538 1"/>
                <a:gd name="f1248" fmla="*/ f1045 f539 1"/>
                <a:gd name="f1249" fmla="*/ f1046 f538 1"/>
                <a:gd name="f1250" fmla="*/ f1047 f539 1"/>
                <a:gd name="f1251" fmla="*/ f1048 f538 1"/>
                <a:gd name="f1252" fmla="*/ f1049 f539 1"/>
                <a:gd name="f1253" fmla="*/ f1050 f538 1"/>
                <a:gd name="f1254" fmla="*/ f1051 f539 1"/>
                <a:gd name="f1255" fmla="*/ f1052 f538 1"/>
                <a:gd name="f1256" fmla="*/ f1053 f539 1"/>
                <a:gd name="f1257" fmla="*/ f1054 f538 1"/>
                <a:gd name="f1258" fmla="*/ f1055 f539 1"/>
                <a:gd name="f1259" fmla="*/ f1056 f538 1"/>
                <a:gd name="f1260" fmla="*/ f1057 f539 1"/>
                <a:gd name="f1261" fmla="*/ f1058 f538 1"/>
                <a:gd name="f1262" fmla="*/ f1059 f539 1"/>
                <a:gd name="f1263" fmla="*/ f1060 f538 1"/>
                <a:gd name="f1264" fmla="*/ f1061 f539 1"/>
                <a:gd name="f1265" fmla="*/ f1062 f538 1"/>
                <a:gd name="f1266" fmla="*/ f1063 f539 1"/>
                <a:gd name="f1267" fmla="*/ f1064 f538 1"/>
                <a:gd name="f1268" fmla="*/ f1065 f539 1"/>
                <a:gd name="f1269" fmla="*/ f1066 f538 1"/>
                <a:gd name="f1270" fmla="*/ f1067 f539 1"/>
                <a:gd name="f1271" fmla="*/ f1068 f538 1"/>
                <a:gd name="f1272" fmla="*/ f1069 f539 1"/>
                <a:gd name="f1273" fmla="*/ f1070 f538 1"/>
                <a:gd name="f1274" fmla="*/ f1071 f539 1"/>
                <a:gd name="f1275" fmla="*/ f1072 f538 1"/>
                <a:gd name="f1276" fmla="*/ f1073 f539 1"/>
                <a:gd name="f1277" fmla="*/ f1074 f539 1"/>
                <a:gd name="f1278" fmla="*/ f1075 f539 1"/>
                <a:gd name="f1279" fmla="*/ f1076 f538 1"/>
                <a:gd name="f1280" fmla="*/ f1077 f539 1"/>
                <a:gd name="f1281" fmla="*/ f1078 f538 1"/>
                <a:gd name="f1282" fmla="*/ f1079 f539 1"/>
                <a:gd name="f1283" fmla="*/ f1080 f538 1"/>
                <a:gd name="f1284" fmla="*/ f1081 f539 1"/>
                <a:gd name="f1285" fmla="*/ f1082 f538 1"/>
                <a:gd name="f1286" fmla="*/ f1083 f539 1"/>
                <a:gd name="f1287" fmla="*/ f1084 f538 1"/>
                <a:gd name="f1288" fmla="*/ f1085 f539 1"/>
                <a:gd name="f1289" fmla="*/ f1086 f538 1"/>
                <a:gd name="f1290" fmla="*/ f1087 f539 1"/>
                <a:gd name="f1291" fmla="*/ f1088 f538 1"/>
                <a:gd name="f1292" fmla="*/ f1089 f539 1"/>
                <a:gd name="f1293" fmla="*/ f1090 f538 1"/>
                <a:gd name="f1294" fmla="*/ f1091 f539 1"/>
                <a:gd name="f1295" fmla="*/ f1092 f538 1"/>
                <a:gd name="f1296" fmla="*/ f1093 f539 1"/>
                <a:gd name="f1297" fmla="*/ f1094 f538 1"/>
                <a:gd name="f1298" fmla="*/ f1095 f539 1"/>
                <a:gd name="f1299" fmla="*/ f1096 f538 1"/>
                <a:gd name="f1300" fmla="*/ f1097 f539 1"/>
                <a:gd name="f1301" fmla="*/ f1098 f538 1"/>
                <a:gd name="f1302" fmla="*/ f1099 f539 1"/>
                <a:gd name="f1303" fmla="*/ f1100 f538 1"/>
                <a:gd name="f1304" fmla="*/ f1101 f539 1"/>
                <a:gd name="f1305" fmla="*/ f1102 f538 1"/>
                <a:gd name="f1306" fmla="*/ f1103 f539 1"/>
                <a:gd name="f1307" fmla="*/ f1104 f538 1"/>
                <a:gd name="f1308" fmla="*/ f1105 f539 1"/>
                <a:gd name="f1309" fmla="*/ f1106 f538 1"/>
                <a:gd name="f1310" fmla="*/ f1107 f539 1"/>
                <a:gd name="f1311" fmla="*/ f1108 f538 1"/>
                <a:gd name="f1312" fmla="*/ f1109 f539 1"/>
                <a:gd name="f1313" fmla="*/ f1110 f538 1"/>
                <a:gd name="f1314" fmla="*/ f1111 f539 1"/>
                <a:gd name="f1315" fmla="*/ f1112 f538 1"/>
                <a:gd name="f1316" fmla="*/ f1113 f539 1"/>
                <a:gd name="f1317" fmla="*/ f1114 f538 1"/>
                <a:gd name="f1318" fmla="*/ f1115 f539 1"/>
                <a:gd name="f1319" fmla="*/ f1116 f538 1"/>
                <a:gd name="f1320" fmla="*/ f1117 f539 1"/>
                <a:gd name="f1321" fmla="*/ f1118 f538 1"/>
                <a:gd name="f1322" fmla="*/ f1119 f539 1"/>
                <a:gd name="f1323" fmla="*/ f1120 f538 1"/>
                <a:gd name="f1324" fmla="*/ f1121 f539 1"/>
                <a:gd name="f1325" fmla="*/ f1122 f538 1"/>
                <a:gd name="f1326" fmla="*/ f1123 f539 1"/>
                <a:gd name="f1327" fmla="*/ f1124 f538 1"/>
                <a:gd name="f1328" fmla="*/ f1125 f539 1"/>
                <a:gd name="f1329" fmla="*/ f1126 f538 1"/>
                <a:gd name="f1330" fmla="*/ f1127 f539 1"/>
                <a:gd name="f1331" fmla="*/ f1128 f538 1"/>
                <a:gd name="f1332" fmla="*/ f1129 f539 1"/>
                <a:gd name="f1333" fmla="*/ f1130 f538 1"/>
                <a:gd name="f1334" fmla="*/ f1131 f538 1"/>
                <a:gd name="f1335" fmla="*/ f1132 f539 1"/>
                <a:gd name="f1336" fmla="*/ f1133 f538 1"/>
                <a:gd name="f1337" fmla="*/ f1134 f539 1"/>
                <a:gd name="f1338" fmla="*/ f1135 f538 1"/>
                <a:gd name="f1339" fmla="*/ f1136 f539 1"/>
                <a:gd name="f1340" fmla="*/ f1137 f538 1"/>
                <a:gd name="f1341" fmla="*/ f1138 f539 1"/>
                <a:gd name="f1342" fmla="*/ f1139 f538 1"/>
                <a:gd name="f1343" fmla="*/ f1140 f539 1"/>
                <a:gd name="f1344" fmla="*/ f1141 f538 1"/>
                <a:gd name="f1345" fmla="*/ f1142 f539 1"/>
                <a:gd name="f1346" fmla="*/ f1143 f538 1"/>
                <a:gd name="f1347" fmla="*/ f1144 f539 1"/>
                <a:gd name="f1348" fmla="*/ f1145 f538 1"/>
                <a:gd name="f1349" fmla="*/ f1146 f539 1"/>
                <a:gd name="f1350" fmla="*/ f1147 f538 1"/>
                <a:gd name="f1351" fmla="*/ f1148 f539 1"/>
                <a:gd name="f1352" fmla="*/ f1149 f538 1"/>
                <a:gd name="f1353" fmla="*/ f1150 f539 1"/>
              </a:gdLst>
              <a:ahLst/>
              <a:cxnLst>
                <a:cxn ang="3cd4">
                  <a:pos x="hc" y="t"/>
                </a:cxn>
                <a:cxn ang="0">
                  <a:pos x="r" y="vc"/>
                </a:cxn>
                <a:cxn ang="cd4">
                  <a:pos x="hc" y="b"/>
                </a:cxn>
                <a:cxn ang="cd2">
                  <a:pos x="l" y="vc"/>
                </a:cxn>
                <a:cxn ang="f748">
                  <a:pos x="f1155" y="f1156"/>
                </a:cxn>
                <a:cxn ang="f748">
                  <a:pos x="f1157" y="f1156"/>
                </a:cxn>
                <a:cxn ang="f748">
                  <a:pos x="f1158" y="f1159"/>
                </a:cxn>
                <a:cxn ang="f748">
                  <a:pos x="f1160" y="f1161"/>
                </a:cxn>
                <a:cxn ang="f748">
                  <a:pos x="f1162" y="f1163"/>
                </a:cxn>
                <a:cxn ang="f748">
                  <a:pos x="f1164" y="f1165"/>
                </a:cxn>
                <a:cxn ang="f748">
                  <a:pos x="f1164" y="f1166"/>
                </a:cxn>
                <a:cxn ang="f748">
                  <a:pos x="f1167" y="f1168"/>
                </a:cxn>
                <a:cxn ang="f748">
                  <a:pos x="f1169" y="f1170"/>
                </a:cxn>
                <a:cxn ang="f748">
                  <a:pos x="f1171" y="f1172"/>
                </a:cxn>
                <a:cxn ang="f748">
                  <a:pos x="f1173" y="f1174"/>
                </a:cxn>
                <a:cxn ang="f748">
                  <a:pos x="f1175" y="f1176"/>
                </a:cxn>
                <a:cxn ang="f748">
                  <a:pos x="f1177" y="f1178"/>
                </a:cxn>
                <a:cxn ang="f748">
                  <a:pos x="f1179" y="f1180"/>
                </a:cxn>
                <a:cxn ang="f748">
                  <a:pos x="f1181" y="f1182"/>
                </a:cxn>
                <a:cxn ang="f748">
                  <a:pos x="f1183" y="f1184"/>
                </a:cxn>
                <a:cxn ang="f748">
                  <a:pos x="f1185" y="f1186"/>
                </a:cxn>
                <a:cxn ang="f748">
                  <a:pos x="f1187" y="f1188"/>
                </a:cxn>
                <a:cxn ang="f748">
                  <a:pos x="f1189" y="f1190"/>
                </a:cxn>
                <a:cxn ang="f748">
                  <a:pos x="f1191" y="f1192"/>
                </a:cxn>
                <a:cxn ang="f748">
                  <a:pos x="f1193" y="f1194"/>
                </a:cxn>
                <a:cxn ang="f748">
                  <a:pos x="f1195" y="f1196"/>
                </a:cxn>
                <a:cxn ang="f748">
                  <a:pos x="f1197" y="f1198"/>
                </a:cxn>
                <a:cxn ang="f748">
                  <a:pos x="f1199" y="f1200"/>
                </a:cxn>
                <a:cxn ang="f748">
                  <a:pos x="f1201" y="f1202"/>
                </a:cxn>
                <a:cxn ang="f748">
                  <a:pos x="f1203" y="f1204"/>
                </a:cxn>
                <a:cxn ang="f748">
                  <a:pos x="f1205" y="f1206"/>
                </a:cxn>
                <a:cxn ang="f748">
                  <a:pos x="f1207" y="f1208"/>
                </a:cxn>
                <a:cxn ang="f748">
                  <a:pos x="f1209" y="f1210"/>
                </a:cxn>
                <a:cxn ang="f748">
                  <a:pos x="f1211" y="f1212"/>
                </a:cxn>
                <a:cxn ang="f748">
                  <a:pos x="f1213" y="f1214"/>
                </a:cxn>
                <a:cxn ang="f748">
                  <a:pos x="f1215" y="f1216"/>
                </a:cxn>
                <a:cxn ang="f748">
                  <a:pos x="f1217" y="f1218"/>
                </a:cxn>
                <a:cxn ang="f748">
                  <a:pos x="f1219" y="f1220"/>
                </a:cxn>
                <a:cxn ang="f748">
                  <a:pos x="f1221" y="f1222"/>
                </a:cxn>
                <a:cxn ang="f748">
                  <a:pos x="f1223" y="f1224"/>
                </a:cxn>
                <a:cxn ang="f748">
                  <a:pos x="f1225" y="f1226"/>
                </a:cxn>
                <a:cxn ang="f748">
                  <a:pos x="f1227" y="f1228"/>
                </a:cxn>
                <a:cxn ang="f748">
                  <a:pos x="f1229" y="f1230"/>
                </a:cxn>
                <a:cxn ang="f748">
                  <a:pos x="f1231" y="f1232"/>
                </a:cxn>
                <a:cxn ang="f748">
                  <a:pos x="f1233" y="f1234"/>
                </a:cxn>
                <a:cxn ang="f748">
                  <a:pos x="f1235" y="f1236"/>
                </a:cxn>
                <a:cxn ang="f748">
                  <a:pos x="f1237" y="f1238"/>
                </a:cxn>
                <a:cxn ang="f748">
                  <a:pos x="f1239" y="f1240"/>
                </a:cxn>
                <a:cxn ang="f748">
                  <a:pos x="f1241" y="f1242"/>
                </a:cxn>
                <a:cxn ang="f748">
                  <a:pos x="f1243" y="f1244"/>
                </a:cxn>
                <a:cxn ang="f748">
                  <a:pos x="f1245" y="f1246"/>
                </a:cxn>
                <a:cxn ang="f748">
                  <a:pos x="f1247" y="f1248"/>
                </a:cxn>
                <a:cxn ang="f748">
                  <a:pos x="f1249" y="f1250"/>
                </a:cxn>
                <a:cxn ang="f748">
                  <a:pos x="f1251" y="f1252"/>
                </a:cxn>
                <a:cxn ang="f748">
                  <a:pos x="f1253" y="f1254"/>
                </a:cxn>
                <a:cxn ang="f748">
                  <a:pos x="f1255" y="f1256"/>
                </a:cxn>
                <a:cxn ang="f748">
                  <a:pos x="f1257" y="f1258"/>
                </a:cxn>
                <a:cxn ang="f748">
                  <a:pos x="f1259" y="f1260"/>
                </a:cxn>
                <a:cxn ang="f748">
                  <a:pos x="f1261" y="f1262"/>
                </a:cxn>
                <a:cxn ang="f748">
                  <a:pos x="f1263" y="f1264"/>
                </a:cxn>
                <a:cxn ang="f748">
                  <a:pos x="f1265" y="f1266"/>
                </a:cxn>
                <a:cxn ang="f748">
                  <a:pos x="f1267" y="f1268"/>
                </a:cxn>
                <a:cxn ang="f748">
                  <a:pos x="f1269" y="f1270"/>
                </a:cxn>
                <a:cxn ang="f748">
                  <a:pos x="f1271" y="f1272"/>
                </a:cxn>
                <a:cxn ang="f748">
                  <a:pos x="f1273" y="f1274"/>
                </a:cxn>
                <a:cxn ang="f748">
                  <a:pos x="f1275" y="f1276"/>
                </a:cxn>
                <a:cxn ang="f748">
                  <a:pos x="f1164" y="f1277"/>
                </a:cxn>
                <a:cxn ang="f748">
                  <a:pos x="f1164" y="f1278"/>
                </a:cxn>
                <a:cxn ang="f748">
                  <a:pos x="f1279" y="f1280"/>
                </a:cxn>
                <a:cxn ang="f748">
                  <a:pos x="f1281" y="f1282"/>
                </a:cxn>
                <a:cxn ang="f748">
                  <a:pos x="f1283" y="f1284"/>
                </a:cxn>
                <a:cxn ang="f748">
                  <a:pos x="f1285" y="f1286"/>
                </a:cxn>
                <a:cxn ang="f748">
                  <a:pos x="f1287" y="f1288"/>
                </a:cxn>
                <a:cxn ang="f748">
                  <a:pos x="f1289" y="f1290"/>
                </a:cxn>
                <a:cxn ang="f748">
                  <a:pos x="f1291" y="f1292"/>
                </a:cxn>
                <a:cxn ang="f748">
                  <a:pos x="f1293" y="f1294"/>
                </a:cxn>
                <a:cxn ang="f748">
                  <a:pos x="f1295" y="f1296"/>
                </a:cxn>
                <a:cxn ang="f748">
                  <a:pos x="f1297" y="f1298"/>
                </a:cxn>
                <a:cxn ang="f748">
                  <a:pos x="f1299" y="f1300"/>
                </a:cxn>
                <a:cxn ang="f748">
                  <a:pos x="f1301" y="f1302"/>
                </a:cxn>
                <a:cxn ang="f748">
                  <a:pos x="f1303" y="f1304"/>
                </a:cxn>
                <a:cxn ang="f748">
                  <a:pos x="f1305" y="f1306"/>
                </a:cxn>
                <a:cxn ang="f748">
                  <a:pos x="f1307" y="f1308"/>
                </a:cxn>
                <a:cxn ang="f748">
                  <a:pos x="f1309" y="f1310"/>
                </a:cxn>
                <a:cxn ang="f748">
                  <a:pos x="f1311" y="f1312"/>
                </a:cxn>
                <a:cxn ang="f748">
                  <a:pos x="f1313" y="f1314"/>
                </a:cxn>
                <a:cxn ang="f748">
                  <a:pos x="f1315" y="f1316"/>
                </a:cxn>
                <a:cxn ang="f748">
                  <a:pos x="f1317" y="f1318"/>
                </a:cxn>
                <a:cxn ang="f748">
                  <a:pos x="f1319" y="f1320"/>
                </a:cxn>
                <a:cxn ang="f748">
                  <a:pos x="f1321" y="f1322"/>
                </a:cxn>
                <a:cxn ang="f748">
                  <a:pos x="f1323" y="f1324"/>
                </a:cxn>
                <a:cxn ang="f748">
                  <a:pos x="f1325" y="f1326"/>
                </a:cxn>
                <a:cxn ang="f748">
                  <a:pos x="f1327" y="f1328"/>
                </a:cxn>
                <a:cxn ang="f748">
                  <a:pos x="f1329" y="f1330"/>
                </a:cxn>
                <a:cxn ang="f748">
                  <a:pos x="f1331" y="f1332"/>
                </a:cxn>
                <a:cxn ang="f748">
                  <a:pos x="f1333" y="f1216"/>
                </a:cxn>
                <a:cxn ang="f748">
                  <a:pos x="f1334" y="f1335"/>
                </a:cxn>
                <a:cxn ang="f748">
                  <a:pos x="f1336" y="f1337"/>
                </a:cxn>
                <a:cxn ang="f748">
                  <a:pos x="f1338" y="f1339"/>
                </a:cxn>
                <a:cxn ang="f748">
                  <a:pos x="f1340" y="f1341"/>
                </a:cxn>
                <a:cxn ang="f748">
                  <a:pos x="f1342" y="f1343"/>
                </a:cxn>
                <a:cxn ang="f748">
                  <a:pos x="f1344" y="f1345"/>
                </a:cxn>
                <a:cxn ang="f748">
                  <a:pos x="f1346" y="f1347"/>
                </a:cxn>
                <a:cxn ang="f748">
                  <a:pos x="f1348" y="f1349"/>
                </a:cxn>
                <a:cxn ang="f748">
                  <a:pos x="f1350" y="f1351"/>
                </a:cxn>
                <a:cxn ang="f748">
                  <a:pos x="f1352" y="f1353"/>
                </a:cxn>
              </a:cxnLst>
              <a:rect l="f1151" t="f1154" r="f1152" b="f1153"/>
              <a:pathLst>
                <a:path w="5822102" h="6685267">
                  <a:moveTo>
                    <a:pt x="f8" y="f5"/>
                  </a:moveTo>
                  <a:lnTo>
                    <a:pt x="f9" y="f5"/>
                  </a:lnTo>
                  <a:lnTo>
                    <a:pt x="f10" y="f11"/>
                  </a:lnTo>
                  <a:cubicBezTo>
                    <a:pt x="f12" y="f13"/>
                    <a:pt x="f14" y="f15"/>
                    <a:pt x="f16" y="f17"/>
                  </a:cubicBezTo>
                  <a:cubicBezTo>
                    <a:pt x="f18" y="f19"/>
                    <a:pt x="f20" y="f21"/>
                    <a:pt x="f22" y="f23"/>
                  </a:cubicBezTo>
                  <a:lnTo>
                    <a:pt x="f6" y="f24"/>
                  </a:lnTo>
                  <a:lnTo>
                    <a:pt x="f6" y="f25"/>
                  </a:lnTo>
                  <a:lnTo>
                    <a:pt x="f26" y="f27"/>
                  </a:ln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5"/>
                    <a:pt x="f56" y="f57"/>
                  </a:cubicBezTo>
                  <a:cubicBezTo>
                    <a:pt x="f58" y="f59"/>
                    <a:pt x="f60" y="f61"/>
                    <a:pt x="f62" y="f63"/>
                  </a:cubicBezTo>
                  <a:cubicBezTo>
                    <a:pt x="f64" y="f65"/>
                    <a:pt x="f66" y="f67"/>
                    <a:pt x="f68" y="f69"/>
                  </a:cubicBezTo>
                  <a:cubicBezTo>
                    <a:pt x="f70" y="f71"/>
                    <a:pt x="f72" y="f73"/>
                    <a:pt x="f74" y="f75"/>
                  </a:cubicBezTo>
                  <a:cubicBezTo>
                    <a:pt x="f76" y="f77"/>
                    <a:pt x="f78" y="f79"/>
                    <a:pt x="f80" y="f81"/>
                  </a:cubicBezTo>
                  <a:cubicBezTo>
                    <a:pt x="f82" y="f83"/>
                    <a:pt x="f84" y="f85"/>
                    <a:pt x="f86" y="f87"/>
                  </a:cubicBezTo>
                  <a:cubicBezTo>
                    <a:pt x="f88" y="f89"/>
                    <a:pt x="f90" y="f91"/>
                    <a:pt x="f92" y="f93"/>
                  </a:cubicBezTo>
                  <a:cubicBezTo>
                    <a:pt x="f94" y="f95"/>
                    <a:pt x="f96" y="f97"/>
                    <a:pt x="f98" y="f99"/>
                  </a:cubicBezTo>
                  <a:cubicBezTo>
                    <a:pt x="f100" y="f101"/>
                    <a:pt x="f102" y="f103"/>
                    <a:pt x="f104" y="f105"/>
                  </a:cubicBezTo>
                  <a:cubicBezTo>
                    <a:pt x="f106" y="f107"/>
                    <a:pt x="f108" y="f109"/>
                    <a:pt x="f110" y="f111"/>
                  </a:cubicBezTo>
                  <a:cubicBezTo>
                    <a:pt x="f112" y="f113"/>
                    <a:pt x="f114" y="f115"/>
                    <a:pt x="f116" y="f117"/>
                  </a:cubicBezTo>
                  <a:cubicBezTo>
                    <a:pt x="f118" y="f119"/>
                    <a:pt x="f120" y="f121"/>
                    <a:pt x="f122" y="f123"/>
                  </a:cubicBezTo>
                  <a:cubicBezTo>
                    <a:pt x="f124" y="f125"/>
                    <a:pt x="f126" y="f127"/>
                    <a:pt x="f128" y="f129"/>
                  </a:cubicBezTo>
                  <a:cubicBezTo>
                    <a:pt x="f130" y="f131"/>
                    <a:pt x="f132" y="f133"/>
                    <a:pt x="f134" y="f135"/>
                  </a:cubicBezTo>
                  <a:lnTo>
                    <a:pt x="f136" y="f137"/>
                  </a:lnTo>
                  <a:lnTo>
                    <a:pt x="f138" y="f139"/>
                  </a:lnTo>
                  <a:cubicBezTo>
                    <a:pt x="f140" y="f141"/>
                    <a:pt x="f142" y="f143"/>
                    <a:pt x="f144" y="f145"/>
                  </a:cubicBezTo>
                  <a:cubicBezTo>
                    <a:pt x="f146" y="f147"/>
                    <a:pt x="f148" y="f149"/>
                    <a:pt x="f150" y="f151"/>
                  </a:cubicBezTo>
                  <a:cubicBezTo>
                    <a:pt x="f152" y="f153"/>
                    <a:pt x="f154" y="f155"/>
                    <a:pt x="f156" y="f157"/>
                  </a:cubicBezTo>
                  <a:cubicBezTo>
                    <a:pt x="f158" y="f159"/>
                    <a:pt x="f160" y="f161"/>
                    <a:pt x="f162" y="f163"/>
                  </a:cubicBezTo>
                  <a:cubicBezTo>
                    <a:pt x="f164" y="f165"/>
                    <a:pt x="f166" y="f167"/>
                    <a:pt x="f168" y="f169"/>
                  </a:cubicBezTo>
                  <a:cubicBezTo>
                    <a:pt x="f170" y="f171"/>
                    <a:pt x="f172" y="f173"/>
                    <a:pt x="f174" y="f175"/>
                  </a:cubicBezTo>
                  <a:cubicBezTo>
                    <a:pt x="f176" y="f177"/>
                    <a:pt x="f178" y="f179"/>
                    <a:pt x="f180" y="f181"/>
                  </a:cubicBezTo>
                  <a:cubicBezTo>
                    <a:pt x="f182" y="f183"/>
                    <a:pt x="f184" y="f185"/>
                    <a:pt x="f186" y="f187"/>
                  </a:cubicBezTo>
                  <a:cubicBezTo>
                    <a:pt x="f188" y="f189"/>
                    <a:pt x="f190" y="f191"/>
                    <a:pt x="f192" y="f193"/>
                  </a:cubicBezTo>
                  <a:cubicBezTo>
                    <a:pt x="f194" y="f195"/>
                    <a:pt x="f196" y="f197"/>
                    <a:pt x="f198" y="f199"/>
                  </a:cubicBezTo>
                  <a:cubicBezTo>
                    <a:pt x="f200" y="f201"/>
                    <a:pt x="f202" y="f203"/>
                    <a:pt x="f204" y="f205"/>
                  </a:cubicBezTo>
                  <a:cubicBezTo>
                    <a:pt x="f206" y="f207"/>
                    <a:pt x="f208" y="f209"/>
                    <a:pt x="f210" y="f211"/>
                  </a:cubicBezTo>
                  <a:cubicBezTo>
                    <a:pt x="f212" y="f213"/>
                    <a:pt x="f214" y="f215"/>
                    <a:pt x="f216" y="f217"/>
                  </a:cubicBezTo>
                  <a:cubicBezTo>
                    <a:pt x="f218" y="f219"/>
                    <a:pt x="f220" y="f221"/>
                    <a:pt x="f222" y="f223"/>
                  </a:cubicBezTo>
                  <a:cubicBezTo>
                    <a:pt x="f224" y="f225"/>
                    <a:pt x="f226" y="f227"/>
                    <a:pt x="f228" y="f229"/>
                  </a:cubicBezTo>
                  <a:cubicBezTo>
                    <a:pt x="f230" y="f231"/>
                    <a:pt x="f232" y="f233"/>
                    <a:pt x="f234" y="f235"/>
                  </a:cubicBezTo>
                  <a:cubicBezTo>
                    <a:pt x="f236" y="f237"/>
                    <a:pt x="f238" y="f239"/>
                    <a:pt x="f240" y="f241"/>
                  </a:cubicBezTo>
                  <a:cubicBezTo>
                    <a:pt x="f242" y="f243"/>
                    <a:pt x="f244" y="f245"/>
                    <a:pt x="f246" y="f247"/>
                  </a:cubicBezTo>
                  <a:cubicBezTo>
                    <a:pt x="f248" y="f249"/>
                    <a:pt x="f250" y="f251"/>
                    <a:pt x="f252" y="f253"/>
                  </a:cubicBezTo>
                  <a:cubicBezTo>
                    <a:pt x="f254" y="f255"/>
                    <a:pt x="f256" y="f257"/>
                    <a:pt x="f258" y="f259"/>
                  </a:cubicBezTo>
                  <a:cubicBezTo>
                    <a:pt x="f260" y="f261"/>
                    <a:pt x="f262" y="f263"/>
                    <a:pt x="f264" y="f265"/>
                  </a:cubicBezTo>
                  <a:cubicBezTo>
                    <a:pt x="f266" y="f267"/>
                    <a:pt x="f268" y="f269"/>
                    <a:pt x="f270" y="f271"/>
                  </a:cubicBezTo>
                  <a:cubicBezTo>
                    <a:pt x="f272" y="f273"/>
                    <a:pt x="f274" y="f275"/>
                    <a:pt x="f276" y="f277"/>
                  </a:cubicBezTo>
                  <a:cubicBezTo>
                    <a:pt x="f278" y="f277"/>
                    <a:pt x="f279" y="f280"/>
                    <a:pt x="f281" y="f282"/>
                  </a:cubicBezTo>
                  <a:lnTo>
                    <a:pt x="f283" y="f284"/>
                  </a:lnTo>
                  <a:lnTo>
                    <a:pt x="f285" y="f286"/>
                  </a:lnTo>
                  <a:cubicBezTo>
                    <a:pt x="f287" y="f288"/>
                    <a:pt x="f289" y="f290"/>
                    <a:pt x="f291" y="f292"/>
                  </a:cubicBezTo>
                  <a:cubicBezTo>
                    <a:pt x="f293" y="f294"/>
                    <a:pt x="f295" y="f296"/>
                    <a:pt x="f297" y="f298"/>
                  </a:cubicBezTo>
                  <a:cubicBezTo>
                    <a:pt x="f299" y="f300"/>
                    <a:pt x="f301" y="f302"/>
                    <a:pt x="f303" y="f304"/>
                  </a:cubicBezTo>
                  <a:cubicBezTo>
                    <a:pt x="f305" y="f306"/>
                    <a:pt x="f307" y="f308"/>
                    <a:pt x="f309" y="f310"/>
                  </a:cubicBezTo>
                  <a:cubicBezTo>
                    <a:pt x="f311" y="f312"/>
                    <a:pt x="f313" y="f314"/>
                    <a:pt x="f315" y="f316"/>
                  </a:cubicBezTo>
                  <a:cubicBezTo>
                    <a:pt x="f317" y="f318"/>
                    <a:pt x="f319" y="f320"/>
                    <a:pt x="f321" y="f322"/>
                  </a:cubicBezTo>
                  <a:lnTo>
                    <a:pt x="f323" y="f324"/>
                  </a:lnTo>
                  <a:cubicBezTo>
                    <a:pt x="f325" y="f326"/>
                    <a:pt x="f327" y="f328"/>
                    <a:pt x="f329" y="f330"/>
                  </a:cubicBezTo>
                  <a:lnTo>
                    <a:pt x="f6" y="f331"/>
                  </a:lnTo>
                  <a:lnTo>
                    <a:pt x="f6" y="f332"/>
                  </a:lnTo>
                  <a:lnTo>
                    <a:pt x="f333" y="f334"/>
                  </a:lnTo>
                  <a:lnTo>
                    <a:pt x="f335" y="f336"/>
                  </a:lnTo>
                  <a:cubicBezTo>
                    <a:pt x="f337" y="f338"/>
                    <a:pt x="f339" y="f340"/>
                    <a:pt x="f341" y="f342"/>
                  </a:cubicBezTo>
                  <a:cubicBezTo>
                    <a:pt x="f343" y="f344"/>
                    <a:pt x="f345" y="f346"/>
                    <a:pt x="f347" y="f348"/>
                  </a:cubicBezTo>
                  <a:cubicBezTo>
                    <a:pt x="f349" y="f350"/>
                    <a:pt x="f351" y="f352"/>
                    <a:pt x="f353" y="f354"/>
                  </a:cubicBezTo>
                  <a:cubicBezTo>
                    <a:pt x="f355" y="f356"/>
                    <a:pt x="f357" y="f358"/>
                    <a:pt x="f359" y="f360"/>
                  </a:cubicBezTo>
                  <a:cubicBezTo>
                    <a:pt x="f361" y="f362"/>
                    <a:pt x="f363" y="f364"/>
                    <a:pt x="f365" y="f366"/>
                  </a:cubicBezTo>
                  <a:cubicBezTo>
                    <a:pt x="f367" y="f368"/>
                    <a:pt x="f369" y="f370"/>
                    <a:pt x="f371" y="f372"/>
                  </a:cubicBezTo>
                  <a:lnTo>
                    <a:pt x="f373" y="f374"/>
                  </a:lnTo>
                  <a:lnTo>
                    <a:pt x="f375" y="f376"/>
                  </a:lnTo>
                  <a:cubicBezTo>
                    <a:pt x="f279" y="f377"/>
                    <a:pt x="f378" y="f379"/>
                    <a:pt x="f380" y="f381"/>
                  </a:cubicBezTo>
                  <a:cubicBezTo>
                    <a:pt x="f382" y="f383"/>
                    <a:pt x="f384" y="f385"/>
                    <a:pt x="f386" y="f387"/>
                  </a:cubicBezTo>
                  <a:cubicBezTo>
                    <a:pt x="f388" y="f389"/>
                    <a:pt x="f390" y="f391"/>
                    <a:pt x="f392" y="f393"/>
                  </a:cubicBezTo>
                  <a:cubicBezTo>
                    <a:pt x="f394" y="f395"/>
                    <a:pt x="f396" y="f397"/>
                    <a:pt x="f398" y="f399"/>
                  </a:cubicBezTo>
                  <a:cubicBezTo>
                    <a:pt x="f400" y="f401"/>
                    <a:pt x="f402" y="f403"/>
                    <a:pt x="f404" y="f405"/>
                  </a:cubicBezTo>
                  <a:cubicBezTo>
                    <a:pt x="f406" y="f407"/>
                    <a:pt x="f408" y="f409"/>
                    <a:pt x="f410" y="f411"/>
                  </a:cubicBezTo>
                  <a:cubicBezTo>
                    <a:pt x="f412" y="f413"/>
                    <a:pt x="f414" y="f415"/>
                    <a:pt x="f416" y="f417"/>
                  </a:cubicBezTo>
                  <a:cubicBezTo>
                    <a:pt x="f418" y="f419"/>
                    <a:pt x="f420" y="f421"/>
                    <a:pt x="f422" y="f423"/>
                  </a:cubicBezTo>
                  <a:cubicBezTo>
                    <a:pt x="f424" y="f425"/>
                    <a:pt x="f426" y="f427"/>
                    <a:pt x="f428" y="f429"/>
                  </a:cubicBezTo>
                  <a:cubicBezTo>
                    <a:pt x="f430" y="f431"/>
                    <a:pt x="f432" y="f433"/>
                    <a:pt x="f434" y="f435"/>
                  </a:cubicBezTo>
                  <a:cubicBezTo>
                    <a:pt x="f436" y="f437"/>
                    <a:pt x="f438" y="f439"/>
                    <a:pt x="f440" y="f441"/>
                  </a:cubicBezTo>
                  <a:cubicBezTo>
                    <a:pt x="f442" y="f443"/>
                    <a:pt x="f444" y="f445"/>
                    <a:pt x="f446" y="f447"/>
                  </a:cubicBezTo>
                  <a:lnTo>
                    <a:pt x="f448" y="f449"/>
                  </a:lnTo>
                  <a:cubicBezTo>
                    <a:pt x="f450" y="f451"/>
                    <a:pt x="f452" y="f453"/>
                    <a:pt x="f454" y="f455"/>
                  </a:cubicBezTo>
                  <a:cubicBezTo>
                    <a:pt x="f456" y="f457"/>
                    <a:pt x="f458" y="f459"/>
                    <a:pt x="f460" y="f461"/>
                  </a:cubicBezTo>
                  <a:cubicBezTo>
                    <a:pt x="f462" y="f463"/>
                    <a:pt x="f464" y="f465"/>
                    <a:pt x="f466" y="f467"/>
                  </a:cubicBezTo>
                  <a:cubicBezTo>
                    <a:pt x="f468" y="f469"/>
                    <a:pt x="f470" y="f471"/>
                    <a:pt x="f472" y="f473"/>
                  </a:cubicBezTo>
                  <a:cubicBezTo>
                    <a:pt x="f474" y="f475"/>
                    <a:pt x="f5" y="f476"/>
                    <a:pt x="f5" y="f163"/>
                  </a:cubicBezTo>
                  <a:cubicBezTo>
                    <a:pt x="f477" y="f478"/>
                    <a:pt x="f479" y="f480"/>
                    <a:pt x="f481" y="f482"/>
                  </a:cubicBezTo>
                  <a:cubicBezTo>
                    <a:pt x="f483" y="f484"/>
                    <a:pt x="f485" y="f486"/>
                    <a:pt x="f487" y="f488"/>
                  </a:cubicBezTo>
                  <a:cubicBezTo>
                    <a:pt x="f489" y="f490"/>
                    <a:pt x="f491" y="f492"/>
                    <a:pt x="f493" y="f494"/>
                  </a:cubicBezTo>
                  <a:cubicBezTo>
                    <a:pt x="f495" y="f496"/>
                    <a:pt x="f497" y="f498"/>
                    <a:pt x="f499" y="f500"/>
                  </a:cubicBezTo>
                  <a:cubicBezTo>
                    <a:pt x="f501" y="f502"/>
                    <a:pt x="f503" y="f504"/>
                    <a:pt x="f505" y="f506"/>
                  </a:cubicBezTo>
                  <a:cubicBezTo>
                    <a:pt x="f507" y="f508"/>
                    <a:pt x="f509" y="f510"/>
                    <a:pt x="f511" y="f512"/>
                  </a:cubicBezTo>
                  <a:cubicBezTo>
                    <a:pt x="f513" y="f514"/>
                    <a:pt x="f515" y="f516"/>
                    <a:pt x="f517" y="f518"/>
                  </a:cubicBezTo>
                  <a:cubicBezTo>
                    <a:pt x="f519" y="f520"/>
                    <a:pt x="f521" y="f522"/>
                    <a:pt x="f523" y="f524"/>
                  </a:cubicBezTo>
                  <a:cubicBezTo>
                    <a:pt x="f525" y="f526"/>
                    <a:pt x="f527" y="f528"/>
                    <a:pt x="f529" y="f530"/>
                  </a:cubicBezTo>
                  <a:cubicBezTo>
                    <a:pt x="f531" y="f532"/>
                    <a:pt x="f533" y="f534"/>
                    <a:pt x="f535" y="f536"/>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7" name="Freeform: Shape 15">
              <a:extLst>
                <a:ext uri="{FF2B5EF4-FFF2-40B4-BE49-F238E27FC236}">
                  <a16:creationId xmlns:a16="http://schemas.microsoft.com/office/drawing/2014/main" id="{E9697AD4-76F7-F09C-A705-3CD6ACF23F9C}"/>
                </a:ext>
                <a:ext uri="{C183D7F6-B498-43B3-948B-1728B52AA6E4}">
                  <adec:decorative xmlns:adec="http://schemas.microsoft.com/office/drawing/2017/decorative" val="1"/>
                </a:ext>
              </a:extLst>
            </p:cNvPr>
            <p:cNvSpPr/>
            <p:nvPr/>
          </p:nvSpPr>
          <p:spPr>
            <a:xfrm>
              <a:off x="6417670" y="98654"/>
              <a:ext cx="5774335" cy="6315449"/>
            </a:xfrm>
            <a:custGeom>
              <a:avLst/>
              <a:gdLst>
                <a:gd name="f0" fmla="val 10800000"/>
                <a:gd name="f1" fmla="val 5400000"/>
                <a:gd name="f2" fmla="val 180"/>
                <a:gd name="f3" fmla="val w"/>
                <a:gd name="f4" fmla="val h"/>
                <a:gd name="f5" fmla="val 0"/>
                <a:gd name="f6" fmla="val 5774333"/>
                <a:gd name="f7" fmla="val 6315453"/>
                <a:gd name="f8" fmla="val 3707237"/>
                <a:gd name="f9" fmla="val 1489"/>
                <a:gd name="f10" fmla="val 3817502"/>
                <a:gd name="f11" fmla="val -1522"/>
                <a:gd name="f12" fmla="val 3927875"/>
                <a:gd name="f13" fmla="val 41"/>
                <a:gd name="f14" fmla="val 4037665"/>
                <a:gd name="f15" fmla="val 6121"/>
                <a:gd name="f16" fmla="val 4257614"/>
                <a:gd name="f17" fmla="val 18745"/>
                <a:gd name="f18" fmla="val 4477439"/>
                <a:gd name="f19" fmla="val 49665"/>
                <a:gd name="f20" fmla="val 4692239"/>
                <a:gd name="f21" fmla="val 102128"/>
                <a:gd name="f22" fmla="val 4907039"/>
                <a:gd name="f23" fmla="val 154474"/>
                <a:gd name="f24" fmla="val 5116811"/>
                <a:gd name="f25" fmla="val 228592"/>
                <a:gd name="f26" fmla="val 5315059"/>
                <a:gd name="f27" fmla="val 324945"/>
                <a:gd name="f28" fmla="val 5463562"/>
                <a:gd name="f29" fmla="val 397211"/>
                <a:gd name="f30" fmla="val 5606133"/>
                <a:gd name="f31" fmla="val 481527"/>
                <a:gd name="f32" fmla="val 5738325"/>
                <a:gd name="f33" fmla="val 578286"/>
                <a:gd name="f34" fmla="val 606551"/>
                <a:gd name="f35" fmla="val 975490"/>
                <a:gd name="f36" fmla="val 5676001"/>
                <a:gd name="f37" fmla="val 889749"/>
                <a:gd name="f38" fmla="val 5522381"/>
                <a:gd name="f39" fmla="val 769886"/>
                <a:gd name="f40" fmla="val 5355519"/>
                <a:gd name="f41" fmla="val 665657"/>
                <a:gd name="f42" fmla="val 5177132"/>
                <a:gd name="f43" fmla="val 581926"/>
                <a:gd name="f44" fmla="val 4998867"/>
                <a:gd name="f45" fmla="val 497965"/>
                <a:gd name="f46" fmla="val 4810183"/>
                <a:gd name="f47" fmla="val 433574"/>
                <a:gd name="f48" fmla="val 4615735"/>
                <a:gd name="f49" fmla="val 388640"/>
                <a:gd name="f50" fmla="val 4421289"/>
                <a:gd name="f51" fmla="val 343591"/>
                <a:gd name="f52" fmla="val 4221446"/>
                <a:gd name="f53" fmla="val 317649"/>
                <a:gd name="f54" fmla="val 4020010"/>
                <a:gd name="f55" fmla="val 308500"/>
                <a:gd name="f56" fmla="val 3818207"/>
                <a:gd name="f57" fmla="val 298887"/>
                <a:gd name="f58" fmla="val 3616649"/>
                <a:gd name="f59" fmla="val 305257"/>
                <a:gd name="f60" fmla="val 3416315"/>
                <a:gd name="f61" fmla="val 328882"/>
                <a:gd name="f62" fmla="val 3216106"/>
                <a:gd name="f63" fmla="val 352623"/>
                <a:gd name="f64" fmla="val 3017736"/>
                <a:gd name="f65" fmla="val 392346"/>
                <a:gd name="f66" fmla="val 2823779"/>
                <a:gd name="f67" fmla="val 446545"/>
                <a:gd name="f68" fmla="val 2629699"/>
                <a:gd name="f69" fmla="val 500513"/>
                <a:gd name="f70" fmla="val 2440401"/>
                <a:gd name="f71" fmla="val 570345"/>
                <a:gd name="f72" fmla="val 2256987"/>
                <a:gd name="f73" fmla="val 651296"/>
                <a:gd name="f74" fmla="val 1889058"/>
                <a:gd name="f75" fmla="val 811461"/>
                <a:gd name="f76" fmla="val 1545527"/>
                <a:gd name="f77" fmla="val 1023856"/>
                <a:gd name="f78" fmla="val 1244169"/>
                <a:gd name="f79" fmla="val 1280374"/>
                <a:gd name="f80" fmla="val 1093982"/>
                <a:gd name="f81" fmla="val 1409039"/>
                <a:gd name="f82" fmla="val 954828"/>
                <a:gd name="f83" fmla="val 1549400"/>
                <a:gd name="f84" fmla="val 830141"/>
                <a:gd name="f85" fmla="val 1700184"/>
                <a:gd name="f86" fmla="val 705209"/>
                <a:gd name="f87" fmla="val 1850736"/>
                <a:gd name="f88" fmla="val 594989"/>
                <a:gd name="f89" fmla="val 2012176"/>
                <a:gd name="f90" fmla="val 502792"/>
                <a:gd name="f91" fmla="val 2182300"/>
                <a:gd name="f92" fmla="val 410595"/>
                <a:gd name="f93" fmla="val 2352308"/>
                <a:gd name="f94" fmla="val 333847"/>
                <a:gd name="f95" fmla="val 2530307"/>
                <a:gd name="f96" fmla="val 280637"/>
                <a:gd name="f97" fmla="val 2715256"/>
                <a:gd name="f98" fmla="val 227306"/>
                <a:gd name="f99" fmla="val 2899741"/>
                <a:gd name="f100" fmla="val 199719"/>
                <a:gd name="f101" fmla="val 3091521"/>
                <a:gd name="f102" fmla="val 199843"/>
                <a:gd name="f103" fmla="val 3283418"/>
                <a:gd name="f104" fmla="val 200946"/>
                <a:gd name="f105" fmla="val 3377687"/>
                <a:gd name="f106" fmla="val 210754"/>
                <a:gd name="f107" fmla="val 3471261"/>
                <a:gd name="f108" fmla="val 233926"/>
                <a:gd name="f109" fmla="val 3561593"/>
                <a:gd name="f110" fmla="val 256730"/>
                <a:gd name="f111" fmla="val 3652040"/>
                <a:gd name="f112" fmla="val 292162"/>
                <a:gd name="f113" fmla="val 3738550"/>
                <a:gd name="f114" fmla="val 334582"/>
                <a:gd name="f115" fmla="val 3821816"/>
                <a:gd name="f116" fmla="val 356038"/>
                <a:gd name="f117" fmla="val 3863392"/>
                <a:gd name="f118" fmla="val 379823"/>
                <a:gd name="f119" fmla="val 3904157"/>
                <a:gd name="f120" fmla="val 404834"/>
                <a:gd name="f121" fmla="val 3944343"/>
                <a:gd name="f122" fmla="val 430212"/>
                <a:gd name="f123" fmla="val 3984413"/>
                <a:gd name="f124" fmla="val 457308"/>
                <a:gd name="f125" fmla="val 4023905"/>
                <a:gd name="f126" fmla="val 485506"/>
                <a:gd name="f127" fmla="val 4062932"/>
                <a:gd name="f128" fmla="val 542639"/>
                <a:gd name="f129" fmla="val 4140757"/>
                <a:gd name="f130" fmla="val 606146"/>
                <a:gd name="f131" fmla="val 4216265"/>
                <a:gd name="f132" fmla="val 671861"/>
                <a:gd name="f133" fmla="val 4292120"/>
                <a:gd name="f134" fmla="val 737576"/>
                <a:gd name="f135" fmla="val 4368091"/>
                <a:gd name="f136" fmla="val 806234"/>
                <a:gd name="f137" fmla="val 4444062"/>
                <a:gd name="f138" fmla="val 873542"/>
                <a:gd name="f139" fmla="val 4523044"/>
                <a:gd name="f140" fmla="val 907258"/>
                <a:gd name="f141" fmla="val 4562419"/>
                <a:gd name="f142" fmla="val 940606"/>
                <a:gd name="f143" fmla="val 4602721"/>
                <a:gd name="f144" fmla="val 973831"/>
                <a:gd name="f145" fmla="val 4643601"/>
                <a:gd name="f146" fmla="val 1022014"/>
                <a:gd name="f147" fmla="val 4702780"/>
                <a:gd name="f148" fmla="val 1037829"/>
                <a:gd name="f149" fmla="val 4721658"/>
                <a:gd name="f150" fmla="val 1052910"/>
                <a:gd name="f151" fmla="val 4740998"/>
                <a:gd name="f152" fmla="val 1069215"/>
                <a:gd name="f153" fmla="val 4759411"/>
                <a:gd name="f154" fmla="val 1196477"/>
                <a:gd name="f155" fmla="val 4909269"/>
                <a:gd name="f156" fmla="val 1334527"/>
                <a:gd name="f157" fmla="val 5047199"/>
                <a:gd name="f158" fmla="val 1474784"/>
                <a:gd name="f159" fmla="val 5177948"/>
                <a:gd name="f160" fmla="val 1545281"/>
                <a:gd name="f161" fmla="val 5243033"/>
                <a:gd name="f162" fmla="val 1617003"/>
                <a:gd name="f163" fmla="val 5305917"/>
                <a:gd name="f164" fmla="val 1690442"/>
                <a:gd name="f165" fmla="val 5366255"/>
                <a:gd name="f166" fmla="val 1763881"/>
                <a:gd name="f167" fmla="val 5426591"/>
                <a:gd name="f168" fmla="val 1838668"/>
                <a:gd name="f169" fmla="val 5484959"/>
                <a:gd name="f170" fmla="val 1916276"/>
                <a:gd name="f171" fmla="val 5539852"/>
                <a:gd name="f172" fmla="val 2070877"/>
                <a:gd name="f173" fmla="val 5649872"/>
                <a:gd name="f174" fmla="val 2237617"/>
                <a:gd name="f175" fmla="val 5748194"/>
                <a:gd name="f176" fmla="val 2420784"/>
                <a:gd name="f177" fmla="val 5814437"/>
                <a:gd name="f178" fmla="val 2512124"/>
                <a:gd name="f179" fmla="val 5847559"/>
                <a:gd name="f180" fmla="val 2606773"/>
                <a:gd name="f181" fmla="val 5872921"/>
                <a:gd name="f182" fmla="val 2703015"/>
                <a:gd name="f183" fmla="val 5892029"/>
                <a:gd name="f184" fmla="val 2727168"/>
                <a:gd name="f185" fmla="val 5896546"/>
                <a:gd name="f186" fmla="val 2751075"/>
                <a:gd name="f187" fmla="val 5901758"/>
                <a:gd name="f188" fmla="val 2775350"/>
                <a:gd name="f189" fmla="val 5905695"/>
                <a:gd name="f190" fmla="val 2848299"/>
                <a:gd name="f191" fmla="val 5917161"/>
                <a:gd name="f192" fmla="val 2897218"/>
                <a:gd name="f193" fmla="val 5923298"/>
                <a:gd name="f194" fmla="val 2946136"/>
                <a:gd name="f195" fmla="val 5929784"/>
                <a:gd name="f196" fmla="val 2995544"/>
                <a:gd name="f197" fmla="val 5933605"/>
                <a:gd name="f198" fmla="val 3020188"/>
                <a:gd name="f199" fmla="val 5935806"/>
                <a:gd name="f200" fmla="val 3044831"/>
                <a:gd name="f201" fmla="val 5937891"/>
                <a:gd name="f202" fmla="val 3069596"/>
                <a:gd name="f203" fmla="val 5938933"/>
                <a:gd name="f204" fmla="val 3094362"/>
                <a:gd name="f205" fmla="val 5940090"/>
                <a:gd name="f206" fmla="val 3119005"/>
                <a:gd name="f207" fmla="val 5941943"/>
                <a:gd name="f208" fmla="val 3143894"/>
                <a:gd name="f209" fmla="val 5942639"/>
                <a:gd name="f210" fmla="val 3218436"/>
                <a:gd name="f211" fmla="val 5944260"/>
                <a:gd name="f212" fmla="val 3243201"/>
                <a:gd name="f213" fmla="val 5944838"/>
                <a:gd name="f214" fmla="val 3268212"/>
                <a:gd name="f215" fmla="val 5944029"/>
                <a:gd name="f216" fmla="val 3293101"/>
                <a:gd name="f217" fmla="val 5943913"/>
                <a:gd name="f218" fmla="val 3330494"/>
                <a:gd name="f219" fmla="val 5943565"/>
                <a:gd name="f220" fmla="val 3342632"/>
                <a:gd name="f221" fmla="val 5943218"/>
                <a:gd name="f222" fmla="val 3354524"/>
                <a:gd name="f223" fmla="val 5942523"/>
                <a:gd name="f224" fmla="val 3366540"/>
                <a:gd name="f225" fmla="val 5942059"/>
                <a:gd name="f226" fmla="val 3378554"/>
                <a:gd name="f227" fmla="val 5941480"/>
                <a:gd name="f228" fmla="val 3390570"/>
                <a:gd name="f229" fmla="val 5941134"/>
                <a:gd name="f230" fmla="val 3402462"/>
                <a:gd name="f231" fmla="val 5940323"/>
                <a:gd name="f232" fmla="val 3438262"/>
                <a:gd name="f233" fmla="val 5937543"/>
                <a:gd name="f234" fmla="val 3485954"/>
                <a:gd name="f235" fmla="val 5933953"/>
                <a:gd name="f236" fmla="val 3533279"/>
                <a:gd name="f237" fmla="val 5927931"/>
                <a:gd name="f238" fmla="val 3580236"/>
                <a:gd name="f239" fmla="val 5920982"/>
                <a:gd name="f240" fmla="val 3768185"/>
                <a:gd name="f241" fmla="val 5891567"/>
                <a:gd name="f242" fmla="val 3948901"/>
                <a:gd name="f243" fmla="val 5834010"/>
                <a:gd name="f244" fmla="val 4121034"/>
                <a:gd name="f245" fmla="val 5753290"/>
                <a:gd name="f246" fmla="val 4293782"/>
                <a:gd name="f247" fmla="val 5673497"/>
                <a:gd name="f248" fmla="val 4458191"/>
                <a:gd name="f249" fmla="val 5571353"/>
                <a:gd name="f250" fmla="val 4620639"/>
                <a:gd name="f251" fmla="val 5459364"/>
                <a:gd name="f252" fmla="val 4661221"/>
                <a:gd name="f253" fmla="val 5431455"/>
                <a:gd name="f254" fmla="val 4701557"/>
                <a:gd name="f255" fmla="val 5402271"/>
                <a:gd name="f256" fmla="val 4741771"/>
                <a:gd name="f257" fmla="val 5372971"/>
                <a:gd name="f258" fmla="val 4782230"/>
                <a:gd name="f259" fmla="val 5343672"/>
                <a:gd name="f260" fmla="val 4822566"/>
                <a:gd name="f261" fmla="val 5313908"/>
                <a:gd name="f262" fmla="val 4862901"/>
                <a:gd name="f263" fmla="val 5283682"/>
                <a:gd name="f264" fmla="val 5108229"/>
                <a:gd name="f265" fmla="val 5098386"/>
                <a:gd name="f266" fmla="val 5276563"/>
                <a:gd name="f267" fmla="val 4972270"/>
                <a:gd name="f268" fmla="val 5446489"/>
                <a:gd name="f269" fmla="val 4854838"/>
                <a:gd name="f270" fmla="val 5612493"/>
                <a:gd name="f271" fmla="val 4739724"/>
                <a:gd name="f272" fmla="val 4623488"/>
                <a:gd name="f273" fmla="val 5232926"/>
                <a:gd name="f274" fmla="val 5676492"/>
                <a:gd name="f275" fmla="val 5306859"/>
                <a:gd name="f276" fmla="val 5592693"/>
                <a:gd name="f277" fmla="val 5367905"/>
                <a:gd name="f278" fmla="val 5508955"/>
                <a:gd name="f279" fmla="val 5427286"/>
                <a:gd name="f280" fmla="val 5426260"/>
                <a:gd name="f281" fmla="val 5486233"/>
                <a:gd name="f282" fmla="val 5300225"/>
                <a:gd name="f283" fmla="val 5576217"/>
                <a:gd name="f284" fmla="val 5257559"/>
                <a:gd name="f285" fmla="val 5606443"/>
                <a:gd name="f286" fmla="val 5214525"/>
                <a:gd name="f287" fmla="val 5636901"/>
                <a:gd name="f288" fmla="val 5170757"/>
                <a:gd name="f289" fmla="val 5666780"/>
                <a:gd name="f290" fmla="val 5127110"/>
                <a:gd name="f291" fmla="val 5696775"/>
                <a:gd name="f292" fmla="val 5082973"/>
                <a:gd name="f293" fmla="val 5726654"/>
                <a:gd name="f294" fmla="val 5038100"/>
                <a:gd name="f295" fmla="val 5756185"/>
                <a:gd name="f296" fmla="val 4993106"/>
                <a:gd name="f297" fmla="val 5785486"/>
                <a:gd name="f298" fmla="val 4947743"/>
                <a:gd name="f299" fmla="val 5814553"/>
                <a:gd name="f300" fmla="val 4901276"/>
                <a:gd name="f301" fmla="val 5843043"/>
                <a:gd name="f302" fmla="val 4808835"/>
                <a:gd name="f303" fmla="val 5900136"/>
                <a:gd name="f304" fmla="val 4713449"/>
                <a:gd name="f305" fmla="val 5955494"/>
                <a:gd name="f306" fmla="val 4614019"/>
                <a:gd name="f307" fmla="val 6006103"/>
                <a:gd name="f308" fmla="val 4514711"/>
                <a:gd name="f309" fmla="val 6056943"/>
                <a:gd name="f310" fmla="val 4411971"/>
                <a:gd name="f311" fmla="val 6104192"/>
                <a:gd name="f312" fmla="val 4305061"/>
                <a:gd name="f313" fmla="val 6144726"/>
                <a:gd name="f314" fmla="val 4092223"/>
                <a:gd name="f315" fmla="val 6226952"/>
                <a:gd name="f316" fmla="val 3863569"/>
                <a:gd name="f317" fmla="val 6282424"/>
                <a:gd name="f318" fmla="val 3632710"/>
                <a:gd name="f319" fmla="val 6304196"/>
                <a:gd name="f320" fmla="val 3574964"/>
                <a:gd name="f321" fmla="val 6309408"/>
                <a:gd name="f322" fmla="val 3517218"/>
                <a:gd name="f323" fmla="val 6313345"/>
                <a:gd name="f324" fmla="val 3459594"/>
                <a:gd name="f325" fmla="val 6314504"/>
                <a:gd name="f326" fmla="val 6315429"/>
                <a:gd name="f327" fmla="val 3401971"/>
                <a:gd name="f328" fmla="val 6315546"/>
                <a:gd name="f329" fmla="val 3387505"/>
                <a:gd name="f330" fmla="val 6315198"/>
                <a:gd name="f331" fmla="val 3373159"/>
                <a:gd name="f332" fmla="val 3330127"/>
                <a:gd name="f333" fmla="val 6314735"/>
                <a:gd name="f334" fmla="val 3288320"/>
                <a:gd name="f335" fmla="val 6313230"/>
                <a:gd name="f336" fmla="val 3176996"/>
                <a:gd name="f337" fmla="val 6309870"/>
                <a:gd name="f338" fmla="val 3065428"/>
                <a:gd name="f339" fmla="val 6301533"/>
                <a:gd name="f340" fmla="val 2954350"/>
                <a:gd name="f341" fmla="val 6288098"/>
                <a:gd name="f342" fmla="val 2843150"/>
                <a:gd name="f343" fmla="val 6275360"/>
                <a:gd name="f344" fmla="val 2732194"/>
                <a:gd name="f345" fmla="val 6257061"/>
                <a:gd name="f346" fmla="val 2622466"/>
                <a:gd name="f347" fmla="val 6232742"/>
                <a:gd name="f348" fmla="val 2512859"/>
                <a:gd name="f349" fmla="val 6208190"/>
                <a:gd name="f350" fmla="val 2404110"/>
                <a:gd name="f351" fmla="val 6179122"/>
                <a:gd name="f352" fmla="val 2296466"/>
                <a:gd name="f353" fmla="val 6146001"/>
                <a:gd name="f354" fmla="val 2081544"/>
                <a:gd name="f355" fmla="val 6079179"/>
                <a:gd name="f356" fmla="val 1869073"/>
                <a:gd name="f357" fmla="val 5996027"/>
                <a:gd name="f358" fmla="val 1672419"/>
                <a:gd name="f359" fmla="val 5885197"/>
                <a:gd name="f360" fmla="val 1475643"/>
                <a:gd name="f361" fmla="val 5774599"/>
                <a:gd name="f362" fmla="val 1299954"/>
                <a:gd name="f363" fmla="val 5634353"/>
                <a:gd name="f364" fmla="val 1146578"/>
                <a:gd name="f365" fmla="val 5479168"/>
                <a:gd name="f366" fmla="val 1069461"/>
                <a:gd name="f367" fmla="val 5401692"/>
                <a:gd name="f368" fmla="val 999333"/>
                <a:gd name="f369" fmla="val 5319235"/>
                <a:gd name="f370" fmla="val 933372"/>
                <a:gd name="f371" fmla="val 5234810"/>
                <a:gd name="f372" fmla="val 867781"/>
                <a:gd name="f373" fmla="val 5150038"/>
                <a:gd name="f374" fmla="val 805375"/>
                <a:gd name="f375" fmla="val 5063991"/>
                <a:gd name="f376" fmla="val 747140"/>
                <a:gd name="f377" fmla="val 4976091"/>
                <a:gd name="f378" fmla="val 732182"/>
                <a:gd name="f379" fmla="val 4954319"/>
                <a:gd name="f380" fmla="val 718082"/>
                <a:gd name="f381" fmla="val 4932199"/>
                <a:gd name="f382" fmla="val 703616"/>
                <a:gd name="f383" fmla="val 4910196"/>
                <a:gd name="f384" fmla="val 662053"/>
                <a:gd name="f385" fmla="val 4846269"/>
                <a:gd name="f386" fmla="val 635449"/>
                <a:gd name="f387" fmla="val 4804925"/>
                <a:gd name="f388" fmla="val 607864"/>
                <a:gd name="f389" fmla="val 4763928"/>
                <a:gd name="f390" fmla="val 580033"/>
                <a:gd name="f391" fmla="val 4722352"/>
                <a:gd name="f392" fmla="val 410105"/>
                <a:gd name="f393" fmla="val 4469193"/>
                <a:gd name="f394" fmla="val 353095"/>
                <a:gd name="f395" fmla="val 4382915"/>
                <a:gd name="f396" fmla="val 296820"/>
                <a:gd name="f397" fmla="val 4294089"/>
                <a:gd name="f398" fmla="val 244224"/>
                <a:gd name="f399" fmla="val 4201556"/>
                <a:gd name="f400" fmla="val 217987"/>
                <a:gd name="f401" fmla="val 4155232"/>
                <a:gd name="f402" fmla="val 192609"/>
                <a:gd name="f403" fmla="val 4108098"/>
                <a:gd name="f404" fmla="val 169437"/>
                <a:gd name="f405" fmla="val 4059690"/>
                <a:gd name="f406" fmla="val 146388"/>
                <a:gd name="f407" fmla="val 4011165"/>
                <a:gd name="f408" fmla="val 124932"/>
                <a:gd name="f409" fmla="val 3961715"/>
                <a:gd name="f410" fmla="val 105929"/>
                <a:gd name="f411" fmla="val 3911221"/>
                <a:gd name="f412" fmla="val 87293"/>
                <a:gd name="f413" fmla="val 3860613"/>
                <a:gd name="f414" fmla="val 70742"/>
                <a:gd name="f415" fmla="val 3809309"/>
                <a:gd name="f416" fmla="val 57256"/>
                <a:gd name="f417" fmla="val 3757195"/>
                <a:gd name="f418" fmla="val 50881"/>
                <a:gd name="f419" fmla="val 3731138"/>
                <a:gd name="f420" fmla="val 44383"/>
                <a:gd name="f421" fmla="val 3704965"/>
                <a:gd name="f422" fmla="val 39111"/>
                <a:gd name="f423" fmla="val 3678677"/>
                <a:gd name="f424" fmla="val 31142"/>
                <a:gd name="f425" fmla="val 3639300"/>
                <a:gd name="f426" fmla="val 24521"/>
                <a:gd name="f427" fmla="val 3599809"/>
                <a:gd name="f428" fmla="val 7234"/>
                <a:gd name="f429" fmla="val 3494423"/>
                <a:gd name="f430" fmla="val 3388457"/>
                <a:gd name="f431" fmla="val 491"/>
                <a:gd name="f432" fmla="val 3076698"/>
                <a:gd name="f433" fmla="val 23418"/>
                <a:gd name="f434" fmla="val 2869978"/>
                <a:gd name="f435" fmla="val 68045"/>
                <a:gd name="f436" fmla="val 2666963"/>
                <a:gd name="f437" fmla="val 112550"/>
                <a:gd name="f438" fmla="val 2464064"/>
                <a:gd name="f439" fmla="val 180717"/>
                <a:gd name="f440" fmla="val 2265104"/>
                <a:gd name="f441" fmla="val 272546"/>
                <a:gd name="f442" fmla="val 2076334"/>
                <a:gd name="f443" fmla="val 457062"/>
                <a:gd name="f444" fmla="val 1698794"/>
                <a:gd name="f445" fmla="val 724457"/>
                <a:gd name="f446" fmla="val 1360978"/>
                <a:gd name="f447" fmla="val 1039300"/>
                <a:gd name="f448" fmla="val 1073307"/>
                <a:gd name="f449" fmla="val 1197090"/>
                <a:gd name="f450" fmla="val 929472"/>
                <a:gd name="f451" fmla="val 1367630"/>
                <a:gd name="f452" fmla="val 798259"/>
                <a:gd name="f453" fmla="val 1547733"/>
                <a:gd name="f454" fmla="val 680365"/>
                <a:gd name="f455" fmla="val 1728081"/>
                <a:gd name="f456" fmla="val 562587"/>
                <a:gd name="f457" fmla="val 1917870"/>
                <a:gd name="f458" fmla="val 457663"/>
                <a:gd name="f459" fmla="val 2115995"/>
                <a:gd name="f460" fmla="val 368373"/>
                <a:gd name="f461" fmla="val 2512737"/>
                <a:gd name="f462" fmla="val 191070"/>
                <a:gd name="f463" fmla="val 2939883"/>
                <a:gd name="f464" fmla="val 73870"/>
                <a:gd name="f465" fmla="val 3377451"/>
                <a:gd name="f466" fmla="val 24304"/>
                <a:gd name="f467" fmla="val 3486812"/>
                <a:gd name="f468" fmla="val 12086"/>
                <a:gd name="f469" fmla="val 3596971"/>
                <a:gd name="f470" fmla="val 4500"/>
                <a:gd name="f471" fmla="+- 0 0 -90"/>
                <a:gd name="f472" fmla="*/ f3 1 5774333"/>
                <a:gd name="f473" fmla="*/ f4 1 6315453"/>
                <a:gd name="f474" fmla="val f5"/>
                <a:gd name="f475" fmla="val f6"/>
                <a:gd name="f476" fmla="val f7"/>
                <a:gd name="f477" fmla="*/ f471 f0 1"/>
                <a:gd name="f478" fmla="+- f476 0 f474"/>
                <a:gd name="f479" fmla="+- f475 0 f474"/>
                <a:gd name="f480" fmla="*/ f477 1 f2"/>
                <a:gd name="f481" fmla="*/ f479 1 5774333"/>
                <a:gd name="f482" fmla="*/ f478 1 6315453"/>
                <a:gd name="f483" fmla="*/ 3707237 f479 1"/>
                <a:gd name="f484" fmla="*/ 1489 f478 1"/>
                <a:gd name="f485" fmla="*/ 4037665 f479 1"/>
                <a:gd name="f486" fmla="*/ 6121 f478 1"/>
                <a:gd name="f487" fmla="*/ 4692239 f479 1"/>
                <a:gd name="f488" fmla="*/ 102128 f478 1"/>
                <a:gd name="f489" fmla="*/ 5315059 f479 1"/>
                <a:gd name="f490" fmla="*/ 324945 f478 1"/>
                <a:gd name="f491" fmla="*/ 5738325 f479 1"/>
                <a:gd name="f492" fmla="*/ 578286 f478 1"/>
                <a:gd name="f493" fmla="*/ 5774333 f479 1"/>
                <a:gd name="f494" fmla="*/ 606551 f478 1"/>
                <a:gd name="f495" fmla="*/ 975490 f478 1"/>
                <a:gd name="f496" fmla="*/ 5676001 f479 1"/>
                <a:gd name="f497" fmla="*/ 889749 f478 1"/>
                <a:gd name="f498" fmla="*/ 5177132 f479 1"/>
                <a:gd name="f499" fmla="*/ 581926 f478 1"/>
                <a:gd name="f500" fmla="*/ 4615735 f479 1"/>
                <a:gd name="f501" fmla="*/ 388640 f478 1"/>
                <a:gd name="f502" fmla="*/ 4020010 f479 1"/>
                <a:gd name="f503" fmla="*/ 308500 f478 1"/>
                <a:gd name="f504" fmla="*/ 3416315 f479 1"/>
                <a:gd name="f505" fmla="*/ 328882 f478 1"/>
                <a:gd name="f506" fmla="*/ 2823779 f479 1"/>
                <a:gd name="f507" fmla="*/ 446545 f478 1"/>
                <a:gd name="f508" fmla="*/ 2256987 f479 1"/>
                <a:gd name="f509" fmla="*/ 651296 f478 1"/>
                <a:gd name="f510" fmla="*/ 1244169 f479 1"/>
                <a:gd name="f511" fmla="*/ 1280374 f478 1"/>
                <a:gd name="f512" fmla="*/ 830141 f479 1"/>
                <a:gd name="f513" fmla="*/ 1700184 f478 1"/>
                <a:gd name="f514" fmla="*/ 502792 f479 1"/>
                <a:gd name="f515" fmla="*/ 2182300 f478 1"/>
                <a:gd name="f516" fmla="*/ 280637 f479 1"/>
                <a:gd name="f517" fmla="*/ 2715256 f478 1"/>
                <a:gd name="f518" fmla="*/ 199843 f479 1"/>
                <a:gd name="f519" fmla="*/ 3283418 f478 1"/>
                <a:gd name="f520" fmla="*/ 233926 f479 1"/>
                <a:gd name="f521" fmla="*/ 3561593 f478 1"/>
                <a:gd name="f522" fmla="*/ 334582 f479 1"/>
                <a:gd name="f523" fmla="*/ 3821816 f478 1"/>
                <a:gd name="f524" fmla="*/ 404834 f479 1"/>
                <a:gd name="f525" fmla="*/ 3944343 f478 1"/>
                <a:gd name="f526" fmla="*/ 485506 f479 1"/>
                <a:gd name="f527" fmla="*/ 4062932 f478 1"/>
                <a:gd name="f528" fmla="*/ 671861 f479 1"/>
                <a:gd name="f529" fmla="*/ 4292120 f478 1"/>
                <a:gd name="f530" fmla="*/ 873542 f479 1"/>
                <a:gd name="f531" fmla="*/ 4523044 f478 1"/>
                <a:gd name="f532" fmla="*/ 973831 f479 1"/>
                <a:gd name="f533" fmla="*/ 4643601 f478 1"/>
                <a:gd name="f534" fmla="*/ 1022014 f479 1"/>
                <a:gd name="f535" fmla="*/ 4702780 f478 1"/>
                <a:gd name="f536" fmla="*/ 1069215 f479 1"/>
                <a:gd name="f537" fmla="*/ 4759411 f478 1"/>
                <a:gd name="f538" fmla="*/ 1474784 f479 1"/>
                <a:gd name="f539" fmla="*/ 5177948 f478 1"/>
                <a:gd name="f540" fmla="*/ 1690442 f479 1"/>
                <a:gd name="f541" fmla="*/ 5366255 f478 1"/>
                <a:gd name="f542" fmla="*/ 1916276 f479 1"/>
                <a:gd name="f543" fmla="*/ 5539852 f478 1"/>
                <a:gd name="f544" fmla="*/ 2420784 f479 1"/>
                <a:gd name="f545" fmla="*/ 5814437 f478 1"/>
                <a:gd name="f546" fmla="*/ 2703015 f479 1"/>
                <a:gd name="f547" fmla="*/ 5892029 f478 1"/>
                <a:gd name="f548" fmla="*/ 2775350 f479 1"/>
                <a:gd name="f549" fmla="*/ 5905695 f478 1"/>
                <a:gd name="f550" fmla="*/ 2848299 f479 1"/>
                <a:gd name="f551" fmla="*/ 5917161 f478 1"/>
                <a:gd name="f552" fmla="*/ 2995544 f479 1"/>
                <a:gd name="f553" fmla="*/ 5933605 f478 1"/>
                <a:gd name="f554" fmla="*/ 3069596 f479 1"/>
                <a:gd name="f555" fmla="*/ 5938933 f478 1"/>
                <a:gd name="f556" fmla="*/ 3143894 f479 1"/>
                <a:gd name="f557" fmla="*/ 5942639 f478 1"/>
                <a:gd name="f558" fmla="*/ 3218436 f479 1"/>
                <a:gd name="f559" fmla="*/ 5944260 f478 1"/>
                <a:gd name="f560" fmla="*/ 3293101 f479 1"/>
                <a:gd name="f561" fmla="*/ 5943913 f478 1"/>
                <a:gd name="f562" fmla="*/ 3330494 f479 1"/>
                <a:gd name="f563" fmla="*/ 5943565 f478 1"/>
                <a:gd name="f564" fmla="*/ 3366540 f479 1"/>
                <a:gd name="f565" fmla="*/ 5942059 f478 1"/>
                <a:gd name="f566" fmla="*/ 3402462 f479 1"/>
                <a:gd name="f567" fmla="*/ 5940323 f478 1"/>
                <a:gd name="f568" fmla="*/ 3438262 f479 1"/>
                <a:gd name="f569" fmla="*/ 5937543 f478 1"/>
                <a:gd name="f570" fmla="*/ 3580236 f479 1"/>
                <a:gd name="f571" fmla="*/ 5920982 f478 1"/>
                <a:gd name="f572" fmla="*/ 4121034 f479 1"/>
                <a:gd name="f573" fmla="*/ 5753290 f478 1"/>
                <a:gd name="f574" fmla="*/ 4620639 f479 1"/>
                <a:gd name="f575" fmla="*/ 5459364 f478 1"/>
                <a:gd name="f576" fmla="*/ 4741771 f479 1"/>
                <a:gd name="f577" fmla="*/ 5372971 f478 1"/>
                <a:gd name="f578" fmla="*/ 4862901 f479 1"/>
                <a:gd name="f579" fmla="*/ 5283682 f478 1"/>
                <a:gd name="f580" fmla="*/ 5108229 f479 1"/>
                <a:gd name="f581" fmla="*/ 5098386 f478 1"/>
                <a:gd name="f582" fmla="*/ 5612493 f479 1"/>
                <a:gd name="f583" fmla="*/ 4739724 f478 1"/>
                <a:gd name="f584" fmla="*/ 4623488 f478 1"/>
                <a:gd name="f585" fmla="*/ 5232926 f478 1"/>
                <a:gd name="f586" fmla="*/ 5676492 f479 1"/>
                <a:gd name="f587" fmla="*/ 5306859 f478 1"/>
                <a:gd name="f588" fmla="*/ 5426260 f479 1"/>
                <a:gd name="f589" fmla="*/ 5486233 f478 1"/>
                <a:gd name="f590" fmla="*/ 5300225 f479 1"/>
                <a:gd name="f591" fmla="*/ 5576217 f478 1"/>
                <a:gd name="f592" fmla="*/ 5170757 f479 1"/>
                <a:gd name="f593" fmla="*/ 5666780 f478 1"/>
                <a:gd name="f594" fmla="*/ 5038100 f479 1"/>
                <a:gd name="f595" fmla="*/ 5756185 f478 1"/>
                <a:gd name="f596" fmla="*/ 4901276 f479 1"/>
                <a:gd name="f597" fmla="*/ 5843043 f478 1"/>
                <a:gd name="f598" fmla="*/ 4614019 f479 1"/>
                <a:gd name="f599" fmla="*/ 6006103 f478 1"/>
                <a:gd name="f600" fmla="*/ 4305061 f479 1"/>
                <a:gd name="f601" fmla="*/ 6144726 f478 1"/>
                <a:gd name="f602" fmla="*/ 3632710 f479 1"/>
                <a:gd name="f603" fmla="*/ 6304196 f478 1"/>
                <a:gd name="f604" fmla="*/ 3459594 f479 1"/>
                <a:gd name="f605" fmla="*/ 6314504 f478 1"/>
                <a:gd name="f606" fmla="*/ 6315429 f478 1"/>
                <a:gd name="f607" fmla="*/ 3373159 f479 1"/>
                <a:gd name="f608" fmla="*/ 6315198 f478 1"/>
                <a:gd name="f609" fmla="*/ 3330127 f479 1"/>
                <a:gd name="f610" fmla="*/ 6314735 f478 1"/>
                <a:gd name="f611" fmla="*/ 3288320 f479 1"/>
                <a:gd name="f612" fmla="*/ 6313230 f478 1"/>
                <a:gd name="f613" fmla="*/ 2954350 f479 1"/>
                <a:gd name="f614" fmla="*/ 6288098 f478 1"/>
                <a:gd name="f615" fmla="*/ 2622466 f479 1"/>
                <a:gd name="f616" fmla="*/ 6232742 f478 1"/>
                <a:gd name="f617" fmla="*/ 2296466 f479 1"/>
                <a:gd name="f618" fmla="*/ 6146001 f478 1"/>
                <a:gd name="f619" fmla="*/ 1672419 f479 1"/>
                <a:gd name="f620" fmla="*/ 5885197 f478 1"/>
                <a:gd name="f621" fmla="*/ 1146578 f479 1"/>
                <a:gd name="f622" fmla="*/ 5479168 f478 1"/>
                <a:gd name="f623" fmla="*/ 933372 f479 1"/>
                <a:gd name="f624" fmla="*/ 5234810 f478 1"/>
                <a:gd name="f625" fmla="*/ 747140 f479 1"/>
                <a:gd name="f626" fmla="*/ 4976091 f478 1"/>
                <a:gd name="f627" fmla="*/ 703616 f479 1"/>
                <a:gd name="f628" fmla="*/ 4910196 f478 1"/>
                <a:gd name="f629" fmla="*/ 662053 f479 1"/>
                <a:gd name="f630" fmla="*/ 4846269 f478 1"/>
                <a:gd name="f631" fmla="*/ 580033 f479 1"/>
                <a:gd name="f632" fmla="*/ 4722352 f478 1"/>
                <a:gd name="f633" fmla="*/ 410105 f479 1"/>
                <a:gd name="f634" fmla="*/ 4469193 f478 1"/>
                <a:gd name="f635" fmla="*/ 244224 f479 1"/>
                <a:gd name="f636" fmla="*/ 4201556 f478 1"/>
                <a:gd name="f637" fmla="*/ 169437 f479 1"/>
                <a:gd name="f638" fmla="*/ 4059690 f478 1"/>
                <a:gd name="f639" fmla="*/ 105929 f479 1"/>
                <a:gd name="f640" fmla="*/ 3911221 f478 1"/>
                <a:gd name="f641" fmla="*/ 57256 f479 1"/>
                <a:gd name="f642" fmla="*/ 3757195 f478 1"/>
                <a:gd name="f643" fmla="*/ 39111 f479 1"/>
                <a:gd name="f644" fmla="*/ 3678677 f478 1"/>
                <a:gd name="f645" fmla="*/ 31142 f479 1"/>
                <a:gd name="f646" fmla="*/ 3639300 f478 1"/>
                <a:gd name="f647" fmla="*/ 24521 f479 1"/>
                <a:gd name="f648" fmla="*/ 3599809 f478 1"/>
                <a:gd name="f649" fmla="*/ 0 f479 1"/>
                <a:gd name="f650" fmla="*/ 68045 f479 1"/>
                <a:gd name="f651" fmla="*/ 2666963 f478 1"/>
                <a:gd name="f652" fmla="*/ 272546 f479 1"/>
                <a:gd name="f653" fmla="*/ 2076334 f478 1"/>
                <a:gd name="f654" fmla="*/ 1039300 f479 1"/>
                <a:gd name="f655" fmla="*/ 1073307 f478 1"/>
                <a:gd name="f656" fmla="*/ 1547733 f479 1"/>
                <a:gd name="f657" fmla="*/ 680365 f478 1"/>
                <a:gd name="f658" fmla="*/ 2115995 f479 1"/>
                <a:gd name="f659" fmla="*/ 368373 f478 1"/>
                <a:gd name="f660" fmla="*/ 3377451 f479 1"/>
                <a:gd name="f661" fmla="*/ 24304 f478 1"/>
                <a:gd name="f662" fmla="+- f480 0 f1"/>
                <a:gd name="f663" fmla="*/ f483 1 5774333"/>
                <a:gd name="f664" fmla="*/ f484 1 6315453"/>
                <a:gd name="f665" fmla="*/ f485 1 5774333"/>
                <a:gd name="f666" fmla="*/ f486 1 6315453"/>
                <a:gd name="f667" fmla="*/ f487 1 5774333"/>
                <a:gd name="f668" fmla="*/ f488 1 6315453"/>
                <a:gd name="f669" fmla="*/ f489 1 5774333"/>
                <a:gd name="f670" fmla="*/ f490 1 6315453"/>
                <a:gd name="f671" fmla="*/ f491 1 5774333"/>
                <a:gd name="f672" fmla="*/ f492 1 6315453"/>
                <a:gd name="f673" fmla="*/ f493 1 5774333"/>
                <a:gd name="f674" fmla="*/ f494 1 6315453"/>
                <a:gd name="f675" fmla="*/ f495 1 6315453"/>
                <a:gd name="f676" fmla="*/ f496 1 5774333"/>
                <a:gd name="f677" fmla="*/ f497 1 6315453"/>
                <a:gd name="f678" fmla="*/ f498 1 5774333"/>
                <a:gd name="f679" fmla="*/ f499 1 6315453"/>
                <a:gd name="f680" fmla="*/ f500 1 5774333"/>
                <a:gd name="f681" fmla="*/ f501 1 6315453"/>
                <a:gd name="f682" fmla="*/ f502 1 5774333"/>
                <a:gd name="f683" fmla="*/ f503 1 6315453"/>
                <a:gd name="f684" fmla="*/ f504 1 5774333"/>
                <a:gd name="f685" fmla="*/ f505 1 6315453"/>
                <a:gd name="f686" fmla="*/ f506 1 5774333"/>
                <a:gd name="f687" fmla="*/ f507 1 6315453"/>
                <a:gd name="f688" fmla="*/ f508 1 5774333"/>
                <a:gd name="f689" fmla="*/ f509 1 6315453"/>
                <a:gd name="f690" fmla="*/ f510 1 5774333"/>
                <a:gd name="f691" fmla="*/ f511 1 6315453"/>
                <a:gd name="f692" fmla="*/ f512 1 5774333"/>
                <a:gd name="f693" fmla="*/ f513 1 6315453"/>
                <a:gd name="f694" fmla="*/ f514 1 5774333"/>
                <a:gd name="f695" fmla="*/ f515 1 6315453"/>
                <a:gd name="f696" fmla="*/ f516 1 5774333"/>
                <a:gd name="f697" fmla="*/ f517 1 6315453"/>
                <a:gd name="f698" fmla="*/ f518 1 5774333"/>
                <a:gd name="f699" fmla="*/ f519 1 6315453"/>
                <a:gd name="f700" fmla="*/ f520 1 5774333"/>
                <a:gd name="f701" fmla="*/ f521 1 6315453"/>
                <a:gd name="f702" fmla="*/ f522 1 5774333"/>
                <a:gd name="f703" fmla="*/ f523 1 6315453"/>
                <a:gd name="f704" fmla="*/ f524 1 5774333"/>
                <a:gd name="f705" fmla="*/ f525 1 6315453"/>
                <a:gd name="f706" fmla="*/ f526 1 5774333"/>
                <a:gd name="f707" fmla="*/ f527 1 6315453"/>
                <a:gd name="f708" fmla="*/ f528 1 5774333"/>
                <a:gd name="f709" fmla="*/ f529 1 6315453"/>
                <a:gd name="f710" fmla="*/ f530 1 5774333"/>
                <a:gd name="f711" fmla="*/ f531 1 6315453"/>
                <a:gd name="f712" fmla="*/ f532 1 5774333"/>
                <a:gd name="f713" fmla="*/ f533 1 6315453"/>
                <a:gd name="f714" fmla="*/ f534 1 5774333"/>
                <a:gd name="f715" fmla="*/ f535 1 6315453"/>
                <a:gd name="f716" fmla="*/ f536 1 5774333"/>
                <a:gd name="f717" fmla="*/ f537 1 6315453"/>
                <a:gd name="f718" fmla="*/ f538 1 5774333"/>
                <a:gd name="f719" fmla="*/ f539 1 6315453"/>
                <a:gd name="f720" fmla="*/ f540 1 5774333"/>
                <a:gd name="f721" fmla="*/ f541 1 6315453"/>
                <a:gd name="f722" fmla="*/ f542 1 5774333"/>
                <a:gd name="f723" fmla="*/ f543 1 6315453"/>
                <a:gd name="f724" fmla="*/ f544 1 5774333"/>
                <a:gd name="f725" fmla="*/ f545 1 6315453"/>
                <a:gd name="f726" fmla="*/ f546 1 5774333"/>
                <a:gd name="f727" fmla="*/ f547 1 6315453"/>
                <a:gd name="f728" fmla="*/ f548 1 5774333"/>
                <a:gd name="f729" fmla="*/ f549 1 6315453"/>
                <a:gd name="f730" fmla="*/ f550 1 5774333"/>
                <a:gd name="f731" fmla="*/ f551 1 6315453"/>
                <a:gd name="f732" fmla="*/ f552 1 5774333"/>
                <a:gd name="f733" fmla="*/ f553 1 6315453"/>
                <a:gd name="f734" fmla="*/ f554 1 5774333"/>
                <a:gd name="f735" fmla="*/ f555 1 6315453"/>
                <a:gd name="f736" fmla="*/ f556 1 5774333"/>
                <a:gd name="f737" fmla="*/ f557 1 6315453"/>
                <a:gd name="f738" fmla="*/ f558 1 5774333"/>
                <a:gd name="f739" fmla="*/ f559 1 6315453"/>
                <a:gd name="f740" fmla="*/ f560 1 5774333"/>
                <a:gd name="f741" fmla="*/ f561 1 6315453"/>
                <a:gd name="f742" fmla="*/ f562 1 5774333"/>
                <a:gd name="f743" fmla="*/ f563 1 6315453"/>
                <a:gd name="f744" fmla="*/ f564 1 5774333"/>
                <a:gd name="f745" fmla="*/ f565 1 6315453"/>
                <a:gd name="f746" fmla="*/ f566 1 5774333"/>
                <a:gd name="f747" fmla="*/ f567 1 6315453"/>
                <a:gd name="f748" fmla="*/ f568 1 5774333"/>
                <a:gd name="f749" fmla="*/ f569 1 6315453"/>
                <a:gd name="f750" fmla="*/ f570 1 5774333"/>
                <a:gd name="f751" fmla="*/ f571 1 6315453"/>
                <a:gd name="f752" fmla="*/ f572 1 5774333"/>
                <a:gd name="f753" fmla="*/ f573 1 6315453"/>
                <a:gd name="f754" fmla="*/ f574 1 5774333"/>
                <a:gd name="f755" fmla="*/ f575 1 6315453"/>
                <a:gd name="f756" fmla="*/ f576 1 5774333"/>
                <a:gd name="f757" fmla="*/ f577 1 6315453"/>
                <a:gd name="f758" fmla="*/ f578 1 5774333"/>
                <a:gd name="f759" fmla="*/ f579 1 6315453"/>
                <a:gd name="f760" fmla="*/ f580 1 5774333"/>
                <a:gd name="f761" fmla="*/ f581 1 6315453"/>
                <a:gd name="f762" fmla="*/ f582 1 5774333"/>
                <a:gd name="f763" fmla="*/ f583 1 6315453"/>
                <a:gd name="f764" fmla="*/ f584 1 6315453"/>
                <a:gd name="f765" fmla="*/ f585 1 6315453"/>
                <a:gd name="f766" fmla="*/ f586 1 5774333"/>
                <a:gd name="f767" fmla="*/ f587 1 6315453"/>
                <a:gd name="f768" fmla="*/ f588 1 5774333"/>
                <a:gd name="f769" fmla="*/ f589 1 6315453"/>
                <a:gd name="f770" fmla="*/ f590 1 5774333"/>
                <a:gd name="f771" fmla="*/ f591 1 6315453"/>
                <a:gd name="f772" fmla="*/ f592 1 5774333"/>
                <a:gd name="f773" fmla="*/ f593 1 6315453"/>
                <a:gd name="f774" fmla="*/ f594 1 5774333"/>
                <a:gd name="f775" fmla="*/ f595 1 6315453"/>
                <a:gd name="f776" fmla="*/ f596 1 5774333"/>
                <a:gd name="f777" fmla="*/ f597 1 6315453"/>
                <a:gd name="f778" fmla="*/ f598 1 5774333"/>
                <a:gd name="f779" fmla="*/ f599 1 6315453"/>
                <a:gd name="f780" fmla="*/ f600 1 5774333"/>
                <a:gd name="f781" fmla="*/ f601 1 6315453"/>
                <a:gd name="f782" fmla="*/ f602 1 5774333"/>
                <a:gd name="f783" fmla="*/ f603 1 6315453"/>
                <a:gd name="f784" fmla="*/ f604 1 5774333"/>
                <a:gd name="f785" fmla="*/ f605 1 6315453"/>
                <a:gd name="f786" fmla="*/ f606 1 6315453"/>
                <a:gd name="f787" fmla="*/ f607 1 5774333"/>
                <a:gd name="f788" fmla="*/ f608 1 6315453"/>
                <a:gd name="f789" fmla="*/ f609 1 5774333"/>
                <a:gd name="f790" fmla="*/ f610 1 6315453"/>
                <a:gd name="f791" fmla="*/ f611 1 5774333"/>
                <a:gd name="f792" fmla="*/ f612 1 6315453"/>
                <a:gd name="f793" fmla="*/ f613 1 5774333"/>
                <a:gd name="f794" fmla="*/ f614 1 6315453"/>
                <a:gd name="f795" fmla="*/ f615 1 5774333"/>
                <a:gd name="f796" fmla="*/ f616 1 6315453"/>
                <a:gd name="f797" fmla="*/ f617 1 5774333"/>
                <a:gd name="f798" fmla="*/ f618 1 6315453"/>
                <a:gd name="f799" fmla="*/ f619 1 5774333"/>
                <a:gd name="f800" fmla="*/ f620 1 6315453"/>
                <a:gd name="f801" fmla="*/ f621 1 5774333"/>
                <a:gd name="f802" fmla="*/ f622 1 6315453"/>
                <a:gd name="f803" fmla="*/ f623 1 5774333"/>
                <a:gd name="f804" fmla="*/ f624 1 6315453"/>
                <a:gd name="f805" fmla="*/ f625 1 5774333"/>
                <a:gd name="f806" fmla="*/ f626 1 6315453"/>
                <a:gd name="f807" fmla="*/ f627 1 5774333"/>
                <a:gd name="f808" fmla="*/ f628 1 6315453"/>
                <a:gd name="f809" fmla="*/ f629 1 5774333"/>
                <a:gd name="f810" fmla="*/ f630 1 6315453"/>
                <a:gd name="f811" fmla="*/ f631 1 5774333"/>
                <a:gd name="f812" fmla="*/ f632 1 6315453"/>
                <a:gd name="f813" fmla="*/ f633 1 5774333"/>
                <a:gd name="f814" fmla="*/ f634 1 6315453"/>
                <a:gd name="f815" fmla="*/ f635 1 5774333"/>
                <a:gd name="f816" fmla="*/ f636 1 6315453"/>
                <a:gd name="f817" fmla="*/ f637 1 5774333"/>
                <a:gd name="f818" fmla="*/ f638 1 6315453"/>
                <a:gd name="f819" fmla="*/ f639 1 5774333"/>
                <a:gd name="f820" fmla="*/ f640 1 6315453"/>
                <a:gd name="f821" fmla="*/ f641 1 5774333"/>
                <a:gd name="f822" fmla="*/ f642 1 6315453"/>
                <a:gd name="f823" fmla="*/ f643 1 5774333"/>
                <a:gd name="f824" fmla="*/ f644 1 6315453"/>
                <a:gd name="f825" fmla="*/ f645 1 5774333"/>
                <a:gd name="f826" fmla="*/ f646 1 6315453"/>
                <a:gd name="f827" fmla="*/ f647 1 5774333"/>
                <a:gd name="f828" fmla="*/ f648 1 6315453"/>
                <a:gd name="f829" fmla="*/ f649 1 5774333"/>
                <a:gd name="f830" fmla="*/ f650 1 5774333"/>
                <a:gd name="f831" fmla="*/ f651 1 6315453"/>
                <a:gd name="f832" fmla="*/ f652 1 5774333"/>
                <a:gd name="f833" fmla="*/ f653 1 6315453"/>
                <a:gd name="f834" fmla="*/ f654 1 5774333"/>
                <a:gd name="f835" fmla="*/ f655 1 6315453"/>
                <a:gd name="f836" fmla="*/ f656 1 5774333"/>
                <a:gd name="f837" fmla="*/ f657 1 6315453"/>
                <a:gd name="f838" fmla="*/ f658 1 5774333"/>
                <a:gd name="f839" fmla="*/ f659 1 6315453"/>
                <a:gd name="f840" fmla="*/ f660 1 5774333"/>
                <a:gd name="f841" fmla="*/ f661 1 6315453"/>
                <a:gd name="f842" fmla="*/ f474 1 f481"/>
                <a:gd name="f843" fmla="*/ f475 1 f481"/>
                <a:gd name="f844" fmla="*/ f474 1 f482"/>
                <a:gd name="f845" fmla="*/ f476 1 f482"/>
                <a:gd name="f846" fmla="*/ f663 1 f481"/>
                <a:gd name="f847" fmla="*/ f664 1 f482"/>
                <a:gd name="f848" fmla="*/ f665 1 f481"/>
                <a:gd name="f849" fmla="*/ f666 1 f482"/>
                <a:gd name="f850" fmla="*/ f667 1 f481"/>
                <a:gd name="f851" fmla="*/ f668 1 f482"/>
                <a:gd name="f852" fmla="*/ f669 1 f481"/>
                <a:gd name="f853" fmla="*/ f670 1 f482"/>
                <a:gd name="f854" fmla="*/ f671 1 f481"/>
                <a:gd name="f855" fmla="*/ f672 1 f482"/>
                <a:gd name="f856" fmla="*/ f673 1 f481"/>
                <a:gd name="f857" fmla="*/ f674 1 f482"/>
                <a:gd name="f858" fmla="*/ f675 1 f482"/>
                <a:gd name="f859" fmla="*/ f676 1 f481"/>
                <a:gd name="f860" fmla="*/ f677 1 f482"/>
                <a:gd name="f861" fmla="*/ f678 1 f481"/>
                <a:gd name="f862" fmla="*/ f679 1 f482"/>
                <a:gd name="f863" fmla="*/ f680 1 f481"/>
                <a:gd name="f864" fmla="*/ f681 1 f482"/>
                <a:gd name="f865" fmla="*/ f682 1 f481"/>
                <a:gd name="f866" fmla="*/ f683 1 f482"/>
                <a:gd name="f867" fmla="*/ f684 1 f481"/>
                <a:gd name="f868" fmla="*/ f685 1 f482"/>
                <a:gd name="f869" fmla="*/ f686 1 f481"/>
                <a:gd name="f870" fmla="*/ f687 1 f482"/>
                <a:gd name="f871" fmla="*/ f688 1 f481"/>
                <a:gd name="f872" fmla="*/ f689 1 f482"/>
                <a:gd name="f873" fmla="*/ f690 1 f481"/>
                <a:gd name="f874" fmla="*/ f691 1 f482"/>
                <a:gd name="f875" fmla="*/ f692 1 f481"/>
                <a:gd name="f876" fmla="*/ f693 1 f482"/>
                <a:gd name="f877" fmla="*/ f694 1 f481"/>
                <a:gd name="f878" fmla="*/ f695 1 f482"/>
                <a:gd name="f879" fmla="*/ f696 1 f481"/>
                <a:gd name="f880" fmla="*/ f697 1 f482"/>
                <a:gd name="f881" fmla="*/ f698 1 f481"/>
                <a:gd name="f882" fmla="*/ f699 1 f482"/>
                <a:gd name="f883" fmla="*/ f700 1 f481"/>
                <a:gd name="f884" fmla="*/ f701 1 f482"/>
                <a:gd name="f885" fmla="*/ f702 1 f481"/>
                <a:gd name="f886" fmla="*/ f703 1 f482"/>
                <a:gd name="f887" fmla="*/ f704 1 f481"/>
                <a:gd name="f888" fmla="*/ f705 1 f482"/>
                <a:gd name="f889" fmla="*/ f706 1 f481"/>
                <a:gd name="f890" fmla="*/ f707 1 f482"/>
                <a:gd name="f891" fmla="*/ f708 1 f481"/>
                <a:gd name="f892" fmla="*/ f709 1 f482"/>
                <a:gd name="f893" fmla="*/ f710 1 f481"/>
                <a:gd name="f894" fmla="*/ f711 1 f482"/>
                <a:gd name="f895" fmla="*/ f712 1 f481"/>
                <a:gd name="f896" fmla="*/ f713 1 f482"/>
                <a:gd name="f897" fmla="*/ f714 1 f481"/>
                <a:gd name="f898" fmla="*/ f715 1 f482"/>
                <a:gd name="f899" fmla="*/ f716 1 f481"/>
                <a:gd name="f900" fmla="*/ f717 1 f482"/>
                <a:gd name="f901" fmla="*/ f718 1 f481"/>
                <a:gd name="f902" fmla="*/ f719 1 f482"/>
                <a:gd name="f903" fmla="*/ f720 1 f481"/>
                <a:gd name="f904" fmla="*/ f721 1 f482"/>
                <a:gd name="f905" fmla="*/ f722 1 f481"/>
                <a:gd name="f906" fmla="*/ f723 1 f482"/>
                <a:gd name="f907" fmla="*/ f724 1 f481"/>
                <a:gd name="f908" fmla="*/ f725 1 f482"/>
                <a:gd name="f909" fmla="*/ f726 1 f481"/>
                <a:gd name="f910" fmla="*/ f727 1 f482"/>
                <a:gd name="f911" fmla="*/ f728 1 f481"/>
                <a:gd name="f912" fmla="*/ f729 1 f482"/>
                <a:gd name="f913" fmla="*/ f730 1 f481"/>
                <a:gd name="f914" fmla="*/ f731 1 f482"/>
                <a:gd name="f915" fmla="*/ f732 1 f481"/>
                <a:gd name="f916" fmla="*/ f733 1 f482"/>
                <a:gd name="f917" fmla="*/ f734 1 f481"/>
                <a:gd name="f918" fmla="*/ f735 1 f482"/>
                <a:gd name="f919" fmla="*/ f736 1 f481"/>
                <a:gd name="f920" fmla="*/ f737 1 f482"/>
                <a:gd name="f921" fmla="*/ f738 1 f481"/>
                <a:gd name="f922" fmla="*/ f739 1 f482"/>
                <a:gd name="f923" fmla="*/ f740 1 f481"/>
                <a:gd name="f924" fmla="*/ f741 1 f482"/>
                <a:gd name="f925" fmla="*/ f742 1 f481"/>
                <a:gd name="f926" fmla="*/ f743 1 f482"/>
                <a:gd name="f927" fmla="*/ f744 1 f481"/>
                <a:gd name="f928" fmla="*/ f745 1 f482"/>
                <a:gd name="f929" fmla="*/ f746 1 f481"/>
                <a:gd name="f930" fmla="*/ f747 1 f482"/>
                <a:gd name="f931" fmla="*/ f748 1 f481"/>
                <a:gd name="f932" fmla="*/ f749 1 f482"/>
                <a:gd name="f933" fmla="*/ f750 1 f481"/>
                <a:gd name="f934" fmla="*/ f751 1 f482"/>
                <a:gd name="f935" fmla="*/ f752 1 f481"/>
                <a:gd name="f936" fmla="*/ f753 1 f482"/>
                <a:gd name="f937" fmla="*/ f754 1 f481"/>
                <a:gd name="f938" fmla="*/ f755 1 f482"/>
                <a:gd name="f939" fmla="*/ f756 1 f481"/>
                <a:gd name="f940" fmla="*/ f757 1 f482"/>
                <a:gd name="f941" fmla="*/ f758 1 f481"/>
                <a:gd name="f942" fmla="*/ f759 1 f482"/>
                <a:gd name="f943" fmla="*/ f760 1 f481"/>
                <a:gd name="f944" fmla="*/ f761 1 f482"/>
                <a:gd name="f945" fmla="*/ f762 1 f481"/>
                <a:gd name="f946" fmla="*/ f763 1 f482"/>
                <a:gd name="f947" fmla="*/ f764 1 f482"/>
                <a:gd name="f948" fmla="*/ f765 1 f482"/>
                <a:gd name="f949" fmla="*/ f766 1 f481"/>
                <a:gd name="f950" fmla="*/ f767 1 f482"/>
                <a:gd name="f951" fmla="*/ f768 1 f481"/>
                <a:gd name="f952" fmla="*/ f769 1 f482"/>
                <a:gd name="f953" fmla="*/ f770 1 f481"/>
                <a:gd name="f954" fmla="*/ f771 1 f482"/>
                <a:gd name="f955" fmla="*/ f772 1 f481"/>
                <a:gd name="f956" fmla="*/ f773 1 f482"/>
                <a:gd name="f957" fmla="*/ f774 1 f481"/>
                <a:gd name="f958" fmla="*/ f775 1 f482"/>
                <a:gd name="f959" fmla="*/ f776 1 f481"/>
                <a:gd name="f960" fmla="*/ f777 1 f482"/>
                <a:gd name="f961" fmla="*/ f778 1 f481"/>
                <a:gd name="f962" fmla="*/ f779 1 f482"/>
                <a:gd name="f963" fmla="*/ f780 1 f481"/>
                <a:gd name="f964" fmla="*/ f781 1 f482"/>
                <a:gd name="f965" fmla="*/ f782 1 f481"/>
                <a:gd name="f966" fmla="*/ f783 1 f482"/>
                <a:gd name="f967" fmla="*/ f784 1 f481"/>
                <a:gd name="f968" fmla="*/ f785 1 f482"/>
                <a:gd name="f969" fmla="*/ f786 1 f482"/>
                <a:gd name="f970" fmla="*/ f787 1 f481"/>
                <a:gd name="f971" fmla="*/ f788 1 f482"/>
                <a:gd name="f972" fmla="*/ f789 1 f481"/>
                <a:gd name="f973" fmla="*/ f790 1 f482"/>
                <a:gd name="f974" fmla="*/ f791 1 f481"/>
                <a:gd name="f975" fmla="*/ f792 1 f482"/>
                <a:gd name="f976" fmla="*/ f793 1 f481"/>
                <a:gd name="f977" fmla="*/ f794 1 f482"/>
                <a:gd name="f978" fmla="*/ f795 1 f481"/>
                <a:gd name="f979" fmla="*/ f796 1 f482"/>
                <a:gd name="f980" fmla="*/ f797 1 f481"/>
                <a:gd name="f981" fmla="*/ f798 1 f482"/>
                <a:gd name="f982" fmla="*/ f799 1 f481"/>
                <a:gd name="f983" fmla="*/ f800 1 f482"/>
                <a:gd name="f984" fmla="*/ f801 1 f481"/>
                <a:gd name="f985" fmla="*/ f802 1 f482"/>
                <a:gd name="f986" fmla="*/ f803 1 f481"/>
                <a:gd name="f987" fmla="*/ f804 1 f482"/>
                <a:gd name="f988" fmla="*/ f805 1 f481"/>
                <a:gd name="f989" fmla="*/ f806 1 f482"/>
                <a:gd name="f990" fmla="*/ f807 1 f481"/>
                <a:gd name="f991" fmla="*/ f808 1 f482"/>
                <a:gd name="f992" fmla="*/ f809 1 f481"/>
                <a:gd name="f993" fmla="*/ f810 1 f482"/>
                <a:gd name="f994" fmla="*/ f811 1 f481"/>
                <a:gd name="f995" fmla="*/ f812 1 f482"/>
                <a:gd name="f996" fmla="*/ f813 1 f481"/>
                <a:gd name="f997" fmla="*/ f814 1 f482"/>
                <a:gd name="f998" fmla="*/ f815 1 f481"/>
                <a:gd name="f999" fmla="*/ f816 1 f482"/>
                <a:gd name="f1000" fmla="*/ f817 1 f481"/>
                <a:gd name="f1001" fmla="*/ f818 1 f482"/>
                <a:gd name="f1002" fmla="*/ f819 1 f481"/>
                <a:gd name="f1003" fmla="*/ f820 1 f482"/>
                <a:gd name="f1004" fmla="*/ f821 1 f481"/>
                <a:gd name="f1005" fmla="*/ f822 1 f482"/>
                <a:gd name="f1006" fmla="*/ f823 1 f481"/>
                <a:gd name="f1007" fmla="*/ f824 1 f482"/>
                <a:gd name="f1008" fmla="*/ f825 1 f481"/>
                <a:gd name="f1009" fmla="*/ f826 1 f482"/>
                <a:gd name="f1010" fmla="*/ f827 1 f481"/>
                <a:gd name="f1011" fmla="*/ f828 1 f482"/>
                <a:gd name="f1012" fmla="*/ f829 1 f481"/>
                <a:gd name="f1013" fmla="*/ f830 1 f481"/>
                <a:gd name="f1014" fmla="*/ f831 1 f482"/>
                <a:gd name="f1015" fmla="*/ f832 1 f481"/>
                <a:gd name="f1016" fmla="*/ f833 1 f482"/>
                <a:gd name="f1017" fmla="*/ f834 1 f481"/>
                <a:gd name="f1018" fmla="*/ f835 1 f482"/>
                <a:gd name="f1019" fmla="*/ f836 1 f481"/>
                <a:gd name="f1020" fmla="*/ f837 1 f482"/>
                <a:gd name="f1021" fmla="*/ f838 1 f481"/>
                <a:gd name="f1022" fmla="*/ f839 1 f482"/>
                <a:gd name="f1023" fmla="*/ f840 1 f481"/>
                <a:gd name="f1024" fmla="*/ f841 1 f482"/>
                <a:gd name="f1025" fmla="*/ f842 f472 1"/>
                <a:gd name="f1026" fmla="*/ f843 f472 1"/>
                <a:gd name="f1027" fmla="*/ f845 f473 1"/>
                <a:gd name="f1028" fmla="*/ f844 f473 1"/>
                <a:gd name="f1029" fmla="*/ f846 f472 1"/>
                <a:gd name="f1030" fmla="*/ f847 f473 1"/>
                <a:gd name="f1031" fmla="*/ f848 f472 1"/>
                <a:gd name="f1032" fmla="*/ f849 f473 1"/>
                <a:gd name="f1033" fmla="*/ f850 f472 1"/>
                <a:gd name="f1034" fmla="*/ f851 f473 1"/>
                <a:gd name="f1035" fmla="*/ f852 f472 1"/>
                <a:gd name="f1036" fmla="*/ f853 f473 1"/>
                <a:gd name="f1037" fmla="*/ f854 f472 1"/>
                <a:gd name="f1038" fmla="*/ f855 f473 1"/>
                <a:gd name="f1039" fmla="*/ f856 f472 1"/>
                <a:gd name="f1040" fmla="*/ f857 f473 1"/>
                <a:gd name="f1041" fmla="*/ f858 f473 1"/>
                <a:gd name="f1042" fmla="*/ f859 f472 1"/>
                <a:gd name="f1043" fmla="*/ f860 f473 1"/>
                <a:gd name="f1044" fmla="*/ f861 f472 1"/>
                <a:gd name="f1045" fmla="*/ f862 f473 1"/>
                <a:gd name="f1046" fmla="*/ f863 f472 1"/>
                <a:gd name="f1047" fmla="*/ f864 f473 1"/>
                <a:gd name="f1048" fmla="*/ f865 f472 1"/>
                <a:gd name="f1049" fmla="*/ f866 f473 1"/>
                <a:gd name="f1050" fmla="*/ f867 f472 1"/>
                <a:gd name="f1051" fmla="*/ f868 f473 1"/>
                <a:gd name="f1052" fmla="*/ f869 f472 1"/>
                <a:gd name="f1053" fmla="*/ f870 f473 1"/>
                <a:gd name="f1054" fmla="*/ f871 f472 1"/>
                <a:gd name="f1055" fmla="*/ f872 f473 1"/>
                <a:gd name="f1056" fmla="*/ f873 f472 1"/>
                <a:gd name="f1057" fmla="*/ f874 f473 1"/>
                <a:gd name="f1058" fmla="*/ f875 f472 1"/>
                <a:gd name="f1059" fmla="*/ f876 f473 1"/>
                <a:gd name="f1060" fmla="*/ f877 f472 1"/>
                <a:gd name="f1061" fmla="*/ f878 f473 1"/>
                <a:gd name="f1062" fmla="*/ f879 f472 1"/>
                <a:gd name="f1063" fmla="*/ f880 f473 1"/>
                <a:gd name="f1064" fmla="*/ f881 f472 1"/>
                <a:gd name="f1065" fmla="*/ f882 f473 1"/>
                <a:gd name="f1066" fmla="*/ f883 f472 1"/>
                <a:gd name="f1067" fmla="*/ f884 f473 1"/>
                <a:gd name="f1068" fmla="*/ f885 f472 1"/>
                <a:gd name="f1069" fmla="*/ f886 f473 1"/>
                <a:gd name="f1070" fmla="*/ f887 f472 1"/>
                <a:gd name="f1071" fmla="*/ f888 f473 1"/>
                <a:gd name="f1072" fmla="*/ f889 f472 1"/>
                <a:gd name="f1073" fmla="*/ f890 f473 1"/>
                <a:gd name="f1074" fmla="*/ f891 f472 1"/>
                <a:gd name="f1075" fmla="*/ f892 f473 1"/>
                <a:gd name="f1076" fmla="*/ f893 f472 1"/>
                <a:gd name="f1077" fmla="*/ f894 f473 1"/>
                <a:gd name="f1078" fmla="*/ f895 f472 1"/>
                <a:gd name="f1079" fmla="*/ f896 f473 1"/>
                <a:gd name="f1080" fmla="*/ f897 f472 1"/>
                <a:gd name="f1081" fmla="*/ f898 f473 1"/>
                <a:gd name="f1082" fmla="*/ f899 f472 1"/>
                <a:gd name="f1083" fmla="*/ f900 f473 1"/>
                <a:gd name="f1084" fmla="*/ f901 f472 1"/>
                <a:gd name="f1085" fmla="*/ f902 f473 1"/>
                <a:gd name="f1086" fmla="*/ f903 f472 1"/>
                <a:gd name="f1087" fmla="*/ f904 f473 1"/>
                <a:gd name="f1088" fmla="*/ f905 f472 1"/>
                <a:gd name="f1089" fmla="*/ f906 f473 1"/>
                <a:gd name="f1090" fmla="*/ f907 f472 1"/>
                <a:gd name="f1091" fmla="*/ f908 f473 1"/>
                <a:gd name="f1092" fmla="*/ f909 f472 1"/>
                <a:gd name="f1093" fmla="*/ f910 f473 1"/>
                <a:gd name="f1094" fmla="*/ f911 f472 1"/>
                <a:gd name="f1095" fmla="*/ f912 f473 1"/>
                <a:gd name="f1096" fmla="*/ f913 f472 1"/>
                <a:gd name="f1097" fmla="*/ f914 f473 1"/>
                <a:gd name="f1098" fmla="*/ f915 f472 1"/>
                <a:gd name="f1099" fmla="*/ f916 f473 1"/>
                <a:gd name="f1100" fmla="*/ f917 f472 1"/>
                <a:gd name="f1101" fmla="*/ f918 f473 1"/>
                <a:gd name="f1102" fmla="*/ f919 f472 1"/>
                <a:gd name="f1103" fmla="*/ f920 f473 1"/>
                <a:gd name="f1104" fmla="*/ f921 f472 1"/>
                <a:gd name="f1105" fmla="*/ f922 f473 1"/>
                <a:gd name="f1106" fmla="*/ f923 f472 1"/>
                <a:gd name="f1107" fmla="*/ f924 f473 1"/>
                <a:gd name="f1108" fmla="*/ f925 f472 1"/>
                <a:gd name="f1109" fmla="*/ f926 f473 1"/>
                <a:gd name="f1110" fmla="*/ f927 f472 1"/>
                <a:gd name="f1111" fmla="*/ f928 f473 1"/>
                <a:gd name="f1112" fmla="*/ f929 f472 1"/>
                <a:gd name="f1113" fmla="*/ f930 f473 1"/>
                <a:gd name="f1114" fmla="*/ f931 f472 1"/>
                <a:gd name="f1115" fmla="*/ f932 f473 1"/>
                <a:gd name="f1116" fmla="*/ f933 f472 1"/>
                <a:gd name="f1117" fmla="*/ f934 f473 1"/>
                <a:gd name="f1118" fmla="*/ f935 f472 1"/>
                <a:gd name="f1119" fmla="*/ f936 f473 1"/>
                <a:gd name="f1120" fmla="*/ f937 f472 1"/>
                <a:gd name="f1121" fmla="*/ f938 f473 1"/>
                <a:gd name="f1122" fmla="*/ f939 f472 1"/>
                <a:gd name="f1123" fmla="*/ f940 f473 1"/>
                <a:gd name="f1124" fmla="*/ f941 f472 1"/>
                <a:gd name="f1125" fmla="*/ f942 f473 1"/>
                <a:gd name="f1126" fmla="*/ f943 f472 1"/>
                <a:gd name="f1127" fmla="*/ f944 f473 1"/>
                <a:gd name="f1128" fmla="*/ f945 f472 1"/>
                <a:gd name="f1129" fmla="*/ f946 f473 1"/>
                <a:gd name="f1130" fmla="*/ f947 f473 1"/>
                <a:gd name="f1131" fmla="*/ f948 f473 1"/>
                <a:gd name="f1132" fmla="*/ f949 f472 1"/>
                <a:gd name="f1133" fmla="*/ f950 f473 1"/>
                <a:gd name="f1134" fmla="*/ f951 f472 1"/>
                <a:gd name="f1135" fmla="*/ f952 f473 1"/>
                <a:gd name="f1136" fmla="*/ f953 f472 1"/>
                <a:gd name="f1137" fmla="*/ f954 f473 1"/>
                <a:gd name="f1138" fmla="*/ f955 f472 1"/>
                <a:gd name="f1139" fmla="*/ f956 f473 1"/>
                <a:gd name="f1140" fmla="*/ f957 f472 1"/>
                <a:gd name="f1141" fmla="*/ f958 f473 1"/>
                <a:gd name="f1142" fmla="*/ f959 f472 1"/>
                <a:gd name="f1143" fmla="*/ f960 f473 1"/>
                <a:gd name="f1144" fmla="*/ f961 f472 1"/>
                <a:gd name="f1145" fmla="*/ f962 f473 1"/>
                <a:gd name="f1146" fmla="*/ f963 f472 1"/>
                <a:gd name="f1147" fmla="*/ f964 f473 1"/>
                <a:gd name="f1148" fmla="*/ f965 f472 1"/>
                <a:gd name="f1149" fmla="*/ f966 f473 1"/>
                <a:gd name="f1150" fmla="*/ f967 f472 1"/>
                <a:gd name="f1151" fmla="*/ f968 f473 1"/>
                <a:gd name="f1152" fmla="*/ f969 f473 1"/>
                <a:gd name="f1153" fmla="*/ f970 f472 1"/>
                <a:gd name="f1154" fmla="*/ f971 f473 1"/>
                <a:gd name="f1155" fmla="*/ f972 f472 1"/>
                <a:gd name="f1156" fmla="*/ f973 f473 1"/>
                <a:gd name="f1157" fmla="*/ f974 f472 1"/>
                <a:gd name="f1158" fmla="*/ f975 f473 1"/>
                <a:gd name="f1159" fmla="*/ f976 f472 1"/>
                <a:gd name="f1160" fmla="*/ f977 f473 1"/>
                <a:gd name="f1161" fmla="*/ f978 f472 1"/>
                <a:gd name="f1162" fmla="*/ f979 f473 1"/>
                <a:gd name="f1163" fmla="*/ f980 f472 1"/>
                <a:gd name="f1164" fmla="*/ f981 f473 1"/>
                <a:gd name="f1165" fmla="*/ f982 f472 1"/>
                <a:gd name="f1166" fmla="*/ f983 f473 1"/>
                <a:gd name="f1167" fmla="*/ f984 f472 1"/>
                <a:gd name="f1168" fmla="*/ f985 f473 1"/>
                <a:gd name="f1169" fmla="*/ f986 f472 1"/>
                <a:gd name="f1170" fmla="*/ f987 f473 1"/>
                <a:gd name="f1171" fmla="*/ f988 f472 1"/>
                <a:gd name="f1172" fmla="*/ f989 f473 1"/>
                <a:gd name="f1173" fmla="*/ f990 f472 1"/>
                <a:gd name="f1174" fmla="*/ f991 f473 1"/>
                <a:gd name="f1175" fmla="*/ f992 f472 1"/>
                <a:gd name="f1176" fmla="*/ f993 f473 1"/>
                <a:gd name="f1177" fmla="*/ f994 f472 1"/>
                <a:gd name="f1178" fmla="*/ f995 f473 1"/>
                <a:gd name="f1179" fmla="*/ f996 f472 1"/>
                <a:gd name="f1180" fmla="*/ f997 f473 1"/>
                <a:gd name="f1181" fmla="*/ f998 f472 1"/>
                <a:gd name="f1182" fmla="*/ f999 f473 1"/>
                <a:gd name="f1183" fmla="*/ f1000 f472 1"/>
                <a:gd name="f1184" fmla="*/ f1001 f473 1"/>
                <a:gd name="f1185" fmla="*/ f1002 f472 1"/>
                <a:gd name="f1186" fmla="*/ f1003 f473 1"/>
                <a:gd name="f1187" fmla="*/ f1004 f472 1"/>
                <a:gd name="f1188" fmla="*/ f1005 f473 1"/>
                <a:gd name="f1189" fmla="*/ f1006 f472 1"/>
                <a:gd name="f1190" fmla="*/ f1007 f473 1"/>
                <a:gd name="f1191" fmla="*/ f1008 f472 1"/>
                <a:gd name="f1192" fmla="*/ f1009 f473 1"/>
                <a:gd name="f1193" fmla="*/ f1010 f472 1"/>
                <a:gd name="f1194" fmla="*/ f1011 f473 1"/>
                <a:gd name="f1195" fmla="*/ f1012 f472 1"/>
                <a:gd name="f1196" fmla="*/ f1013 f472 1"/>
                <a:gd name="f1197" fmla="*/ f1014 f473 1"/>
                <a:gd name="f1198" fmla="*/ f1015 f472 1"/>
                <a:gd name="f1199" fmla="*/ f1016 f473 1"/>
                <a:gd name="f1200" fmla="*/ f1017 f472 1"/>
                <a:gd name="f1201" fmla="*/ f1018 f473 1"/>
                <a:gd name="f1202" fmla="*/ f1019 f472 1"/>
                <a:gd name="f1203" fmla="*/ f1020 f473 1"/>
                <a:gd name="f1204" fmla="*/ f1021 f472 1"/>
                <a:gd name="f1205" fmla="*/ f1022 f473 1"/>
                <a:gd name="f1206" fmla="*/ f1023 f472 1"/>
                <a:gd name="f1207" fmla="*/ f1024 f473 1"/>
              </a:gdLst>
              <a:ahLst/>
              <a:cxnLst>
                <a:cxn ang="3cd4">
                  <a:pos x="hc" y="t"/>
                </a:cxn>
                <a:cxn ang="0">
                  <a:pos x="r" y="vc"/>
                </a:cxn>
                <a:cxn ang="cd4">
                  <a:pos x="hc" y="b"/>
                </a:cxn>
                <a:cxn ang="cd2">
                  <a:pos x="l" y="vc"/>
                </a:cxn>
                <a:cxn ang="f662">
                  <a:pos x="f1029" y="f1030"/>
                </a:cxn>
                <a:cxn ang="f662">
                  <a:pos x="f1031" y="f1032"/>
                </a:cxn>
                <a:cxn ang="f662">
                  <a:pos x="f1033" y="f1034"/>
                </a:cxn>
                <a:cxn ang="f662">
                  <a:pos x="f1035" y="f1036"/>
                </a:cxn>
                <a:cxn ang="f662">
                  <a:pos x="f1037" y="f1038"/>
                </a:cxn>
                <a:cxn ang="f662">
                  <a:pos x="f1039" y="f1040"/>
                </a:cxn>
                <a:cxn ang="f662">
                  <a:pos x="f1039" y="f1041"/>
                </a:cxn>
                <a:cxn ang="f662">
                  <a:pos x="f1042" y="f1043"/>
                </a:cxn>
                <a:cxn ang="f662">
                  <a:pos x="f1044" y="f1045"/>
                </a:cxn>
                <a:cxn ang="f662">
                  <a:pos x="f1046" y="f1047"/>
                </a:cxn>
                <a:cxn ang="f662">
                  <a:pos x="f1048" y="f1049"/>
                </a:cxn>
                <a:cxn ang="f662">
                  <a:pos x="f1050" y="f1051"/>
                </a:cxn>
                <a:cxn ang="f662">
                  <a:pos x="f1052" y="f1053"/>
                </a:cxn>
                <a:cxn ang="f662">
                  <a:pos x="f1054" y="f1055"/>
                </a:cxn>
                <a:cxn ang="f662">
                  <a:pos x="f1056" y="f1057"/>
                </a:cxn>
                <a:cxn ang="f662">
                  <a:pos x="f1058" y="f1059"/>
                </a:cxn>
                <a:cxn ang="f662">
                  <a:pos x="f1060" y="f1061"/>
                </a:cxn>
                <a:cxn ang="f662">
                  <a:pos x="f1062" y="f1063"/>
                </a:cxn>
                <a:cxn ang="f662">
                  <a:pos x="f1064" y="f1065"/>
                </a:cxn>
                <a:cxn ang="f662">
                  <a:pos x="f1066" y="f1067"/>
                </a:cxn>
                <a:cxn ang="f662">
                  <a:pos x="f1068" y="f1069"/>
                </a:cxn>
                <a:cxn ang="f662">
                  <a:pos x="f1070" y="f1071"/>
                </a:cxn>
                <a:cxn ang="f662">
                  <a:pos x="f1072" y="f1073"/>
                </a:cxn>
                <a:cxn ang="f662">
                  <a:pos x="f1074" y="f1075"/>
                </a:cxn>
                <a:cxn ang="f662">
                  <a:pos x="f1076" y="f1077"/>
                </a:cxn>
                <a:cxn ang="f662">
                  <a:pos x="f1078" y="f1079"/>
                </a:cxn>
                <a:cxn ang="f662">
                  <a:pos x="f1080" y="f1081"/>
                </a:cxn>
                <a:cxn ang="f662">
                  <a:pos x="f1082" y="f1083"/>
                </a:cxn>
                <a:cxn ang="f662">
                  <a:pos x="f1084" y="f1085"/>
                </a:cxn>
                <a:cxn ang="f662">
                  <a:pos x="f1086" y="f1087"/>
                </a:cxn>
                <a:cxn ang="f662">
                  <a:pos x="f1088" y="f1089"/>
                </a:cxn>
                <a:cxn ang="f662">
                  <a:pos x="f1090" y="f1091"/>
                </a:cxn>
                <a:cxn ang="f662">
                  <a:pos x="f1092" y="f1093"/>
                </a:cxn>
                <a:cxn ang="f662">
                  <a:pos x="f1094" y="f1095"/>
                </a:cxn>
                <a:cxn ang="f662">
                  <a:pos x="f1096" y="f1097"/>
                </a:cxn>
                <a:cxn ang="f662">
                  <a:pos x="f1098" y="f1099"/>
                </a:cxn>
                <a:cxn ang="f662">
                  <a:pos x="f1100" y="f1101"/>
                </a:cxn>
                <a:cxn ang="f662">
                  <a:pos x="f1102" y="f1103"/>
                </a:cxn>
                <a:cxn ang="f662">
                  <a:pos x="f1104" y="f1105"/>
                </a:cxn>
                <a:cxn ang="f662">
                  <a:pos x="f1106" y="f1107"/>
                </a:cxn>
                <a:cxn ang="f662">
                  <a:pos x="f1108" y="f1109"/>
                </a:cxn>
                <a:cxn ang="f662">
                  <a:pos x="f1110" y="f1111"/>
                </a:cxn>
                <a:cxn ang="f662">
                  <a:pos x="f1112" y="f1113"/>
                </a:cxn>
                <a:cxn ang="f662">
                  <a:pos x="f1114" y="f1115"/>
                </a:cxn>
                <a:cxn ang="f662">
                  <a:pos x="f1116" y="f1117"/>
                </a:cxn>
                <a:cxn ang="f662">
                  <a:pos x="f1118" y="f1119"/>
                </a:cxn>
                <a:cxn ang="f662">
                  <a:pos x="f1120" y="f1121"/>
                </a:cxn>
                <a:cxn ang="f662">
                  <a:pos x="f1122" y="f1123"/>
                </a:cxn>
                <a:cxn ang="f662">
                  <a:pos x="f1124" y="f1125"/>
                </a:cxn>
                <a:cxn ang="f662">
                  <a:pos x="f1126" y="f1127"/>
                </a:cxn>
                <a:cxn ang="f662">
                  <a:pos x="f1128" y="f1129"/>
                </a:cxn>
                <a:cxn ang="f662">
                  <a:pos x="f1039" y="f1130"/>
                </a:cxn>
                <a:cxn ang="f662">
                  <a:pos x="f1039" y="f1131"/>
                </a:cxn>
                <a:cxn ang="f662">
                  <a:pos x="f1132" y="f1133"/>
                </a:cxn>
                <a:cxn ang="f662">
                  <a:pos x="f1134" y="f1135"/>
                </a:cxn>
                <a:cxn ang="f662">
                  <a:pos x="f1136" y="f1137"/>
                </a:cxn>
                <a:cxn ang="f662">
                  <a:pos x="f1138" y="f1139"/>
                </a:cxn>
                <a:cxn ang="f662">
                  <a:pos x="f1140" y="f1141"/>
                </a:cxn>
                <a:cxn ang="f662">
                  <a:pos x="f1142" y="f1143"/>
                </a:cxn>
                <a:cxn ang="f662">
                  <a:pos x="f1144" y="f1145"/>
                </a:cxn>
                <a:cxn ang="f662">
                  <a:pos x="f1146" y="f1147"/>
                </a:cxn>
                <a:cxn ang="f662">
                  <a:pos x="f1148" y="f1149"/>
                </a:cxn>
                <a:cxn ang="f662">
                  <a:pos x="f1150" y="f1151"/>
                </a:cxn>
                <a:cxn ang="f662">
                  <a:pos x="f1050" y="f1152"/>
                </a:cxn>
                <a:cxn ang="f662">
                  <a:pos x="f1153" y="f1154"/>
                </a:cxn>
                <a:cxn ang="f662">
                  <a:pos x="f1155" y="f1156"/>
                </a:cxn>
                <a:cxn ang="f662">
                  <a:pos x="f1157" y="f1158"/>
                </a:cxn>
                <a:cxn ang="f662">
                  <a:pos x="f1159" y="f1160"/>
                </a:cxn>
                <a:cxn ang="f662">
                  <a:pos x="f1161" y="f1162"/>
                </a:cxn>
                <a:cxn ang="f662">
                  <a:pos x="f1163" y="f1164"/>
                </a:cxn>
                <a:cxn ang="f662">
                  <a:pos x="f1165" y="f1166"/>
                </a:cxn>
                <a:cxn ang="f662">
                  <a:pos x="f1167" y="f1168"/>
                </a:cxn>
                <a:cxn ang="f662">
                  <a:pos x="f1169" y="f1170"/>
                </a:cxn>
                <a:cxn ang="f662">
                  <a:pos x="f1171" y="f1172"/>
                </a:cxn>
                <a:cxn ang="f662">
                  <a:pos x="f1173" y="f1174"/>
                </a:cxn>
                <a:cxn ang="f662">
                  <a:pos x="f1175" y="f1176"/>
                </a:cxn>
                <a:cxn ang="f662">
                  <a:pos x="f1177" y="f1178"/>
                </a:cxn>
                <a:cxn ang="f662">
                  <a:pos x="f1179" y="f1180"/>
                </a:cxn>
                <a:cxn ang="f662">
                  <a:pos x="f1181" y="f1182"/>
                </a:cxn>
                <a:cxn ang="f662">
                  <a:pos x="f1183" y="f1184"/>
                </a:cxn>
                <a:cxn ang="f662">
                  <a:pos x="f1185" y="f1186"/>
                </a:cxn>
                <a:cxn ang="f662">
                  <a:pos x="f1187" y="f1188"/>
                </a:cxn>
                <a:cxn ang="f662">
                  <a:pos x="f1189" y="f1190"/>
                </a:cxn>
                <a:cxn ang="f662">
                  <a:pos x="f1191" y="f1192"/>
                </a:cxn>
                <a:cxn ang="f662">
                  <a:pos x="f1193" y="f1194"/>
                </a:cxn>
                <a:cxn ang="f662">
                  <a:pos x="f1195" y="f1065"/>
                </a:cxn>
                <a:cxn ang="f662">
                  <a:pos x="f1196" y="f1197"/>
                </a:cxn>
                <a:cxn ang="f662">
                  <a:pos x="f1198" y="f1199"/>
                </a:cxn>
                <a:cxn ang="f662">
                  <a:pos x="f1200" y="f1201"/>
                </a:cxn>
                <a:cxn ang="f662">
                  <a:pos x="f1202" y="f1203"/>
                </a:cxn>
                <a:cxn ang="f662">
                  <a:pos x="f1204" y="f1205"/>
                </a:cxn>
                <a:cxn ang="f662">
                  <a:pos x="f1206" y="f1207"/>
                </a:cxn>
                <a:cxn ang="f662">
                  <a:pos x="f1029" y="f1030"/>
                </a:cxn>
              </a:cxnLst>
              <a:rect l="f1025" t="f1028" r="f1026" b="f1027"/>
              <a:pathLst>
                <a:path w="5774333" h="6315453">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lnTo>
                    <a:pt x="f6" y="f34"/>
                  </a:lnTo>
                  <a:lnTo>
                    <a:pt x="f6" y="f35"/>
                  </a:lnTo>
                  <a:lnTo>
                    <a:pt x="f36" y="f37"/>
                  </a:lnTo>
                  <a:cubicBezTo>
                    <a:pt x="f38" y="f39"/>
                    <a:pt x="f40" y="f41"/>
                    <a:pt x="f42" y="f43"/>
                  </a:cubicBezTo>
                  <a:cubicBezTo>
                    <a:pt x="f44" y="f45"/>
                    <a:pt x="f46" y="f47"/>
                    <a:pt x="f48" y="f49"/>
                  </a:cubicBezTo>
                  <a:cubicBezTo>
                    <a:pt x="f50" y="f51"/>
                    <a:pt x="f52" y="f53"/>
                    <a:pt x="f54" y="f55"/>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cubicBezTo>
                    <a:pt x="f98" y="f99"/>
                    <a:pt x="f100" y="f101"/>
                    <a:pt x="f102" y="f103"/>
                  </a:cubicBezTo>
                  <a:cubicBezTo>
                    <a:pt x="f104" y="f105"/>
                    <a:pt x="f106" y="f107"/>
                    <a:pt x="f108" y="f109"/>
                  </a:cubicBezTo>
                  <a:cubicBezTo>
                    <a:pt x="f110" y="f111"/>
                    <a:pt x="f112" y="f113"/>
                    <a:pt x="f114" y="f115"/>
                  </a:cubicBezTo>
                  <a:cubicBezTo>
                    <a:pt x="f116" y="f117"/>
                    <a:pt x="f118" y="f119"/>
                    <a:pt x="f120" y="f121"/>
                  </a:cubicBezTo>
                  <a:cubicBezTo>
                    <a:pt x="f122" y="f123"/>
                    <a:pt x="f124" y="f125"/>
                    <a:pt x="f126" y="f127"/>
                  </a:cubicBezTo>
                  <a:cubicBezTo>
                    <a:pt x="f128" y="f129"/>
                    <a:pt x="f130" y="f131"/>
                    <a:pt x="f132" y="f133"/>
                  </a:cubicBezTo>
                  <a:cubicBezTo>
                    <a:pt x="f134" y="f135"/>
                    <a:pt x="f136" y="f137"/>
                    <a:pt x="f138" y="f139"/>
                  </a:cubicBezTo>
                  <a:cubicBezTo>
                    <a:pt x="f140" y="f141"/>
                    <a:pt x="f142" y="f143"/>
                    <a:pt x="f144" y="f145"/>
                  </a:cubicBezTo>
                  <a:lnTo>
                    <a:pt x="f146" y="f147"/>
                  </a:lnTo>
                  <a:cubicBezTo>
                    <a:pt x="f148" y="f149"/>
                    <a:pt x="f150" y="f151"/>
                    <a:pt x="f152" y="f153"/>
                  </a:cubicBezTo>
                  <a:cubicBezTo>
                    <a:pt x="f154" y="f155"/>
                    <a:pt x="f156" y="f157"/>
                    <a:pt x="f158" y="f159"/>
                  </a:cubicBezTo>
                  <a:cubicBezTo>
                    <a:pt x="f160" y="f161"/>
                    <a:pt x="f162" y="f163"/>
                    <a:pt x="f164" y="f165"/>
                  </a:cubicBezTo>
                  <a:cubicBezTo>
                    <a:pt x="f166" y="f167"/>
                    <a:pt x="f168" y="f169"/>
                    <a:pt x="f170" y="f171"/>
                  </a:cubicBezTo>
                  <a:cubicBezTo>
                    <a:pt x="f172" y="f173"/>
                    <a:pt x="f174" y="f175"/>
                    <a:pt x="f176" y="f177"/>
                  </a:cubicBezTo>
                  <a:cubicBezTo>
                    <a:pt x="f178" y="f179"/>
                    <a:pt x="f180" y="f181"/>
                    <a:pt x="f182" y="f183"/>
                  </a:cubicBezTo>
                  <a:cubicBezTo>
                    <a:pt x="f184" y="f185"/>
                    <a:pt x="f186" y="f187"/>
                    <a:pt x="f188" y="f189"/>
                  </a:cubicBezTo>
                  <a:lnTo>
                    <a:pt x="f190" y="f191"/>
                  </a:lnTo>
                  <a:cubicBezTo>
                    <a:pt x="f192" y="f193"/>
                    <a:pt x="f194" y="f195"/>
                    <a:pt x="f196" y="f197"/>
                  </a:cubicBezTo>
                  <a:cubicBezTo>
                    <a:pt x="f198" y="f199"/>
                    <a:pt x="f200" y="f201"/>
                    <a:pt x="f202" y="f203"/>
                  </a:cubicBezTo>
                  <a:cubicBezTo>
                    <a:pt x="f204" y="f205"/>
                    <a:pt x="f206" y="f207"/>
                    <a:pt x="f208" y="f209"/>
                  </a:cubicBezTo>
                  <a:lnTo>
                    <a:pt x="f210" y="f211"/>
                  </a:lnTo>
                  <a:cubicBezTo>
                    <a:pt x="f212" y="f213"/>
                    <a:pt x="f214" y="f215"/>
                    <a:pt x="f216" y="f217"/>
                  </a:cubicBezTo>
                  <a:lnTo>
                    <a:pt x="f218" y="f219"/>
                  </a:lnTo>
                  <a:cubicBezTo>
                    <a:pt x="f220" y="f221"/>
                    <a:pt x="f222" y="f223"/>
                    <a:pt x="f224" y="f225"/>
                  </a:cubicBezTo>
                  <a:cubicBezTo>
                    <a:pt x="f226" y="f227"/>
                    <a:pt x="f228" y="f229"/>
                    <a:pt x="f230" y="f231"/>
                  </a:cubicBezTo>
                  <a:lnTo>
                    <a:pt x="f232" y="f233"/>
                  </a:lnTo>
                  <a:cubicBezTo>
                    <a:pt x="f234" y="f235"/>
                    <a:pt x="f236" y="f237"/>
                    <a:pt x="f238" y="f239"/>
                  </a:cubicBezTo>
                  <a:cubicBezTo>
                    <a:pt x="f240" y="f241"/>
                    <a:pt x="f242" y="f243"/>
                    <a:pt x="f244" y="f245"/>
                  </a:cubicBezTo>
                  <a:cubicBezTo>
                    <a:pt x="f246" y="f247"/>
                    <a:pt x="f248" y="f249"/>
                    <a:pt x="f250" y="f251"/>
                  </a:cubicBezTo>
                  <a:cubicBezTo>
                    <a:pt x="f252" y="f253"/>
                    <a:pt x="f254" y="f255"/>
                    <a:pt x="f256" y="f257"/>
                  </a:cubicBezTo>
                  <a:cubicBezTo>
                    <a:pt x="f258" y="f259"/>
                    <a:pt x="f260" y="f261"/>
                    <a:pt x="f262" y="f263"/>
                  </a:cubicBezTo>
                  <a:lnTo>
                    <a:pt x="f264" y="f265"/>
                  </a:lnTo>
                  <a:cubicBezTo>
                    <a:pt x="f266" y="f267"/>
                    <a:pt x="f268" y="f269"/>
                    <a:pt x="f270" y="f271"/>
                  </a:cubicBezTo>
                  <a:lnTo>
                    <a:pt x="f6" y="f272"/>
                  </a:lnTo>
                  <a:lnTo>
                    <a:pt x="f6" y="f273"/>
                  </a:lnTo>
                  <a:lnTo>
                    <a:pt x="f274" y="f275"/>
                  </a:lnTo>
                  <a:cubicBezTo>
                    <a:pt x="f276" y="f277"/>
                    <a:pt x="f278" y="f279"/>
                    <a:pt x="f280" y="f281"/>
                  </a:cubicBezTo>
                  <a:lnTo>
                    <a:pt x="f282" y="f283"/>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317"/>
                    <a:pt x="f318" y="f319"/>
                  </a:cubicBezTo>
                  <a:cubicBezTo>
                    <a:pt x="f320" y="f321"/>
                    <a:pt x="f322" y="f323"/>
                    <a:pt x="f324" y="f325"/>
                  </a:cubicBezTo>
                  <a:lnTo>
                    <a:pt x="f60" y="f326"/>
                  </a:lnTo>
                  <a:cubicBezTo>
                    <a:pt x="f327" y="f328"/>
                    <a:pt x="f329" y="f330"/>
                    <a:pt x="f331" y="f330"/>
                  </a:cubicBezTo>
                  <a:lnTo>
                    <a:pt x="f332" y="f333"/>
                  </a:lnTo>
                  <a:lnTo>
                    <a:pt x="f334" y="f335"/>
                  </a:lnTo>
                  <a:cubicBezTo>
                    <a:pt x="f336" y="f337"/>
                    <a:pt x="f338" y="f339"/>
                    <a:pt x="f340" y="f341"/>
                  </a:cubicBezTo>
                  <a:cubicBezTo>
                    <a:pt x="f342" y="f343"/>
                    <a:pt x="f344" y="f345"/>
                    <a:pt x="f346" y="f347"/>
                  </a:cubicBezTo>
                  <a:cubicBezTo>
                    <a:pt x="f348" y="f349"/>
                    <a:pt x="f350" y="f351"/>
                    <a:pt x="f352" y="f353"/>
                  </a:cubicBezTo>
                  <a:cubicBezTo>
                    <a:pt x="f354" y="f355"/>
                    <a:pt x="f356" y="f357"/>
                    <a:pt x="f358" y="f359"/>
                  </a:cubicBezTo>
                  <a:cubicBezTo>
                    <a:pt x="f360" y="f361"/>
                    <a:pt x="f362" y="f363"/>
                    <a:pt x="f364" y="f365"/>
                  </a:cubicBezTo>
                  <a:cubicBezTo>
                    <a:pt x="f366" y="f367"/>
                    <a:pt x="f368" y="f369"/>
                    <a:pt x="f370" y="f371"/>
                  </a:cubicBezTo>
                  <a:cubicBezTo>
                    <a:pt x="f372" y="f373"/>
                    <a:pt x="f374" y="f375"/>
                    <a:pt x="f376" y="f377"/>
                  </a:cubicBezTo>
                  <a:cubicBezTo>
                    <a:pt x="f378" y="f379"/>
                    <a:pt x="f380" y="f381"/>
                    <a:pt x="f382" y="f383"/>
                  </a:cubicBezTo>
                  <a:lnTo>
                    <a:pt x="f384" y="f385"/>
                  </a:lnTo>
                  <a:cubicBezTo>
                    <a:pt x="f386" y="f387"/>
                    <a:pt x="f388" y="f389"/>
                    <a:pt x="f390" y="f391"/>
                  </a:cubicBezTo>
                  <a:lnTo>
                    <a:pt x="f392" y="f393"/>
                  </a:lnTo>
                  <a:cubicBezTo>
                    <a:pt x="f394" y="f395"/>
                    <a:pt x="f396" y="f397"/>
                    <a:pt x="f398" y="f399"/>
                  </a:cubicBezTo>
                  <a:cubicBezTo>
                    <a:pt x="f400" y="f401"/>
                    <a:pt x="f402" y="f403"/>
                    <a:pt x="f404" y="f405"/>
                  </a:cubicBezTo>
                  <a:cubicBezTo>
                    <a:pt x="f406" y="f407"/>
                    <a:pt x="f408" y="f409"/>
                    <a:pt x="f410" y="f411"/>
                  </a:cubicBezTo>
                  <a:cubicBezTo>
                    <a:pt x="f412" y="f413"/>
                    <a:pt x="f414" y="f415"/>
                    <a:pt x="f416" y="f417"/>
                  </a:cubicBezTo>
                  <a:cubicBezTo>
                    <a:pt x="f418" y="f419"/>
                    <a:pt x="f420" y="f421"/>
                    <a:pt x="f422" y="f423"/>
                  </a:cubicBezTo>
                  <a:lnTo>
                    <a:pt x="f424" y="f425"/>
                  </a:lnTo>
                  <a:lnTo>
                    <a:pt x="f426" y="f427"/>
                  </a:lnTo>
                  <a:cubicBezTo>
                    <a:pt x="f428" y="f429"/>
                    <a:pt x="f5" y="f430"/>
                    <a:pt x="f5" y="f103"/>
                  </a:cubicBezTo>
                  <a:cubicBezTo>
                    <a:pt x="f431" y="f432"/>
                    <a:pt x="f433" y="f434"/>
                    <a:pt x="f435" y="f436"/>
                  </a:cubicBezTo>
                  <a:cubicBezTo>
                    <a:pt x="f437" y="f438"/>
                    <a:pt x="f439" y="f440"/>
                    <a:pt x="f441" y="f442"/>
                  </a:cubicBezTo>
                  <a:cubicBezTo>
                    <a:pt x="f443" y="f444"/>
                    <a:pt x="f445" y="f446"/>
                    <a:pt x="f447" y="f448"/>
                  </a:cubicBezTo>
                  <a:cubicBezTo>
                    <a:pt x="f449" y="f450"/>
                    <a:pt x="f451" y="f452"/>
                    <a:pt x="f453" y="f454"/>
                  </a:cubicBezTo>
                  <a:cubicBezTo>
                    <a:pt x="f455" y="f456"/>
                    <a:pt x="f457" y="f458"/>
                    <a:pt x="f459" y="f460"/>
                  </a:cubicBezTo>
                  <a:cubicBezTo>
                    <a:pt x="f461" y="f462"/>
                    <a:pt x="f463" y="f464"/>
                    <a:pt x="f465" y="f466"/>
                  </a:cubicBezTo>
                  <a:cubicBezTo>
                    <a:pt x="f467" y="f468"/>
                    <a:pt x="f469" y="f470"/>
                    <a:pt x="f8" y="f9"/>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8" name="Freeform: Shape 16">
              <a:extLst>
                <a:ext uri="{FF2B5EF4-FFF2-40B4-BE49-F238E27FC236}">
                  <a16:creationId xmlns:a16="http://schemas.microsoft.com/office/drawing/2014/main" id="{6D6673BE-E856-638E-8CB3-952180F53846}"/>
                </a:ext>
                <a:ext uri="{C183D7F6-B498-43B3-948B-1728B52AA6E4}">
                  <adec:decorative xmlns:adec="http://schemas.microsoft.com/office/drawing/2017/decorative" val="1"/>
                </a:ext>
              </a:extLst>
            </p:cNvPr>
            <p:cNvSpPr/>
            <p:nvPr/>
          </p:nvSpPr>
          <p:spPr>
            <a:xfrm>
              <a:off x="6422891" y="131728"/>
              <a:ext cx="5769114" cy="6229395"/>
            </a:xfrm>
            <a:custGeom>
              <a:avLst/>
              <a:gdLst>
                <a:gd name="f0" fmla="val 10800000"/>
                <a:gd name="f1" fmla="val 5400000"/>
                <a:gd name="f2" fmla="val 180"/>
                <a:gd name="f3" fmla="val w"/>
                <a:gd name="f4" fmla="val h"/>
                <a:gd name="f5" fmla="val 0"/>
                <a:gd name="f6" fmla="val 5769111"/>
                <a:gd name="f7" fmla="val 6229400"/>
                <a:gd name="f8" fmla="val 3882695"/>
                <a:gd name="f9" fmla="val 4601253"/>
                <a:gd name="f10" fmla="val 5210727"/>
                <a:gd name="f11" fmla="val 205477"/>
                <a:gd name="f12" fmla="val 5691883"/>
                <a:gd name="f13" fmla="val 557381"/>
                <a:gd name="f14" fmla="val 620523"/>
                <a:gd name="f15" fmla="val 1464911"/>
                <a:gd name="f16" fmla="val 5660063"/>
                <a:gd name="f17" fmla="val 1328105"/>
                <a:gd name="f18" fmla="val 5449800"/>
                <a:gd name="f19" fmla="val 1091506"/>
                <a:gd name="f20" fmla="val 5197607"/>
                <a:gd name="f21" fmla="val 907600"/>
                <a:gd name="f22" fmla="val 4910471"/>
                <a:gd name="f23" fmla="val 781599"/>
                <a:gd name="f24" fmla="val 4604088"/>
                <a:gd name="f25" fmla="val 647260"/>
                <a:gd name="f26" fmla="val 4258349"/>
                <a:gd name="f27" fmla="val 579048"/>
                <a:gd name="f28" fmla="val 3484238"/>
                <a:gd name="f29" fmla="val 3080631"/>
                <a:gd name="f30" fmla="val 652240"/>
                <a:gd name="f31" fmla="val 2683153"/>
                <a:gd name="f32" fmla="val 797003"/>
                <a:gd name="f33" fmla="val 2296098"/>
                <a:gd name="f34" fmla="val 937595"/>
                <a:gd name="f35" fmla="val 1927678"/>
                <a:gd name="f36" fmla="val 1144662"/>
                <a:gd name="f37" fmla="val 1617493"/>
                <a:gd name="f38" fmla="val 1395738"/>
                <a:gd name="f39" fmla="val 1301915"/>
                <a:gd name="f40" fmla="val 1651098"/>
                <a:gd name="f41" fmla="val 1053890"/>
                <a:gd name="f42" fmla="val 1941665"/>
                <a:gd name="f43" fmla="val 880408"/>
                <a:gd name="f44" fmla="val 2259099"/>
                <a:gd name="f45" fmla="val 703125"/>
                <a:gd name="f46" fmla="val 2583597"/>
                <a:gd name="f47" fmla="val 613135"/>
                <a:gd name="f48" fmla="val 2921645"/>
                <a:gd name="f49" fmla="val 3263863"/>
                <a:gd name="f50" fmla="val 3608512"/>
                <a:gd name="f51" fmla="val 756702"/>
                <a:gd name="f52" fmla="val 3809789"/>
                <a:gd name="f53" fmla="val 1055484"/>
                <a:gd name="f54" fmla="val 4196825"/>
                <a:gd name="f55" fmla="val 1127574"/>
                <a:gd name="f56" fmla="val 4290167"/>
                <a:gd name="f57" fmla="val 1202116"/>
                <a:gd name="f58" fmla="val 4386753"/>
                <a:gd name="f59" fmla="val 1278376"/>
                <a:gd name="f60" fmla="val 4492950"/>
                <a:gd name="f61" fmla="val 1861105"/>
                <a:gd name="f62" fmla="val 5304313"/>
                <a:gd name="f63" fmla="val 2486623"/>
                <a:gd name="f64" fmla="val 5650468"/>
                <a:gd name="f65" fmla="val 3369851"/>
                <a:gd name="f66" fmla="val 3949515"/>
                <a:gd name="f67" fmla="val 4374822"/>
                <a:gd name="f68" fmla="val 5368471"/>
                <a:gd name="f69" fmla="val 4957551"/>
                <a:gd name="f70" fmla="val 4938355"/>
                <a:gd name="f71" fmla="val 5022653"/>
                <a:gd name="f72" fmla="val 4890293"/>
                <a:gd name="f73" fmla="val 5087755"/>
                <a:gd name="f74" fmla="val 4842811"/>
                <a:gd name="f75" fmla="val 5150773"/>
                <a:gd name="f76" fmla="val 4796950"/>
                <a:gd name="f77" fmla="val 5364254"/>
                <a:gd name="f78" fmla="val 4641404"/>
                <a:gd name="f79" fmla="val 5570313"/>
                <a:gd name="f80" fmla="val 4491241"/>
                <a:gd name="f81" fmla="val 5747247"/>
                <a:gd name="f82" fmla="val 4338176"/>
                <a:gd name="f83" fmla="val 4318497"/>
                <a:gd name="f84" fmla="val 5074612"/>
                <a:gd name="f85" fmla="val 5636252"/>
                <a:gd name="f86" fmla="val 5174208"/>
                <a:gd name="f87" fmla="val 5537051"/>
                <a:gd name="f88" fmla="val 5246835"/>
                <a:gd name="f89" fmla="val 5436100"/>
                <a:gd name="f90" fmla="val 5319845"/>
                <a:gd name="f91" fmla="val 5334922"/>
                <a:gd name="f92" fmla="val 5394528"/>
                <a:gd name="f93" fmla="val 4745327"/>
                <a:gd name="f94" fmla="val 5829741"/>
                <a:gd name="f95" fmla="val 4177309"/>
                <a:gd name="f96" fmla="val 3369727"/>
                <a:gd name="f97" fmla="val 2172147"/>
                <a:gd name="f98" fmla="val 1394603"/>
                <a:gd name="f99" fmla="val 5686137"/>
                <a:gd name="f100" fmla="val 771046"/>
                <a:gd name="f101" fmla="val 4817913"/>
                <a:gd name="f102" fmla="val 396864"/>
                <a:gd name="f103" fmla="val 4297000"/>
                <a:gd name="f104" fmla="val 3939728"/>
                <a:gd name="f105" fmla="val 3263748"/>
                <a:gd name="f106" fmla="val 1461170"/>
                <a:gd name="f107" fmla="val 1955141"/>
                <a:gd name="f108" fmla="+- 0 0 -90"/>
                <a:gd name="f109" fmla="*/ f3 1 5769111"/>
                <a:gd name="f110" fmla="*/ f4 1 6229400"/>
                <a:gd name="f111" fmla="val f5"/>
                <a:gd name="f112" fmla="val f6"/>
                <a:gd name="f113" fmla="val f7"/>
                <a:gd name="f114" fmla="*/ f108 f0 1"/>
                <a:gd name="f115" fmla="+- f113 0 f111"/>
                <a:gd name="f116" fmla="+- f112 0 f111"/>
                <a:gd name="f117" fmla="*/ f114 1 f2"/>
                <a:gd name="f118" fmla="*/ f116 1 5769111"/>
                <a:gd name="f119" fmla="*/ f115 1 6229400"/>
                <a:gd name="f120" fmla="*/ 3882695 f116 1"/>
                <a:gd name="f121" fmla="*/ 0 f115 1"/>
                <a:gd name="f122" fmla="*/ 5691883 f116 1"/>
                <a:gd name="f123" fmla="*/ 557381 f115 1"/>
                <a:gd name="f124" fmla="*/ 5769111 f116 1"/>
                <a:gd name="f125" fmla="*/ 620523 f115 1"/>
                <a:gd name="f126" fmla="*/ 1464911 f115 1"/>
                <a:gd name="f127" fmla="*/ 5660063 f116 1"/>
                <a:gd name="f128" fmla="*/ 1328105 f115 1"/>
                <a:gd name="f129" fmla="*/ 4910471 f116 1"/>
                <a:gd name="f130" fmla="*/ 781599 f115 1"/>
                <a:gd name="f131" fmla="*/ 579048 f115 1"/>
                <a:gd name="f132" fmla="*/ 2683153 f116 1"/>
                <a:gd name="f133" fmla="*/ 797003 f115 1"/>
                <a:gd name="f134" fmla="*/ 1617493 f116 1"/>
                <a:gd name="f135" fmla="*/ 1395738 f115 1"/>
                <a:gd name="f136" fmla="*/ 880408 f116 1"/>
                <a:gd name="f137" fmla="*/ 2259099 f115 1"/>
                <a:gd name="f138" fmla="*/ 613135 f116 1"/>
                <a:gd name="f139" fmla="*/ 3263863 f115 1"/>
                <a:gd name="f140" fmla="*/ 1055484 f116 1"/>
                <a:gd name="f141" fmla="*/ 4196825 f115 1"/>
                <a:gd name="f142" fmla="*/ 1278376 f116 1"/>
                <a:gd name="f143" fmla="*/ 4492950 f115 1"/>
                <a:gd name="f144" fmla="*/ 3369851 f116 1"/>
                <a:gd name="f145" fmla="*/ 5650468 f115 1"/>
                <a:gd name="f146" fmla="*/ 4957551 f116 1"/>
                <a:gd name="f147" fmla="*/ 4938355 f115 1"/>
                <a:gd name="f148" fmla="*/ 5150773 f116 1"/>
                <a:gd name="f149" fmla="*/ 4796950 f115 1"/>
                <a:gd name="f150" fmla="*/ 5747247 f116 1"/>
                <a:gd name="f151" fmla="*/ 4338176 f115 1"/>
                <a:gd name="f152" fmla="*/ 4318497 f115 1"/>
                <a:gd name="f153" fmla="*/ 5074612 f115 1"/>
                <a:gd name="f154" fmla="*/ 5636252 f116 1"/>
                <a:gd name="f155" fmla="*/ 5174208 f115 1"/>
                <a:gd name="f156" fmla="*/ 5334922 f116 1"/>
                <a:gd name="f157" fmla="*/ 5394528 f115 1"/>
                <a:gd name="f158" fmla="*/ 3369727 f116 1"/>
                <a:gd name="f159" fmla="*/ 6229400 f115 1"/>
                <a:gd name="f160" fmla="*/ 771046 f116 1"/>
                <a:gd name="f161" fmla="*/ 4817913 f115 1"/>
                <a:gd name="f162" fmla="*/ 0 f116 1"/>
                <a:gd name="f163" fmla="*/ 3263748 f115 1"/>
                <a:gd name="f164" fmla="+- f117 0 f1"/>
                <a:gd name="f165" fmla="*/ f120 1 5769111"/>
                <a:gd name="f166" fmla="*/ f121 1 6229400"/>
                <a:gd name="f167" fmla="*/ f122 1 5769111"/>
                <a:gd name="f168" fmla="*/ f123 1 6229400"/>
                <a:gd name="f169" fmla="*/ f124 1 5769111"/>
                <a:gd name="f170" fmla="*/ f125 1 6229400"/>
                <a:gd name="f171" fmla="*/ f126 1 6229400"/>
                <a:gd name="f172" fmla="*/ f127 1 5769111"/>
                <a:gd name="f173" fmla="*/ f128 1 6229400"/>
                <a:gd name="f174" fmla="*/ f129 1 5769111"/>
                <a:gd name="f175" fmla="*/ f130 1 6229400"/>
                <a:gd name="f176" fmla="*/ f131 1 6229400"/>
                <a:gd name="f177" fmla="*/ f132 1 5769111"/>
                <a:gd name="f178" fmla="*/ f133 1 6229400"/>
                <a:gd name="f179" fmla="*/ f134 1 5769111"/>
                <a:gd name="f180" fmla="*/ f135 1 6229400"/>
                <a:gd name="f181" fmla="*/ f136 1 5769111"/>
                <a:gd name="f182" fmla="*/ f137 1 6229400"/>
                <a:gd name="f183" fmla="*/ f138 1 5769111"/>
                <a:gd name="f184" fmla="*/ f139 1 6229400"/>
                <a:gd name="f185" fmla="*/ f140 1 5769111"/>
                <a:gd name="f186" fmla="*/ f141 1 6229400"/>
                <a:gd name="f187" fmla="*/ f142 1 5769111"/>
                <a:gd name="f188" fmla="*/ f143 1 6229400"/>
                <a:gd name="f189" fmla="*/ f144 1 5769111"/>
                <a:gd name="f190" fmla="*/ f145 1 6229400"/>
                <a:gd name="f191" fmla="*/ f146 1 5769111"/>
                <a:gd name="f192" fmla="*/ f147 1 6229400"/>
                <a:gd name="f193" fmla="*/ f148 1 5769111"/>
                <a:gd name="f194" fmla="*/ f149 1 6229400"/>
                <a:gd name="f195" fmla="*/ f150 1 5769111"/>
                <a:gd name="f196" fmla="*/ f151 1 6229400"/>
                <a:gd name="f197" fmla="*/ f152 1 6229400"/>
                <a:gd name="f198" fmla="*/ f153 1 6229400"/>
                <a:gd name="f199" fmla="*/ f154 1 5769111"/>
                <a:gd name="f200" fmla="*/ f155 1 6229400"/>
                <a:gd name="f201" fmla="*/ f156 1 5769111"/>
                <a:gd name="f202" fmla="*/ f157 1 6229400"/>
                <a:gd name="f203" fmla="*/ f158 1 5769111"/>
                <a:gd name="f204" fmla="*/ f159 1 6229400"/>
                <a:gd name="f205" fmla="*/ f160 1 5769111"/>
                <a:gd name="f206" fmla="*/ f161 1 6229400"/>
                <a:gd name="f207" fmla="*/ f162 1 5769111"/>
                <a:gd name="f208" fmla="*/ f163 1 6229400"/>
                <a:gd name="f209" fmla="*/ f111 1 f118"/>
                <a:gd name="f210" fmla="*/ f112 1 f118"/>
                <a:gd name="f211" fmla="*/ f111 1 f119"/>
                <a:gd name="f212" fmla="*/ f113 1 f119"/>
                <a:gd name="f213" fmla="*/ f165 1 f118"/>
                <a:gd name="f214" fmla="*/ f166 1 f119"/>
                <a:gd name="f215" fmla="*/ f167 1 f118"/>
                <a:gd name="f216" fmla="*/ f168 1 f119"/>
                <a:gd name="f217" fmla="*/ f169 1 f118"/>
                <a:gd name="f218" fmla="*/ f170 1 f119"/>
                <a:gd name="f219" fmla="*/ f171 1 f119"/>
                <a:gd name="f220" fmla="*/ f172 1 f118"/>
                <a:gd name="f221" fmla="*/ f173 1 f119"/>
                <a:gd name="f222" fmla="*/ f174 1 f118"/>
                <a:gd name="f223" fmla="*/ f175 1 f119"/>
                <a:gd name="f224" fmla="*/ f176 1 f119"/>
                <a:gd name="f225" fmla="*/ f177 1 f118"/>
                <a:gd name="f226" fmla="*/ f178 1 f119"/>
                <a:gd name="f227" fmla="*/ f179 1 f118"/>
                <a:gd name="f228" fmla="*/ f180 1 f119"/>
                <a:gd name="f229" fmla="*/ f181 1 f118"/>
                <a:gd name="f230" fmla="*/ f182 1 f119"/>
                <a:gd name="f231" fmla="*/ f183 1 f118"/>
                <a:gd name="f232" fmla="*/ f184 1 f119"/>
                <a:gd name="f233" fmla="*/ f185 1 f118"/>
                <a:gd name="f234" fmla="*/ f186 1 f119"/>
                <a:gd name="f235" fmla="*/ f187 1 f118"/>
                <a:gd name="f236" fmla="*/ f188 1 f119"/>
                <a:gd name="f237" fmla="*/ f189 1 f118"/>
                <a:gd name="f238" fmla="*/ f190 1 f119"/>
                <a:gd name="f239" fmla="*/ f191 1 f118"/>
                <a:gd name="f240" fmla="*/ f192 1 f119"/>
                <a:gd name="f241" fmla="*/ f193 1 f118"/>
                <a:gd name="f242" fmla="*/ f194 1 f119"/>
                <a:gd name="f243" fmla="*/ f195 1 f118"/>
                <a:gd name="f244" fmla="*/ f196 1 f119"/>
                <a:gd name="f245" fmla="*/ f197 1 f119"/>
                <a:gd name="f246" fmla="*/ f198 1 f119"/>
                <a:gd name="f247" fmla="*/ f199 1 f118"/>
                <a:gd name="f248" fmla="*/ f200 1 f119"/>
                <a:gd name="f249" fmla="*/ f201 1 f118"/>
                <a:gd name="f250" fmla="*/ f202 1 f119"/>
                <a:gd name="f251" fmla="*/ f203 1 f118"/>
                <a:gd name="f252" fmla="*/ f204 1 f119"/>
                <a:gd name="f253" fmla="*/ f205 1 f118"/>
                <a:gd name="f254" fmla="*/ f206 1 f119"/>
                <a:gd name="f255" fmla="*/ f207 1 f118"/>
                <a:gd name="f256" fmla="*/ f208 1 f119"/>
                <a:gd name="f257" fmla="*/ f209 f109 1"/>
                <a:gd name="f258" fmla="*/ f210 f109 1"/>
                <a:gd name="f259" fmla="*/ f212 f110 1"/>
                <a:gd name="f260" fmla="*/ f211 f110 1"/>
                <a:gd name="f261" fmla="*/ f213 f109 1"/>
                <a:gd name="f262" fmla="*/ f214 f110 1"/>
                <a:gd name="f263" fmla="*/ f215 f109 1"/>
                <a:gd name="f264" fmla="*/ f216 f110 1"/>
                <a:gd name="f265" fmla="*/ f217 f109 1"/>
                <a:gd name="f266" fmla="*/ f218 f110 1"/>
                <a:gd name="f267" fmla="*/ f219 f110 1"/>
                <a:gd name="f268" fmla="*/ f220 f109 1"/>
                <a:gd name="f269" fmla="*/ f221 f110 1"/>
                <a:gd name="f270" fmla="*/ f222 f109 1"/>
                <a:gd name="f271" fmla="*/ f223 f110 1"/>
                <a:gd name="f272" fmla="*/ f224 f110 1"/>
                <a:gd name="f273" fmla="*/ f225 f109 1"/>
                <a:gd name="f274" fmla="*/ f226 f110 1"/>
                <a:gd name="f275" fmla="*/ f227 f109 1"/>
                <a:gd name="f276" fmla="*/ f228 f110 1"/>
                <a:gd name="f277" fmla="*/ f229 f109 1"/>
                <a:gd name="f278" fmla="*/ f230 f110 1"/>
                <a:gd name="f279" fmla="*/ f231 f109 1"/>
                <a:gd name="f280" fmla="*/ f232 f110 1"/>
                <a:gd name="f281" fmla="*/ f233 f109 1"/>
                <a:gd name="f282" fmla="*/ f234 f110 1"/>
                <a:gd name="f283" fmla="*/ f235 f109 1"/>
                <a:gd name="f284" fmla="*/ f236 f110 1"/>
                <a:gd name="f285" fmla="*/ f237 f109 1"/>
                <a:gd name="f286" fmla="*/ f238 f110 1"/>
                <a:gd name="f287" fmla="*/ f239 f109 1"/>
                <a:gd name="f288" fmla="*/ f240 f110 1"/>
                <a:gd name="f289" fmla="*/ f241 f109 1"/>
                <a:gd name="f290" fmla="*/ f242 f110 1"/>
                <a:gd name="f291" fmla="*/ f243 f109 1"/>
                <a:gd name="f292" fmla="*/ f244 f110 1"/>
                <a:gd name="f293" fmla="*/ f245 f110 1"/>
                <a:gd name="f294" fmla="*/ f246 f110 1"/>
                <a:gd name="f295" fmla="*/ f247 f109 1"/>
                <a:gd name="f296" fmla="*/ f248 f110 1"/>
                <a:gd name="f297" fmla="*/ f249 f109 1"/>
                <a:gd name="f298" fmla="*/ f250 f110 1"/>
                <a:gd name="f299" fmla="*/ f251 f109 1"/>
                <a:gd name="f300" fmla="*/ f252 f110 1"/>
                <a:gd name="f301" fmla="*/ f253 f109 1"/>
                <a:gd name="f302" fmla="*/ f254 f110 1"/>
                <a:gd name="f303" fmla="*/ f255 f109 1"/>
                <a:gd name="f304" fmla="*/ f256 f110 1"/>
              </a:gdLst>
              <a:ahLst/>
              <a:cxnLst>
                <a:cxn ang="3cd4">
                  <a:pos x="hc" y="t"/>
                </a:cxn>
                <a:cxn ang="0">
                  <a:pos x="r" y="vc"/>
                </a:cxn>
                <a:cxn ang="cd4">
                  <a:pos x="hc" y="b"/>
                </a:cxn>
                <a:cxn ang="cd2">
                  <a:pos x="l" y="vc"/>
                </a:cxn>
                <a:cxn ang="f164">
                  <a:pos x="f261" y="f262"/>
                </a:cxn>
                <a:cxn ang="f164">
                  <a:pos x="f263" y="f264"/>
                </a:cxn>
                <a:cxn ang="f164">
                  <a:pos x="f265" y="f266"/>
                </a:cxn>
                <a:cxn ang="f164">
                  <a:pos x="f265" y="f267"/>
                </a:cxn>
                <a:cxn ang="f164">
                  <a:pos x="f268" y="f269"/>
                </a:cxn>
                <a:cxn ang="f164">
                  <a:pos x="f270" y="f271"/>
                </a:cxn>
                <a:cxn ang="f164">
                  <a:pos x="f261" y="f272"/>
                </a:cxn>
                <a:cxn ang="f164">
                  <a:pos x="f273" y="f274"/>
                </a:cxn>
                <a:cxn ang="f164">
                  <a:pos x="f275" y="f276"/>
                </a:cxn>
                <a:cxn ang="f164">
                  <a:pos x="f277" y="f278"/>
                </a:cxn>
                <a:cxn ang="f164">
                  <a:pos x="f279" y="f280"/>
                </a:cxn>
                <a:cxn ang="f164">
                  <a:pos x="f281" y="f282"/>
                </a:cxn>
                <a:cxn ang="f164">
                  <a:pos x="f283" y="f284"/>
                </a:cxn>
                <a:cxn ang="f164">
                  <a:pos x="f285" y="f286"/>
                </a:cxn>
                <a:cxn ang="f164">
                  <a:pos x="f287" y="f288"/>
                </a:cxn>
                <a:cxn ang="f164">
                  <a:pos x="f289" y="f290"/>
                </a:cxn>
                <a:cxn ang="f164">
                  <a:pos x="f291" y="f292"/>
                </a:cxn>
                <a:cxn ang="f164">
                  <a:pos x="f265" y="f293"/>
                </a:cxn>
                <a:cxn ang="f164">
                  <a:pos x="f265" y="f294"/>
                </a:cxn>
                <a:cxn ang="f164">
                  <a:pos x="f295" y="f296"/>
                </a:cxn>
                <a:cxn ang="f164">
                  <a:pos x="f297" y="f298"/>
                </a:cxn>
                <a:cxn ang="f164">
                  <a:pos x="f299" y="f300"/>
                </a:cxn>
                <a:cxn ang="f164">
                  <a:pos x="f301" y="f302"/>
                </a:cxn>
                <a:cxn ang="f164">
                  <a:pos x="f303" y="f304"/>
                </a:cxn>
                <a:cxn ang="f164">
                  <a:pos x="f261" y="f262"/>
                </a:cxn>
              </a:cxnLst>
              <a:rect l="f257" t="f260" r="f258" b="f259"/>
              <a:pathLst>
                <a:path w="5769111" h="6229400">
                  <a:moveTo>
                    <a:pt x="f8" y="f5"/>
                  </a:moveTo>
                  <a:cubicBezTo>
                    <a:pt x="f9" y="f5"/>
                    <a:pt x="f10" y="f11"/>
                    <a:pt x="f12" y="f13"/>
                  </a:cubicBezTo>
                  <a:lnTo>
                    <a:pt x="f6" y="f14"/>
                  </a:lnTo>
                  <a:lnTo>
                    <a:pt x="f6" y="f15"/>
                  </a:lnTo>
                  <a:lnTo>
                    <a:pt x="f16" y="f17"/>
                  </a:lnTo>
                  <a:cubicBezTo>
                    <a:pt x="f18" y="f19"/>
                    <a:pt x="f20" y="f21"/>
                    <a:pt x="f22" y="f23"/>
                  </a:cubicBezTo>
                  <a:cubicBezTo>
                    <a:pt x="f24" y="f25"/>
                    <a:pt x="f26" y="f27"/>
                    <a:pt x="f8" y="f27"/>
                  </a:cubicBezTo>
                  <a:cubicBezTo>
                    <a:pt x="f28" y="f27"/>
                    <a:pt x="f29" y="f30"/>
                    <a:pt x="f31" y="f32"/>
                  </a:cubicBezTo>
                  <a:cubicBezTo>
                    <a:pt x="f33" y="f34"/>
                    <a:pt x="f35" y="f36"/>
                    <a:pt x="f37" y="f38"/>
                  </a:cubicBezTo>
                  <a:cubicBezTo>
                    <a:pt x="f39" y="f40"/>
                    <a:pt x="f41" y="f42"/>
                    <a:pt x="f43" y="f44"/>
                  </a:cubicBezTo>
                  <a:cubicBezTo>
                    <a:pt x="f45" y="f46"/>
                    <a:pt x="f47" y="f48"/>
                    <a:pt x="f47" y="f49"/>
                  </a:cubicBezTo>
                  <a:cubicBezTo>
                    <a:pt x="f47" y="f50"/>
                    <a:pt x="f51" y="f52"/>
                    <a:pt x="f53" y="f54"/>
                  </a:cubicBezTo>
                  <a:cubicBezTo>
                    <a:pt x="f55" y="f56"/>
                    <a:pt x="f57" y="f58"/>
                    <a:pt x="f59" y="f60"/>
                  </a:cubicBezTo>
                  <a:cubicBezTo>
                    <a:pt x="f61" y="f62"/>
                    <a:pt x="f63" y="f64"/>
                    <a:pt x="f65" y="f64"/>
                  </a:cubicBezTo>
                  <a:cubicBezTo>
                    <a:pt x="f66" y="f64"/>
                    <a:pt x="f67" y="f68"/>
                    <a:pt x="f69" y="f70"/>
                  </a:cubicBezTo>
                  <a:cubicBezTo>
                    <a:pt x="f71" y="f72"/>
                    <a:pt x="f73" y="f74"/>
                    <a:pt x="f75" y="f76"/>
                  </a:cubicBezTo>
                  <a:cubicBezTo>
                    <a:pt x="f77" y="f78"/>
                    <a:pt x="f79" y="f80"/>
                    <a:pt x="f81" y="f82"/>
                  </a:cubicBezTo>
                  <a:lnTo>
                    <a:pt x="f6" y="f83"/>
                  </a:lnTo>
                  <a:lnTo>
                    <a:pt x="f6" y="f84"/>
                  </a:lnTo>
                  <a:lnTo>
                    <a:pt x="f85" y="f86"/>
                  </a:lnTo>
                  <a:cubicBezTo>
                    <a:pt x="f87" y="f88"/>
                    <a:pt x="f89" y="f90"/>
                    <a:pt x="f91" y="f92"/>
                  </a:cubicBezTo>
                  <a:cubicBezTo>
                    <a:pt x="f93" y="f94"/>
                    <a:pt x="f95" y="f7"/>
                    <a:pt x="f96" y="f7"/>
                  </a:cubicBezTo>
                  <a:cubicBezTo>
                    <a:pt x="f97" y="f7"/>
                    <a:pt x="f98" y="f99"/>
                    <a:pt x="f100" y="f101"/>
                  </a:cubicBezTo>
                  <a:cubicBezTo>
                    <a:pt x="f102" y="f103"/>
                    <a:pt x="f5" y="f104"/>
                    <a:pt x="f5" y="f105"/>
                  </a:cubicBezTo>
                  <a:cubicBezTo>
                    <a:pt x="f5" y="f106"/>
                    <a:pt x="f107" y="f5"/>
                    <a:pt x="f8" y="f5"/>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9" name="Freeform: Shape 17">
              <a:extLst>
                <a:ext uri="{FF2B5EF4-FFF2-40B4-BE49-F238E27FC236}">
                  <a16:creationId xmlns:a16="http://schemas.microsoft.com/office/drawing/2014/main" id="{FBDA0837-BCCA-1914-09A2-CCCA5F997174}"/>
                </a:ext>
                <a:ext uri="{C183D7F6-B498-43B3-948B-1728B52AA6E4}">
                  <adec:decorative xmlns:adec="http://schemas.microsoft.com/office/drawing/2017/decorative" val="1"/>
                </a:ext>
              </a:extLst>
            </p:cNvPr>
            <p:cNvSpPr/>
            <p:nvPr/>
          </p:nvSpPr>
          <p:spPr>
            <a:xfrm>
              <a:off x="6422891" y="131728"/>
              <a:ext cx="5769114" cy="6229395"/>
            </a:xfrm>
            <a:custGeom>
              <a:avLst/>
              <a:gdLst>
                <a:gd name="f0" fmla="val 10800000"/>
                <a:gd name="f1" fmla="val 5400000"/>
                <a:gd name="f2" fmla="val 180"/>
                <a:gd name="f3" fmla="val w"/>
                <a:gd name="f4" fmla="val h"/>
                <a:gd name="f5" fmla="val 0"/>
                <a:gd name="f6" fmla="val 5769111"/>
                <a:gd name="f7" fmla="val 6229400"/>
                <a:gd name="f8" fmla="val 3882695"/>
                <a:gd name="f9" fmla="val 4601253"/>
                <a:gd name="f10" fmla="val 5210727"/>
                <a:gd name="f11" fmla="val 205477"/>
                <a:gd name="f12" fmla="val 5691883"/>
                <a:gd name="f13" fmla="val 557381"/>
                <a:gd name="f14" fmla="val 620523"/>
                <a:gd name="f15" fmla="val 1675390"/>
                <a:gd name="f16" fmla="val 5711488"/>
                <a:gd name="f17" fmla="val 1585205"/>
                <a:gd name="f18" fmla="val 5665942"/>
                <a:gd name="f19" fmla="val 1521390"/>
                <a:gd name="f20" fmla="val 5617428"/>
                <a:gd name="f21" fmla="val 1460432"/>
                <a:gd name="f22" fmla="val 5566027"/>
                <a:gd name="f23" fmla="val 1402571"/>
                <a:gd name="f24" fmla="val 5367411"/>
                <a:gd name="f25" fmla="val 1179058"/>
                <a:gd name="f26" fmla="val 5129563"/>
                <a:gd name="f27" fmla="val 1005460"/>
                <a:gd name="f28" fmla="val 4858734"/>
                <a:gd name="f29" fmla="val 886639"/>
                <a:gd name="f30" fmla="val 4568779"/>
                <a:gd name="f31" fmla="val 759363"/>
                <a:gd name="f32" fmla="val 4240327"/>
                <a:gd name="f33" fmla="val 694858"/>
                <a:gd name="f34" fmla="val 3504835"/>
                <a:gd name="f35" fmla="val 3105151"/>
                <a:gd name="f36" fmla="val 767471"/>
                <a:gd name="f37" fmla="val 2727046"/>
                <a:gd name="f38" fmla="val 905053"/>
                <a:gd name="f39" fmla="val 2352985"/>
                <a:gd name="f40" fmla="val 1041013"/>
                <a:gd name="f41" fmla="val 1996826"/>
                <a:gd name="f42" fmla="val 1241132"/>
                <a:gd name="f43" fmla="val 1697186"/>
                <a:gd name="f44" fmla="val 1483638"/>
                <a:gd name="f45" fmla="val 1397913"/>
                <a:gd name="f46" fmla="val 1725796"/>
                <a:gd name="f47" fmla="val 1153199"/>
                <a:gd name="f48" fmla="val 2012308"/>
                <a:gd name="f49" fmla="val 989279"/>
                <a:gd name="f50" fmla="val 2312139"/>
                <a:gd name="f51" fmla="val 820946"/>
                <a:gd name="f52" fmla="val 2620077"/>
                <a:gd name="f53" fmla="val 735615"/>
                <a:gd name="f54" fmla="val 2940290"/>
                <a:gd name="f55" fmla="val 3263863"/>
                <a:gd name="f56" fmla="val 3573074"/>
                <a:gd name="f57" fmla="val 863980"/>
                <a:gd name="f58" fmla="val 3752464"/>
                <a:gd name="f59" fmla="val 1154424"/>
                <a:gd name="f60" fmla="val 4128614"/>
                <a:gd name="f61" fmla="val 1227127"/>
                <a:gd name="f62" fmla="val 4222767"/>
                <a:gd name="f63" fmla="val 1302282"/>
                <a:gd name="f64" fmla="val 4320162"/>
                <a:gd name="f65" fmla="val 1379768"/>
                <a:gd name="f66" fmla="val 4427981"/>
                <a:gd name="f67" fmla="val 1653784"/>
                <a:gd name="f68" fmla="val 4809458"/>
                <a:gd name="f69" fmla="val 1934912"/>
                <a:gd name="f70" fmla="val 5080685"/>
                <a:gd name="f71" fmla="val 2239456"/>
                <a:gd name="f72" fmla="val 5256947"/>
                <a:gd name="f73" fmla="val 2562268"/>
                <a:gd name="f74" fmla="val 5443863"/>
                <a:gd name="f75" fmla="val 2932037"/>
                <a:gd name="f76" fmla="val 5534658"/>
                <a:gd name="f77" fmla="val 3369727"/>
                <a:gd name="f78" fmla="val 3618120"/>
                <a:gd name="f79" fmla="val 3849103"/>
                <a:gd name="f80" fmla="val 5478491"/>
                <a:gd name="f81" fmla="val 4096760"/>
                <a:gd name="f82" fmla="val 5357817"/>
                <a:gd name="f83" fmla="val 4351037"/>
                <a:gd name="f84" fmla="val 5233901"/>
                <a:gd name="f85" fmla="val 4602740"/>
                <a:gd name="f86" fmla="val 5053238"/>
                <a:gd name="f87" fmla="val 4881905"/>
                <a:gd name="f88" fmla="val 4847212"/>
                <a:gd name="f89" fmla="val 4947375"/>
                <a:gd name="f90" fmla="val 4798920"/>
                <a:gd name="f91" fmla="val 5012599"/>
                <a:gd name="f92" fmla="val 4751322"/>
                <a:gd name="f93" fmla="val 5075739"/>
                <a:gd name="f94" fmla="val 4705346"/>
                <a:gd name="f95" fmla="val 5327320"/>
                <a:gd name="f96" fmla="val 4521990"/>
                <a:gd name="f97" fmla="val 5568418"/>
                <a:gd name="f98" fmla="val 4346256"/>
                <a:gd name="f99" fmla="val 5759930"/>
                <a:gd name="f100" fmla="val 4166809"/>
                <a:gd name="f101" fmla="val 4157764"/>
                <a:gd name="f102" fmla="val 5074612"/>
                <a:gd name="f103" fmla="val 5636252"/>
                <a:gd name="f104" fmla="val 5174208"/>
                <a:gd name="f105" fmla="val 5537051"/>
                <a:gd name="f106" fmla="val 5246835"/>
                <a:gd name="f107" fmla="val 5436100"/>
                <a:gd name="f108" fmla="val 5319845"/>
                <a:gd name="f109" fmla="val 5334922"/>
                <a:gd name="f110" fmla="val 5394528"/>
                <a:gd name="f111" fmla="val 4745327"/>
                <a:gd name="f112" fmla="val 5829741"/>
                <a:gd name="f113" fmla="val 4177309"/>
                <a:gd name="f114" fmla="val 2172147"/>
                <a:gd name="f115" fmla="val 1394603"/>
                <a:gd name="f116" fmla="val 5686137"/>
                <a:gd name="f117" fmla="val 771046"/>
                <a:gd name="f118" fmla="val 4817913"/>
                <a:gd name="f119" fmla="val 396864"/>
                <a:gd name="f120" fmla="val 4297000"/>
                <a:gd name="f121" fmla="val 3939728"/>
                <a:gd name="f122" fmla="val 3263748"/>
                <a:gd name="f123" fmla="val 1461170"/>
                <a:gd name="f124" fmla="val 1955141"/>
                <a:gd name="f125" fmla="+- 0 0 -90"/>
                <a:gd name="f126" fmla="*/ f3 1 5769111"/>
                <a:gd name="f127" fmla="*/ f4 1 6229400"/>
                <a:gd name="f128" fmla="val f5"/>
                <a:gd name="f129" fmla="val f6"/>
                <a:gd name="f130" fmla="val f7"/>
                <a:gd name="f131" fmla="*/ f125 f0 1"/>
                <a:gd name="f132" fmla="+- f130 0 f128"/>
                <a:gd name="f133" fmla="+- f129 0 f128"/>
                <a:gd name="f134" fmla="*/ f131 1 f2"/>
                <a:gd name="f135" fmla="*/ f133 1 5769111"/>
                <a:gd name="f136" fmla="*/ f132 1 6229400"/>
                <a:gd name="f137" fmla="*/ 3882695 f133 1"/>
                <a:gd name="f138" fmla="*/ 0 f132 1"/>
                <a:gd name="f139" fmla="*/ 5691883 f133 1"/>
                <a:gd name="f140" fmla="*/ 557381 f132 1"/>
                <a:gd name="f141" fmla="*/ 5769111 f133 1"/>
                <a:gd name="f142" fmla="*/ 620523 f132 1"/>
                <a:gd name="f143" fmla="*/ 1675390 f132 1"/>
                <a:gd name="f144" fmla="*/ 5711488 f133 1"/>
                <a:gd name="f145" fmla="*/ 1585205 f132 1"/>
                <a:gd name="f146" fmla="*/ 5566027 f133 1"/>
                <a:gd name="f147" fmla="*/ 1402571 f132 1"/>
                <a:gd name="f148" fmla="*/ 4858734 f133 1"/>
                <a:gd name="f149" fmla="*/ 886639 f132 1"/>
                <a:gd name="f150" fmla="*/ 694858 f132 1"/>
                <a:gd name="f151" fmla="*/ 2727046 f133 1"/>
                <a:gd name="f152" fmla="*/ 905053 f132 1"/>
                <a:gd name="f153" fmla="*/ 1697186 f133 1"/>
                <a:gd name="f154" fmla="*/ 1483638 f132 1"/>
                <a:gd name="f155" fmla="*/ 989279 f133 1"/>
                <a:gd name="f156" fmla="*/ 2312139 f132 1"/>
                <a:gd name="f157" fmla="*/ 735615 f133 1"/>
                <a:gd name="f158" fmla="*/ 3263863 f132 1"/>
                <a:gd name="f159" fmla="*/ 1154424 f133 1"/>
                <a:gd name="f160" fmla="*/ 4128614 f132 1"/>
                <a:gd name="f161" fmla="*/ 1379768 f133 1"/>
                <a:gd name="f162" fmla="*/ 4427981 f132 1"/>
                <a:gd name="f163" fmla="*/ 2239456 f133 1"/>
                <a:gd name="f164" fmla="*/ 5256947 f132 1"/>
                <a:gd name="f165" fmla="*/ 3369727 f133 1"/>
                <a:gd name="f166" fmla="*/ 5534658 f132 1"/>
                <a:gd name="f167" fmla="*/ 4096760 f133 1"/>
                <a:gd name="f168" fmla="*/ 5357817 f132 1"/>
                <a:gd name="f169" fmla="*/ 4881905 f133 1"/>
                <a:gd name="f170" fmla="*/ 4847212 f132 1"/>
                <a:gd name="f171" fmla="*/ 5075739 f133 1"/>
                <a:gd name="f172" fmla="*/ 4705346 f132 1"/>
                <a:gd name="f173" fmla="*/ 5759930 f133 1"/>
                <a:gd name="f174" fmla="*/ 4166809 f132 1"/>
                <a:gd name="f175" fmla="*/ 4157764 f132 1"/>
                <a:gd name="f176" fmla="*/ 5074612 f132 1"/>
                <a:gd name="f177" fmla="*/ 5636252 f133 1"/>
                <a:gd name="f178" fmla="*/ 5174208 f132 1"/>
                <a:gd name="f179" fmla="*/ 5334922 f133 1"/>
                <a:gd name="f180" fmla="*/ 5394528 f132 1"/>
                <a:gd name="f181" fmla="*/ 6229400 f132 1"/>
                <a:gd name="f182" fmla="*/ 771046 f133 1"/>
                <a:gd name="f183" fmla="*/ 4817913 f132 1"/>
                <a:gd name="f184" fmla="*/ 0 f133 1"/>
                <a:gd name="f185" fmla="*/ 3263748 f132 1"/>
                <a:gd name="f186" fmla="+- f134 0 f1"/>
                <a:gd name="f187" fmla="*/ f137 1 5769111"/>
                <a:gd name="f188" fmla="*/ f138 1 6229400"/>
                <a:gd name="f189" fmla="*/ f139 1 5769111"/>
                <a:gd name="f190" fmla="*/ f140 1 6229400"/>
                <a:gd name="f191" fmla="*/ f141 1 5769111"/>
                <a:gd name="f192" fmla="*/ f142 1 6229400"/>
                <a:gd name="f193" fmla="*/ f143 1 6229400"/>
                <a:gd name="f194" fmla="*/ f144 1 5769111"/>
                <a:gd name="f195" fmla="*/ f145 1 6229400"/>
                <a:gd name="f196" fmla="*/ f146 1 5769111"/>
                <a:gd name="f197" fmla="*/ f147 1 6229400"/>
                <a:gd name="f198" fmla="*/ f148 1 5769111"/>
                <a:gd name="f199" fmla="*/ f149 1 6229400"/>
                <a:gd name="f200" fmla="*/ f150 1 6229400"/>
                <a:gd name="f201" fmla="*/ f151 1 5769111"/>
                <a:gd name="f202" fmla="*/ f152 1 6229400"/>
                <a:gd name="f203" fmla="*/ f153 1 5769111"/>
                <a:gd name="f204" fmla="*/ f154 1 6229400"/>
                <a:gd name="f205" fmla="*/ f155 1 5769111"/>
                <a:gd name="f206" fmla="*/ f156 1 6229400"/>
                <a:gd name="f207" fmla="*/ f157 1 5769111"/>
                <a:gd name="f208" fmla="*/ f158 1 6229400"/>
                <a:gd name="f209" fmla="*/ f159 1 5769111"/>
                <a:gd name="f210" fmla="*/ f160 1 6229400"/>
                <a:gd name="f211" fmla="*/ f161 1 5769111"/>
                <a:gd name="f212" fmla="*/ f162 1 6229400"/>
                <a:gd name="f213" fmla="*/ f163 1 5769111"/>
                <a:gd name="f214" fmla="*/ f164 1 6229400"/>
                <a:gd name="f215" fmla="*/ f165 1 5769111"/>
                <a:gd name="f216" fmla="*/ f166 1 6229400"/>
                <a:gd name="f217" fmla="*/ f167 1 5769111"/>
                <a:gd name="f218" fmla="*/ f168 1 6229400"/>
                <a:gd name="f219" fmla="*/ f169 1 5769111"/>
                <a:gd name="f220" fmla="*/ f170 1 6229400"/>
                <a:gd name="f221" fmla="*/ f171 1 5769111"/>
                <a:gd name="f222" fmla="*/ f172 1 6229400"/>
                <a:gd name="f223" fmla="*/ f173 1 5769111"/>
                <a:gd name="f224" fmla="*/ f174 1 6229400"/>
                <a:gd name="f225" fmla="*/ f175 1 6229400"/>
                <a:gd name="f226" fmla="*/ f176 1 6229400"/>
                <a:gd name="f227" fmla="*/ f177 1 5769111"/>
                <a:gd name="f228" fmla="*/ f178 1 6229400"/>
                <a:gd name="f229" fmla="*/ f179 1 5769111"/>
                <a:gd name="f230" fmla="*/ f180 1 6229400"/>
                <a:gd name="f231" fmla="*/ f181 1 6229400"/>
                <a:gd name="f232" fmla="*/ f182 1 5769111"/>
                <a:gd name="f233" fmla="*/ f183 1 6229400"/>
                <a:gd name="f234" fmla="*/ f184 1 5769111"/>
                <a:gd name="f235" fmla="*/ f185 1 6229400"/>
                <a:gd name="f236" fmla="*/ f128 1 f135"/>
                <a:gd name="f237" fmla="*/ f129 1 f135"/>
                <a:gd name="f238" fmla="*/ f128 1 f136"/>
                <a:gd name="f239" fmla="*/ f130 1 f136"/>
                <a:gd name="f240" fmla="*/ f187 1 f135"/>
                <a:gd name="f241" fmla="*/ f188 1 f136"/>
                <a:gd name="f242" fmla="*/ f189 1 f135"/>
                <a:gd name="f243" fmla="*/ f190 1 f136"/>
                <a:gd name="f244" fmla="*/ f191 1 f135"/>
                <a:gd name="f245" fmla="*/ f192 1 f136"/>
                <a:gd name="f246" fmla="*/ f193 1 f136"/>
                <a:gd name="f247" fmla="*/ f194 1 f135"/>
                <a:gd name="f248" fmla="*/ f195 1 f136"/>
                <a:gd name="f249" fmla="*/ f196 1 f135"/>
                <a:gd name="f250" fmla="*/ f197 1 f136"/>
                <a:gd name="f251" fmla="*/ f198 1 f135"/>
                <a:gd name="f252" fmla="*/ f199 1 f136"/>
                <a:gd name="f253" fmla="*/ f200 1 f136"/>
                <a:gd name="f254" fmla="*/ f201 1 f135"/>
                <a:gd name="f255" fmla="*/ f202 1 f136"/>
                <a:gd name="f256" fmla="*/ f203 1 f135"/>
                <a:gd name="f257" fmla="*/ f204 1 f136"/>
                <a:gd name="f258" fmla="*/ f205 1 f135"/>
                <a:gd name="f259" fmla="*/ f206 1 f136"/>
                <a:gd name="f260" fmla="*/ f207 1 f135"/>
                <a:gd name="f261" fmla="*/ f208 1 f136"/>
                <a:gd name="f262" fmla="*/ f209 1 f135"/>
                <a:gd name="f263" fmla="*/ f210 1 f136"/>
                <a:gd name="f264" fmla="*/ f211 1 f135"/>
                <a:gd name="f265" fmla="*/ f212 1 f136"/>
                <a:gd name="f266" fmla="*/ f213 1 f135"/>
                <a:gd name="f267" fmla="*/ f214 1 f136"/>
                <a:gd name="f268" fmla="*/ f215 1 f135"/>
                <a:gd name="f269" fmla="*/ f216 1 f136"/>
                <a:gd name="f270" fmla="*/ f217 1 f135"/>
                <a:gd name="f271" fmla="*/ f218 1 f136"/>
                <a:gd name="f272" fmla="*/ f219 1 f135"/>
                <a:gd name="f273" fmla="*/ f220 1 f136"/>
                <a:gd name="f274" fmla="*/ f221 1 f135"/>
                <a:gd name="f275" fmla="*/ f222 1 f136"/>
                <a:gd name="f276" fmla="*/ f223 1 f135"/>
                <a:gd name="f277" fmla="*/ f224 1 f136"/>
                <a:gd name="f278" fmla="*/ f225 1 f136"/>
                <a:gd name="f279" fmla="*/ f226 1 f136"/>
                <a:gd name="f280" fmla="*/ f227 1 f135"/>
                <a:gd name="f281" fmla="*/ f228 1 f136"/>
                <a:gd name="f282" fmla="*/ f229 1 f135"/>
                <a:gd name="f283" fmla="*/ f230 1 f136"/>
                <a:gd name="f284" fmla="*/ f231 1 f136"/>
                <a:gd name="f285" fmla="*/ f232 1 f135"/>
                <a:gd name="f286" fmla="*/ f233 1 f136"/>
                <a:gd name="f287" fmla="*/ f234 1 f135"/>
                <a:gd name="f288" fmla="*/ f235 1 f136"/>
                <a:gd name="f289" fmla="*/ f236 f126 1"/>
                <a:gd name="f290" fmla="*/ f237 f126 1"/>
                <a:gd name="f291" fmla="*/ f239 f127 1"/>
                <a:gd name="f292" fmla="*/ f238 f127 1"/>
                <a:gd name="f293" fmla="*/ f240 f126 1"/>
                <a:gd name="f294" fmla="*/ f241 f127 1"/>
                <a:gd name="f295" fmla="*/ f242 f126 1"/>
                <a:gd name="f296" fmla="*/ f243 f127 1"/>
                <a:gd name="f297" fmla="*/ f244 f126 1"/>
                <a:gd name="f298" fmla="*/ f245 f127 1"/>
                <a:gd name="f299" fmla="*/ f246 f127 1"/>
                <a:gd name="f300" fmla="*/ f247 f126 1"/>
                <a:gd name="f301" fmla="*/ f248 f127 1"/>
                <a:gd name="f302" fmla="*/ f249 f126 1"/>
                <a:gd name="f303" fmla="*/ f250 f127 1"/>
                <a:gd name="f304" fmla="*/ f251 f126 1"/>
                <a:gd name="f305" fmla="*/ f252 f127 1"/>
                <a:gd name="f306" fmla="*/ f253 f127 1"/>
                <a:gd name="f307" fmla="*/ f254 f126 1"/>
                <a:gd name="f308" fmla="*/ f255 f127 1"/>
                <a:gd name="f309" fmla="*/ f256 f126 1"/>
                <a:gd name="f310" fmla="*/ f257 f127 1"/>
                <a:gd name="f311" fmla="*/ f258 f126 1"/>
                <a:gd name="f312" fmla="*/ f259 f127 1"/>
                <a:gd name="f313" fmla="*/ f260 f126 1"/>
                <a:gd name="f314" fmla="*/ f261 f127 1"/>
                <a:gd name="f315" fmla="*/ f262 f126 1"/>
                <a:gd name="f316" fmla="*/ f263 f127 1"/>
                <a:gd name="f317" fmla="*/ f264 f126 1"/>
                <a:gd name="f318" fmla="*/ f265 f127 1"/>
                <a:gd name="f319" fmla="*/ f266 f126 1"/>
                <a:gd name="f320" fmla="*/ f267 f127 1"/>
                <a:gd name="f321" fmla="*/ f268 f126 1"/>
                <a:gd name="f322" fmla="*/ f269 f127 1"/>
                <a:gd name="f323" fmla="*/ f270 f126 1"/>
                <a:gd name="f324" fmla="*/ f271 f127 1"/>
                <a:gd name="f325" fmla="*/ f272 f126 1"/>
                <a:gd name="f326" fmla="*/ f273 f127 1"/>
                <a:gd name="f327" fmla="*/ f274 f126 1"/>
                <a:gd name="f328" fmla="*/ f275 f127 1"/>
                <a:gd name="f329" fmla="*/ f276 f126 1"/>
                <a:gd name="f330" fmla="*/ f277 f127 1"/>
                <a:gd name="f331" fmla="*/ f278 f127 1"/>
                <a:gd name="f332" fmla="*/ f279 f127 1"/>
                <a:gd name="f333" fmla="*/ f280 f126 1"/>
                <a:gd name="f334" fmla="*/ f281 f127 1"/>
                <a:gd name="f335" fmla="*/ f282 f126 1"/>
                <a:gd name="f336" fmla="*/ f283 f127 1"/>
                <a:gd name="f337" fmla="*/ f284 f127 1"/>
                <a:gd name="f338" fmla="*/ f285 f126 1"/>
                <a:gd name="f339" fmla="*/ f286 f127 1"/>
                <a:gd name="f340" fmla="*/ f287 f126 1"/>
                <a:gd name="f341" fmla="*/ f288 f127 1"/>
              </a:gdLst>
              <a:ahLst/>
              <a:cxnLst>
                <a:cxn ang="3cd4">
                  <a:pos x="hc" y="t"/>
                </a:cxn>
                <a:cxn ang="0">
                  <a:pos x="r" y="vc"/>
                </a:cxn>
                <a:cxn ang="cd4">
                  <a:pos x="hc" y="b"/>
                </a:cxn>
                <a:cxn ang="cd2">
                  <a:pos x="l" y="vc"/>
                </a:cxn>
                <a:cxn ang="f186">
                  <a:pos x="f293" y="f294"/>
                </a:cxn>
                <a:cxn ang="f186">
                  <a:pos x="f295" y="f296"/>
                </a:cxn>
                <a:cxn ang="f186">
                  <a:pos x="f297" y="f298"/>
                </a:cxn>
                <a:cxn ang="f186">
                  <a:pos x="f297" y="f299"/>
                </a:cxn>
                <a:cxn ang="f186">
                  <a:pos x="f300" y="f301"/>
                </a:cxn>
                <a:cxn ang="f186">
                  <a:pos x="f302" y="f303"/>
                </a:cxn>
                <a:cxn ang="f186">
                  <a:pos x="f304" y="f305"/>
                </a:cxn>
                <a:cxn ang="f186">
                  <a:pos x="f293" y="f306"/>
                </a:cxn>
                <a:cxn ang="f186">
                  <a:pos x="f307" y="f308"/>
                </a:cxn>
                <a:cxn ang="f186">
                  <a:pos x="f309" y="f310"/>
                </a:cxn>
                <a:cxn ang="f186">
                  <a:pos x="f311" y="f312"/>
                </a:cxn>
                <a:cxn ang="f186">
                  <a:pos x="f313" y="f314"/>
                </a:cxn>
                <a:cxn ang="f186">
                  <a:pos x="f315" y="f316"/>
                </a:cxn>
                <a:cxn ang="f186">
                  <a:pos x="f317" y="f318"/>
                </a:cxn>
                <a:cxn ang="f186">
                  <a:pos x="f319" y="f320"/>
                </a:cxn>
                <a:cxn ang="f186">
                  <a:pos x="f321" y="f322"/>
                </a:cxn>
                <a:cxn ang="f186">
                  <a:pos x="f323" y="f324"/>
                </a:cxn>
                <a:cxn ang="f186">
                  <a:pos x="f325" y="f326"/>
                </a:cxn>
                <a:cxn ang="f186">
                  <a:pos x="f327" y="f328"/>
                </a:cxn>
                <a:cxn ang="f186">
                  <a:pos x="f329" y="f330"/>
                </a:cxn>
                <a:cxn ang="f186">
                  <a:pos x="f297" y="f331"/>
                </a:cxn>
                <a:cxn ang="f186">
                  <a:pos x="f297" y="f332"/>
                </a:cxn>
                <a:cxn ang="f186">
                  <a:pos x="f333" y="f334"/>
                </a:cxn>
                <a:cxn ang="f186">
                  <a:pos x="f335" y="f336"/>
                </a:cxn>
                <a:cxn ang="f186">
                  <a:pos x="f321" y="f337"/>
                </a:cxn>
                <a:cxn ang="f186">
                  <a:pos x="f338" y="f339"/>
                </a:cxn>
                <a:cxn ang="f186">
                  <a:pos x="f340" y="f341"/>
                </a:cxn>
                <a:cxn ang="f186">
                  <a:pos x="f293" y="f294"/>
                </a:cxn>
              </a:cxnLst>
              <a:rect l="f289" t="f292" r="f290" b="f291"/>
              <a:pathLst>
                <a:path w="5769111" h="6229400">
                  <a:moveTo>
                    <a:pt x="f8" y="f5"/>
                  </a:moveTo>
                  <a:cubicBezTo>
                    <a:pt x="f9" y="f5"/>
                    <a:pt x="f10" y="f11"/>
                    <a:pt x="f12" y="f13"/>
                  </a:cubicBezTo>
                  <a:lnTo>
                    <a:pt x="f6" y="f14"/>
                  </a:lnTo>
                  <a:lnTo>
                    <a:pt x="f6" y="f15"/>
                  </a:lnTo>
                  <a:lnTo>
                    <a:pt x="f16" y="f17"/>
                  </a:lnTo>
                  <a:cubicBezTo>
                    <a:pt x="f18" y="f19"/>
                    <a:pt x="f20" y="f21"/>
                    <a:pt x="f22" y="f23"/>
                  </a:cubicBezTo>
                  <a:cubicBezTo>
                    <a:pt x="f24" y="f25"/>
                    <a:pt x="f26" y="f27"/>
                    <a:pt x="f28" y="f29"/>
                  </a:cubicBezTo>
                  <a:cubicBezTo>
                    <a:pt x="f30" y="f31"/>
                    <a:pt x="f32" y="f33"/>
                    <a:pt x="f8" y="f33"/>
                  </a:cubicBezTo>
                  <a:cubicBezTo>
                    <a:pt x="f34" y="f33"/>
                    <a:pt x="f35" y="f36"/>
                    <a:pt x="f37" y="f38"/>
                  </a:cubicBezTo>
                  <a:cubicBezTo>
                    <a:pt x="f39" y="f40"/>
                    <a:pt x="f41" y="f42"/>
                    <a:pt x="f43" y="f44"/>
                  </a:cubicBezTo>
                  <a:cubicBezTo>
                    <a:pt x="f45" y="f46"/>
                    <a:pt x="f47" y="f48"/>
                    <a:pt x="f49" y="f50"/>
                  </a:cubicBezTo>
                  <a:cubicBezTo>
                    <a:pt x="f51" y="f52"/>
                    <a:pt x="f53" y="f54"/>
                    <a:pt x="f53" y="f55"/>
                  </a:cubicBezTo>
                  <a:cubicBezTo>
                    <a:pt x="f53" y="f56"/>
                    <a:pt x="f57" y="f58"/>
                    <a:pt x="f59" y="f60"/>
                  </a:cubicBezTo>
                  <a:cubicBezTo>
                    <a:pt x="f61" y="f62"/>
                    <a:pt x="f63" y="f64"/>
                    <a:pt x="f65" y="f66"/>
                  </a:cubicBezTo>
                  <a:cubicBezTo>
                    <a:pt x="f67" y="f68"/>
                    <a:pt x="f69" y="f70"/>
                    <a:pt x="f71" y="f72"/>
                  </a:cubicBezTo>
                  <a:cubicBezTo>
                    <a:pt x="f73" y="f74"/>
                    <a:pt x="f75" y="f76"/>
                    <a:pt x="f77" y="f76"/>
                  </a:cubicBezTo>
                  <a:cubicBezTo>
                    <a:pt x="f78" y="f76"/>
                    <a:pt x="f79" y="f80"/>
                    <a:pt x="f81" y="f82"/>
                  </a:cubicBezTo>
                  <a:cubicBezTo>
                    <a:pt x="f83" y="f84"/>
                    <a:pt x="f85" y="f86"/>
                    <a:pt x="f87" y="f88"/>
                  </a:cubicBezTo>
                  <a:cubicBezTo>
                    <a:pt x="f89" y="f90"/>
                    <a:pt x="f91" y="f92"/>
                    <a:pt x="f93" y="f94"/>
                  </a:cubicBezTo>
                  <a:cubicBezTo>
                    <a:pt x="f95" y="f96"/>
                    <a:pt x="f97" y="f98"/>
                    <a:pt x="f99" y="f100"/>
                  </a:cubicBezTo>
                  <a:lnTo>
                    <a:pt x="f6" y="f101"/>
                  </a:lnTo>
                  <a:lnTo>
                    <a:pt x="f6" y="f102"/>
                  </a:lnTo>
                  <a:lnTo>
                    <a:pt x="f103" y="f104"/>
                  </a:lnTo>
                  <a:cubicBezTo>
                    <a:pt x="f105" y="f106"/>
                    <a:pt x="f107" y="f108"/>
                    <a:pt x="f109" y="f110"/>
                  </a:cubicBezTo>
                  <a:cubicBezTo>
                    <a:pt x="f111" y="f112"/>
                    <a:pt x="f113" y="f7"/>
                    <a:pt x="f77" y="f7"/>
                  </a:cubicBezTo>
                  <a:cubicBezTo>
                    <a:pt x="f114" y="f7"/>
                    <a:pt x="f115" y="f116"/>
                    <a:pt x="f117" y="f118"/>
                  </a:cubicBezTo>
                  <a:cubicBezTo>
                    <a:pt x="f119" y="f120"/>
                    <a:pt x="f5" y="f121"/>
                    <a:pt x="f5" y="f122"/>
                  </a:cubicBezTo>
                  <a:cubicBezTo>
                    <a:pt x="f5" y="f123"/>
                    <a:pt x="f124" y="f5"/>
                    <a:pt x="f8" y="f5"/>
                  </a:cubicBezTo>
                  <a:close/>
                </a:path>
              </a:pathLst>
            </a:custGeom>
            <a:gradFill>
              <a:gsLst>
                <a:gs pos="0">
                  <a:srgbClr val="FFFFFF">
                    <a:alpha val="10000"/>
                  </a:srgbClr>
                </a:gs>
                <a:gs pos="100000">
                  <a:srgbClr val="4EA72E">
                    <a:alpha val="10000"/>
                  </a:srgbClr>
                </a:gs>
              </a:gsLst>
              <a:lin ang="12000000"/>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grpSp>
      <p:pic>
        <p:nvPicPr>
          <p:cNvPr id="10" name="Graphic 6" descr="Handshake">
            <a:extLst>
              <a:ext uri="{FF2B5EF4-FFF2-40B4-BE49-F238E27FC236}">
                <a16:creationId xmlns:a16="http://schemas.microsoft.com/office/drawing/2014/main" id="{386E1E39-E8A0-EC3F-FB29-0A8049FE7F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728" y="1629085"/>
            <a:ext cx="3620018" cy="3620018"/>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8963E-0792-62A7-DE33-107863EC7C9A}"/>
              </a:ext>
            </a:extLst>
          </p:cNvPr>
          <p:cNvSpPr>
            <a:spLocks noGrp="1"/>
          </p:cNvSpPr>
          <p:nvPr>
            <p:ph type="title"/>
          </p:nvPr>
        </p:nvSpPr>
        <p:spPr>
          <a:xfrm>
            <a:off x="635000" y="640823"/>
            <a:ext cx="3418659" cy="5583148"/>
          </a:xfrm>
        </p:spPr>
        <p:txBody>
          <a:bodyPr anchor="ctr">
            <a:normAutofit/>
          </a:bodyPr>
          <a:lstStyle/>
          <a:p>
            <a:r>
              <a:rPr lang="en-GB" sz="5400"/>
              <a:t>Table of content</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6E37B0-3C59-9C5C-B0DF-5A76D225E7A3}"/>
              </a:ext>
            </a:extLst>
          </p:cNvPr>
          <p:cNvGraphicFramePr>
            <a:graphicFrameLocks noGrp="1"/>
          </p:cNvGraphicFramePr>
          <p:nvPr>
            <p:ph idx="1"/>
            <p:extLst>
              <p:ext uri="{D42A27DB-BD31-4B8C-83A1-F6EECF244321}">
                <p14:modId xmlns:p14="http://schemas.microsoft.com/office/powerpoint/2010/main" val="32127546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39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2A6CB-0955-1E7A-D92E-C4914DB5C96D}"/>
              </a:ext>
            </a:extLst>
          </p:cNvPr>
          <p:cNvSpPr>
            <a:spLocks noGrp="1"/>
          </p:cNvSpPr>
          <p:nvPr>
            <p:ph type="title"/>
          </p:nvPr>
        </p:nvSpPr>
        <p:spPr>
          <a:xfrm>
            <a:off x="635000" y="640823"/>
            <a:ext cx="3418659" cy="5583148"/>
          </a:xfrm>
        </p:spPr>
        <p:txBody>
          <a:bodyPr anchor="ctr">
            <a:normAutofit/>
          </a:bodyPr>
          <a:lstStyle/>
          <a:p>
            <a:r>
              <a:rPr lang="en-GB" sz="5400"/>
              <a:t>Executive Summary</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FE5968-C475-857A-42C1-7C237357D70B}"/>
              </a:ext>
            </a:extLst>
          </p:cNvPr>
          <p:cNvGraphicFramePr>
            <a:graphicFrameLocks noGrp="1"/>
          </p:cNvGraphicFramePr>
          <p:nvPr>
            <p:ph idx="1"/>
            <p:extLst>
              <p:ext uri="{D42A27DB-BD31-4B8C-83A1-F6EECF244321}">
                <p14:modId xmlns:p14="http://schemas.microsoft.com/office/powerpoint/2010/main" val="349991815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90BD-C33F-50CD-81FE-BE37CABB0917}"/>
              </a:ext>
            </a:extLst>
          </p:cNvPr>
          <p:cNvSpPr>
            <a:spLocks noGrp="1"/>
          </p:cNvSpPr>
          <p:nvPr>
            <p:ph type="title"/>
          </p:nvPr>
        </p:nvSpPr>
        <p:spPr>
          <a:xfrm>
            <a:off x="838203" y="365130"/>
            <a:ext cx="10515600" cy="609232"/>
          </a:xfrm>
        </p:spPr>
        <p:txBody>
          <a:bodyPr>
            <a:normAutofit fontScale="90000"/>
          </a:bodyPr>
          <a:lstStyle/>
          <a:p>
            <a:r>
              <a:rPr lang="en-GB"/>
              <a:t>Data Description</a:t>
            </a:r>
            <a:endParaRPr lang="en-GB" dirty="0"/>
          </a:p>
        </p:txBody>
      </p:sp>
      <p:sp>
        <p:nvSpPr>
          <p:cNvPr id="3" name="Content Placeholder 2">
            <a:extLst>
              <a:ext uri="{FF2B5EF4-FFF2-40B4-BE49-F238E27FC236}">
                <a16:creationId xmlns:a16="http://schemas.microsoft.com/office/drawing/2014/main" id="{97F21F9C-1E1F-F42A-F94B-3B14F44D0944}"/>
              </a:ext>
            </a:extLst>
          </p:cNvPr>
          <p:cNvSpPr>
            <a:spLocks noGrp="1"/>
          </p:cNvSpPr>
          <p:nvPr>
            <p:ph idx="1"/>
          </p:nvPr>
        </p:nvSpPr>
        <p:spPr>
          <a:xfrm>
            <a:off x="374754" y="1139252"/>
            <a:ext cx="11422505" cy="5037711"/>
          </a:xfrm>
        </p:spPr>
        <p:txBody>
          <a:bodyPr>
            <a:noAutofit/>
          </a:bodyPr>
          <a:lstStyle/>
          <a:p>
            <a:r>
              <a:rPr lang="en-US" sz="1100"/>
              <a:t>This dataset contains 974 rows of customer entries and the following columns:</a:t>
            </a:r>
            <a:endParaRPr lang="en-GB" sz="1100"/>
          </a:p>
          <a:p>
            <a:pPr lvl="0"/>
            <a:r>
              <a:rPr lang="en-US" sz="1100" b="1"/>
              <a:t>Customer ID:</a:t>
            </a:r>
            <a:r>
              <a:rPr lang="en-US" sz="1100"/>
              <a:t> A unique identifier assigned to each customer. May appear more than once if the customer owns multiple devices.</a:t>
            </a:r>
            <a:endParaRPr lang="en-GB" sz="1100"/>
          </a:p>
          <a:p>
            <a:pPr lvl="0"/>
            <a:r>
              <a:rPr lang="en-US" sz="1100" b="1"/>
              <a:t>Full Name:</a:t>
            </a:r>
            <a:r>
              <a:rPr lang="en-US" sz="1100"/>
              <a:t> The full name of the customer. Names reflect a balance across Nigerian ethnicities and regions.</a:t>
            </a:r>
            <a:endParaRPr lang="en-GB" sz="1100"/>
          </a:p>
          <a:p>
            <a:pPr lvl="0"/>
            <a:r>
              <a:rPr lang="en-US" sz="1100" b="1"/>
              <a:t>Date of Purchase:</a:t>
            </a:r>
            <a:r>
              <a:rPr lang="en-US" sz="1100"/>
              <a:t> Month and year the device or plan was purchased. All entries are from 2025.</a:t>
            </a:r>
            <a:endParaRPr lang="en-GB" sz="1100"/>
          </a:p>
          <a:p>
            <a:pPr lvl="0"/>
            <a:r>
              <a:rPr lang="en-US" sz="1100" b="1"/>
              <a:t>Age:</a:t>
            </a:r>
            <a:r>
              <a:rPr lang="en-US" sz="1100"/>
              <a:t> Age of the customer (between 16 and 80). Rules apply to age and purchasing behavior.</a:t>
            </a:r>
            <a:endParaRPr lang="en-GB" sz="1100"/>
          </a:p>
          <a:p>
            <a:pPr lvl="0"/>
            <a:r>
              <a:rPr lang="en-US" sz="1100" b="1"/>
              <a:t>State:</a:t>
            </a:r>
            <a:r>
              <a:rPr lang="en-US" sz="1100"/>
              <a:t> Nigerian state where the customer resides, including the FCT.</a:t>
            </a:r>
            <a:endParaRPr lang="en-GB" sz="1100"/>
          </a:p>
          <a:p>
            <a:pPr lvl="0"/>
            <a:r>
              <a:rPr lang="en-US" sz="1100" b="1"/>
              <a:t>MTN Device:</a:t>
            </a:r>
            <a:r>
              <a:rPr lang="en-US" sz="1100"/>
              <a:t> Device purchased by the customer. Includes: Mobile SIM Card, Broadband MiFi, 4G Router, 5G Broadband Router.</a:t>
            </a:r>
            <a:endParaRPr lang="en-GB" sz="1100"/>
          </a:p>
          <a:p>
            <a:pPr lvl="0"/>
            <a:r>
              <a:rPr lang="en-US" sz="1100" b="1"/>
              <a:t>Gender:</a:t>
            </a:r>
            <a:r>
              <a:rPr lang="en-US" sz="1100"/>
              <a:t> Gender of the customer (Male or Female).</a:t>
            </a:r>
            <a:endParaRPr lang="en-GB" sz="1100"/>
          </a:p>
          <a:p>
            <a:pPr lvl="0"/>
            <a:r>
              <a:rPr lang="en-US" sz="1100" b="1"/>
              <a:t>Satisfaction Rate:</a:t>
            </a:r>
            <a:r>
              <a:rPr lang="en-US" sz="1100"/>
              <a:t> A score from 0 to 5 reflecting the customer’s satisfaction.</a:t>
            </a:r>
            <a:endParaRPr lang="en-GB" sz="1100"/>
          </a:p>
          <a:p>
            <a:pPr lvl="0"/>
            <a:r>
              <a:rPr lang="en-US" sz="1100" b="1"/>
              <a:t>Customer Review:</a:t>
            </a:r>
            <a:r>
              <a:rPr lang="en-US" sz="1100"/>
              <a:t> Categorical review of the customer experience: Poor, Fair, Good, Very Good, Excellent.</a:t>
            </a:r>
            <a:endParaRPr lang="en-GB" sz="1100"/>
          </a:p>
          <a:p>
            <a:pPr lvl="0"/>
            <a:r>
              <a:rPr lang="en-US" sz="1100" b="1"/>
              <a:t>Customer Tenure in months:</a:t>
            </a:r>
            <a:r>
              <a:rPr lang="en-US" sz="1100"/>
              <a:t> How long the customer has been subscribed (in months).</a:t>
            </a:r>
            <a:endParaRPr lang="en-GB" sz="1100"/>
          </a:p>
          <a:p>
            <a:pPr lvl="0"/>
            <a:r>
              <a:rPr lang="en-US" sz="1100" b="1"/>
              <a:t>Subscription Plan:</a:t>
            </a:r>
            <a:r>
              <a:rPr lang="en-US" sz="1100"/>
              <a:t> The name of the MTN data plan purchased (e.g., 60GB Monthly Broadband Plan, 7GB Monthly Plan, etc.).</a:t>
            </a:r>
            <a:endParaRPr lang="en-GB" sz="1100"/>
          </a:p>
          <a:p>
            <a:pPr lvl="0"/>
            <a:r>
              <a:rPr lang="en-US" sz="1100" b="1"/>
              <a:t>Unit Price:</a:t>
            </a:r>
            <a:r>
              <a:rPr lang="en-US" sz="1100"/>
              <a:t> Cost of the data plan in Nigerian Naira (₦).</a:t>
            </a:r>
            <a:endParaRPr lang="en-GB" sz="1100"/>
          </a:p>
          <a:p>
            <a:pPr lvl="0"/>
            <a:r>
              <a:rPr lang="en-US" sz="1100" b="1"/>
              <a:t>Data Usage:</a:t>
            </a:r>
            <a:r>
              <a:rPr lang="en-US" sz="1100"/>
              <a:t> Estimated data usage in gigabytes (GB). Not necessarily equal to the plan size—it reflects usage behavior.</a:t>
            </a:r>
            <a:endParaRPr lang="en-GB" sz="1100"/>
          </a:p>
          <a:p>
            <a:pPr lvl="0"/>
            <a:r>
              <a:rPr lang="en-US" sz="1100" b="1"/>
              <a:t>Number of Times Purchased:</a:t>
            </a:r>
            <a:r>
              <a:rPr lang="en-US" sz="1100"/>
              <a:t> How many times the plan was purchased within the month (simulates customer consumption rate).</a:t>
            </a:r>
            <a:endParaRPr lang="en-GB" sz="1100"/>
          </a:p>
          <a:p>
            <a:pPr lvl="0"/>
            <a:r>
              <a:rPr lang="en-US" sz="1100" b="1"/>
              <a:t>Total Revenue:</a:t>
            </a:r>
            <a:r>
              <a:rPr lang="en-US" sz="1100"/>
              <a:t> Total amount spent by the customer (calculated as Unit Price × Number of Times Purchased).</a:t>
            </a:r>
            <a:endParaRPr lang="en-GB" sz="1100"/>
          </a:p>
          <a:p>
            <a:pPr lvl="0"/>
            <a:r>
              <a:rPr lang="en-US" sz="1100" b="1"/>
              <a:t>Customer Churn Status:</a:t>
            </a:r>
            <a:r>
              <a:rPr lang="en-US" sz="1100"/>
              <a:t> Indicates whether the customer has churned (Yes) or is still active (No).</a:t>
            </a:r>
            <a:endParaRPr lang="en-GB" sz="1100"/>
          </a:p>
          <a:p>
            <a:pPr lvl="0"/>
            <a:r>
              <a:rPr lang="en-US" sz="1100" b="1"/>
              <a:t>Reasons for Churn:</a:t>
            </a:r>
            <a:r>
              <a:rPr lang="en-US" sz="1100"/>
              <a:t> If churned, this field shows the reason (e.g., Poor Network, Relocation, High Call Tariffs, etc.). Empty for active customers</a:t>
            </a:r>
            <a:endParaRPr lang="en-GB" sz="1100"/>
          </a:p>
          <a:p>
            <a:r>
              <a:rPr lang="en-US" sz="1100"/>
              <a:t> </a:t>
            </a:r>
            <a:endParaRPr lang="en-GB" sz="1100"/>
          </a:p>
          <a:p>
            <a:endParaRPr lang="en-GB" sz="1100" dirty="0"/>
          </a:p>
        </p:txBody>
      </p:sp>
    </p:spTree>
    <p:extLst>
      <p:ext uri="{BB962C8B-B14F-4D97-AF65-F5344CB8AC3E}">
        <p14:creationId xmlns:p14="http://schemas.microsoft.com/office/powerpoint/2010/main" val="68789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512A83-D1F6-34AB-1D24-2CD7548C5DCC}"/>
              </a:ext>
            </a:extLst>
          </p:cNvPr>
          <p:cNvSpPr>
            <a:spLocks noGrp="1"/>
          </p:cNvSpPr>
          <p:nvPr>
            <p:ph type="title"/>
          </p:nvPr>
        </p:nvSpPr>
        <p:spPr>
          <a:xfrm>
            <a:off x="621792" y="1161288"/>
            <a:ext cx="3602736" cy="4526280"/>
          </a:xfrm>
        </p:spPr>
        <p:txBody>
          <a:bodyPr>
            <a:normAutofit/>
          </a:bodyPr>
          <a:lstStyle/>
          <a:p>
            <a:r>
              <a:rPr lang="en-GB" sz="4000"/>
              <a:t>Methodology</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D647621-648F-DAF8-C699-6621E7C21A44}"/>
              </a:ext>
            </a:extLst>
          </p:cNvPr>
          <p:cNvGraphicFramePr>
            <a:graphicFrameLocks noGrp="1"/>
          </p:cNvGraphicFramePr>
          <p:nvPr>
            <p:ph idx="1"/>
            <p:extLst>
              <p:ext uri="{D42A27DB-BD31-4B8C-83A1-F6EECF244321}">
                <p14:modId xmlns:p14="http://schemas.microsoft.com/office/powerpoint/2010/main" val="260422248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778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2A8C51F7-1D5E-33DE-44CF-8B8B2DFF8A05}"/>
              </a:ext>
            </a:extLst>
          </p:cNvPr>
          <p:cNvPicPr>
            <a:picLocks noChangeAspect="1"/>
          </p:cNvPicPr>
          <p:nvPr/>
        </p:nvPicPr>
        <p:blipFill>
          <a:blip r:embed="rId2"/>
          <a:srcRect t="7940" b="15296"/>
          <a:stretch>
            <a:fillRect/>
          </a:stretch>
        </p:blipFill>
        <p:spPr>
          <a:xfrm>
            <a:off x="18" y="9"/>
            <a:ext cx="12191978" cy="6857990"/>
          </a:xfrm>
          <a:prstGeom prst="rect">
            <a:avLst/>
          </a:prstGeom>
          <a:noFill/>
          <a:ln cap="flat">
            <a:noFill/>
          </a:ln>
        </p:spPr>
      </p:pic>
      <p:sp>
        <p:nvSpPr>
          <p:cNvPr id="3" name="Rectangle 9">
            <a:extLst>
              <a:ext uri="{FF2B5EF4-FFF2-40B4-BE49-F238E27FC236}">
                <a16:creationId xmlns:a16="http://schemas.microsoft.com/office/drawing/2014/main" id="{73FC03BD-0BB0-EDB8-0BFA-A18D4F71A119}"/>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gradFill>
            <a:gsLst>
              <a:gs pos="0">
                <a:srgbClr val="E8E8E8">
                  <a:alpha val="68000"/>
                </a:srgbClr>
              </a:gs>
              <a:gs pos="100000">
                <a:srgbClr val="E8E8E8">
                  <a:alpha val="97000"/>
                </a:srgbClr>
              </a:gs>
            </a:gsLst>
            <a:path path="circle">
              <a:fillToRect l="50000" t="50000" r="50000" b="5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Aptos"/>
            </a:endParaRPr>
          </a:p>
        </p:txBody>
      </p:sp>
      <p:sp>
        <p:nvSpPr>
          <p:cNvPr id="4" name="Title 1">
            <a:extLst>
              <a:ext uri="{FF2B5EF4-FFF2-40B4-BE49-F238E27FC236}">
                <a16:creationId xmlns:a16="http://schemas.microsoft.com/office/drawing/2014/main" id="{B56E2AE8-851B-E4BD-85CC-9C521FDBBB73}"/>
              </a:ext>
            </a:extLst>
          </p:cNvPr>
          <p:cNvSpPr txBox="1">
            <a:spLocks noGrp="1"/>
          </p:cNvSpPr>
          <p:nvPr>
            <p:ph type="title"/>
          </p:nvPr>
        </p:nvSpPr>
        <p:spPr>
          <a:xfrm>
            <a:off x="838203" y="1144581"/>
            <a:ext cx="10515600" cy="633147"/>
          </a:xfrm>
        </p:spPr>
        <p:txBody>
          <a:bodyPr>
            <a:normAutofit/>
          </a:bodyPr>
          <a:lstStyle/>
          <a:p>
            <a:pPr lvl="0"/>
            <a:r>
              <a:rPr lang="en-GB" sz="2000" dirty="0"/>
              <a:t>This analysis seeks to:</a:t>
            </a:r>
          </a:p>
        </p:txBody>
      </p:sp>
      <p:grpSp>
        <p:nvGrpSpPr>
          <p:cNvPr id="5" name="Content Placeholder 2">
            <a:extLst>
              <a:ext uri="{FF2B5EF4-FFF2-40B4-BE49-F238E27FC236}">
                <a16:creationId xmlns:a16="http://schemas.microsoft.com/office/drawing/2014/main" id="{F69AFA3D-6DBD-ACCA-BC40-7B13149F0209}"/>
              </a:ext>
            </a:extLst>
          </p:cNvPr>
          <p:cNvGrpSpPr/>
          <p:nvPr/>
        </p:nvGrpSpPr>
        <p:grpSpPr>
          <a:xfrm>
            <a:off x="838203" y="1827510"/>
            <a:ext cx="10515600" cy="4347560"/>
            <a:chOff x="838203" y="1827510"/>
            <a:chExt cx="10515600" cy="4347560"/>
          </a:xfrm>
        </p:grpSpPr>
        <p:sp>
          <p:nvSpPr>
            <p:cNvPr id="6" name="Freeform: Shape 5">
              <a:extLst>
                <a:ext uri="{FF2B5EF4-FFF2-40B4-BE49-F238E27FC236}">
                  <a16:creationId xmlns:a16="http://schemas.microsoft.com/office/drawing/2014/main" id="{A8896ADB-98B5-5735-AF88-85F96834D063}"/>
                </a:ext>
              </a:extLst>
            </p:cNvPr>
            <p:cNvSpPr/>
            <p:nvPr/>
          </p:nvSpPr>
          <p:spPr>
            <a:xfrm>
              <a:off x="2941323" y="1827510"/>
              <a:ext cx="8412480" cy="829689"/>
            </a:xfrm>
            <a:custGeom>
              <a:avLst/>
              <a:gdLst>
                <a:gd name="f0" fmla="val 10800000"/>
                <a:gd name="f1" fmla="val 5400000"/>
                <a:gd name="f2" fmla="val 180"/>
                <a:gd name="f3" fmla="val w"/>
                <a:gd name="f4" fmla="val h"/>
                <a:gd name="f5" fmla="val 0"/>
                <a:gd name="f6" fmla="val 8412480"/>
                <a:gd name="f7" fmla="val 829686"/>
                <a:gd name="f8" fmla="+- 0 0 -90"/>
                <a:gd name="f9" fmla="*/ f3 1 8412480"/>
                <a:gd name="f10" fmla="*/ f4 1 829686"/>
                <a:gd name="f11" fmla="val f5"/>
                <a:gd name="f12" fmla="val f6"/>
                <a:gd name="f13" fmla="val f7"/>
                <a:gd name="f14" fmla="*/ f8 f0 1"/>
                <a:gd name="f15" fmla="+- f13 0 f11"/>
                <a:gd name="f16" fmla="+- f12 0 f11"/>
                <a:gd name="f17" fmla="*/ f14 1 f2"/>
                <a:gd name="f18" fmla="*/ f16 1 8412480"/>
                <a:gd name="f19" fmla="*/ f15 1 829686"/>
                <a:gd name="f20" fmla="*/ 0 f16 1"/>
                <a:gd name="f21" fmla="*/ 0 f15 1"/>
                <a:gd name="f22" fmla="*/ 8412480 f16 1"/>
                <a:gd name="f23" fmla="*/ 829686 f15 1"/>
                <a:gd name="f24" fmla="+- f17 0 f1"/>
                <a:gd name="f25" fmla="*/ f20 1 8412480"/>
                <a:gd name="f26" fmla="*/ f21 1 829686"/>
                <a:gd name="f27" fmla="*/ f22 1 841248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8412480" h="829686">
                  <a:moveTo>
                    <a:pt x="f5" y="f5"/>
                  </a:moveTo>
                  <a:lnTo>
                    <a:pt x="f6" y="f5"/>
                  </a:lnTo>
                  <a:lnTo>
                    <a:pt x="f6" y="f7"/>
                  </a:lnTo>
                  <a:lnTo>
                    <a:pt x="f5" y="f7"/>
                  </a:lnTo>
                  <a:lnTo>
                    <a:pt x="f5" y="f5"/>
                  </a:lnTo>
                  <a:close/>
                </a:path>
              </a:pathLst>
            </a:custGeom>
            <a:solidFill>
              <a:srgbClr val="F7D5CD">
                <a:alpha val="90000"/>
              </a:srgbClr>
            </a:solidFill>
            <a:ln w="19046" cap="flat">
              <a:solidFill>
                <a:srgbClr val="F7D5CD">
                  <a:alpha val="90000"/>
                </a:srgbClr>
              </a:solidFill>
              <a:prstDash val="solid"/>
              <a:miter/>
            </a:ln>
          </p:spPr>
          <p:txBody>
            <a:bodyPr vert="horz" wrap="square" lIns="163229" tIns="210741" rIns="163229" bIns="210741" anchor="ctr" anchorCtr="0" compatLnSpc="1">
              <a:noAutofit/>
            </a:bodyPr>
            <a:lstStyle/>
            <a:p>
              <a:pPr marL="0" marR="0" lvl="0" indent="0" algn="l"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Aptos"/>
                </a:rPr>
                <a:t>Understand the variation of retention rate and churn rate amongst different age groups.</a:t>
              </a:r>
            </a:p>
          </p:txBody>
        </p:sp>
        <p:sp>
          <p:nvSpPr>
            <p:cNvPr id="7" name="Freeform: Shape 6">
              <a:extLst>
                <a:ext uri="{FF2B5EF4-FFF2-40B4-BE49-F238E27FC236}">
                  <a16:creationId xmlns:a16="http://schemas.microsoft.com/office/drawing/2014/main" id="{DFF39C80-BC48-835B-1F26-BBE4D576E9FD}"/>
                </a:ext>
              </a:extLst>
            </p:cNvPr>
            <p:cNvSpPr/>
            <p:nvPr/>
          </p:nvSpPr>
          <p:spPr>
            <a:xfrm>
              <a:off x="838203" y="1827510"/>
              <a:ext cx="2103120" cy="829689"/>
            </a:xfrm>
            <a:custGeom>
              <a:avLst/>
              <a:gdLst>
                <a:gd name="f0" fmla="val 10800000"/>
                <a:gd name="f1" fmla="val 5400000"/>
                <a:gd name="f2" fmla="val 180"/>
                <a:gd name="f3" fmla="val w"/>
                <a:gd name="f4" fmla="val h"/>
                <a:gd name="f5" fmla="val 0"/>
                <a:gd name="f6" fmla="val 2103120"/>
                <a:gd name="f7" fmla="val 829686"/>
                <a:gd name="f8" fmla="+- 0 0 -90"/>
                <a:gd name="f9" fmla="*/ f3 1 2103120"/>
                <a:gd name="f10" fmla="*/ f4 1 829686"/>
                <a:gd name="f11" fmla="val f5"/>
                <a:gd name="f12" fmla="val f6"/>
                <a:gd name="f13" fmla="val f7"/>
                <a:gd name="f14" fmla="*/ f8 f0 1"/>
                <a:gd name="f15" fmla="+- f13 0 f11"/>
                <a:gd name="f16" fmla="+- f12 0 f11"/>
                <a:gd name="f17" fmla="*/ f14 1 f2"/>
                <a:gd name="f18" fmla="*/ f16 1 2103120"/>
                <a:gd name="f19" fmla="*/ f15 1 829686"/>
                <a:gd name="f20" fmla="*/ 0 f16 1"/>
                <a:gd name="f21" fmla="*/ 0 f15 1"/>
                <a:gd name="f22" fmla="*/ 2103120 f16 1"/>
                <a:gd name="f23" fmla="*/ 829686 f15 1"/>
                <a:gd name="f24" fmla="+- f17 0 f1"/>
                <a:gd name="f25" fmla="*/ f20 1 2103120"/>
                <a:gd name="f26" fmla="*/ f21 1 829686"/>
                <a:gd name="f27" fmla="*/ f22 1 210312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103120" h="829686">
                  <a:moveTo>
                    <a:pt x="f5" y="f5"/>
                  </a:moveTo>
                  <a:lnTo>
                    <a:pt x="f6" y="f5"/>
                  </a:lnTo>
                  <a:lnTo>
                    <a:pt x="f6" y="f7"/>
                  </a:lnTo>
                  <a:lnTo>
                    <a:pt x="f5" y="f7"/>
                  </a:lnTo>
                  <a:lnTo>
                    <a:pt x="f5" y="f5"/>
                  </a:lnTo>
                  <a:close/>
                </a:path>
              </a:pathLst>
            </a:custGeom>
            <a:solidFill>
              <a:srgbClr val="E97132"/>
            </a:solidFill>
            <a:ln w="19046" cap="flat">
              <a:solidFill>
                <a:srgbClr val="E97132"/>
              </a:solidFill>
              <a:prstDash val="solid"/>
              <a:miter/>
            </a:ln>
          </p:spPr>
          <p:txBody>
            <a:bodyPr vert="horz" wrap="square" lIns="111291" tIns="81957" rIns="111291" bIns="81957" anchor="ctr" anchorCtr="1" compatLnSpc="1">
              <a:noAutofit/>
            </a:bodyPr>
            <a:lstStyle/>
            <a:p>
              <a:pPr marL="0" marR="0" lvl="0" indent="0" algn="ctr" defTabSz="933446" rtl="0" fontAlgn="auto" hangingPunct="1">
                <a:lnSpc>
                  <a:spcPct val="90000"/>
                </a:lnSpc>
                <a:spcBef>
                  <a:spcPts val="0"/>
                </a:spcBef>
                <a:spcAft>
                  <a:spcPts val="900"/>
                </a:spcAft>
                <a:buNone/>
                <a:tabLst/>
                <a:defRPr sz="1800" b="0" i="0" u="none" strike="noStrike" kern="0" cap="none" spc="0" baseline="0">
                  <a:solidFill>
                    <a:srgbClr val="000000"/>
                  </a:solidFill>
                  <a:uFillTx/>
                </a:defRPr>
              </a:pPr>
              <a:r>
                <a:rPr lang="en-US" sz="2100" b="0" i="0" u="none" strike="noStrike" kern="1200" cap="none" spc="0" baseline="0">
                  <a:solidFill>
                    <a:srgbClr val="FFFFFF"/>
                  </a:solidFill>
                  <a:uFillTx/>
                  <a:latin typeface="Aptos"/>
                </a:rPr>
                <a:t>Understand</a:t>
              </a:r>
            </a:p>
          </p:txBody>
        </p:sp>
        <p:sp>
          <p:nvSpPr>
            <p:cNvPr id="8" name="Freeform: Shape 7">
              <a:extLst>
                <a:ext uri="{FF2B5EF4-FFF2-40B4-BE49-F238E27FC236}">
                  <a16:creationId xmlns:a16="http://schemas.microsoft.com/office/drawing/2014/main" id="{6A68028E-A662-409D-9910-C8CA7CA42BEF}"/>
                </a:ext>
              </a:extLst>
            </p:cNvPr>
            <p:cNvSpPr/>
            <p:nvPr/>
          </p:nvSpPr>
          <p:spPr>
            <a:xfrm>
              <a:off x="2941323" y="2706980"/>
              <a:ext cx="8412480" cy="829689"/>
            </a:xfrm>
            <a:custGeom>
              <a:avLst/>
              <a:gdLst>
                <a:gd name="f0" fmla="val 10800000"/>
                <a:gd name="f1" fmla="val 5400000"/>
                <a:gd name="f2" fmla="val 180"/>
                <a:gd name="f3" fmla="val w"/>
                <a:gd name="f4" fmla="val h"/>
                <a:gd name="f5" fmla="val 0"/>
                <a:gd name="f6" fmla="val 8412480"/>
                <a:gd name="f7" fmla="val 829686"/>
                <a:gd name="f8" fmla="+- 0 0 -90"/>
                <a:gd name="f9" fmla="*/ f3 1 8412480"/>
                <a:gd name="f10" fmla="*/ f4 1 829686"/>
                <a:gd name="f11" fmla="val f5"/>
                <a:gd name="f12" fmla="val f6"/>
                <a:gd name="f13" fmla="val f7"/>
                <a:gd name="f14" fmla="*/ f8 f0 1"/>
                <a:gd name="f15" fmla="+- f13 0 f11"/>
                <a:gd name="f16" fmla="+- f12 0 f11"/>
                <a:gd name="f17" fmla="*/ f14 1 f2"/>
                <a:gd name="f18" fmla="*/ f16 1 8412480"/>
                <a:gd name="f19" fmla="*/ f15 1 829686"/>
                <a:gd name="f20" fmla="*/ 0 f16 1"/>
                <a:gd name="f21" fmla="*/ 0 f15 1"/>
                <a:gd name="f22" fmla="*/ 8412480 f16 1"/>
                <a:gd name="f23" fmla="*/ 829686 f15 1"/>
                <a:gd name="f24" fmla="+- f17 0 f1"/>
                <a:gd name="f25" fmla="*/ f20 1 8412480"/>
                <a:gd name="f26" fmla="*/ f21 1 829686"/>
                <a:gd name="f27" fmla="*/ f22 1 841248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8412480" h="829686">
                  <a:moveTo>
                    <a:pt x="f5" y="f5"/>
                  </a:moveTo>
                  <a:lnTo>
                    <a:pt x="f6" y="f5"/>
                  </a:lnTo>
                  <a:lnTo>
                    <a:pt x="f6" y="f7"/>
                  </a:lnTo>
                  <a:lnTo>
                    <a:pt x="f5" y="f7"/>
                  </a:lnTo>
                  <a:lnTo>
                    <a:pt x="f5" y="f5"/>
                  </a:lnTo>
                  <a:close/>
                </a:path>
              </a:pathLst>
            </a:custGeom>
            <a:solidFill>
              <a:srgbClr val="F0E3CB">
                <a:alpha val="90000"/>
              </a:srgbClr>
            </a:solidFill>
            <a:ln w="19046" cap="flat">
              <a:solidFill>
                <a:srgbClr val="F0E3CB">
                  <a:alpha val="90000"/>
                </a:srgbClr>
              </a:solidFill>
              <a:prstDash val="solid"/>
              <a:miter/>
            </a:ln>
          </p:spPr>
          <p:txBody>
            <a:bodyPr vert="horz" wrap="square" lIns="163229" tIns="210741" rIns="163229" bIns="210741" anchor="ctr" anchorCtr="0" compatLnSpc="1">
              <a:noAutofit/>
            </a:bodyPr>
            <a:lstStyle/>
            <a:p>
              <a:pPr marL="0" marR="0" lvl="0" indent="0" algn="l"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Aptos"/>
                </a:rPr>
                <a:t>Find out how gender affects retention rate and churn rate.</a:t>
              </a:r>
            </a:p>
          </p:txBody>
        </p:sp>
        <p:sp>
          <p:nvSpPr>
            <p:cNvPr id="9" name="Freeform: Shape 8">
              <a:extLst>
                <a:ext uri="{FF2B5EF4-FFF2-40B4-BE49-F238E27FC236}">
                  <a16:creationId xmlns:a16="http://schemas.microsoft.com/office/drawing/2014/main" id="{99E383D2-EE2B-0BA4-A3D9-AA8DC0CCCA8D}"/>
                </a:ext>
              </a:extLst>
            </p:cNvPr>
            <p:cNvSpPr/>
            <p:nvPr/>
          </p:nvSpPr>
          <p:spPr>
            <a:xfrm>
              <a:off x="838203" y="2706980"/>
              <a:ext cx="2103120" cy="829689"/>
            </a:xfrm>
            <a:custGeom>
              <a:avLst/>
              <a:gdLst>
                <a:gd name="f0" fmla="val 10800000"/>
                <a:gd name="f1" fmla="val 5400000"/>
                <a:gd name="f2" fmla="val 180"/>
                <a:gd name="f3" fmla="val w"/>
                <a:gd name="f4" fmla="val h"/>
                <a:gd name="f5" fmla="val 0"/>
                <a:gd name="f6" fmla="val 2103120"/>
                <a:gd name="f7" fmla="val 829686"/>
                <a:gd name="f8" fmla="+- 0 0 -90"/>
                <a:gd name="f9" fmla="*/ f3 1 2103120"/>
                <a:gd name="f10" fmla="*/ f4 1 829686"/>
                <a:gd name="f11" fmla="val f5"/>
                <a:gd name="f12" fmla="val f6"/>
                <a:gd name="f13" fmla="val f7"/>
                <a:gd name="f14" fmla="*/ f8 f0 1"/>
                <a:gd name="f15" fmla="+- f13 0 f11"/>
                <a:gd name="f16" fmla="+- f12 0 f11"/>
                <a:gd name="f17" fmla="*/ f14 1 f2"/>
                <a:gd name="f18" fmla="*/ f16 1 2103120"/>
                <a:gd name="f19" fmla="*/ f15 1 829686"/>
                <a:gd name="f20" fmla="*/ 0 f16 1"/>
                <a:gd name="f21" fmla="*/ 0 f15 1"/>
                <a:gd name="f22" fmla="*/ 2103120 f16 1"/>
                <a:gd name="f23" fmla="*/ 829686 f15 1"/>
                <a:gd name="f24" fmla="+- f17 0 f1"/>
                <a:gd name="f25" fmla="*/ f20 1 2103120"/>
                <a:gd name="f26" fmla="*/ f21 1 829686"/>
                <a:gd name="f27" fmla="*/ f22 1 210312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103120" h="829686">
                  <a:moveTo>
                    <a:pt x="f5" y="f5"/>
                  </a:moveTo>
                  <a:lnTo>
                    <a:pt x="f6" y="f5"/>
                  </a:lnTo>
                  <a:lnTo>
                    <a:pt x="f6" y="f7"/>
                  </a:lnTo>
                  <a:lnTo>
                    <a:pt x="f5" y="f7"/>
                  </a:lnTo>
                  <a:lnTo>
                    <a:pt x="f5" y="f5"/>
                  </a:lnTo>
                  <a:close/>
                </a:path>
              </a:pathLst>
            </a:custGeom>
            <a:solidFill>
              <a:srgbClr val="D8B11D"/>
            </a:solidFill>
            <a:ln w="19046" cap="flat">
              <a:solidFill>
                <a:srgbClr val="D8B11D"/>
              </a:solidFill>
              <a:prstDash val="solid"/>
              <a:miter/>
            </a:ln>
          </p:spPr>
          <p:txBody>
            <a:bodyPr vert="horz" wrap="square" lIns="111291" tIns="81957" rIns="111291" bIns="81957" anchor="ctr" anchorCtr="1" compatLnSpc="1">
              <a:noAutofit/>
            </a:bodyPr>
            <a:lstStyle/>
            <a:p>
              <a:pPr marL="0" marR="0" lvl="0" indent="0" algn="ctr" defTabSz="933446" rtl="0" fontAlgn="auto" hangingPunct="1">
                <a:lnSpc>
                  <a:spcPct val="90000"/>
                </a:lnSpc>
                <a:spcBef>
                  <a:spcPts val="0"/>
                </a:spcBef>
                <a:spcAft>
                  <a:spcPts val="900"/>
                </a:spcAft>
                <a:buNone/>
                <a:tabLst/>
                <a:defRPr sz="1800" b="0" i="0" u="none" strike="noStrike" kern="0" cap="none" spc="0" baseline="0">
                  <a:solidFill>
                    <a:srgbClr val="000000"/>
                  </a:solidFill>
                  <a:uFillTx/>
                </a:defRPr>
              </a:pPr>
              <a:r>
                <a:rPr lang="en-US" sz="2100" b="0" i="0" u="none" strike="noStrike" kern="1200" cap="none" spc="0" baseline="0">
                  <a:solidFill>
                    <a:srgbClr val="FFFFFF"/>
                  </a:solidFill>
                  <a:uFillTx/>
                  <a:latin typeface="Aptos"/>
                </a:rPr>
                <a:t>Find out</a:t>
              </a:r>
            </a:p>
          </p:txBody>
        </p:sp>
        <p:sp>
          <p:nvSpPr>
            <p:cNvPr id="10" name="Freeform: Shape 9">
              <a:extLst>
                <a:ext uri="{FF2B5EF4-FFF2-40B4-BE49-F238E27FC236}">
                  <a16:creationId xmlns:a16="http://schemas.microsoft.com/office/drawing/2014/main" id="{6CB5ADE3-BC21-B782-138C-DA7323C34F41}"/>
                </a:ext>
              </a:extLst>
            </p:cNvPr>
            <p:cNvSpPr/>
            <p:nvPr/>
          </p:nvSpPr>
          <p:spPr>
            <a:xfrm>
              <a:off x="2941323" y="3586450"/>
              <a:ext cx="8412480" cy="829689"/>
            </a:xfrm>
            <a:custGeom>
              <a:avLst/>
              <a:gdLst>
                <a:gd name="f0" fmla="val 10800000"/>
                <a:gd name="f1" fmla="val 5400000"/>
                <a:gd name="f2" fmla="val 180"/>
                <a:gd name="f3" fmla="val w"/>
                <a:gd name="f4" fmla="val h"/>
                <a:gd name="f5" fmla="val 0"/>
                <a:gd name="f6" fmla="val 8412480"/>
                <a:gd name="f7" fmla="val 829686"/>
                <a:gd name="f8" fmla="+- 0 0 -90"/>
                <a:gd name="f9" fmla="*/ f3 1 8412480"/>
                <a:gd name="f10" fmla="*/ f4 1 829686"/>
                <a:gd name="f11" fmla="val f5"/>
                <a:gd name="f12" fmla="val f6"/>
                <a:gd name="f13" fmla="val f7"/>
                <a:gd name="f14" fmla="*/ f8 f0 1"/>
                <a:gd name="f15" fmla="+- f13 0 f11"/>
                <a:gd name="f16" fmla="+- f12 0 f11"/>
                <a:gd name="f17" fmla="*/ f14 1 f2"/>
                <a:gd name="f18" fmla="*/ f16 1 8412480"/>
                <a:gd name="f19" fmla="*/ f15 1 829686"/>
                <a:gd name="f20" fmla="*/ 0 f16 1"/>
                <a:gd name="f21" fmla="*/ 0 f15 1"/>
                <a:gd name="f22" fmla="*/ 8412480 f16 1"/>
                <a:gd name="f23" fmla="*/ 829686 f15 1"/>
                <a:gd name="f24" fmla="+- f17 0 f1"/>
                <a:gd name="f25" fmla="*/ f20 1 8412480"/>
                <a:gd name="f26" fmla="*/ f21 1 829686"/>
                <a:gd name="f27" fmla="*/ f22 1 841248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8412480" h="829686">
                  <a:moveTo>
                    <a:pt x="f5" y="f5"/>
                  </a:moveTo>
                  <a:lnTo>
                    <a:pt x="f6" y="f5"/>
                  </a:lnTo>
                  <a:lnTo>
                    <a:pt x="f6" y="f7"/>
                  </a:lnTo>
                  <a:lnTo>
                    <a:pt x="f5" y="f7"/>
                  </a:lnTo>
                  <a:lnTo>
                    <a:pt x="f5" y="f5"/>
                  </a:lnTo>
                  <a:close/>
                </a:path>
              </a:pathLst>
            </a:custGeom>
            <a:solidFill>
              <a:srgbClr val="E4E8CA">
                <a:alpha val="90000"/>
              </a:srgbClr>
            </a:solidFill>
            <a:ln w="19046" cap="flat">
              <a:solidFill>
                <a:srgbClr val="E4E8CA">
                  <a:alpha val="90000"/>
                </a:srgbClr>
              </a:solidFill>
              <a:prstDash val="solid"/>
              <a:miter/>
            </a:ln>
          </p:spPr>
          <p:txBody>
            <a:bodyPr vert="horz" wrap="square" lIns="163229" tIns="210741" rIns="163229" bIns="210741" anchor="ctr" anchorCtr="0" compatLnSpc="1">
              <a:noAutofit/>
            </a:bodyPr>
            <a:lstStyle/>
            <a:p>
              <a:pPr marL="0" marR="0" lvl="0" indent="0" algn="l"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Aptos"/>
                </a:rPr>
                <a:t>Discover underlying reasons for customer churn.</a:t>
              </a:r>
            </a:p>
          </p:txBody>
        </p:sp>
        <p:sp>
          <p:nvSpPr>
            <p:cNvPr id="11" name="Freeform: Shape 10">
              <a:extLst>
                <a:ext uri="{FF2B5EF4-FFF2-40B4-BE49-F238E27FC236}">
                  <a16:creationId xmlns:a16="http://schemas.microsoft.com/office/drawing/2014/main" id="{8A8A2999-C8C9-1642-BECC-81AB6C2119FB}"/>
                </a:ext>
              </a:extLst>
            </p:cNvPr>
            <p:cNvSpPr/>
            <p:nvPr/>
          </p:nvSpPr>
          <p:spPr>
            <a:xfrm>
              <a:off x="838203" y="3586450"/>
              <a:ext cx="2103120" cy="829689"/>
            </a:xfrm>
            <a:custGeom>
              <a:avLst/>
              <a:gdLst>
                <a:gd name="f0" fmla="val 10800000"/>
                <a:gd name="f1" fmla="val 5400000"/>
                <a:gd name="f2" fmla="val 180"/>
                <a:gd name="f3" fmla="val w"/>
                <a:gd name="f4" fmla="val h"/>
                <a:gd name="f5" fmla="val 0"/>
                <a:gd name="f6" fmla="val 2103120"/>
                <a:gd name="f7" fmla="val 829686"/>
                <a:gd name="f8" fmla="+- 0 0 -90"/>
                <a:gd name="f9" fmla="*/ f3 1 2103120"/>
                <a:gd name="f10" fmla="*/ f4 1 829686"/>
                <a:gd name="f11" fmla="val f5"/>
                <a:gd name="f12" fmla="val f6"/>
                <a:gd name="f13" fmla="val f7"/>
                <a:gd name="f14" fmla="*/ f8 f0 1"/>
                <a:gd name="f15" fmla="+- f13 0 f11"/>
                <a:gd name="f16" fmla="+- f12 0 f11"/>
                <a:gd name="f17" fmla="*/ f14 1 f2"/>
                <a:gd name="f18" fmla="*/ f16 1 2103120"/>
                <a:gd name="f19" fmla="*/ f15 1 829686"/>
                <a:gd name="f20" fmla="*/ 0 f16 1"/>
                <a:gd name="f21" fmla="*/ 0 f15 1"/>
                <a:gd name="f22" fmla="*/ 2103120 f16 1"/>
                <a:gd name="f23" fmla="*/ 829686 f15 1"/>
                <a:gd name="f24" fmla="+- f17 0 f1"/>
                <a:gd name="f25" fmla="*/ f20 1 2103120"/>
                <a:gd name="f26" fmla="*/ f21 1 829686"/>
                <a:gd name="f27" fmla="*/ f22 1 210312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103120" h="829686">
                  <a:moveTo>
                    <a:pt x="f5" y="f5"/>
                  </a:moveTo>
                  <a:lnTo>
                    <a:pt x="f6" y="f5"/>
                  </a:lnTo>
                  <a:lnTo>
                    <a:pt x="f6" y="f7"/>
                  </a:lnTo>
                  <a:lnTo>
                    <a:pt x="f5" y="f7"/>
                  </a:lnTo>
                  <a:lnTo>
                    <a:pt x="f5" y="f5"/>
                  </a:lnTo>
                  <a:close/>
                </a:path>
              </a:pathLst>
            </a:custGeom>
            <a:solidFill>
              <a:srgbClr val="8EB21E"/>
            </a:solidFill>
            <a:ln w="19046" cap="flat">
              <a:solidFill>
                <a:srgbClr val="8EB21E"/>
              </a:solidFill>
              <a:prstDash val="solid"/>
              <a:miter/>
            </a:ln>
          </p:spPr>
          <p:txBody>
            <a:bodyPr vert="horz" wrap="square" lIns="111291" tIns="81957" rIns="111291" bIns="81957" anchor="ctr" anchorCtr="1" compatLnSpc="1">
              <a:noAutofit/>
            </a:bodyPr>
            <a:lstStyle/>
            <a:p>
              <a:pPr marL="0" marR="0" lvl="0" indent="0" algn="ctr" defTabSz="933446" rtl="0" fontAlgn="auto" hangingPunct="1">
                <a:lnSpc>
                  <a:spcPct val="90000"/>
                </a:lnSpc>
                <a:spcBef>
                  <a:spcPts val="0"/>
                </a:spcBef>
                <a:spcAft>
                  <a:spcPts val="900"/>
                </a:spcAft>
                <a:buNone/>
                <a:tabLst/>
                <a:defRPr sz="1800" b="0" i="0" u="none" strike="noStrike" kern="0" cap="none" spc="0" baseline="0">
                  <a:solidFill>
                    <a:srgbClr val="000000"/>
                  </a:solidFill>
                  <a:uFillTx/>
                </a:defRPr>
              </a:pPr>
              <a:r>
                <a:rPr lang="en-US" sz="2100" b="0" i="0" u="none" strike="noStrike" kern="1200" cap="none" spc="0" baseline="0">
                  <a:solidFill>
                    <a:srgbClr val="FFFFFF"/>
                  </a:solidFill>
                  <a:uFillTx/>
                  <a:latin typeface="Aptos"/>
                </a:rPr>
                <a:t>Discover</a:t>
              </a:r>
            </a:p>
          </p:txBody>
        </p:sp>
        <p:sp>
          <p:nvSpPr>
            <p:cNvPr id="12" name="Freeform: Shape 11">
              <a:extLst>
                <a:ext uri="{FF2B5EF4-FFF2-40B4-BE49-F238E27FC236}">
                  <a16:creationId xmlns:a16="http://schemas.microsoft.com/office/drawing/2014/main" id="{DB7DDBF4-1CD0-73E8-E9F7-8C555D288365}"/>
                </a:ext>
              </a:extLst>
            </p:cNvPr>
            <p:cNvSpPr/>
            <p:nvPr/>
          </p:nvSpPr>
          <p:spPr>
            <a:xfrm>
              <a:off x="2941323" y="4465920"/>
              <a:ext cx="8412480" cy="829689"/>
            </a:xfrm>
            <a:custGeom>
              <a:avLst/>
              <a:gdLst>
                <a:gd name="f0" fmla="val 10800000"/>
                <a:gd name="f1" fmla="val 5400000"/>
                <a:gd name="f2" fmla="val 180"/>
                <a:gd name="f3" fmla="val w"/>
                <a:gd name="f4" fmla="val h"/>
                <a:gd name="f5" fmla="val 0"/>
                <a:gd name="f6" fmla="val 8412480"/>
                <a:gd name="f7" fmla="val 829686"/>
                <a:gd name="f8" fmla="+- 0 0 -90"/>
                <a:gd name="f9" fmla="*/ f3 1 8412480"/>
                <a:gd name="f10" fmla="*/ f4 1 829686"/>
                <a:gd name="f11" fmla="val f5"/>
                <a:gd name="f12" fmla="val f6"/>
                <a:gd name="f13" fmla="val f7"/>
                <a:gd name="f14" fmla="*/ f8 f0 1"/>
                <a:gd name="f15" fmla="+- f13 0 f11"/>
                <a:gd name="f16" fmla="+- f12 0 f11"/>
                <a:gd name="f17" fmla="*/ f14 1 f2"/>
                <a:gd name="f18" fmla="*/ f16 1 8412480"/>
                <a:gd name="f19" fmla="*/ f15 1 829686"/>
                <a:gd name="f20" fmla="*/ 0 f16 1"/>
                <a:gd name="f21" fmla="*/ 0 f15 1"/>
                <a:gd name="f22" fmla="*/ 8412480 f16 1"/>
                <a:gd name="f23" fmla="*/ 829686 f15 1"/>
                <a:gd name="f24" fmla="+- f17 0 f1"/>
                <a:gd name="f25" fmla="*/ f20 1 8412480"/>
                <a:gd name="f26" fmla="*/ f21 1 829686"/>
                <a:gd name="f27" fmla="*/ f22 1 841248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8412480" h="829686">
                  <a:moveTo>
                    <a:pt x="f5" y="f5"/>
                  </a:moveTo>
                  <a:lnTo>
                    <a:pt x="f6" y="f5"/>
                  </a:lnTo>
                  <a:lnTo>
                    <a:pt x="f6" y="f7"/>
                  </a:lnTo>
                  <a:lnTo>
                    <a:pt x="f5" y="f7"/>
                  </a:lnTo>
                  <a:lnTo>
                    <a:pt x="f5" y="f5"/>
                  </a:lnTo>
                  <a:close/>
                </a:path>
              </a:pathLst>
            </a:custGeom>
            <a:solidFill>
              <a:srgbClr val="D3DFCA">
                <a:alpha val="90000"/>
              </a:srgbClr>
            </a:solidFill>
            <a:ln w="19046" cap="flat">
              <a:solidFill>
                <a:srgbClr val="D3DFCA">
                  <a:alpha val="90000"/>
                </a:srgbClr>
              </a:solidFill>
              <a:prstDash val="solid"/>
              <a:miter/>
            </a:ln>
          </p:spPr>
          <p:txBody>
            <a:bodyPr vert="horz" wrap="square" lIns="163229" tIns="210741" rIns="163229" bIns="210741" anchor="ctr" anchorCtr="0" compatLnSpc="1">
              <a:noAutofit/>
            </a:bodyPr>
            <a:lstStyle/>
            <a:p>
              <a:pPr marL="0" marR="0" lvl="0" indent="0" algn="l"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Aptos"/>
                </a:rPr>
                <a:t>Recognize the impact of customer tenure on retention and churn.</a:t>
              </a:r>
            </a:p>
          </p:txBody>
        </p:sp>
        <p:sp>
          <p:nvSpPr>
            <p:cNvPr id="13" name="Freeform: Shape 12">
              <a:extLst>
                <a:ext uri="{FF2B5EF4-FFF2-40B4-BE49-F238E27FC236}">
                  <a16:creationId xmlns:a16="http://schemas.microsoft.com/office/drawing/2014/main" id="{B988A38F-A8E8-72C5-6C6A-ADAB8BEF9CD2}"/>
                </a:ext>
              </a:extLst>
            </p:cNvPr>
            <p:cNvSpPr/>
            <p:nvPr/>
          </p:nvSpPr>
          <p:spPr>
            <a:xfrm>
              <a:off x="838203" y="4465920"/>
              <a:ext cx="2103120" cy="829689"/>
            </a:xfrm>
            <a:custGeom>
              <a:avLst/>
              <a:gdLst>
                <a:gd name="f0" fmla="val 10800000"/>
                <a:gd name="f1" fmla="val 5400000"/>
                <a:gd name="f2" fmla="val 180"/>
                <a:gd name="f3" fmla="val w"/>
                <a:gd name="f4" fmla="val h"/>
                <a:gd name="f5" fmla="val 0"/>
                <a:gd name="f6" fmla="val 2103120"/>
                <a:gd name="f7" fmla="val 829686"/>
                <a:gd name="f8" fmla="+- 0 0 -90"/>
                <a:gd name="f9" fmla="*/ f3 1 2103120"/>
                <a:gd name="f10" fmla="*/ f4 1 829686"/>
                <a:gd name="f11" fmla="val f5"/>
                <a:gd name="f12" fmla="val f6"/>
                <a:gd name="f13" fmla="val f7"/>
                <a:gd name="f14" fmla="*/ f8 f0 1"/>
                <a:gd name="f15" fmla="+- f13 0 f11"/>
                <a:gd name="f16" fmla="+- f12 0 f11"/>
                <a:gd name="f17" fmla="*/ f14 1 f2"/>
                <a:gd name="f18" fmla="*/ f16 1 2103120"/>
                <a:gd name="f19" fmla="*/ f15 1 829686"/>
                <a:gd name="f20" fmla="*/ 0 f16 1"/>
                <a:gd name="f21" fmla="*/ 0 f15 1"/>
                <a:gd name="f22" fmla="*/ 2103120 f16 1"/>
                <a:gd name="f23" fmla="*/ 829686 f15 1"/>
                <a:gd name="f24" fmla="+- f17 0 f1"/>
                <a:gd name="f25" fmla="*/ f20 1 2103120"/>
                <a:gd name="f26" fmla="*/ f21 1 829686"/>
                <a:gd name="f27" fmla="*/ f22 1 210312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103120" h="829686">
                  <a:moveTo>
                    <a:pt x="f5" y="f5"/>
                  </a:moveTo>
                  <a:lnTo>
                    <a:pt x="f6" y="f5"/>
                  </a:lnTo>
                  <a:lnTo>
                    <a:pt x="f6" y="f7"/>
                  </a:lnTo>
                  <a:lnTo>
                    <a:pt x="f5" y="f7"/>
                  </a:lnTo>
                  <a:lnTo>
                    <a:pt x="f5" y="f5"/>
                  </a:lnTo>
                  <a:close/>
                </a:path>
              </a:pathLst>
            </a:custGeom>
            <a:solidFill>
              <a:srgbClr val="408E1C"/>
            </a:solidFill>
            <a:ln w="19046" cap="flat">
              <a:solidFill>
                <a:srgbClr val="408E1C"/>
              </a:solidFill>
              <a:prstDash val="solid"/>
              <a:miter/>
            </a:ln>
          </p:spPr>
          <p:txBody>
            <a:bodyPr vert="horz" wrap="square" lIns="111291" tIns="81957" rIns="111291" bIns="81957" anchor="ctr" anchorCtr="1" compatLnSpc="1">
              <a:noAutofit/>
            </a:bodyPr>
            <a:lstStyle/>
            <a:p>
              <a:pPr marL="0" marR="0" lvl="0" indent="0" algn="ctr" defTabSz="933446" rtl="0" fontAlgn="auto" hangingPunct="1">
                <a:lnSpc>
                  <a:spcPct val="90000"/>
                </a:lnSpc>
                <a:spcBef>
                  <a:spcPts val="0"/>
                </a:spcBef>
                <a:spcAft>
                  <a:spcPts val="900"/>
                </a:spcAft>
                <a:buNone/>
                <a:tabLst/>
                <a:defRPr sz="1800" b="0" i="0" u="none" strike="noStrike" kern="0" cap="none" spc="0" baseline="0">
                  <a:solidFill>
                    <a:srgbClr val="000000"/>
                  </a:solidFill>
                  <a:uFillTx/>
                </a:defRPr>
              </a:pPr>
              <a:r>
                <a:rPr lang="en-US" sz="2100" b="0" i="0" u="none" strike="noStrike" kern="1200" cap="none" spc="0" baseline="0">
                  <a:solidFill>
                    <a:srgbClr val="FFFFFF"/>
                  </a:solidFill>
                  <a:uFillTx/>
                  <a:latin typeface="Aptos"/>
                </a:rPr>
                <a:t>Recognize</a:t>
              </a:r>
            </a:p>
          </p:txBody>
        </p:sp>
        <p:sp>
          <p:nvSpPr>
            <p:cNvPr id="14" name="Freeform: Shape 13">
              <a:extLst>
                <a:ext uri="{FF2B5EF4-FFF2-40B4-BE49-F238E27FC236}">
                  <a16:creationId xmlns:a16="http://schemas.microsoft.com/office/drawing/2014/main" id="{F0699386-09CA-EE2A-A22A-A7F35E3160DE}"/>
                </a:ext>
              </a:extLst>
            </p:cNvPr>
            <p:cNvSpPr/>
            <p:nvPr/>
          </p:nvSpPr>
          <p:spPr>
            <a:xfrm>
              <a:off x="2941323" y="5345381"/>
              <a:ext cx="8412480" cy="829689"/>
            </a:xfrm>
            <a:custGeom>
              <a:avLst/>
              <a:gdLst>
                <a:gd name="f0" fmla="val 10800000"/>
                <a:gd name="f1" fmla="val 5400000"/>
                <a:gd name="f2" fmla="val 180"/>
                <a:gd name="f3" fmla="val w"/>
                <a:gd name="f4" fmla="val h"/>
                <a:gd name="f5" fmla="val 0"/>
                <a:gd name="f6" fmla="val 8412480"/>
                <a:gd name="f7" fmla="val 829686"/>
                <a:gd name="f8" fmla="+- 0 0 -90"/>
                <a:gd name="f9" fmla="*/ f3 1 8412480"/>
                <a:gd name="f10" fmla="*/ f4 1 829686"/>
                <a:gd name="f11" fmla="val f5"/>
                <a:gd name="f12" fmla="val f6"/>
                <a:gd name="f13" fmla="val f7"/>
                <a:gd name="f14" fmla="*/ f8 f0 1"/>
                <a:gd name="f15" fmla="+- f13 0 f11"/>
                <a:gd name="f16" fmla="+- f12 0 f11"/>
                <a:gd name="f17" fmla="*/ f14 1 f2"/>
                <a:gd name="f18" fmla="*/ f16 1 8412480"/>
                <a:gd name="f19" fmla="*/ f15 1 829686"/>
                <a:gd name="f20" fmla="*/ 0 f16 1"/>
                <a:gd name="f21" fmla="*/ 0 f15 1"/>
                <a:gd name="f22" fmla="*/ 8412480 f16 1"/>
                <a:gd name="f23" fmla="*/ 829686 f15 1"/>
                <a:gd name="f24" fmla="+- f17 0 f1"/>
                <a:gd name="f25" fmla="*/ f20 1 8412480"/>
                <a:gd name="f26" fmla="*/ f21 1 829686"/>
                <a:gd name="f27" fmla="*/ f22 1 841248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8412480" h="829686">
                  <a:moveTo>
                    <a:pt x="f5" y="f5"/>
                  </a:moveTo>
                  <a:lnTo>
                    <a:pt x="f6" y="f5"/>
                  </a:lnTo>
                  <a:lnTo>
                    <a:pt x="f6" y="f7"/>
                  </a:lnTo>
                  <a:lnTo>
                    <a:pt x="f5" y="f7"/>
                  </a:lnTo>
                  <a:lnTo>
                    <a:pt x="f5" y="f5"/>
                  </a:lnTo>
                  <a:close/>
                </a:path>
              </a:pathLst>
            </a:custGeom>
            <a:solidFill>
              <a:srgbClr val="CCD4CC">
                <a:alpha val="90000"/>
              </a:srgbClr>
            </a:solidFill>
            <a:ln w="19046" cap="flat">
              <a:solidFill>
                <a:srgbClr val="CCD4CC">
                  <a:alpha val="90000"/>
                </a:srgbClr>
              </a:solidFill>
              <a:prstDash val="solid"/>
              <a:miter/>
            </a:ln>
          </p:spPr>
          <p:txBody>
            <a:bodyPr vert="horz" wrap="square" lIns="163229" tIns="210741" rIns="163229" bIns="210741" anchor="ctr" anchorCtr="0" compatLnSpc="1">
              <a:noAutofit/>
            </a:bodyPr>
            <a:lstStyle/>
            <a:p>
              <a:pPr marL="0" marR="0" lvl="0" indent="0" algn="l"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Aptos"/>
                </a:rPr>
                <a:t>Get the distribution of customers who have churned across various locations.</a:t>
              </a:r>
            </a:p>
          </p:txBody>
        </p:sp>
        <p:sp>
          <p:nvSpPr>
            <p:cNvPr id="15" name="Freeform: Shape 14">
              <a:extLst>
                <a:ext uri="{FF2B5EF4-FFF2-40B4-BE49-F238E27FC236}">
                  <a16:creationId xmlns:a16="http://schemas.microsoft.com/office/drawing/2014/main" id="{F16F1DB3-2E8E-4677-8528-3B1F1F570C94}"/>
                </a:ext>
              </a:extLst>
            </p:cNvPr>
            <p:cNvSpPr/>
            <p:nvPr/>
          </p:nvSpPr>
          <p:spPr>
            <a:xfrm>
              <a:off x="838203" y="5345381"/>
              <a:ext cx="2103120" cy="829689"/>
            </a:xfrm>
            <a:custGeom>
              <a:avLst/>
              <a:gdLst>
                <a:gd name="f0" fmla="val 10800000"/>
                <a:gd name="f1" fmla="val 5400000"/>
                <a:gd name="f2" fmla="val 180"/>
                <a:gd name="f3" fmla="val w"/>
                <a:gd name="f4" fmla="val h"/>
                <a:gd name="f5" fmla="val 0"/>
                <a:gd name="f6" fmla="val 2103120"/>
                <a:gd name="f7" fmla="val 829686"/>
                <a:gd name="f8" fmla="+- 0 0 -90"/>
                <a:gd name="f9" fmla="*/ f3 1 2103120"/>
                <a:gd name="f10" fmla="*/ f4 1 829686"/>
                <a:gd name="f11" fmla="val f5"/>
                <a:gd name="f12" fmla="val f6"/>
                <a:gd name="f13" fmla="val f7"/>
                <a:gd name="f14" fmla="*/ f8 f0 1"/>
                <a:gd name="f15" fmla="+- f13 0 f11"/>
                <a:gd name="f16" fmla="+- f12 0 f11"/>
                <a:gd name="f17" fmla="*/ f14 1 f2"/>
                <a:gd name="f18" fmla="*/ f16 1 2103120"/>
                <a:gd name="f19" fmla="*/ f15 1 829686"/>
                <a:gd name="f20" fmla="*/ 0 f16 1"/>
                <a:gd name="f21" fmla="*/ 0 f15 1"/>
                <a:gd name="f22" fmla="*/ 2103120 f16 1"/>
                <a:gd name="f23" fmla="*/ 829686 f15 1"/>
                <a:gd name="f24" fmla="+- f17 0 f1"/>
                <a:gd name="f25" fmla="*/ f20 1 2103120"/>
                <a:gd name="f26" fmla="*/ f21 1 829686"/>
                <a:gd name="f27" fmla="*/ f22 1 2103120"/>
                <a:gd name="f28" fmla="*/ f23 1 829686"/>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103120" h="829686">
                  <a:moveTo>
                    <a:pt x="f5" y="f5"/>
                  </a:moveTo>
                  <a:lnTo>
                    <a:pt x="f6" y="f5"/>
                  </a:lnTo>
                  <a:lnTo>
                    <a:pt x="f6" y="f7"/>
                  </a:lnTo>
                  <a:lnTo>
                    <a:pt x="f5" y="f7"/>
                  </a:lnTo>
                  <a:lnTo>
                    <a:pt x="f5" y="f5"/>
                  </a:lnTo>
                  <a:close/>
                </a:path>
              </a:pathLst>
            </a:custGeom>
            <a:solidFill>
              <a:srgbClr val="196B24"/>
            </a:solidFill>
            <a:ln w="19046" cap="flat">
              <a:solidFill>
                <a:srgbClr val="196B24"/>
              </a:solidFill>
              <a:prstDash val="solid"/>
              <a:miter/>
            </a:ln>
          </p:spPr>
          <p:txBody>
            <a:bodyPr vert="horz" wrap="square" lIns="111291" tIns="81957" rIns="111291" bIns="81957" anchor="ctr" anchorCtr="1" compatLnSpc="1">
              <a:noAutofit/>
            </a:bodyPr>
            <a:lstStyle/>
            <a:p>
              <a:pPr marL="0" marR="0" lvl="0" indent="0" algn="ctr" defTabSz="933446" rtl="0" fontAlgn="auto" hangingPunct="1">
                <a:lnSpc>
                  <a:spcPct val="90000"/>
                </a:lnSpc>
                <a:spcBef>
                  <a:spcPts val="0"/>
                </a:spcBef>
                <a:spcAft>
                  <a:spcPts val="900"/>
                </a:spcAft>
                <a:buNone/>
                <a:tabLst/>
                <a:defRPr sz="1800" b="0" i="0" u="none" strike="noStrike" kern="0" cap="none" spc="0" baseline="0">
                  <a:solidFill>
                    <a:srgbClr val="000000"/>
                  </a:solidFill>
                  <a:uFillTx/>
                </a:defRPr>
              </a:pPr>
              <a:r>
                <a:rPr lang="en-US" sz="2100" b="0" i="0" u="none" strike="noStrike" kern="1200" cap="none" spc="0" baseline="0">
                  <a:solidFill>
                    <a:srgbClr val="FFFFFF"/>
                  </a:solidFill>
                  <a:uFillTx/>
                  <a:latin typeface="Aptos"/>
                </a:rPr>
                <a:t>Get</a:t>
              </a:r>
            </a:p>
          </p:txBody>
        </p:sp>
      </p:grpSp>
      <p:sp>
        <p:nvSpPr>
          <p:cNvPr id="16" name="TextBox 15">
            <a:extLst>
              <a:ext uri="{FF2B5EF4-FFF2-40B4-BE49-F238E27FC236}">
                <a16:creationId xmlns:a16="http://schemas.microsoft.com/office/drawing/2014/main" id="{A30753C3-E900-260D-92A3-750630EBA9A7}"/>
              </a:ext>
            </a:extLst>
          </p:cNvPr>
          <p:cNvSpPr txBox="1"/>
          <p:nvPr/>
        </p:nvSpPr>
        <p:spPr>
          <a:xfrm>
            <a:off x="674557" y="134910"/>
            <a:ext cx="5651292" cy="707886"/>
          </a:xfrm>
          <a:prstGeom prst="rect">
            <a:avLst/>
          </a:prstGeom>
          <a:noFill/>
        </p:spPr>
        <p:txBody>
          <a:bodyPr wrap="square" rtlCol="0">
            <a:spAutoFit/>
          </a:bodyPr>
          <a:lstStyle/>
          <a:p>
            <a:r>
              <a:rPr lang="en-GB" sz="4000" dirty="0"/>
              <a:t>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4D847FDF-28DB-FE96-AFDB-9790529A544A}"/>
              </a:ext>
            </a:extLst>
          </p:cNvPr>
          <p:cNvPicPr>
            <a:picLocks noChangeAspect="1"/>
          </p:cNvPicPr>
          <p:nvPr/>
        </p:nvPicPr>
        <p:blipFill>
          <a:blip r:embed="rId2"/>
          <a:srcRect b="25029"/>
          <a:stretch>
            <a:fillRect/>
          </a:stretch>
        </p:blipFill>
        <p:spPr>
          <a:xfrm>
            <a:off x="18" y="9"/>
            <a:ext cx="12191978" cy="6857990"/>
          </a:xfrm>
          <a:prstGeom prst="rect">
            <a:avLst/>
          </a:prstGeom>
          <a:noFill/>
          <a:ln cap="flat">
            <a:noFill/>
          </a:ln>
        </p:spPr>
      </p:pic>
      <p:sp>
        <p:nvSpPr>
          <p:cNvPr id="3" name="Rectangle 9">
            <a:extLst>
              <a:ext uri="{FF2B5EF4-FFF2-40B4-BE49-F238E27FC236}">
                <a16:creationId xmlns:a16="http://schemas.microsoft.com/office/drawing/2014/main" id="{5B99F115-2A81-B376-01CE-8E4583578524}"/>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gradFill>
            <a:gsLst>
              <a:gs pos="0">
                <a:srgbClr val="E8E8E8">
                  <a:alpha val="68000"/>
                </a:srgbClr>
              </a:gs>
              <a:gs pos="100000">
                <a:srgbClr val="E8E8E8">
                  <a:alpha val="97000"/>
                </a:srgbClr>
              </a:gs>
            </a:gsLst>
            <a:path path="circle">
              <a:fillToRect l="50000" t="50000" r="50000" b="50000"/>
            </a:path>
          </a:gra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4" name="Title 1">
            <a:extLst>
              <a:ext uri="{FF2B5EF4-FFF2-40B4-BE49-F238E27FC236}">
                <a16:creationId xmlns:a16="http://schemas.microsoft.com/office/drawing/2014/main" id="{98718BAC-796F-59AE-DD3E-E28D5A9C80EC}"/>
              </a:ext>
            </a:extLst>
          </p:cNvPr>
          <p:cNvSpPr txBox="1">
            <a:spLocks noGrp="1"/>
          </p:cNvSpPr>
          <p:nvPr>
            <p:ph type="title"/>
          </p:nvPr>
        </p:nvSpPr>
        <p:spPr/>
        <p:txBody>
          <a:bodyPr/>
          <a:lstStyle/>
          <a:p>
            <a:pPr lvl="0"/>
            <a:r>
              <a:rPr lang="en-GB"/>
              <a:t>Based on the dataset:</a:t>
            </a:r>
          </a:p>
        </p:txBody>
      </p:sp>
      <p:grpSp>
        <p:nvGrpSpPr>
          <p:cNvPr id="5" name="Content Placeholder 2">
            <a:extLst>
              <a:ext uri="{FF2B5EF4-FFF2-40B4-BE49-F238E27FC236}">
                <a16:creationId xmlns:a16="http://schemas.microsoft.com/office/drawing/2014/main" id="{0FBB46FD-1F99-D53A-C1A5-0E19EC95C226}"/>
              </a:ext>
            </a:extLst>
          </p:cNvPr>
          <p:cNvGrpSpPr/>
          <p:nvPr/>
        </p:nvGrpSpPr>
        <p:grpSpPr>
          <a:xfrm>
            <a:off x="838203" y="1851376"/>
            <a:ext cx="10515600" cy="4299837"/>
            <a:chOff x="838203" y="1851376"/>
            <a:chExt cx="10515600" cy="4299837"/>
          </a:xfrm>
        </p:grpSpPr>
        <p:sp>
          <p:nvSpPr>
            <p:cNvPr id="6" name="Freeform: Shape 5">
              <a:extLst>
                <a:ext uri="{FF2B5EF4-FFF2-40B4-BE49-F238E27FC236}">
                  <a16:creationId xmlns:a16="http://schemas.microsoft.com/office/drawing/2014/main" id="{0E00173C-DB18-30BB-5B82-1B99D8C02868}"/>
                </a:ext>
              </a:extLst>
            </p:cNvPr>
            <p:cNvSpPr/>
            <p:nvPr/>
          </p:nvSpPr>
          <p:spPr>
            <a:xfrm>
              <a:off x="838203" y="1851376"/>
              <a:ext cx="10515600" cy="786237"/>
            </a:xfrm>
            <a:custGeom>
              <a:avLst/>
              <a:gdLst>
                <a:gd name="f0" fmla="val 10800000"/>
                <a:gd name="f1" fmla="val 5400000"/>
                <a:gd name="f2" fmla="val 180"/>
                <a:gd name="f3" fmla="val w"/>
                <a:gd name="f4" fmla="val h"/>
                <a:gd name="f5" fmla="val 0"/>
                <a:gd name="f6" fmla="val 10515600"/>
                <a:gd name="f7" fmla="val 786240"/>
                <a:gd name="f8" fmla="val 131043"/>
                <a:gd name="f9" fmla="val 58670"/>
                <a:gd name="f10" fmla="val 10384557"/>
                <a:gd name="f11" fmla="val 10456930"/>
                <a:gd name="f12" fmla="val 655197"/>
                <a:gd name="f13" fmla="val 727570"/>
                <a:gd name="f14" fmla="+- 0 0 -90"/>
                <a:gd name="f15" fmla="*/ f3 1 10515600"/>
                <a:gd name="f16" fmla="*/ f4 1 786240"/>
                <a:gd name="f17" fmla="val f5"/>
                <a:gd name="f18" fmla="val f6"/>
                <a:gd name="f19" fmla="val f7"/>
                <a:gd name="f20" fmla="*/ f14 f0 1"/>
                <a:gd name="f21" fmla="+- f19 0 f17"/>
                <a:gd name="f22" fmla="+- f18 0 f17"/>
                <a:gd name="f23" fmla="*/ f20 1 f2"/>
                <a:gd name="f24" fmla="*/ f22 1 10515600"/>
                <a:gd name="f25" fmla="*/ f21 1 786240"/>
                <a:gd name="f26" fmla="*/ 0 f22 1"/>
                <a:gd name="f27" fmla="*/ 131043 f21 1"/>
                <a:gd name="f28" fmla="*/ 131043 f22 1"/>
                <a:gd name="f29" fmla="*/ 0 f21 1"/>
                <a:gd name="f30" fmla="*/ 10384557 f22 1"/>
                <a:gd name="f31" fmla="*/ 10515600 f22 1"/>
                <a:gd name="f32" fmla="*/ 655197 f21 1"/>
                <a:gd name="f33" fmla="*/ 786240 f21 1"/>
                <a:gd name="f34" fmla="+- f23 0 f1"/>
                <a:gd name="f35" fmla="*/ f26 1 10515600"/>
                <a:gd name="f36" fmla="*/ f27 1 786240"/>
                <a:gd name="f37" fmla="*/ f28 1 10515600"/>
                <a:gd name="f38" fmla="*/ f29 1 786240"/>
                <a:gd name="f39" fmla="*/ f30 1 10515600"/>
                <a:gd name="f40" fmla="*/ f31 1 10515600"/>
                <a:gd name="f41" fmla="*/ f32 1 786240"/>
                <a:gd name="f42" fmla="*/ f33 1 786240"/>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78624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A02B93"/>
            </a:solidFill>
            <a:ln w="19046" cap="flat">
              <a:solidFill>
                <a:srgbClr val="FFFFFF"/>
              </a:solidFill>
              <a:prstDash val="solid"/>
              <a:miter/>
            </a:ln>
          </p:spPr>
          <p:txBody>
            <a:bodyPr vert="horz" wrap="square" lIns="160303" tIns="160303" rIns="160303" bIns="160303" anchor="ctr" anchorCtr="0" compatLnSpc="1">
              <a:noAutofit/>
            </a:bodyPr>
            <a:lstStyle/>
            <a:p>
              <a:pPr marL="0" marR="0" lvl="0" indent="0" algn="l" defTabSz="1422404" rtl="0" fontAlgn="auto" hangingPunct="1">
                <a:lnSpc>
                  <a:spcPct val="90000"/>
                </a:lnSpc>
                <a:spcBef>
                  <a:spcPts val="0"/>
                </a:spcBef>
                <a:spcAft>
                  <a:spcPts val="1300"/>
                </a:spcAft>
                <a:buNone/>
                <a:tabLst/>
                <a:defRPr sz="1800" b="0" i="0" u="none" strike="noStrike" kern="0" cap="none" spc="0" baseline="0">
                  <a:solidFill>
                    <a:srgbClr val="000000"/>
                  </a:solidFill>
                  <a:uFillTx/>
                </a:defRPr>
              </a:pPr>
              <a:r>
                <a:rPr lang="en-GB" sz="3200" b="0" i="0" u="none" strike="noStrike" kern="1200" cap="none" spc="0" baseline="0" dirty="0">
                  <a:solidFill>
                    <a:srgbClr val="FFFFFF"/>
                  </a:solidFill>
                  <a:uFillTx/>
                  <a:latin typeface="Aptos"/>
                </a:rPr>
                <a:t>The total number of customers who churned are 284.</a:t>
              </a:r>
              <a:endParaRPr lang="en-US" sz="3200" b="0" i="0" u="none" strike="noStrike" kern="1200" cap="none" spc="0" baseline="0" dirty="0">
                <a:solidFill>
                  <a:srgbClr val="FFFFFF"/>
                </a:solidFill>
                <a:uFillTx/>
                <a:latin typeface="Aptos"/>
              </a:endParaRPr>
            </a:p>
          </p:txBody>
        </p:sp>
        <p:sp>
          <p:nvSpPr>
            <p:cNvPr id="7" name="Freeform: Shape 6">
              <a:extLst>
                <a:ext uri="{FF2B5EF4-FFF2-40B4-BE49-F238E27FC236}">
                  <a16:creationId xmlns:a16="http://schemas.microsoft.com/office/drawing/2014/main" id="{8E47A035-CAE5-FA47-A175-D1817EEF58F2}"/>
                </a:ext>
              </a:extLst>
            </p:cNvPr>
            <p:cNvSpPr/>
            <p:nvPr/>
          </p:nvSpPr>
          <p:spPr>
            <a:xfrm>
              <a:off x="838203" y="2729776"/>
              <a:ext cx="10515600" cy="786237"/>
            </a:xfrm>
            <a:custGeom>
              <a:avLst/>
              <a:gdLst>
                <a:gd name="f0" fmla="val 10800000"/>
                <a:gd name="f1" fmla="val 5400000"/>
                <a:gd name="f2" fmla="val 180"/>
                <a:gd name="f3" fmla="val w"/>
                <a:gd name="f4" fmla="val h"/>
                <a:gd name="f5" fmla="val 0"/>
                <a:gd name="f6" fmla="val 10515600"/>
                <a:gd name="f7" fmla="val 786240"/>
                <a:gd name="f8" fmla="val 131043"/>
                <a:gd name="f9" fmla="val 58670"/>
                <a:gd name="f10" fmla="val 10384557"/>
                <a:gd name="f11" fmla="val 10456930"/>
                <a:gd name="f12" fmla="val 655197"/>
                <a:gd name="f13" fmla="val 727570"/>
                <a:gd name="f14" fmla="+- 0 0 -90"/>
                <a:gd name="f15" fmla="*/ f3 1 10515600"/>
                <a:gd name="f16" fmla="*/ f4 1 786240"/>
                <a:gd name="f17" fmla="val f5"/>
                <a:gd name="f18" fmla="val f6"/>
                <a:gd name="f19" fmla="val f7"/>
                <a:gd name="f20" fmla="*/ f14 f0 1"/>
                <a:gd name="f21" fmla="+- f19 0 f17"/>
                <a:gd name="f22" fmla="+- f18 0 f17"/>
                <a:gd name="f23" fmla="*/ f20 1 f2"/>
                <a:gd name="f24" fmla="*/ f22 1 10515600"/>
                <a:gd name="f25" fmla="*/ f21 1 786240"/>
                <a:gd name="f26" fmla="*/ 0 f22 1"/>
                <a:gd name="f27" fmla="*/ 131043 f21 1"/>
                <a:gd name="f28" fmla="*/ 131043 f22 1"/>
                <a:gd name="f29" fmla="*/ 0 f21 1"/>
                <a:gd name="f30" fmla="*/ 10384557 f22 1"/>
                <a:gd name="f31" fmla="*/ 10515600 f22 1"/>
                <a:gd name="f32" fmla="*/ 655197 f21 1"/>
                <a:gd name="f33" fmla="*/ 786240 f21 1"/>
                <a:gd name="f34" fmla="+- f23 0 f1"/>
                <a:gd name="f35" fmla="*/ f26 1 10515600"/>
                <a:gd name="f36" fmla="*/ f27 1 786240"/>
                <a:gd name="f37" fmla="*/ f28 1 10515600"/>
                <a:gd name="f38" fmla="*/ f29 1 786240"/>
                <a:gd name="f39" fmla="*/ f30 1 10515600"/>
                <a:gd name="f40" fmla="*/ f31 1 10515600"/>
                <a:gd name="f41" fmla="*/ f32 1 786240"/>
                <a:gd name="f42" fmla="*/ f33 1 786240"/>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78624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4B2CA2"/>
            </a:solidFill>
            <a:ln w="19046" cap="flat">
              <a:solidFill>
                <a:srgbClr val="FFFFFF"/>
              </a:solidFill>
              <a:prstDash val="solid"/>
              <a:miter/>
            </a:ln>
          </p:spPr>
          <p:txBody>
            <a:bodyPr vert="horz" wrap="square" lIns="160303" tIns="160303" rIns="160303" bIns="160303" anchor="ctr" anchorCtr="0" compatLnSpc="1">
              <a:noAutofit/>
            </a:bodyPr>
            <a:lstStyle/>
            <a:p>
              <a:pPr marL="0" marR="0" lvl="0" indent="0" algn="l" defTabSz="1422404" rtl="0" fontAlgn="auto" hangingPunct="1">
                <a:lnSpc>
                  <a:spcPct val="90000"/>
                </a:lnSpc>
                <a:spcBef>
                  <a:spcPts val="0"/>
                </a:spcBef>
                <a:spcAft>
                  <a:spcPts val="1300"/>
                </a:spcAft>
                <a:buNone/>
                <a:tabLst/>
                <a:defRPr sz="1800" b="0" i="0" u="none" strike="noStrike" kern="0" cap="none" spc="0" baseline="0">
                  <a:solidFill>
                    <a:srgbClr val="000000"/>
                  </a:solidFill>
                  <a:uFillTx/>
                </a:defRPr>
              </a:pPr>
              <a:r>
                <a:rPr lang="en-GB" sz="3200" b="0" i="0" u="none" strike="noStrike" kern="1200" cap="none" spc="0" baseline="0">
                  <a:solidFill>
                    <a:srgbClr val="FFFFFF"/>
                  </a:solidFill>
                  <a:uFillTx/>
                  <a:latin typeface="Aptos"/>
                </a:rPr>
                <a:t>The number of customers who remained are 690</a:t>
              </a:r>
              <a:endParaRPr lang="en-US" sz="3200" b="0" i="0" u="none" strike="noStrike" kern="1200" cap="none" spc="0" baseline="0">
                <a:solidFill>
                  <a:srgbClr val="FFFFFF"/>
                </a:solidFill>
                <a:uFillTx/>
                <a:latin typeface="Aptos"/>
              </a:endParaRPr>
            </a:p>
          </p:txBody>
        </p:sp>
        <p:sp>
          <p:nvSpPr>
            <p:cNvPr id="8" name="Freeform: Shape 7">
              <a:extLst>
                <a:ext uri="{FF2B5EF4-FFF2-40B4-BE49-F238E27FC236}">
                  <a16:creationId xmlns:a16="http://schemas.microsoft.com/office/drawing/2014/main" id="{51F0FAEA-B8FB-CE7C-E4D6-B6A179CDBA14}"/>
                </a:ext>
              </a:extLst>
            </p:cNvPr>
            <p:cNvSpPr/>
            <p:nvPr/>
          </p:nvSpPr>
          <p:spPr>
            <a:xfrm>
              <a:off x="838203" y="3608176"/>
              <a:ext cx="10515600" cy="786237"/>
            </a:xfrm>
            <a:custGeom>
              <a:avLst/>
              <a:gdLst>
                <a:gd name="f0" fmla="val 10800000"/>
                <a:gd name="f1" fmla="val 5400000"/>
                <a:gd name="f2" fmla="val 180"/>
                <a:gd name="f3" fmla="val w"/>
                <a:gd name="f4" fmla="val h"/>
                <a:gd name="f5" fmla="val 0"/>
                <a:gd name="f6" fmla="val 10515600"/>
                <a:gd name="f7" fmla="val 786240"/>
                <a:gd name="f8" fmla="val 131043"/>
                <a:gd name="f9" fmla="val 58670"/>
                <a:gd name="f10" fmla="val 10384557"/>
                <a:gd name="f11" fmla="val 10456930"/>
                <a:gd name="f12" fmla="val 655197"/>
                <a:gd name="f13" fmla="val 727570"/>
                <a:gd name="f14" fmla="+- 0 0 -90"/>
                <a:gd name="f15" fmla="*/ f3 1 10515600"/>
                <a:gd name="f16" fmla="*/ f4 1 786240"/>
                <a:gd name="f17" fmla="val f5"/>
                <a:gd name="f18" fmla="val f6"/>
                <a:gd name="f19" fmla="val f7"/>
                <a:gd name="f20" fmla="*/ f14 f0 1"/>
                <a:gd name="f21" fmla="+- f19 0 f17"/>
                <a:gd name="f22" fmla="+- f18 0 f17"/>
                <a:gd name="f23" fmla="*/ f20 1 f2"/>
                <a:gd name="f24" fmla="*/ f22 1 10515600"/>
                <a:gd name="f25" fmla="*/ f21 1 786240"/>
                <a:gd name="f26" fmla="*/ 0 f22 1"/>
                <a:gd name="f27" fmla="*/ 131043 f21 1"/>
                <a:gd name="f28" fmla="*/ 131043 f22 1"/>
                <a:gd name="f29" fmla="*/ 0 f21 1"/>
                <a:gd name="f30" fmla="*/ 10384557 f22 1"/>
                <a:gd name="f31" fmla="*/ 10515600 f22 1"/>
                <a:gd name="f32" fmla="*/ 655197 f21 1"/>
                <a:gd name="f33" fmla="*/ 786240 f21 1"/>
                <a:gd name="f34" fmla="+- f23 0 f1"/>
                <a:gd name="f35" fmla="*/ f26 1 10515600"/>
                <a:gd name="f36" fmla="*/ f27 1 786240"/>
                <a:gd name="f37" fmla="*/ f28 1 10515600"/>
                <a:gd name="f38" fmla="*/ f29 1 786240"/>
                <a:gd name="f39" fmla="*/ f30 1 10515600"/>
                <a:gd name="f40" fmla="*/ f31 1 10515600"/>
                <a:gd name="f41" fmla="*/ f32 1 786240"/>
                <a:gd name="f42" fmla="*/ f33 1 786240"/>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78624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2C71A4"/>
            </a:solidFill>
            <a:ln w="19046" cap="flat">
              <a:solidFill>
                <a:srgbClr val="FFFFFF"/>
              </a:solidFill>
              <a:prstDash val="solid"/>
              <a:miter/>
            </a:ln>
          </p:spPr>
          <p:txBody>
            <a:bodyPr vert="horz" wrap="square" lIns="160303" tIns="160303" rIns="160303" bIns="160303" anchor="ctr" anchorCtr="0" compatLnSpc="1">
              <a:noAutofit/>
            </a:bodyPr>
            <a:lstStyle/>
            <a:p>
              <a:pPr marL="0" marR="0" lvl="0" indent="0" algn="l" defTabSz="1422404" rtl="0" fontAlgn="auto" hangingPunct="1">
                <a:lnSpc>
                  <a:spcPct val="90000"/>
                </a:lnSpc>
                <a:spcBef>
                  <a:spcPts val="0"/>
                </a:spcBef>
                <a:spcAft>
                  <a:spcPts val="1300"/>
                </a:spcAft>
                <a:buNone/>
                <a:tabLst/>
                <a:defRPr sz="1800" b="0" i="0" u="none" strike="noStrike" kern="0" cap="none" spc="0" baseline="0">
                  <a:solidFill>
                    <a:srgbClr val="000000"/>
                  </a:solidFill>
                  <a:uFillTx/>
                </a:defRPr>
              </a:pPr>
              <a:r>
                <a:rPr lang="en-GB" sz="3200" b="0" i="0" u="none" strike="noStrike" kern="1200" cap="none" spc="0" baseline="0">
                  <a:solidFill>
                    <a:srgbClr val="FFFFFF"/>
                  </a:solidFill>
                  <a:uFillTx/>
                  <a:latin typeface="Aptos"/>
                </a:rPr>
                <a:t>The total revenue for all the customers is 199348200 naira.</a:t>
              </a:r>
              <a:endParaRPr lang="en-US" sz="3200" b="0" i="0" u="none" strike="noStrike" kern="1200" cap="none" spc="0" baseline="0">
                <a:solidFill>
                  <a:srgbClr val="FFFFFF"/>
                </a:solidFill>
                <a:uFillTx/>
                <a:latin typeface="Aptos"/>
              </a:endParaRPr>
            </a:p>
          </p:txBody>
        </p:sp>
        <p:sp>
          <p:nvSpPr>
            <p:cNvPr id="9" name="Freeform: Shape 8">
              <a:extLst>
                <a:ext uri="{FF2B5EF4-FFF2-40B4-BE49-F238E27FC236}">
                  <a16:creationId xmlns:a16="http://schemas.microsoft.com/office/drawing/2014/main" id="{ACBEB11B-77B5-E2AB-0CF8-86C03B903E9C}"/>
                </a:ext>
              </a:extLst>
            </p:cNvPr>
            <p:cNvSpPr/>
            <p:nvPr/>
          </p:nvSpPr>
          <p:spPr>
            <a:xfrm>
              <a:off x="838203" y="4486576"/>
              <a:ext cx="10515600" cy="786237"/>
            </a:xfrm>
            <a:custGeom>
              <a:avLst/>
              <a:gdLst>
                <a:gd name="f0" fmla="val 10800000"/>
                <a:gd name="f1" fmla="val 5400000"/>
                <a:gd name="f2" fmla="val 180"/>
                <a:gd name="f3" fmla="val w"/>
                <a:gd name="f4" fmla="val h"/>
                <a:gd name="f5" fmla="val 0"/>
                <a:gd name="f6" fmla="val 10515600"/>
                <a:gd name="f7" fmla="val 786240"/>
                <a:gd name="f8" fmla="val 131043"/>
                <a:gd name="f9" fmla="val 58670"/>
                <a:gd name="f10" fmla="val 10384557"/>
                <a:gd name="f11" fmla="val 10456930"/>
                <a:gd name="f12" fmla="val 655197"/>
                <a:gd name="f13" fmla="val 727570"/>
                <a:gd name="f14" fmla="+- 0 0 -90"/>
                <a:gd name="f15" fmla="*/ f3 1 10515600"/>
                <a:gd name="f16" fmla="*/ f4 1 786240"/>
                <a:gd name="f17" fmla="val f5"/>
                <a:gd name="f18" fmla="val f6"/>
                <a:gd name="f19" fmla="val f7"/>
                <a:gd name="f20" fmla="*/ f14 f0 1"/>
                <a:gd name="f21" fmla="+- f19 0 f17"/>
                <a:gd name="f22" fmla="+- f18 0 f17"/>
                <a:gd name="f23" fmla="*/ f20 1 f2"/>
                <a:gd name="f24" fmla="*/ f22 1 10515600"/>
                <a:gd name="f25" fmla="*/ f21 1 786240"/>
                <a:gd name="f26" fmla="*/ 0 f22 1"/>
                <a:gd name="f27" fmla="*/ 131043 f21 1"/>
                <a:gd name="f28" fmla="*/ 131043 f22 1"/>
                <a:gd name="f29" fmla="*/ 0 f21 1"/>
                <a:gd name="f30" fmla="*/ 10384557 f22 1"/>
                <a:gd name="f31" fmla="*/ 10515600 f22 1"/>
                <a:gd name="f32" fmla="*/ 655197 f21 1"/>
                <a:gd name="f33" fmla="*/ 786240 f21 1"/>
                <a:gd name="f34" fmla="+- f23 0 f1"/>
                <a:gd name="f35" fmla="*/ f26 1 10515600"/>
                <a:gd name="f36" fmla="*/ f27 1 786240"/>
                <a:gd name="f37" fmla="*/ f28 1 10515600"/>
                <a:gd name="f38" fmla="*/ f29 1 786240"/>
                <a:gd name="f39" fmla="*/ f30 1 10515600"/>
                <a:gd name="f40" fmla="*/ f31 1 10515600"/>
                <a:gd name="f41" fmla="*/ f32 1 786240"/>
                <a:gd name="f42" fmla="*/ f33 1 786240"/>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78624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2DA573"/>
            </a:solidFill>
            <a:ln w="19046" cap="flat">
              <a:solidFill>
                <a:srgbClr val="FFFFFF"/>
              </a:solidFill>
              <a:prstDash val="solid"/>
              <a:miter/>
            </a:ln>
          </p:spPr>
          <p:txBody>
            <a:bodyPr vert="horz" wrap="square" lIns="160303" tIns="160303" rIns="160303" bIns="160303" anchor="ctr" anchorCtr="0" compatLnSpc="1">
              <a:noAutofit/>
            </a:bodyPr>
            <a:lstStyle/>
            <a:p>
              <a:pPr marL="0" marR="0" lvl="0" indent="0" algn="l" defTabSz="1422404" rtl="0" fontAlgn="auto" hangingPunct="1">
                <a:lnSpc>
                  <a:spcPct val="90000"/>
                </a:lnSpc>
                <a:spcBef>
                  <a:spcPts val="0"/>
                </a:spcBef>
                <a:spcAft>
                  <a:spcPts val="1300"/>
                </a:spcAft>
                <a:buNone/>
                <a:tabLst/>
                <a:defRPr sz="1800" b="0" i="0" u="none" strike="noStrike" kern="0" cap="none" spc="0" baseline="0">
                  <a:solidFill>
                    <a:srgbClr val="000000"/>
                  </a:solidFill>
                  <a:uFillTx/>
                </a:defRPr>
              </a:pPr>
              <a:r>
                <a:rPr lang="en-GB" sz="3200" b="0" i="0" u="none" strike="noStrike" kern="1200" cap="none" spc="0" baseline="0">
                  <a:solidFill>
                    <a:srgbClr val="FFFFFF"/>
                  </a:solidFill>
                  <a:uFillTx/>
                  <a:latin typeface="Aptos"/>
                </a:rPr>
                <a:t>We have 479 males across the dataset and 495 females.</a:t>
              </a:r>
              <a:endParaRPr lang="en-US" sz="3200" b="0" i="0" u="none" strike="noStrike" kern="1200" cap="none" spc="0" baseline="0">
                <a:solidFill>
                  <a:srgbClr val="FFFFFF"/>
                </a:solidFill>
                <a:uFillTx/>
                <a:latin typeface="Aptos"/>
              </a:endParaRPr>
            </a:p>
          </p:txBody>
        </p:sp>
        <p:sp>
          <p:nvSpPr>
            <p:cNvPr id="10" name="Freeform: Shape 9">
              <a:extLst>
                <a:ext uri="{FF2B5EF4-FFF2-40B4-BE49-F238E27FC236}">
                  <a16:creationId xmlns:a16="http://schemas.microsoft.com/office/drawing/2014/main" id="{7FE35A4D-7782-F89B-03F2-B3EC7ECDA052}"/>
                </a:ext>
              </a:extLst>
            </p:cNvPr>
            <p:cNvSpPr/>
            <p:nvPr/>
          </p:nvSpPr>
          <p:spPr>
            <a:xfrm>
              <a:off x="838203" y="5364976"/>
              <a:ext cx="10515600" cy="786237"/>
            </a:xfrm>
            <a:custGeom>
              <a:avLst/>
              <a:gdLst>
                <a:gd name="f0" fmla="val 10800000"/>
                <a:gd name="f1" fmla="val 5400000"/>
                <a:gd name="f2" fmla="val 180"/>
                <a:gd name="f3" fmla="val w"/>
                <a:gd name="f4" fmla="val h"/>
                <a:gd name="f5" fmla="val 0"/>
                <a:gd name="f6" fmla="val 10515600"/>
                <a:gd name="f7" fmla="val 786240"/>
                <a:gd name="f8" fmla="val 131043"/>
                <a:gd name="f9" fmla="val 58670"/>
                <a:gd name="f10" fmla="val 10384557"/>
                <a:gd name="f11" fmla="val 10456930"/>
                <a:gd name="f12" fmla="val 655197"/>
                <a:gd name="f13" fmla="val 727570"/>
                <a:gd name="f14" fmla="+- 0 0 -90"/>
                <a:gd name="f15" fmla="*/ f3 1 10515600"/>
                <a:gd name="f16" fmla="*/ f4 1 786240"/>
                <a:gd name="f17" fmla="val f5"/>
                <a:gd name="f18" fmla="val f6"/>
                <a:gd name="f19" fmla="val f7"/>
                <a:gd name="f20" fmla="*/ f14 f0 1"/>
                <a:gd name="f21" fmla="+- f19 0 f17"/>
                <a:gd name="f22" fmla="+- f18 0 f17"/>
                <a:gd name="f23" fmla="*/ f20 1 f2"/>
                <a:gd name="f24" fmla="*/ f22 1 10515600"/>
                <a:gd name="f25" fmla="*/ f21 1 786240"/>
                <a:gd name="f26" fmla="*/ 0 f22 1"/>
                <a:gd name="f27" fmla="*/ 131043 f21 1"/>
                <a:gd name="f28" fmla="*/ 131043 f22 1"/>
                <a:gd name="f29" fmla="*/ 0 f21 1"/>
                <a:gd name="f30" fmla="*/ 10384557 f22 1"/>
                <a:gd name="f31" fmla="*/ 10515600 f22 1"/>
                <a:gd name="f32" fmla="*/ 655197 f21 1"/>
                <a:gd name="f33" fmla="*/ 786240 f21 1"/>
                <a:gd name="f34" fmla="+- f23 0 f1"/>
                <a:gd name="f35" fmla="*/ f26 1 10515600"/>
                <a:gd name="f36" fmla="*/ f27 1 786240"/>
                <a:gd name="f37" fmla="*/ f28 1 10515600"/>
                <a:gd name="f38" fmla="*/ f29 1 786240"/>
                <a:gd name="f39" fmla="*/ f30 1 10515600"/>
                <a:gd name="f40" fmla="*/ f31 1 10515600"/>
                <a:gd name="f41" fmla="*/ f32 1 786240"/>
                <a:gd name="f42" fmla="*/ f33 1 786240"/>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10515600" h="786240">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4EA72E"/>
            </a:solidFill>
            <a:ln w="19046" cap="flat">
              <a:solidFill>
                <a:srgbClr val="FFFFFF"/>
              </a:solidFill>
              <a:prstDash val="solid"/>
              <a:miter/>
            </a:ln>
          </p:spPr>
          <p:txBody>
            <a:bodyPr vert="horz" wrap="square" lIns="160303" tIns="160303" rIns="160303" bIns="160303" anchor="ctr" anchorCtr="0" compatLnSpc="1">
              <a:noAutofit/>
            </a:bodyPr>
            <a:lstStyle/>
            <a:p>
              <a:pPr marL="0" marR="0" lvl="0" indent="0" algn="l" defTabSz="1422404" rtl="0" fontAlgn="auto" hangingPunct="1">
                <a:lnSpc>
                  <a:spcPct val="90000"/>
                </a:lnSpc>
                <a:spcBef>
                  <a:spcPts val="0"/>
                </a:spcBef>
                <a:spcAft>
                  <a:spcPts val="1300"/>
                </a:spcAft>
                <a:buNone/>
                <a:tabLst/>
                <a:defRPr sz="1800" b="0" i="0" u="none" strike="noStrike" kern="0" cap="none" spc="0" baseline="0">
                  <a:solidFill>
                    <a:srgbClr val="000000"/>
                  </a:solidFill>
                  <a:uFillTx/>
                </a:defRPr>
              </a:pPr>
              <a:r>
                <a:rPr lang="en-GB" sz="3200" b="0" i="0" u="none" strike="noStrike" kern="1200" cap="none" spc="0" baseline="0">
                  <a:solidFill>
                    <a:srgbClr val="FFFFFF"/>
                  </a:solidFill>
                  <a:uFillTx/>
                  <a:latin typeface="Aptos"/>
                </a:rPr>
                <a:t>Average satisfaction rate is 2.95.</a:t>
              </a:r>
              <a:endParaRPr lang="en-US" sz="3200" b="0" i="0" u="none" strike="noStrike" kern="1200" cap="none" spc="0" baseline="0">
                <a:solidFill>
                  <a:srgbClr val="FFFFFF"/>
                </a:solidFill>
                <a:uFillTx/>
                <a:latin typeface="Apto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3F75-FBFB-9695-2283-DD6C6499F560}"/>
              </a:ext>
            </a:extLst>
          </p:cNvPr>
          <p:cNvSpPr>
            <a:spLocks noGrp="1"/>
          </p:cNvSpPr>
          <p:nvPr>
            <p:ph type="title"/>
          </p:nvPr>
        </p:nvSpPr>
        <p:spPr/>
        <p:txBody>
          <a:bodyPr>
            <a:normAutofit/>
          </a:bodyPr>
          <a:lstStyle/>
          <a:p>
            <a:r>
              <a:rPr lang="en-GB" sz="2800" dirty="0"/>
              <a:t>Understand the variation of retention rate and churn rate amongst different age groups.</a:t>
            </a:r>
          </a:p>
        </p:txBody>
      </p:sp>
      <p:graphicFrame>
        <p:nvGraphicFramePr>
          <p:cNvPr id="4" name="Content Placeholder 3">
            <a:extLst>
              <a:ext uri="{FF2B5EF4-FFF2-40B4-BE49-F238E27FC236}">
                <a16:creationId xmlns:a16="http://schemas.microsoft.com/office/drawing/2014/main" id="{55E796BD-87EF-4483-BC43-983BAB08BD94}"/>
              </a:ext>
            </a:extLst>
          </p:cNvPr>
          <p:cNvGraphicFramePr>
            <a:graphicFrameLocks noGrp="1"/>
          </p:cNvGraphicFramePr>
          <p:nvPr>
            <p:ph idx="1"/>
            <p:extLst>
              <p:ext uri="{D42A27DB-BD31-4B8C-83A1-F6EECF244321}">
                <p14:modId xmlns:p14="http://schemas.microsoft.com/office/powerpoint/2010/main" val="3683385729"/>
              </p:ext>
            </p:extLst>
          </p:nvPr>
        </p:nvGraphicFramePr>
        <p:xfrm>
          <a:off x="689548" y="1825625"/>
          <a:ext cx="5831173" cy="435977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5702D6D-9C96-FC56-B45B-C78D673F6375}"/>
              </a:ext>
            </a:extLst>
          </p:cNvPr>
          <p:cNvSpPr txBox="1"/>
          <p:nvPr/>
        </p:nvSpPr>
        <p:spPr>
          <a:xfrm>
            <a:off x="7160305" y="1825625"/>
            <a:ext cx="4193498" cy="1091133"/>
          </a:xfrm>
          <a:prstGeom prst="rect">
            <a:avLst/>
          </a:prstGeom>
          <a:noFill/>
        </p:spPr>
        <p:txBody>
          <a:bodyPr wrap="square">
            <a:sp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Aptos"/>
              </a:rPr>
              <a:t>Older customers have the highest churn rates—particularly in the "Old" (219 churned) and "Senior Adult" (127 churned) categories.</a:t>
            </a:r>
          </a:p>
        </p:txBody>
      </p:sp>
      <p:sp>
        <p:nvSpPr>
          <p:cNvPr id="12" name="TextBox 11">
            <a:extLst>
              <a:ext uri="{FF2B5EF4-FFF2-40B4-BE49-F238E27FC236}">
                <a16:creationId xmlns:a16="http://schemas.microsoft.com/office/drawing/2014/main" id="{3689E3D9-3AAD-CF56-190B-4825D11E2E66}"/>
              </a:ext>
            </a:extLst>
          </p:cNvPr>
          <p:cNvSpPr txBox="1"/>
          <p:nvPr/>
        </p:nvSpPr>
        <p:spPr>
          <a:xfrm>
            <a:off x="7160305" y="3335298"/>
            <a:ext cx="4603224" cy="1340432"/>
          </a:xfrm>
          <a:prstGeom prst="rect">
            <a:avLst/>
          </a:prstGeom>
          <a:noFill/>
        </p:spPr>
        <p:txBody>
          <a:bodyPr wrap="square">
            <a:sp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Aptos"/>
              </a:rPr>
              <a:t>Young customers show better retention—Teenagers (20 churned, 6 retained) and Youth (107 churned, 54 retained) have a relatively stronger balance of retained customers compared to older groups.</a:t>
            </a:r>
          </a:p>
        </p:txBody>
      </p:sp>
      <p:sp>
        <p:nvSpPr>
          <p:cNvPr id="14" name="TextBox 13">
            <a:extLst>
              <a:ext uri="{FF2B5EF4-FFF2-40B4-BE49-F238E27FC236}">
                <a16:creationId xmlns:a16="http://schemas.microsoft.com/office/drawing/2014/main" id="{448557B2-B675-E78C-F727-CE9911509F0B}"/>
              </a:ext>
            </a:extLst>
          </p:cNvPr>
          <p:cNvSpPr txBox="1"/>
          <p:nvPr/>
        </p:nvSpPr>
        <p:spPr>
          <a:xfrm>
            <a:off x="7160305" y="5094270"/>
            <a:ext cx="3903693" cy="1091133"/>
          </a:xfrm>
          <a:prstGeom prst="rect">
            <a:avLst/>
          </a:prstGeom>
          <a:noFill/>
        </p:spPr>
        <p:txBody>
          <a:bodyPr wrap="square">
            <a:spAutoFit/>
          </a:bodyPr>
          <a:lstStyle/>
          <a:p>
            <a:pPr marL="0" marR="0" lvl="0" indent="0" algn="l" defTabSz="1244598"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Aptos"/>
              </a:rPr>
              <a:t>Adult &amp; Middle-Aged customers have moderate churn levels, with churn numbers close to 100, but retention numbers still lower.</a:t>
            </a:r>
          </a:p>
        </p:txBody>
      </p:sp>
    </p:spTree>
    <p:extLst>
      <p:ext uri="{BB962C8B-B14F-4D97-AF65-F5344CB8AC3E}">
        <p14:creationId xmlns:p14="http://schemas.microsoft.com/office/powerpoint/2010/main" val="160442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B6E3-5D9A-4BA1-7D59-23623B392056}"/>
              </a:ext>
            </a:extLst>
          </p:cNvPr>
          <p:cNvSpPr>
            <a:spLocks noGrp="1"/>
          </p:cNvSpPr>
          <p:nvPr>
            <p:ph type="title"/>
          </p:nvPr>
        </p:nvSpPr>
        <p:spPr/>
        <p:txBody>
          <a:bodyPr>
            <a:normAutofit/>
          </a:bodyPr>
          <a:lstStyle/>
          <a:p>
            <a:r>
              <a:rPr lang="en-GB" sz="3200" dirty="0"/>
              <a:t>Find out how gender affects retention rate and churn rate.</a:t>
            </a:r>
          </a:p>
        </p:txBody>
      </p:sp>
      <p:graphicFrame>
        <p:nvGraphicFramePr>
          <p:cNvPr id="4" name="Content Placeholder 3">
            <a:extLst>
              <a:ext uri="{FF2B5EF4-FFF2-40B4-BE49-F238E27FC236}">
                <a16:creationId xmlns:a16="http://schemas.microsoft.com/office/drawing/2014/main" id="{83F510E8-ADB8-4DB3-84EB-526170B74615}"/>
              </a:ext>
            </a:extLst>
          </p:cNvPr>
          <p:cNvGraphicFramePr>
            <a:graphicFrameLocks noGrp="1"/>
          </p:cNvGraphicFramePr>
          <p:nvPr>
            <p:ph idx="1"/>
            <p:extLst>
              <p:ext uri="{D42A27DB-BD31-4B8C-83A1-F6EECF244321}">
                <p14:modId xmlns:p14="http://schemas.microsoft.com/office/powerpoint/2010/main" val="1747641684"/>
              </p:ext>
            </p:extLst>
          </p:nvPr>
        </p:nvGraphicFramePr>
        <p:xfrm>
          <a:off x="838199" y="1765665"/>
          <a:ext cx="5257801"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1A1ECE4-E8F7-22AA-6521-BDD091899B6F}"/>
              </a:ext>
            </a:extLst>
          </p:cNvPr>
          <p:cNvSpPr txBox="1"/>
          <p:nvPr/>
        </p:nvSpPr>
        <p:spPr>
          <a:xfrm>
            <a:off x="6745574" y="1825625"/>
            <a:ext cx="5062926" cy="4247317"/>
          </a:xfrm>
          <a:prstGeom prst="rect">
            <a:avLst/>
          </a:prstGeom>
          <a:noFill/>
        </p:spPr>
        <p:txBody>
          <a:bodyPr wrap="square">
            <a:spAutoFit/>
          </a:bodyPr>
          <a:lstStyle/>
          <a:p>
            <a:pPr lvl="0"/>
            <a:r>
              <a:rPr lang="en-US" sz="1800" dirty="0"/>
              <a:t>One key takeaway is that the number of retained customers is identical for both genders—345 each. This suggests that the retention strategies in place are equally effective across male and female customers.</a:t>
            </a:r>
          </a:p>
          <a:p>
            <a:pPr lvl="0"/>
            <a:r>
              <a:rPr lang="en-US" sz="1800" dirty="0"/>
              <a:t>However, customer churn is slightly higher among females (150) compared to males (134). This means that more female customers are discontinuing the service. While the difference isn’t drastic, it could indicate underlying factors that influence female customers' decisions to leave. Investigating the reasons behind this gap—perhaps through surveys or customer feedback—could provide valuable insights to reduce female churn and improve overall retention.</a:t>
            </a:r>
            <a:endParaRPr lang="en-GB" sz="1800" dirty="0"/>
          </a:p>
        </p:txBody>
      </p:sp>
    </p:spTree>
    <p:extLst>
      <p:ext uri="{BB962C8B-B14F-4D97-AF65-F5344CB8AC3E}">
        <p14:creationId xmlns:p14="http://schemas.microsoft.com/office/powerpoint/2010/main" val="4203889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TotalTime>
  <Words>1140</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Aptos Narrow</vt:lpstr>
      <vt:lpstr>Arial</vt:lpstr>
      <vt:lpstr>Arial Black</vt:lpstr>
      <vt:lpstr>Calibri</vt:lpstr>
      <vt:lpstr>Office Theme</vt:lpstr>
      <vt:lpstr>A presentation on the analysis of customer churn in MTN</vt:lpstr>
      <vt:lpstr>Table of content</vt:lpstr>
      <vt:lpstr>Executive Summary</vt:lpstr>
      <vt:lpstr>Data Description</vt:lpstr>
      <vt:lpstr>Methodology</vt:lpstr>
      <vt:lpstr>This analysis seeks to:</vt:lpstr>
      <vt:lpstr>Based on the dataset:</vt:lpstr>
      <vt:lpstr>Understand the variation of retention rate and churn rate amongst different age groups.</vt:lpstr>
      <vt:lpstr>Find out how gender affects retention rate and churn rate.</vt:lpstr>
      <vt:lpstr>Discover underlying reasons for customer churn.</vt:lpstr>
      <vt:lpstr>Recognize the impact of customer tenure on retention and churn.</vt:lpstr>
      <vt:lpstr>Get the distribution of customers who have churned across various locations.</vt:lpstr>
      <vt:lpstr>Recommendations &amp;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the analysis of customer churn in MTN</dc:title>
  <dc:creator>Peculiar Joseph</dc:creator>
  <cp:lastModifiedBy>Alexandra Ajiboro</cp:lastModifiedBy>
  <cp:revision>6</cp:revision>
  <dcterms:created xsi:type="dcterms:W3CDTF">2025-05-27T18:02:42Z</dcterms:created>
  <dcterms:modified xsi:type="dcterms:W3CDTF">2025-05-29T21:19:49Z</dcterms:modified>
</cp:coreProperties>
</file>