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4661243-8216-4527-AEA7-DBCE131B9807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500F0241-365D-4CCE-8690-C683CE449701}">
      <dgm:prSet/>
      <dgm:spPr/>
      <dgm:t>
        <a:bodyPr/>
        <a:lstStyle/>
        <a:p>
          <a:r>
            <a:rPr lang="es-ES" dirty="0"/>
            <a:t>Fundada en 2010, Elite Celebraciones nació del deseo de transformar momentos especiales en recuerdos inolvidables. Su fundadora, Alexandra Peña, tenía una pasión innata por la organización de eventos y la atención al detalle. Lo que comenzó como un pequeño negocio familiar, organizando bodas y cumpleaños para amigos cercanos, rápidamente se convirtió en una de las empresas de eventos más reconocidas de nuestro </a:t>
          </a:r>
          <a:r>
            <a:rPr lang="es-ES" dirty="0" err="1"/>
            <a:t>pais</a:t>
          </a:r>
          <a:r>
            <a:rPr lang="es-ES" dirty="0"/>
            <a:t>.</a:t>
          </a:r>
          <a:endParaRPr lang="en-US" dirty="0"/>
        </a:p>
      </dgm:t>
    </dgm:pt>
    <dgm:pt modelId="{E8B9CCD7-D676-40AC-A79A-57671A55FBF1}" type="parTrans" cxnId="{E846241E-18DC-4E8F-8C4D-4AA54E86CA23}">
      <dgm:prSet/>
      <dgm:spPr/>
      <dgm:t>
        <a:bodyPr/>
        <a:lstStyle/>
        <a:p>
          <a:endParaRPr lang="en-US"/>
        </a:p>
      </dgm:t>
    </dgm:pt>
    <dgm:pt modelId="{331DD818-364D-4572-A339-26118A3C737A}" type="sibTrans" cxnId="{E846241E-18DC-4E8F-8C4D-4AA54E86CA23}">
      <dgm:prSet/>
      <dgm:spPr/>
      <dgm:t>
        <a:bodyPr/>
        <a:lstStyle/>
        <a:p>
          <a:endParaRPr lang="en-US"/>
        </a:p>
      </dgm:t>
    </dgm:pt>
    <dgm:pt modelId="{18ACB4C7-C642-4307-A106-37FE003E8E22}">
      <dgm:prSet/>
      <dgm:spPr/>
      <dgm:t>
        <a:bodyPr/>
        <a:lstStyle/>
        <a:p>
          <a:r>
            <a:rPr lang="es-ES"/>
            <a:t>Con un enfoque en la personalización y la excelencia, Elite Celebraciones se ha destacado por su capacidad para comprender las necesidades de sus clientes y superar sus expectativas. Desde bodas íntimas hasta grandes eventos corporativos, la empresa se ha ganado la reputación de ser sinónimo de elegancia y perfección.</a:t>
          </a:r>
          <a:endParaRPr lang="en-US"/>
        </a:p>
      </dgm:t>
    </dgm:pt>
    <dgm:pt modelId="{054B3DF0-E8B2-4C7C-832C-2CEF64430C8B}" type="parTrans" cxnId="{7F9BF35C-2D81-4345-8C56-434E7CF8B7BB}">
      <dgm:prSet/>
      <dgm:spPr/>
      <dgm:t>
        <a:bodyPr/>
        <a:lstStyle/>
        <a:p>
          <a:endParaRPr lang="en-US"/>
        </a:p>
      </dgm:t>
    </dgm:pt>
    <dgm:pt modelId="{84CE52B7-ABE2-4A4A-9504-66E2E201AC05}" type="sibTrans" cxnId="{7F9BF35C-2D81-4345-8C56-434E7CF8B7BB}">
      <dgm:prSet/>
      <dgm:spPr/>
      <dgm:t>
        <a:bodyPr/>
        <a:lstStyle/>
        <a:p>
          <a:endParaRPr lang="en-US"/>
        </a:p>
      </dgm:t>
    </dgm:pt>
    <dgm:pt modelId="{A2FDFE0C-FECF-42B0-8742-B73265A508E6}">
      <dgm:prSet/>
      <dgm:spPr/>
      <dgm:t>
        <a:bodyPr/>
        <a:lstStyle/>
        <a:p>
          <a:r>
            <a:rPr lang="es-ES" dirty="0"/>
            <a:t>A lo largo de los años, Elite Celebraciones ha expandido su equipo, incorporando a los mejores profesionales del sector, y ha establecido alianzas estratégicas con proveedores de primera categoría. Gracias a esto, la empresa ha podido ofrecer servicios integrales que incluyen desde la planificación y coordinación, hasta la decoración y catering, asegurando que cada evento sea una experiencia única.</a:t>
          </a:r>
          <a:endParaRPr lang="en-US" dirty="0"/>
        </a:p>
      </dgm:t>
    </dgm:pt>
    <dgm:pt modelId="{8D30D739-6101-4DF9-BE26-8234EBBE1DBE}" type="parTrans" cxnId="{843CB0F0-DC5F-478D-825C-062194210664}">
      <dgm:prSet/>
      <dgm:spPr/>
      <dgm:t>
        <a:bodyPr/>
        <a:lstStyle/>
        <a:p>
          <a:endParaRPr lang="en-US"/>
        </a:p>
      </dgm:t>
    </dgm:pt>
    <dgm:pt modelId="{CE5AFAED-D78B-4210-B4A3-4670525384BF}" type="sibTrans" cxnId="{843CB0F0-DC5F-478D-825C-062194210664}">
      <dgm:prSet/>
      <dgm:spPr/>
      <dgm:t>
        <a:bodyPr/>
        <a:lstStyle/>
        <a:p>
          <a:endParaRPr lang="en-US"/>
        </a:p>
      </dgm:t>
    </dgm:pt>
    <dgm:pt modelId="{A7F2FB6F-E31C-4D36-9495-AC8922563465}" type="pres">
      <dgm:prSet presAssocID="{C4661243-8216-4527-AEA7-DBCE131B9807}" presName="linear" presStyleCnt="0">
        <dgm:presLayoutVars>
          <dgm:animLvl val="lvl"/>
          <dgm:resizeHandles val="exact"/>
        </dgm:presLayoutVars>
      </dgm:prSet>
      <dgm:spPr/>
    </dgm:pt>
    <dgm:pt modelId="{4279CA1A-57B1-4992-9DE9-8840A60CC297}" type="pres">
      <dgm:prSet presAssocID="{500F0241-365D-4CCE-8690-C683CE449701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7332765B-5DAA-4BBB-9873-0F7E0BD9B984}" type="pres">
      <dgm:prSet presAssocID="{331DD818-364D-4572-A339-26118A3C737A}" presName="spacer" presStyleCnt="0"/>
      <dgm:spPr/>
    </dgm:pt>
    <dgm:pt modelId="{4625518F-93F1-45E3-AE36-CC9F91710520}" type="pres">
      <dgm:prSet presAssocID="{18ACB4C7-C642-4307-A106-37FE003E8E22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598712C6-E29E-4F3A-B085-144F61E715CE}" type="pres">
      <dgm:prSet presAssocID="{84CE52B7-ABE2-4A4A-9504-66E2E201AC05}" presName="spacer" presStyleCnt="0"/>
      <dgm:spPr/>
    </dgm:pt>
    <dgm:pt modelId="{7D78FCEC-BDC9-46C4-A1D3-B1FACCB045D3}" type="pres">
      <dgm:prSet presAssocID="{A2FDFE0C-FECF-42B0-8742-B73265A508E6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E846241E-18DC-4E8F-8C4D-4AA54E86CA23}" srcId="{C4661243-8216-4527-AEA7-DBCE131B9807}" destId="{500F0241-365D-4CCE-8690-C683CE449701}" srcOrd="0" destOrd="0" parTransId="{E8B9CCD7-D676-40AC-A79A-57671A55FBF1}" sibTransId="{331DD818-364D-4572-A339-26118A3C737A}"/>
    <dgm:cxn modelId="{C1E9282E-A220-402F-9155-4919EC04350A}" type="presOf" srcId="{A2FDFE0C-FECF-42B0-8742-B73265A508E6}" destId="{7D78FCEC-BDC9-46C4-A1D3-B1FACCB045D3}" srcOrd="0" destOrd="0" presId="urn:microsoft.com/office/officeart/2005/8/layout/vList2"/>
    <dgm:cxn modelId="{7F9BF35C-2D81-4345-8C56-434E7CF8B7BB}" srcId="{C4661243-8216-4527-AEA7-DBCE131B9807}" destId="{18ACB4C7-C642-4307-A106-37FE003E8E22}" srcOrd="1" destOrd="0" parTransId="{054B3DF0-E8B2-4C7C-832C-2CEF64430C8B}" sibTransId="{84CE52B7-ABE2-4A4A-9504-66E2E201AC05}"/>
    <dgm:cxn modelId="{8E9BCB9F-F60E-46CE-8FD1-272304D420D4}" type="presOf" srcId="{C4661243-8216-4527-AEA7-DBCE131B9807}" destId="{A7F2FB6F-E31C-4D36-9495-AC8922563465}" srcOrd="0" destOrd="0" presId="urn:microsoft.com/office/officeart/2005/8/layout/vList2"/>
    <dgm:cxn modelId="{ED5505A0-565E-41FD-81B8-AA2F8402BCAA}" type="presOf" srcId="{500F0241-365D-4CCE-8690-C683CE449701}" destId="{4279CA1A-57B1-4992-9DE9-8840A60CC297}" srcOrd="0" destOrd="0" presId="urn:microsoft.com/office/officeart/2005/8/layout/vList2"/>
    <dgm:cxn modelId="{2AB4F7A8-0728-4F17-9625-57C5855D394F}" type="presOf" srcId="{18ACB4C7-C642-4307-A106-37FE003E8E22}" destId="{4625518F-93F1-45E3-AE36-CC9F91710520}" srcOrd="0" destOrd="0" presId="urn:microsoft.com/office/officeart/2005/8/layout/vList2"/>
    <dgm:cxn modelId="{843CB0F0-DC5F-478D-825C-062194210664}" srcId="{C4661243-8216-4527-AEA7-DBCE131B9807}" destId="{A2FDFE0C-FECF-42B0-8742-B73265A508E6}" srcOrd="2" destOrd="0" parTransId="{8D30D739-6101-4DF9-BE26-8234EBBE1DBE}" sibTransId="{CE5AFAED-D78B-4210-B4A3-4670525384BF}"/>
    <dgm:cxn modelId="{E004B61A-BCD4-4AB4-88DC-958BEC1689F0}" type="presParOf" srcId="{A7F2FB6F-E31C-4D36-9495-AC8922563465}" destId="{4279CA1A-57B1-4992-9DE9-8840A60CC297}" srcOrd="0" destOrd="0" presId="urn:microsoft.com/office/officeart/2005/8/layout/vList2"/>
    <dgm:cxn modelId="{69D8EA9A-519A-4306-932B-F5CF3DA7E490}" type="presParOf" srcId="{A7F2FB6F-E31C-4D36-9495-AC8922563465}" destId="{7332765B-5DAA-4BBB-9873-0F7E0BD9B984}" srcOrd="1" destOrd="0" presId="urn:microsoft.com/office/officeart/2005/8/layout/vList2"/>
    <dgm:cxn modelId="{69A88708-C49D-45BD-8EAF-21D370DF8BDB}" type="presParOf" srcId="{A7F2FB6F-E31C-4D36-9495-AC8922563465}" destId="{4625518F-93F1-45E3-AE36-CC9F91710520}" srcOrd="2" destOrd="0" presId="urn:microsoft.com/office/officeart/2005/8/layout/vList2"/>
    <dgm:cxn modelId="{62BFBA1F-F1EC-4854-B295-81B4E7FBB32C}" type="presParOf" srcId="{A7F2FB6F-E31C-4D36-9495-AC8922563465}" destId="{598712C6-E29E-4F3A-B085-144F61E715CE}" srcOrd="3" destOrd="0" presId="urn:microsoft.com/office/officeart/2005/8/layout/vList2"/>
    <dgm:cxn modelId="{F0FFAD69-8931-4B1D-BD61-560CE0E1EC46}" type="presParOf" srcId="{A7F2FB6F-E31C-4D36-9495-AC8922563465}" destId="{7D78FCEC-BDC9-46C4-A1D3-B1FACCB045D3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79CA1A-57B1-4992-9DE9-8840A60CC297}">
      <dsp:nvSpPr>
        <dsp:cNvPr id="0" name=""/>
        <dsp:cNvSpPr/>
      </dsp:nvSpPr>
      <dsp:spPr>
        <a:xfrm>
          <a:off x="0" y="103319"/>
          <a:ext cx="6506304" cy="17596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 dirty="0"/>
            <a:t>Fundada en 2010, Elite Celebraciones nació del deseo de transformar momentos especiales en recuerdos inolvidables. Su fundadora, Alexandra Peña, tenía una pasión innata por la organización de eventos y la atención al detalle. Lo que comenzó como un pequeño negocio familiar, organizando bodas y cumpleaños para amigos cercanos, rápidamente se convirtió en una de las empresas de eventos más reconocidas de nuestro </a:t>
          </a:r>
          <a:r>
            <a:rPr lang="es-ES" sz="1600" kern="1200" dirty="0" err="1"/>
            <a:t>pais</a:t>
          </a:r>
          <a:r>
            <a:rPr lang="es-ES" sz="1600" kern="1200" dirty="0"/>
            <a:t>.</a:t>
          </a:r>
          <a:endParaRPr lang="en-US" sz="1600" kern="1200" dirty="0"/>
        </a:p>
      </dsp:txBody>
      <dsp:txXfrm>
        <a:off x="85900" y="189219"/>
        <a:ext cx="6334504" cy="1587880"/>
      </dsp:txXfrm>
    </dsp:sp>
    <dsp:sp modelId="{4625518F-93F1-45E3-AE36-CC9F91710520}">
      <dsp:nvSpPr>
        <dsp:cNvPr id="0" name=""/>
        <dsp:cNvSpPr/>
      </dsp:nvSpPr>
      <dsp:spPr>
        <a:xfrm>
          <a:off x="0" y="1909079"/>
          <a:ext cx="6506304" cy="1759680"/>
        </a:xfrm>
        <a:prstGeom prst="roundRect">
          <a:avLst/>
        </a:prstGeom>
        <a:solidFill>
          <a:schemeClr val="accent2">
            <a:hueOff val="3221807"/>
            <a:satOff val="-9246"/>
            <a:lumOff val="-14805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/>
            <a:t>Con un enfoque en la personalización y la excelencia, Elite Celebraciones se ha destacado por su capacidad para comprender las necesidades de sus clientes y superar sus expectativas. Desde bodas íntimas hasta grandes eventos corporativos, la empresa se ha ganado la reputación de ser sinónimo de elegancia y perfección.</a:t>
          </a:r>
          <a:endParaRPr lang="en-US" sz="1600" kern="1200"/>
        </a:p>
      </dsp:txBody>
      <dsp:txXfrm>
        <a:off x="85900" y="1994979"/>
        <a:ext cx="6334504" cy="1587880"/>
      </dsp:txXfrm>
    </dsp:sp>
    <dsp:sp modelId="{7D78FCEC-BDC9-46C4-A1D3-B1FACCB045D3}">
      <dsp:nvSpPr>
        <dsp:cNvPr id="0" name=""/>
        <dsp:cNvSpPr/>
      </dsp:nvSpPr>
      <dsp:spPr>
        <a:xfrm>
          <a:off x="0" y="3714840"/>
          <a:ext cx="6506304" cy="1759680"/>
        </a:xfrm>
        <a:prstGeom prst="roundRect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 dirty="0"/>
            <a:t>A lo largo de los años, Elite Celebraciones ha expandido su equipo, incorporando a los mejores profesionales del sector, y ha establecido alianzas estratégicas con proveedores de primera categoría. Gracias a esto, la empresa ha podido ofrecer servicios integrales que incluyen desde la planificación y coordinación, hasta la decoración y catering, asegurando que cada evento sea una experiencia única.</a:t>
          </a:r>
          <a:endParaRPr lang="en-US" sz="1600" kern="1200" dirty="0"/>
        </a:p>
      </dsp:txBody>
      <dsp:txXfrm>
        <a:off x="85900" y="3800740"/>
        <a:ext cx="6334504" cy="15878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0B3CE28-BE2E-4592-AFBD-D4E53C18CF53}" type="datetimeFigureOut">
              <a:rPr lang="es-ES" smtClean="0"/>
              <a:t>23/08/2024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160A204-C67D-4D54-BBC9-75822154DF4D}" type="slidenum">
              <a:rPr lang="es-ES" smtClean="0"/>
              <a:t>‹Nº›</a:t>
            </a:fld>
            <a:endParaRPr lang="es-E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7218991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3CE28-BE2E-4592-AFBD-D4E53C18CF53}" type="datetimeFigureOut">
              <a:rPr lang="es-ES" smtClean="0"/>
              <a:t>23/08/2024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0A204-C67D-4D54-BBC9-75822154DF4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35160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3CE28-BE2E-4592-AFBD-D4E53C18CF53}" type="datetimeFigureOut">
              <a:rPr lang="es-ES" smtClean="0"/>
              <a:t>23/08/2024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0A204-C67D-4D54-BBC9-75822154DF4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23538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3CE28-BE2E-4592-AFBD-D4E53C18CF53}" type="datetimeFigureOut">
              <a:rPr lang="es-ES" smtClean="0"/>
              <a:t>23/08/2024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0A204-C67D-4D54-BBC9-75822154DF4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53227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0B3CE28-BE2E-4592-AFBD-D4E53C18CF53}" type="datetimeFigureOut">
              <a:rPr lang="es-ES" smtClean="0"/>
              <a:t>23/08/2024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160A204-C67D-4D54-BBC9-75822154DF4D}" type="slidenum">
              <a:rPr lang="es-ES" smtClean="0"/>
              <a:t>‹Nº›</a:t>
            </a:fld>
            <a:endParaRPr lang="es-E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5299247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3CE28-BE2E-4592-AFBD-D4E53C18CF53}" type="datetimeFigureOut">
              <a:rPr lang="es-ES" smtClean="0"/>
              <a:t>23/08/2024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0A204-C67D-4D54-BBC9-75822154DF4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16899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3CE28-BE2E-4592-AFBD-D4E53C18CF53}" type="datetimeFigureOut">
              <a:rPr lang="es-ES" smtClean="0"/>
              <a:t>23/08/2024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0A204-C67D-4D54-BBC9-75822154DF4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75296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3CE28-BE2E-4592-AFBD-D4E53C18CF53}" type="datetimeFigureOut">
              <a:rPr lang="es-ES" smtClean="0"/>
              <a:t>23/08/2024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0A204-C67D-4D54-BBC9-75822154DF4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25272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3CE28-BE2E-4592-AFBD-D4E53C18CF53}" type="datetimeFigureOut">
              <a:rPr lang="es-ES" smtClean="0"/>
              <a:t>23/08/2024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0A204-C67D-4D54-BBC9-75822154DF4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52095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0B3CE28-BE2E-4592-AFBD-D4E53C18CF53}" type="datetimeFigureOut">
              <a:rPr lang="es-ES" smtClean="0"/>
              <a:t>23/08/2024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160A204-C67D-4D54-BBC9-75822154DF4D}" type="slidenum">
              <a:rPr lang="es-ES" smtClean="0"/>
              <a:t>‹Nº›</a:t>
            </a:fld>
            <a:endParaRPr lang="es-E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71244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0B3CE28-BE2E-4592-AFBD-D4E53C18CF53}" type="datetimeFigureOut">
              <a:rPr lang="es-ES" smtClean="0"/>
              <a:t>23/08/2024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160A204-C67D-4D54-BBC9-75822154DF4D}" type="slidenum">
              <a:rPr lang="es-ES" smtClean="0"/>
              <a:t>‹Nº›</a:t>
            </a:fld>
            <a:endParaRPr lang="es-E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85180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60B3CE28-BE2E-4592-AFBD-D4E53C18CF53}" type="datetimeFigureOut">
              <a:rPr lang="es-ES" smtClean="0"/>
              <a:t>23/08/2024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8160A204-C67D-4D54-BBC9-75822154DF4D}" type="slidenum">
              <a:rPr lang="es-ES" smtClean="0"/>
              <a:t>‹Nº›</a:t>
            </a:fld>
            <a:endParaRPr lang="es-E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06688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f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svg"/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f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2B8C74-F5AD-569C-1240-3B820DEF74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7" y="1156442"/>
            <a:ext cx="8361229" cy="2098226"/>
          </a:xfrm>
        </p:spPr>
        <p:txBody>
          <a:bodyPr/>
          <a:lstStyle/>
          <a:p>
            <a:r>
              <a:rPr lang="en-US" dirty="0"/>
              <a:t>ELITE CELEBRACIONES</a:t>
            </a:r>
            <a:endParaRPr lang="es-E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0387099-6F3E-CE58-D8C7-0047F02427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60327" y="4816891"/>
            <a:ext cx="6831673" cy="1086237"/>
          </a:xfrm>
        </p:spPr>
        <p:txBody>
          <a:bodyPr/>
          <a:lstStyle/>
          <a:p>
            <a:r>
              <a:rPr lang="en-US" b="1" dirty="0"/>
              <a:t>Alexandra Pe</a:t>
            </a:r>
            <a:r>
              <a:rPr lang="es-DO" b="1" dirty="0" err="1"/>
              <a:t>ña</a:t>
            </a:r>
            <a:r>
              <a:rPr lang="es-DO" b="1" dirty="0"/>
              <a:t> Alcantara </a:t>
            </a:r>
          </a:p>
          <a:p>
            <a:r>
              <a:rPr lang="es-DO" b="1" dirty="0"/>
              <a:t>21</a:t>
            </a:r>
            <a:r>
              <a:rPr lang="en-US" b="1" dirty="0"/>
              <a:t>-MIIN-1-047</a:t>
            </a:r>
            <a:endParaRPr lang="es-ES" b="1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4FD0D35-8DB9-9172-462C-54B5170632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4998" y="3483268"/>
            <a:ext cx="4875120" cy="300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195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arcador de contenido 6" descr="Diagrama&#10;&#10;Descripción generada automáticamente">
            <a:extLst>
              <a:ext uri="{FF2B5EF4-FFF2-40B4-BE49-F238E27FC236}">
                <a16:creationId xmlns:a16="http://schemas.microsoft.com/office/drawing/2014/main" id="{9C5A89FA-BFEF-621D-4876-CEB755BD0F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54"/>
          <a:stretch/>
        </p:blipFill>
        <p:spPr>
          <a:xfrm>
            <a:off x="0" y="0"/>
            <a:ext cx="12192000" cy="6833687"/>
          </a:xfrm>
        </p:spPr>
      </p:pic>
    </p:spTree>
    <p:extLst>
      <p:ext uri="{BB962C8B-B14F-4D97-AF65-F5344CB8AC3E}">
        <p14:creationId xmlns:p14="http://schemas.microsoft.com/office/powerpoint/2010/main" val="33444208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671C0C5D-E53F-E5D8-5314-1B3987BBB2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46"/>
          <a:stretch/>
        </p:blipFill>
        <p:spPr>
          <a:xfrm>
            <a:off x="0" y="0"/>
            <a:ext cx="12192000" cy="6857999"/>
          </a:xfrm>
        </p:spPr>
      </p:pic>
    </p:spTree>
    <p:extLst>
      <p:ext uri="{BB962C8B-B14F-4D97-AF65-F5344CB8AC3E}">
        <p14:creationId xmlns:p14="http://schemas.microsoft.com/office/powerpoint/2010/main" val="40246123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C90649-ECCE-6C5F-A08C-481872802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5" name="Marcador de contenido 4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D51A3315-299C-4185-D011-31169B1A90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7"/>
          <a:stretch/>
        </p:blipFill>
        <p:spPr>
          <a:xfrm>
            <a:off x="464235" y="0"/>
            <a:ext cx="11727766" cy="6857999"/>
          </a:xfrm>
        </p:spPr>
      </p:pic>
    </p:spTree>
    <p:extLst>
      <p:ext uri="{BB962C8B-B14F-4D97-AF65-F5344CB8AC3E}">
        <p14:creationId xmlns:p14="http://schemas.microsoft.com/office/powerpoint/2010/main" val="12827050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 descr="Interfaz de usuario gráfica, Texto&#10;&#10;Descripción generada automáticamente">
            <a:extLst>
              <a:ext uri="{FF2B5EF4-FFF2-40B4-BE49-F238E27FC236}">
                <a16:creationId xmlns:a16="http://schemas.microsoft.com/office/drawing/2014/main" id="{583DC82B-A8BF-242B-21E4-D8D56B0C91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</p:spPr>
      </p:pic>
    </p:spTree>
    <p:extLst>
      <p:ext uri="{BB962C8B-B14F-4D97-AF65-F5344CB8AC3E}">
        <p14:creationId xmlns:p14="http://schemas.microsoft.com/office/powerpoint/2010/main" val="39274395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B702B418-A862-ADD9-4A48-D23B30A3CC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144316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8">
            <a:extLst>
              <a:ext uri="{FF2B5EF4-FFF2-40B4-BE49-F238E27FC236}">
                <a16:creationId xmlns:a16="http://schemas.microsoft.com/office/drawing/2014/main" id="{30BC9609-A8AF-411F-A9E0-C3B93C8945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CE3342E-34F1-ECF7-3201-02FA42437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639704"/>
            <a:ext cx="3891579" cy="5577840"/>
          </a:xfrm>
        </p:spPr>
        <p:txBody>
          <a:bodyPr anchor="ctr">
            <a:normAutofit/>
          </a:bodyPr>
          <a:lstStyle/>
          <a:p>
            <a:pPr algn="ctr"/>
            <a:r>
              <a:rPr lang="en-US" sz="4000" dirty="0"/>
              <a:t>HISTORIA DE ELITE CELEBRACIONES</a:t>
            </a:r>
            <a:endParaRPr lang="es-ES" sz="4000" dirty="0"/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DBF4311B-B102-4B17-885E-535540C1DAD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1450565"/>
              </p:ext>
            </p:extLst>
          </p:nvPr>
        </p:nvGraphicFramePr>
        <p:xfrm>
          <a:off x="4901472" y="639705"/>
          <a:ext cx="6506304" cy="55778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Gráfico 9" descr="Fuegos artificiales con relleno sólido">
            <a:extLst>
              <a:ext uri="{FF2B5EF4-FFF2-40B4-BE49-F238E27FC236}">
                <a16:creationId xmlns:a16="http://schemas.microsoft.com/office/drawing/2014/main" id="{5B0B9ACC-F2E4-B40F-FBD5-0133AE5E7A9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969201" y="464891"/>
            <a:ext cx="1619403" cy="1619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662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66364F-8664-B04A-91AC-026BE43EE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1587" y="951115"/>
            <a:ext cx="2213101" cy="1021976"/>
          </a:xfrm>
        </p:spPr>
        <p:txBody>
          <a:bodyPr>
            <a:normAutofit fontScale="90000"/>
          </a:bodyPr>
          <a:lstStyle/>
          <a:p>
            <a:r>
              <a:rPr lang="es-ES" sz="5400" b="1" dirty="0"/>
              <a:t>MISION</a:t>
            </a:r>
            <a:endParaRPr lang="es-ES" sz="4800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B205BC3-0B06-4EA6-9066-1A0BEC22C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pic>
        <p:nvPicPr>
          <p:cNvPr id="4" name="Gráfico 3" descr="Fuegos artificiales con relleno sólido">
            <a:extLst>
              <a:ext uri="{FF2B5EF4-FFF2-40B4-BE49-F238E27FC236}">
                <a16:creationId xmlns:a16="http://schemas.microsoft.com/office/drawing/2014/main" id="{EC3773E0-8DBB-54BC-E628-41D3D3E157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3562" y="1462103"/>
            <a:ext cx="3613752" cy="3613752"/>
          </a:xfrm>
          <a:prstGeom prst="rect">
            <a:avLst/>
          </a:pr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1D2E6F9-CEBB-C50D-627D-1259B58309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4181" y="2013433"/>
            <a:ext cx="6562905" cy="4405297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s-ES" sz="2800" dirty="0"/>
              <a:t>Nuestra misión es transformar cada evento en una experiencia única e inolvidable, superando las expectativas de nuestros clientes a través de la creatividad, la atención al detalle y un servicio de excelencia. Nos dedicamos a diseñar y ejecutar celebraciones personalizadas que reflejen los sueños y deseos de quienes confían en nosotros, creando momentos mágicos que perduren en el tiempo.</a:t>
            </a:r>
          </a:p>
        </p:txBody>
      </p:sp>
    </p:spTree>
    <p:extLst>
      <p:ext uri="{BB962C8B-B14F-4D97-AF65-F5344CB8AC3E}">
        <p14:creationId xmlns:p14="http://schemas.microsoft.com/office/powerpoint/2010/main" val="891057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81633E-06A6-8910-2F7A-E58D86649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9306" y="547703"/>
            <a:ext cx="2293784" cy="914400"/>
          </a:xfrm>
        </p:spPr>
        <p:txBody>
          <a:bodyPr>
            <a:normAutofit/>
          </a:bodyPr>
          <a:lstStyle/>
          <a:p>
            <a:r>
              <a:rPr lang="es-ES" sz="5400" b="1" dirty="0"/>
              <a:t>VISION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B205BC3-0B06-4EA6-9066-1A0BEC22C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pic>
        <p:nvPicPr>
          <p:cNvPr id="4" name="Gráfico 3" descr="Fuegos artificiales con relleno sólido">
            <a:extLst>
              <a:ext uri="{FF2B5EF4-FFF2-40B4-BE49-F238E27FC236}">
                <a16:creationId xmlns:a16="http://schemas.microsoft.com/office/drawing/2014/main" id="{26C6421F-7941-B192-376F-CED16EE5D8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3562" y="1462103"/>
            <a:ext cx="3613752" cy="3613752"/>
          </a:xfrm>
          <a:prstGeom prst="rect">
            <a:avLst/>
          </a:pr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9512936-D40C-7E31-1D8C-E74AB30FAA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9369" y="1667435"/>
            <a:ext cx="7237819" cy="5002306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s-ES" sz="3200" dirty="0"/>
              <a:t>Ser la empresa líder en la organización de eventos a nivel nacional, reconocida por nuestra innovación, calidad y capacidad para crear experiencias excepcionales que marquen la diferencia en la vida de nuestros clientes. Aspiramos a expandir nuestras operaciones a nuevas ciudades y países, siempre manteniendo nuestro compromiso con la excelencia y la satisfacción del cliente.</a:t>
            </a:r>
          </a:p>
        </p:txBody>
      </p:sp>
    </p:spTree>
    <p:extLst>
      <p:ext uri="{BB962C8B-B14F-4D97-AF65-F5344CB8AC3E}">
        <p14:creationId xmlns:p14="http://schemas.microsoft.com/office/powerpoint/2010/main" val="272145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461703-A87B-604B-0EC3-635B070C7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3397" y="242047"/>
            <a:ext cx="2561837" cy="369277"/>
          </a:xfrm>
        </p:spPr>
        <p:txBody>
          <a:bodyPr>
            <a:normAutofit fontScale="90000"/>
          </a:bodyPr>
          <a:lstStyle/>
          <a:p>
            <a:r>
              <a:rPr lang="es-ES" b="1" dirty="0"/>
              <a:t>VALORES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DC7D580-4DDE-4A8D-2B02-FFA91CD6169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577788" y="943301"/>
            <a:ext cx="9036424" cy="5632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S" altLang="es-E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Excelencia: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Nos esforzamos por ofrecer el más alto nivel de calidad en cada aspecto de nuestros servicios.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S" altLang="es-E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Creatividad: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Innovamos en cada evento, diseñando celebraciones únicas y personalizadas.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S" altLang="es-E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Compromiso: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Trabajamos con dedicación para cumplir y superar las expectativas de nuestros clientes.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S" altLang="es-E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Integridad: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Actuamos con honestidad y transparencia en todas nuestras relaciones comerciales.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S" altLang="es-E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Trabajo en equipo: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Fomentamos la colaboración y el respeto mutuo para alcanzar nuestros objetivos comunes.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S" altLang="es-E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Pasión: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Amamos lo que hacemos y eso se refleja en cada detalle de nuestros eventos.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S" altLang="es-E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Orientación al cliente: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Escuchamos y entendemos las necesidades de nuestros clientes para ofrecerles soluciones a medida.</a:t>
            </a:r>
          </a:p>
        </p:txBody>
      </p:sp>
    </p:spTree>
    <p:extLst>
      <p:ext uri="{BB962C8B-B14F-4D97-AF65-F5344CB8AC3E}">
        <p14:creationId xmlns:p14="http://schemas.microsoft.com/office/powerpoint/2010/main" val="20714229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193A4B-A2EB-05ED-9CF2-BB38C85C3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5664" y="218670"/>
            <a:ext cx="4020671" cy="484094"/>
          </a:xfrm>
        </p:spPr>
        <p:txBody>
          <a:bodyPr>
            <a:normAutofit fontScale="90000"/>
          </a:bodyPr>
          <a:lstStyle/>
          <a:p>
            <a:pPr algn="ctr"/>
            <a:r>
              <a:rPr lang="es-ES" dirty="0"/>
              <a:t>OBJETIVOS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3658CFA-73D2-470C-4A5E-8AC14B458E3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04598" y="1276215"/>
            <a:ext cx="10557803" cy="4708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S" altLang="es-E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Expandir la presencia de la marca: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Ampliar nuestras operaciones a nuevas ciudades y regiones dentro de los próximos cinco años, consolidando a </a:t>
            </a:r>
            <a:r>
              <a:rPr kumimoji="0" lang="es-ES" altLang="es-E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Elite Celebraciones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como la referencia en organización de eventos.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s-ES" altLang="es-E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S" altLang="es-E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Innovar en servicios: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Desarrollar continuamente nuevas propuestas y paquetes de servicios que ofrezcan soluciones creativas y personalizadas, adaptadas a las últimas tendencias del mercado.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s-ES" altLang="es-E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S" altLang="es-E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Mejorar la satisfacción del cliente: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Mantener un índice de satisfacción del cliente superior al 95% mediante un enfoque constante en la calidad del servicio, la atención al detalle y la personalización.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s-ES" altLang="es-E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S" altLang="es-E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Capacitación continua del equipo: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Invertir en la formación y desarrollo de nuestro equipo para garantizar que estén a la vanguardia de las mejores prácticas en organización de eventos y servicio al cliente.</a:t>
            </a:r>
          </a:p>
        </p:txBody>
      </p:sp>
      <p:pic>
        <p:nvPicPr>
          <p:cNvPr id="5" name="Gráfico 4" descr="Fuegos artificiales con relleno sólido">
            <a:extLst>
              <a:ext uri="{FF2B5EF4-FFF2-40B4-BE49-F238E27FC236}">
                <a16:creationId xmlns:a16="http://schemas.microsoft.com/office/drawing/2014/main" id="{E445265F-CB6D-7241-5361-A6FE391B2B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06467" y="52533"/>
            <a:ext cx="1211490" cy="1211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4390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685EC2-A866-A7D2-0E90-F37B653C2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2823" y="295835"/>
            <a:ext cx="5257800" cy="430306"/>
          </a:xfrm>
        </p:spPr>
        <p:txBody>
          <a:bodyPr>
            <a:normAutofit fontScale="90000"/>
          </a:bodyPr>
          <a:lstStyle/>
          <a:p>
            <a:r>
              <a:rPr lang="es-ES" b="1" dirty="0"/>
              <a:t>PLAN DE MARKETING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2C62231-A8CE-C3BE-AA72-4F209B5C2D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8518" y="1344706"/>
            <a:ext cx="9601200" cy="5313829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s-ES" b="1" dirty="0"/>
              <a:t>1.Análisis de Mercado:</a:t>
            </a:r>
            <a:endParaRPr lang="es-ES" dirty="0"/>
          </a:p>
          <a:p>
            <a:pPr>
              <a:buFont typeface="Arial" panose="020B0604020202020204" pitchFamily="34" charset="0"/>
              <a:buChar char="•"/>
            </a:pPr>
            <a:r>
              <a:rPr lang="es-ES" b="1" dirty="0"/>
              <a:t>Segmento objetivo:</a:t>
            </a:r>
            <a:r>
              <a:rPr lang="es-ES" dirty="0"/>
              <a:t> Clientes de alto poder adquisitivo, parejas que planifican bodas, empresas que organizan eventos corporativos, y personas que desean celebrar eventos especiales (cumpleaños, aniversarios).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b="1" dirty="0"/>
              <a:t>Competencia:</a:t>
            </a:r>
            <a:r>
              <a:rPr lang="es-ES" dirty="0"/>
              <a:t> Identificar empresas de eventos locales y regionales que ofrecen servicios similares. Analizar sus fortalezas y debilidades para posicionar a Elite Celebraciones de manera competitiva.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b="1" dirty="0"/>
              <a:t>Tendencias del mercado:</a:t>
            </a:r>
            <a:r>
              <a:rPr lang="es-ES" dirty="0"/>
              <a:t> Incremento en la demanda de eventos temáticos y personalizados, enfoque en la sostenibilidad y la integración de tecnología en la planificación de eventos.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ES" b="1" dirty="0"/>
              <a:t>2. Posicionamiento:</a:t>
            </a:r>
            <a:endParaRPr lang="es-ES" dirty="0"/>
          </a:p>
          <a:p>
            <a:pPr>
              <a:buFont typeface="Arial" panose="020B0604020202020204" pitchFamily="34" charset="0"/>
              <a:buChar char="•"/>
            </a:pPr>
            <a:r>
              <a:rPr lang="es-ES" b="1" dirty="0"/>
              <a:t>Propuesta de valor:</a:t>
            </a:r>
            <a:r>
              <a:rPr lang="es-ES" dirty="0"/>
              <a:t> "Elite Celebraciones, donde cada detalle cuenta." Ofrecemos una experiencia exclusiva, personalizada y sin igual, que transforma eventos en recuerdos inolvidables.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b="1" dirty="0"/>
              <a:t>Imagen de marca:</a:t>
            </a:r>
            <a:r>
              <a:rPr lang="es-ES" dirty="0"/>
              <a:t> Reflejar elegancia, sofisticación y profesionalismo en todos los aspectos de la comunicación y el servicio.</a:t>
            </a: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18676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5665FB8-50E1-1297-8953-F9F8A8B982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416859"/>
            <a:ext cx="9977718" cy="6441141"/>
          </a:xfrm>
        </p:spPr>
        <p:txBody>
          <a:bodyPr>
            <a:normAutofit fontScale="92500" lnSpcReduction="10000"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s-ES" b="1" dirty="0"/>
              <a:t>3. Estrategias de Marketing:</a:t>
            </a:r>
            <a:endParaRPr lang="es-ES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s-ES" b="1" dirty="0"/>
              <a:t>Marketing Digital:</a:t>
            </a:r>
            <a:endParaRPr lang="es-ES" dirty="0"/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s-ES" b="1" i="0" dirty="0"/>
              <a:t>Redes Sociales:</a:t>
            </a:r>
            <a:r>
              <a:rPr lang="es-ES" i="0" dirty="0"/>
              <a:t> Crear contenido atractivo en Instagram, Facebook, y Pinterest, destacando los eventos organizados, testimonios de clientes y </a:t>
            </a:r>
            <a:r>
              <a:rPr lang="es-ES" i="0" dirty="0" err="1"/>
              <a:t>tips</a:t>
            </a:r>
            <a:r>
              <a:rPr lang="es-ES" i="0" dirty="0"/>
              <a:t> de organización de eventos. Realizar campañas de publicidad segmentadas en estas plataformas.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s-ES" b="1" i="0" dirty="0"/>
              <a:t>Blog y Contenidos:</a:t>
            </a:r>
            <a:r>
              <a:rPr lang="es-ES" i="0" dirty="0"/>
              <a:t> Mantener un blog en el sitio web con artículos sobre tendencias en eventos, ideas de decoración, y consejos para organizar eventos memorables. Compartir este contenido en redes sociales.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s-ES" b="1" dirty="0"/>
              <a:t>Relaciones Públicas:</a:t>
            </a:r>
            <a:endParaRPr lang="es-ES" dirty="0"/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s-ES" b="1" i="0" dirty="0"/>
              <a:t>Colaboraciones y alianzas:</a:t>
            </a:r>
            <a:r>
              <a:rPr lang="es-ES" i="0" dirty="0"/>
              <a:t> Asociarse con hoteles, salones de eventos, floristas, y fotógrafos para ofrecer paquetes exclusivos. Participar en ferias y exposiciones de bodas y eventos.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s-ES" b="1" i="0" dirty="0"/>
              <a:t>Testimonios y casos de éxito:</a:t>
            </a:r>
            <a:r>
              <a:rPr lang="es-ES" i="0" dirty="0"/>
              <a:t> Publicar historias de eventos exitosos con testimonios de clientes satisfechos en el sitio web y redes sociales.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s-ES" b="1" i="0" dirty="0"/>
              <a:t>Prensa y medios:</a:t>
            </a:r>
            <a:r>
              <a:rPr lang="es-ES" i="0" dirty="0"/>
              <a:t> Enviar comunicados de prensa a medios locales y revistas de estilo de vida para aumentar la visibilidad de la marca.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s-ES" b="1" dirty="0"/>
              <a:t>Marketing de Referencias:</a:t>
            </a:r>
            <a:endParaRPr lang="es-ES" dirty="0"/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s-ES" b="1" i="0" dirty="0"/>
              <a:t>Programa de referidos:</a:t>
            </a:r>
            <a:r>
              <a:rPr lang="es-ES" i="0" dirty="0"/>
              <a:t> Ofrecer incentivos a clientes actuales y socios para recomendar Elite Celebraciones a nuevos clientes.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s-ES" b="1" i="0" dirty="0"/>
              <a:t>Testimonios en video:</a:t>
            </a:r>
            <a:r>
              <a:rPr lang="es-ES" i="0" dirty="0"/>
              <a:t> Crear videos cortos con clientes satisfechos compartiendo su experiencia con Elite Celebraciones y publicarlos en las redes sociales y sitio web.</a:t>
            </a:r>
          </a:p>
          <a:p>
            <a:pPr algn="just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776107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04381B-6D2E-61CF-7D2A-E31A5A19C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7492" y="113179"/>
            <a:ext cx="3656419" cy="1485900"/>
          </a:xfrm>
        </p:spPr>
        <p:txBody>
          <a:bodyPr>
            <a:normAutofit/>
          </a:bodyPr>
          <a:lstStyle/>
          <a:p>
            <a:r>
              <a:rPr lang="es-ES" sz="3700" b="1" dirty="0"/>
              <a:t>Ventajas</a:t>
            </a:r>
            <a:r>
              <a:rPr lang="es-ES" sz="3700" dirty="0"/>
              <a:t> </a:t>
            </a:r>
            <a:r>
              <a:rPr lang="es-ES" sz="3700" b="1" dirty="0"/>
              <a:t>de nuestros clientes 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EC9E7FA-3295-45ED-8253-D23F9E44E1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pic>
        <p:nvPicPr>
          <p:cNvPr id="5" name="Marcador de contenido 4" descr="Personas en un escenario&#10;&#10;Descripción generada automáticamente con confianza media">
            <a:extLst>
              <a:ext uri="{FF2B5EF4-FFF2-40B4-BE49-F238E27FC236}">
                <a16:creationId xmlns:a16="http://schemas.microsoft.com/office/drawing/2014/main" id="{DE40FAB4-5C98-F5A4-4DD8-96B43CDAA6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561" y="1110202"/>
            <a:ext cx="6517065" cy="4317555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E39E2487-15E7-4D3D-41D1-BD7F14DDB22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857492" y="1303468"/>
            <a:ext cx="3656013" cy="35814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just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s-ES" altLang="es-ES" sz="1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Personalización Total: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Cada evento es diseñado a la medida de los deseos y necesidades de nuestros clientes, garantizando que cada detalle refleje su visión y estilo único.</a:t>
            </a:r>
          </a:p>
          <a:p>
            <a:pPr marL="0" marR="0" lvl="0" indent="0" algn="just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s-ES" altLang="es-ES" sz="1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Atención Exclusiva: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Ofrecemos un servicio altamente personalizado con un equipo dedicado que acompaña a los clientes en cada paso del proceso, asegurando una experiencia fluida y sin estrés.</a:t>
            </a:r>
          </a:p>
          <a:p>
            <a:pPr marL="0" marR="0" lvl="0" indent="0" algn="just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s-ES" altLang="es-ES" sz="1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Experiencia y Profesionalismo: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Con años de experiencia en la organización de eventos de alto nivel, nuestros clientes se benefician de nuestra amplia red de contactos y conocimientos especializados.</a:t>
            </a:r>
          </a:p>
        </p:txBody>
      </p:sp>
      <p:pic>
        <p:nvPicPr>
          <p:cNvPr id="7" name="Gráfico 6" descr="Fuegos artificiales con relleno sólido">
            <a:extLst>
              <a:ext uri="{FF2B5EF4-FFF2-40B4-BE49-F238E27FC236}">
                <a16:creationId xmlns:a16="http://schemas.microsoft.com/office/drawing/2014/main" id="{BCEBD853-3954-A44F-6015-A0D2451158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23561" y="113179"/>
            <a:ext cx="763393" cy="763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866861"/>
      </p:ext>
    </p:extLst>
  </p:cSld>
  <p:clrMapOvr>
    <a:masterClrMapping/>
  </p:clrMapOvr>
</p:sld>
</file>

<file path=ppt/theme/theme1.xml><?xml version="1.0" encoding="utf-8"?>
<a:theme xmlns:a="http://schemas.openxmlformats.org/drawingml/2006/main" name="Recort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Recorte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cort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TM10001105[[fn=Recorte]]</Template>
  <TotalTime>165</TotalTime>
  <Words>1037</Words>
  <Application>Microsoft Office PowerPoint</Application>
  <PresentationFormat>Panorámica</PresentationFormat>
  <Paragraphs>56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8" baseType="lpstr">
      <vt:lpstr>Arial</vt:lpstr>
      <vt:lpstr>Franklin Gothic Book</vt:lpstr>
      <vt:lpstr>Wingdings</vt:lpstr>
      <vt:lpstr>Recorte</vt:lpstr>
      <vt:lpstr>ELITE CELEBRACIONES</vt:lpstr>
      <vt:lpstr>HISTORIA DE ELITE CELEBRACIONES</vt:lpstr>
      <vt:lpstr>MISION</vt:lpstr>
      <vt:lpstr>VISION </vt:lpstr>
      <vt:lpstr>VALORES</vt:lpstr>
      <vt:lpstr>OBJETIVOS</vt:lpstr>
      <vt:lpstr>PLAN DE MARKETING</vt:lpstr>
      <vt:lpstr>Presentación de PowerPoint</vt:lpstr>
      <vt:lpstr>Ventajas de nuestros clientes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Frandy Sánchez Castillo</dc:creator>
  <cp:lastModifiedBy>Frandy Sánchez Castillo</cp:lastModifiedBy>
  <cp:revision>1</cp:revision>
  <dcterms:created xsi:type="dcterms:W3CDTF">2024-08-24T01:25:27Z</dcterms:created>
  <dcterms:modified xsi:type="dcterms:W3CDTF">2024-08-24T04:11:00Z</dcterms:modified>
</cp:coreProperties>
</file>