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6" r:id="rId7"/>
    <p:sldId id="261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9DBA0-59AB-4857-71A4-B1C3A8EF7F80}" v="913" dt="2024-12-17T22:26:06.212"/>
    <p1510:client id="{9C9D8E9D-12C0-132E-1B17-E8140F750B45}" v="27" dt="2024-12-17T23:22:4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sid321axn/malicious-url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181" y="3063016"/>
            <a:ext cx="10156474" cy="1067384"/>
          </a:xfrm>
        </p:spPr>
        <p:txBody>
          <a:bodyPr/>
          <a:lstStyle/>
          <a:p>
            <a:r>
              <a:rPr lang="en-US" err="1"/>
              <a:t>Trabalho</a:t>
            </a:r>
            <a:r>
              <a:rPr lang="en-US"/>
              <a:t> </a:t>
            </a:r>
            <a:r>
              <a:rPr lang="en-US" err="1"/>
              <a:t>Prático</a:t>
            </a:r>
            <a:r>
              <a:rPr lang="en-US"/>
              <a:t> MPEI 2024/25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5E208-13C7-2C90-6E7F-32A177603F2C}"/>
              </a:ext>
            </a:extLst>
          </p:cNvPr>
          <p:cNvSpPr txBox="1"/>
          <p:nvPr/>
        </p:nvSpPr>
        <p:spPr>
          <a:xfrm>
            <a:off x="1293210" y="5013403"/>
            <a:ext cx="34837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Alexandre Andrade, 119279</a:t>
            </a:r>
          </a:p>
          <a:p>
            <a:r>
              <a:rPr lang="en-US">
                <a:solidFill>
                  <a:schemeClr val="bg1"/>
                </a:solidFill>
              </a:rPr>
              <a:t>Miguel Neto, 119302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96EF-EDD0-E061-FAE4-D43720BEEB80}"/>
              </a:ext>
            </a:extLst>
          </p:cNvPr>
          <p:cNvSpPr txBox="1"/>
          <p:nvPr/>
        </p:nvSpPr>
        <p:spPr>
          <a:xfrm>
            <a:off x="1120366" y="4124901"/>
            <a:ext cx="73008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n-US" sz="2400" err="1">
                <a:solidFill>
                  <a:schemeClr val="bg1"/>
                </a:solidFill>
              </a:rPr>
              <a:t>Classificação</a:t>
            </a:r>
            <a:r>
              <a:rPr lang="en-US" sz="2400">
                <a:solidFill>
                  <a:schemeClr val="bg1"/>
                </a:solidFill>
              </a:rPr>
              <a:t> de URLs – </a:t>
            </a:r>
            <a:r>
              <a:rPr lang="en-US" sz="2400" err="1">
                <a:solidFill>
                  <a:schemeClr val="bg1"/>
                </a:solidFill>
              </a:rPr>
              <a:t>malignos</a:t>
            </a:r>
            <a:r>
              <a:rPr lang="en-US" sz="2400">
                <a:solidFill>
                  <a:schemeClr val="bg1"/>
                </a:solidFill>
              </a:rPr>
              <a:t> e </a:t>
            </a:r>
            <a:r>
              <a:rPr lang="en-US" sz="2400" err="1">
                <a:solidFill>
                  <a:schemeClr val="bg1"/>
                </a:solidFill>
              </a:rPr>
              <a:t>benignos</a:t>
            </a:r>
            <a:r>
              <a:rPr lang="en-US" sz="240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6A3C-3E30-6DD3-C56D-5ED026A5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11" y="846570"/>
            <a:ext cx="5135771" cy="1362601"/>
          </a:xfrm>
        </p:spPr>
        <p:txBody>
          <a:bodyPr/>
          <a:lstStyle/>
          <a:p>
            <a:r>
              <a:rPr lang="en-US" sz="3600" err="1"/>
              <a:t>Explicação</a:t>
            </a:r>
            <a:r>
              <a:rPr lang="en-US" sz="3600" dirty="0"/>
              <a:t> </a:t>
            </a:r>
            <a:r>
              <a:rPr lang="en-US" sz="3600" err="1"/>
              <a:t>módulos</a:t>
            </a:r>
            <a:r>
              <a:rPr lang="en-US" sz="3600" dirty="0"/>
              <a:t> + breves </a:t>
            </a:r>
            <a:r>
              <a:rPr lang="en-US" sz="3600" err="1"/>
              <a:t>resultados</a:t>
            </a:r>
            <a:endParaRPr lang="en-US" sz="360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A1B47-70E6-19E6-E1F0-4A4DC2FF72CC}"/>
              </a:ext>
            </a:extLst>
          </p:cNvPr>
          <p:cNvSpPr txBox="1"/>
          <p:nvPr/>
        </p:nvSpPr>
        <p:spPr>
          <a:xfrm>
            <a:off x="1080447" y="2479343"/>
            <a:ext cx="4173940" cy="2133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implementação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MinHash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podemos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destacar</a:t>
            </a:r>
            <a:r>
              <a:rPr lang="en-US" dirty="0">
                <a:solidFill>
                  <a:srgbClr val="FFFFFF"/>
                </a:solidFill>
              </a:rPr>
              <a:t>:</a:t>
            </a:r>
            <a:endParaRPr lang="en-US" dirty="0"/>
          </a:p>
          <a:p>
            <a:pPr marL="742950" lvl="1" indent="-285750">
              <a:spcBef>
                <a:spcPts val="1000"/>
              </a:spcBef>
              <a:buFont typeface="Courier New,monospace"/>
              <a:buChar char="o"/>
            </a:pPr>
            <a:r>
              <a:rPr lang="en-US" sz="1600" dirty="0" err="1">
                <a:solidFill>
                  <a:srgbClr val="FFFFFF"/>
                </a:solidFill>
              </a:rPr>
              <a:t>Criação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en-US" sz="1600" dirty="0" err="1">
                <a:solidFill>
                  <a:srgbClr val="FFFFFF"/>
                </a:solidFill>
              </a:rPr>
              <a:t>uma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função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en-US" sz="1600">
                <a:solidFill>
                  <a:srgbClr val="FFFFFF"/>
                </a:solidFill>
              </a:rPr>
              <a:t>hash personalizada</a:t>
            </a:r>
            <a:endParaRPr lang="en-US" sz="1600" dirty="0">
              <a:solidFill>
                <a:srgbClr val="FFFFFF"/>
              </a:solidFill>
            </a:endParaRPr>
          </a:p>
          <a:p>
            <a:pPr marL="742950" lvl="1" indent="-285750">
              <a:spcBef>
                <a:spcPts val="1000"/>
              </a:spcBef>
              <a:buFont typeface="Courier New,monospace"/>
              <a:buChar char="o"/>
            </a:pPr>
            <a:r>
              <a:rPr lang="en-US" sz="1600">
                <a:solidFill>
                  <a:srgbClr val="FFFFFF"/>
                </a:solidFill>
              </a:rPr>
              <a:t>Recurso ao LSH de modo 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aumentar a performance do programa</a:t>
            </a:r>
          </a:p>
        </p:txBody>
      </p:sp>
      <p:pic>
        <p:nvPicPr>
          <p:cNvPr id="3" name="Picture 2" descr="Locality Sensitive Hashing (LSH): The Illustrated Guide | Pinecone">
            <a:extLst>
              <a:ext uri="{FF2B5EF4-FFF2-40B4-BE49-F238E27FC236}">
                <a16:creationId xmlns:a16="http://schemas.microsoft.com/office/drawing/2014/main" id="{BAD6749C-7CDD-2762-41ED-3A53FDA1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475" y="2009207"/>
            <a:ext cx="4938214" cy="2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1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C8B-F357-0C50-1C3C-2539AD9A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38" y="791698"/>
            <a:ext cx="8761413" cy="706964"/>
          </a:xfrm>
        </p:spPr>
        <p:txBody>
          <a:bodyPr/>
          <a:lstStyle/>
          <a:p>
            <a:r>
              <a:rPr lang="en-US" dirty="0" err="1"/>
              <a:t>Aplicações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 + </a:t>
            </a:r>
            <a:r>
              <a:rPr lang="en-US" dirty="0" err="1"/>
              <a:t>Considerações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ED24-1474-112F-2249-4805C43A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78" y="2603500"/>
            <a:ext cx="6642018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Um 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prático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aplicação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poderia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nas</a:t>
            </a:r>
            <a:r>
              <a:rPr lang="en-US" dirty="0">
                <a:ea typeface="+mn-lt"/>
                <a:cs typeface="+mn-lt"/>
              </a:rPr>
              <a:t> redes </a:t>
            </a:r>
            <a:r>
              <a:rPr lang="en-US" dirty="0" err="1">
                <a:ea typeface="+mn-lt"/>
                <a:cs typeface="+mn-lt"/>
              </a:rPr>
              <a:t>escolares</a:t>
            </a:r>
            <a:r>
              <a:rPr lang="en-US" dirty="0">
                <a:ea typeface="+mn-lt"/>
                <a:cs typeface="+mn-lt"/>
              </a:rPr>
              <a:t>, do </a:t>
            </a:r>
            <a:r>
              <a:rPr lang="en-US" dirty="0" err="1">
                <a:ea typeface="+mn-lt"/>
                <a:cs typeface="+mn-lt"/>
              </a:rPr>
              <a:t>ensino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básico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secundário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norma </a:t>
            </a:r>
            <a:r>
              <a:rPr lang="en-US" dirty="0" err="1">
                <a:ea typeface="+mn-lt"/>
                <a:cs typeface="+mn-lt"/>
              </a:rPr>
              <a:t>utilizam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rede ”</a:t>
            </a:r>
            <a:r>
              <a:rPr lang="en-US" dirty="0" err="1">
                <a:ea typeface="+mn-lt"/>
                <a:cs typeface="+mn-lt"/>
              </a:rPr>
              <a:t>MinEdu</a:t>
            </a:r>
            <a:r>
              <a:rPr lang="en-US" dirty="0">
                <a:ea typeface="+mn-lt"/>
                <a:cs typeface="+mn-lt"/>
              </a:rPr>
              <a:t>”, </a:t>
            </a:r>
            <a:r>
              <a:rPr lang="en-US" dirty="0" err="1">
                <a:ea typeface="+mn-lt"/>
                <a:cs typeface="+mn-lt"/>
              </a:rPr>
              <a:t>constantemente</a:t>
            </a:r>
            <a:r>
              <a:rPr lang="en-US" dirty="0">
                <a:ea typeface="+mn-lt"/>
                <a:cs typeface="+mn-lt"/>
              </a:rPr>
              <a:t> a ser </a:t>
            </a:r>
            <a:r>
              <a:rPr lang="en-US" dirty="0" err="1">
                <a:ea typeface="+mn-lt"/>
                <a:cs typeface="+mn-lt"/>
              </a:rPr>
              <a:t>utilizada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aceder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websites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Internet.</a:t>
            </a:r>
          </a:p>
          <a:p>
            <a:pPr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Com um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estabelecimentos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ensino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ferramenta </a:t>
            </a:r>
            <a:r>
              <a:rPr lang="en-US" err="1">
                <a:ea typeface="+mn-lt"/>
                <a:cs typeface="+mn-lt"/>
              </a:rPr>
              <a:t>quase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automática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avaliava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URLs </a:t>
            </a:r>
            <a:r>
              <a:rPr lang="en-US" err="1">
                <a:ea typeface="+mn-lt"/>
                <a:cs typeface="+mn-lt"/>
              </a:rPr>
              <a:t>acedidos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redes pela </a:t>
            </a:r>
            <a:r>
              <a:rPr lang="en-US" err="1">
                <a:ea typeface="+mn-lt"/>
                <a:cs typeface="+mn-lt"/>
              </a:rPr>
              <a:t>primeira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vez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determinando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deve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página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acessível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escola</a:t>
            </a:r>
            <a:r>
              <a:rPr lang="en-US" dirty="0">
                <a:ea typeface="+mn-lt"/>
                <a:cs typeface="+mn-lt"/>
              </a:rPr>
              <a:t>, para o </a:t>
            </a:r>
            <a:r>
              <a:rPr lang="en-US" err="1">
                <a:ea typeface="+mn-lt"/>
                <a:cs typeface="+mn-lt"/>
              </a:rPr>
              <a:t>bem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meio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estudantil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FC8C52-DC16-E1C0-A4D4-A05443D789D5}"/>
              </a:ext>
            </a:extLst>
          </p:cNvPr>
          <p:cNvSpPr txBox="1">
            <a:spLocks/>
          </p:cNvSpPr>
          <p:nvPr/>
        </p:nvSpPr>
        <p:spPr>
          <a:xfrm>
            <a:off x="7198638" y="3426915"/>
            <a:ext cx="4719959" cy="211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2"/>
              <a:buChar char="•"/>
            </a:pPr>
            <a:r>
              <a:rPr lang="en-US" dirty="0" err="1"/>
              <a:t>Contudo</a:t>
            </a:r>
            <a:r>
              <a:rPr lang="en-US" dirty="0"/>
              <a:t>,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limitações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elevado</a:t>
            </a:r>
            <a:r>
              <a:rPr lang="en-US" dirty="0"/>
              <a:t> tempo de </a:t>
            </a:r>
            <a:r>
              <a:rPr lang="en-US" dirty="0" err="1"/>
              <a:t>execução</a:t>
            </a:r>
            <a:r>
              <a:rPr lang="en-US" dirty="0"/>
              <a:t> e </a:t>
            </a:r>
            <a:r>
              <a:rPr lang="en-US" dirty="0" err="1"/>
              <a:t>consumo</a:t>
            </a:r>
            <a:r>
              <a:rPr lang="en-US" dirty="0"/>
              <a:t> de RAM,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as </a:t>
            </a:r>
            <a:r>
              <a:rPr lang="en-US" dirty="0" err="1"/>
              <a:t>limitações</a:t>
            </a:r>
            <a:r>
              <a:rPr lang="en-US" dirty="0"/>
              <a:t> </a:t>
            </a:r>
            <a:r>
              <a:rPr lang="en-US" dirty="0" err="1"/>
              <a:t>associadas</a:t>
            </a:r>
            <a:r>
              <a:rPr lang="en-US" dirty="0"/>
              <a:t> à </a:t>
            </a:r>
            <a:r>
              <a:rPr lang="en-US" dirty="0" err="1"/>
              <a:t>classificação</a:t>
            </a:r>
            <a:r>
              <a:rPr lang="en-US" dirty="0"/>
              <a:t> de URLs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lexical.</a:t>
            </a:r>
          </a:p>
        </p:txBody>
      </p:sp>
    </p:spTree>
    <p:extLst>
      <p:ext uri="{BB962C8B-B14F-4D97-AF65-F5344CB8AC3E}">
        <p14:creationId xmlns:p14="http://schemas.microsoft.com/office/powerpoint/2010/main" val="23955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7D64-37AC-BE0A-4817-7E7630D8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92BF-8890-2009-1CF0-3DBA720B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25" y="2731033"/>
            <a:ext cx="10412086" cy="38619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Num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digital, 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</a:t>
            </a:r>
            <a:r>
              <a:rPr lang="en-US" dirty="0" err="1"/>
              <a:t>cibernéticos</a:t>
            </a:r>
            <a:r>
              <a:rPr lang="en-US" dirty="0"/>
              <a:t>,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direcionado</a:t>
            </a:r>
            <a:r>
              <a:rPr lang="en-US" dirty="0"/>
              <a:t> a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para o "</a:t>
            </a:r>
            <a:r>
              <a:rPr lang="en-US" dirty="0" err="1"/>
              <a:t>consumidor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".</a:t>
            </a:r>
          </a:p>
          <a:p>
            <a:pPr>
              <a:buFont typeface="Arial" charset="2"/>
              <a:buChar char="•"/>
            </a:pP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de phishing, malware, defacement, entre outros,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perigos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ameaçam</a:t>
            </a:r>
            <a:r>
              <a:rPr lang="en-US" dirty="0"/>
              <a:t> </a:t>
            </a:r>
            <a:r>
              <a:rPr lang="en-US" dirty="0" err="1"/>
              <a:t>constantemente</a:t>
            </a:r>
            <a:r>
              <a:rPr lang="en-US" dirty="0"/>
              <a:t>. Uma das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qual </a:t>
            </a:r>
            <a:r>
              <a:rPr lang="en-US" dirty="0" err="1"/>
              <a:t>os</a:t>
            </a:r>
            <a:r>
              <a:rPr lang="en-US" dirty="0"/>
              <a:t> </a:t>
            </a:r>
            <a:r>
              <a:rPr lang="en-US" dirty="0" err="1"/>
              <a:t>criminosos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conseguir</a:t>
            </a:r>
            <a:r>
              <a:rPr lang="en-US" dirty="0"/>
              <a:t> 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dados é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b="1" dirty="0"/>
              <a:t>links/URLs </a:t>
            </a:r>
            <a:r>
              <a:rPr lang="en-US" b="1" dirty="0" err="1"/>
              <a:t>maliciosos</a:t>
            </a:r>
            <a:r>
              <a:rPr lang="en-US" dirty="0"/>
              <a:t>,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disfarçados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a URLs </a:t>
            </a:r>
            <a:r>
              <a:rPr lang="en-US" dirty="0" err="1"/>
              <a:t>comuns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Como </a:t>
            </a:r>
            <a:r>
              <a:rPr lang="en-US" dirty="0" err="1"/>
              <a:t>tal</a:t>
            </a:r>
            <a:r>
              <a:rPr lang="en-US" dirty="0"/>
              <a:t>, o </a:t>
            </a:r>
            <a:r>
              <a:rPr lang="en-US" dirty="0" err="1"/>
              <a:t>objetivo</a:t>
            </a:r>
            <a:r>
              <a:rPr lang="en-US" dirty="0"/>
              <a:t> principal do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passa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consiga</a:t>
            </a:r>
            <a:r>
              <a:rPr lang="en-US" dirty="0"/>
              <a:t> </a:t>
            </a:r>
            <a:r>
              <a:rPr lang="en-US" b="1" dirty="0" err="1"/>
              <a:t>detetar</a:t>
            </a:r>
            <a:r>
              <a:rPr lang="en-US" b="1" dirty="0"/>
              <a:t> com a </a:t>
            </a:r>
            <a:r>
              <a:rPr lang="en-US" b="1" dirty="0" err="1"/>
              <a:t>maior</a:t>
            </a:r>
            <a:r>
              <a:rPr lang="en-US" b="1" dirty="0"/>
              <a:t> </a:t>
            </a:r>
            <a:r>
              <a:rPr lang="en-US" b="1" dirty="0" err="1"/>
              <a:t>precisão</a:t>
            </a:r>
            <a:r>
              <a:rPr lang="en-US" b="1" dirty="0"/>
              <a:t> </a:t>
            </a:r>
            <a:r>
              <a:rPr lang="en-US" b="1" dirty="0" err="1"/>
              <a:t>possível</a:t>
            </a:r>
            <a:r>
              <a:rPr lang="en-US" b="1" dirty="0"/>
              <a:t> URLs </a:t>
            </a:r>
            <a:r>
              <a:rPr lang="en-US" b="1" dirty="0" err="1"/>
              <a:t>maliciosos</a:t>
            </a:r>
            <a:r>
              <a:rPr lang="en-US" dirty="0"/>
              <a:t> (e, </a:t>
            </a:r>
            <a:r>
              <a:rPr lang="en-US" dirty="0" err="1"/>
              <a:t>cons</a:t>
            </a:r>
            <a:r>
              <a:rPr lang="en-US" dirty="0" err="1">
                <a:ea typeface="+mn-lt"/>
                <a:cs typeface="+mn-lt"/>
              </a:rPr>
              <a:t>equentemente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dirty="0"/>
              <a:t> URLs </a:t>
            </a:r>
            <a:r>
              <a:rPr lang="en-US" dirty="0" err="1"/>
              <a:t>benignos</a:t>
            </a:r>
            <a:r>
              <a:rPr lang="en-US" dirty="0"/>
              <a:t>) com base no(s) conjunto(s) de URLs passados, 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inerentes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um.</a:t>
            </a:r>
          </a:p>
          <a:p>
            <a:pPr>
              <a:buFont typeface="Arial" charset="2"/>
              <a:buChar char="•"/>
            </a:pPr>
            <a:r>
              <a:rPr lang="en-US" dirty="0"/>
              <a:t>Para </a:t>
            </a:r>
            <a:r>
              <a:rPr lang="en-US" dirty="0" err="1"/>
              <a:t>tal</a:t>
            </a:r>
            <a:r>
              <a:rPr lang="en-US" dirty="0"/>
              <a:t>, </a:t>
            </a:r>
            <a:r>
              <a:rPr lang="en-US" dirty="0" err="1"/>
              <a:t>dividimos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3 </a:t>
            </a:r>
            <a:r>
              <a:rPr lang="en-US" b="1" dirty="0" err="1"/>
              <a:t>componentes</a:t>
            </a:r>
            <a:r>
              <a:rPr lang="en-US" dirty="0"/>
              <a:t>: um </a:t>
            </a:r>
            <a:r>
              <a:rPr lang="en-US" dirty="0" err="1"/>
              <a:t>algoritmo</a:t>
            </a:r>
            <a:r>
              <a:rPr lang="en-US" dirty="0"/>
              <a:t> de Naïve Bayes (</a:t>
            </a:r>
            <a:r>
              <a:rPr lang="en-US" dirty="0" err="1"/>
              <a:t>binário</a:t>
            </a:r>
            <a:r>
              <a:rPr lang="en-US" dirty="0"/>
              <a:t> no </a:t>
            </a:r>
            <a:r>
              <a:rPr lang="en-US" dirty="0" err="1"/>
              <a:t>caso</a:t>
            </a:r>
            <a:r>
              <a:rPr lang="en-US" dirty="0"/>
              <a:t>), um Bloom Filter e um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MinHash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8C7-CD37-C90C-0667-DE4B13EE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3A64-B6F2-928F-CD2C-238BFA28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5" y="2689019"/>
            <a:ext cx="7730654" cy="3480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Para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, </a:t>
            </a:r>
            <a:r>
              <a:rPr lang="en-US" dirty="0" err="1"/>
              <a:t>achámos</a:t>
            </a:r>
            <a:r>
              <a:rPr lang="en-US" dirty="0"/>
              <a:t> um </a:t>
            </a:r>
            <a:r>
              <a:rPr lang="en-US" dirty="0">
                <a:hlinkClick r:id="rId2"/>
              </a:rPr>
              <a:t>dataset</a:t>
            </a:r>
            <a:r>
              <a:rPr lang="en-US" dirty="0"/>
              <a:t> do Kaggle com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de 600 000 URLs, </a:t>
            </a:r>
            <a:r>
              <a:rPr lang="en-US" dirty="0" err="1">
                <a:ea typeface="+mn-lt"/>
                <a:cs typeface="+mn-lt"/>
              </a:rPr>
              <a:t>divididos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4 classes (benign, phishing, malware e defacement). Por </a:t>
            </a:r>
            <a:r>
              <a:rPr lang="en-US" dirty="0" err="1">
                <a:ea typeface="+mn-lt"/>
                <a:cs typeface="+mn-lt"/>
              </a:rPr>
              <a:t>questões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simplificação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juntámos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últimos</a:t>
            </a:r>
            <a:r>
              <a:rPr lang="en-US" dirty="0">
                <a:ea typeface="+mn-lt"/>
                <a:cs typeface="+mn-lt"/>
              </a:rPr>
              <a:t> 3 </a:t>
            </a:r>
            <a:r>
              <a:rPr lang="en-US" dirty="0" err="1">
                <a:ea typeface="+mn-lt"/>
                <a:cs typeface="+mn-lt"/>
              </a:rPr>
              <a:t>numa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"malign".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/>
              <a:t>Com base </a:t>
            </a:r>
            <a:r>
              <a:rPr lang="en-US" dirty="0" err="1"/>
              <a:t>nos</a:t>
            </a:r>
            <a:r>
              <a:rPr lang="en-US" dirty="0"/>
              <a:t> URLs dados, </a:t>
            </a:r>
            <a:r>
              <a:rPr lang="en-US" dirty="0" err="1"/>
              <a:t>procedemos</a:t>
            </a:r>
            <a:r>
              <a:rPr lang="en-US" dirty="0"/>
              <a:t> com a </a:t>
            </a:r>
            <a:r>
              <a:rPr lang="en-US" dirty="0" err="1"/>
              <a:t>extração</a:t>
            </a:r>
            <a:r>
              <a:rPr lang="en-US" dirty="0"/>
              <a:t> de features deles (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Python)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do URL, </a:t>
            </a:r>
            <a:r>
              <a:rPr lang="en-US" dirty="0" err="1"/>
              <a:t>presença</a:t>
            </a:r>
            <a:r>
              <a:rPr lang="en-US" dirty="0"/>
              <a:t> de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, entre </a:t>
            </a:r>
            <a:r>
              <a:rPr lang="en-US" dirty="0" err="1"/>
              <a:t>outras</a:t>
            </a:r>
            <a:r>
              <a:rPr lang="en-US" dirty="0"/>
              <a:t>. </a:t>
            </a:r>
            <a:r>
              <a:rPr lang="en-US" dirty="0" err="1"/>
              <a:t>Inicialmente</a:t>
            </a:r>
            <a:r>
              <a:rPr lang="en-US" dirty="0"/>
              <a:t>, </a:t>
            </a:r>
            <a:r>
              <a:rPr lang="en-US" dirty="0" err="1"/>
              <a:t>tornámos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features </a:t>
            </a:r>
            <a:r>
              <a:rPr lang="en-US" dirty="0" err="1"/>
              <a:t>binárias</a:t>
            </a:r>
            <a:r>
              <a:rPr lang="en-US" dirty="0"/>
              <a:t>, de modo 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do </a:t>
            </a:r>
            <a:r>
              <a:rPr lang="en-US" dirty="0" err="1"/>
              <a:t>módulo</a:t>
            </a:r>
            <a:r>
              <a:rPr lang="en-US" dirty="0"/>
              <a:t> de Naïve Bayes.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acabámos</a:t>
            </a:r>
            <a:r>
              <a:rPr lang="en-US" dirty="0"/>
              <a:t> </a:t>
            </a:r>
            <a:r>
              <a:rPr lang="en-US" dirty="0" err="1"/>
              <a:t>igualmente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mista</a:t>
            </a:r>
            <a:r>
              <a:rPr lang="en-US" dirty="0"/>
              <a:t> do dataset, com features </a:t>
            </a:r>
            <a:r>
              <a:rPr lang="en-US" dirty="0" err="1"/>
              <a:t>binárias</a:t>
            </a:r>
            <a:r>
              <a:rPr lang="en-US" dirty="0"/>
              <a:t> e </a:t>
            </a:r>
            <a:r>
              <a:rPr lang="en-US" dirty="0" err="1"/>
              <a:t>numéricas</a:t>
            </a:r>
            <a:r>
              <a:rPr lang="en-US" dirty="0"/>
              <a:t>.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 sz="14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A570812-6DAE-3A0A-3E60-D705A629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111"/>
          <a:stretch/>
        </p:blipFill>
        <p:spPr>
          <a:xfrm>
            <a:off x="8273812" y="2689411"/>
            <a:ext cx="3285008" cy="3482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03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A08-DE55-C5D2-3365-4B39DDCE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Fluxo</a:t>
            </a:r>
            <a:r>
              <a:rPr lang="en-US"/>
              <a:t> do </a:t>
            </a:r>
            <a:r>
              <a:rPr lang="en-US" err="1"/>
              <a:t>sistema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1E0A-4684-C45E-7D08-47D51E6390C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455435" y="2092839"/>
            <a:ext cx="11506814" cy="47664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en-US" sz="1600" b="1"/>
              <a:t>Pré-</a:t>
            </a:r>
            <a:r>
              <a:rPr lang="en-US" sz="1600" b="1" err="1"/>
              <a:t>processamento</a:t>
            </a:r>
            <a:r>
              <a:rPr lang="en-US" sz="1600" b="1"/>
              <a:t>:</a:t>
            </a:r>
          </a:p>
          <a:p>
            <a:pPr lvl="1">
              <a:buFont typeface="Arial" charset="2"/>
              <a:buChar char="•"/>
            </a:pPr>
            <a:r>
              <a:rPr lang="en-US"/>
              <a:t>O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extrai</a:t>
            </a:r>
            <a:r>
              <a:rPr lang="en-US"/>
              <a:t> as </a:t>
            </a:r>
            <a:r>
              <a:rPr lang="en-US" err="1"/>
              <a:t>características</a:t>
            </a:r>
            <a:r>
              <a:rPr lang="en-US"/>
              <a:t> do conjunto de URLs (</a:t>
            </a:r>
            <a:r>
              <a:rPr lang="en-US" err="1"/>
              <a:t>comprimento</a:t>
            </a:r>
            <a:r>
              <a:rPr lang="en-US"/>
              <a:t>, </a:t>
            </a:r>
            <a:r>
              <a:rPr lang="en-US" err="1"/>
              <a:t>caracteres</a:t>
            </a:r>
            <a:r>
              <a:rPr lang="en-US"/>
              <a:t> </a:t>
            </a:r>
            <a:r>
              <a:rPr lang="en-US" err="1"/>
              <a:t>especiais</a:t>
            </a:r>
            <a:r>
              <a:rPr lang="en-US"/>
              <a:t>, </a:t>
            </a:r>
            <a:r>
              <a:rPr lang="en-US" err="1"/>
              <a:t>etc</a:t>
            </a:r>
            <a:r>
              <a:rPr lang="en-US"/>
              <a:t>) e divide-o </a:t>
            </a:r>
            <a:r>
              <a:rPr lang="en-US" err="1"/>
              <a:t>nas</a:t>
            </a:r>
            <a:r>
              <a:rPr lang="en-US"/>
              <a:t> partes </a:t>
            </a:r>
            <a:r>
              <a:rPr lang="en-US" err="1"/>
              <a:t>necessárias</a:t>
            </a:r>
            <a:r>
              <a:rPr lang="en-US"/>
              <a:t>.</a:t>
            </a:r>
          </a:p>
          <a:p>
            <a:pPr>
              <a:buAutoNum type="arabicPeriod"/>
            </a:pPr>
            <a:r>
              <a:rPr lang="en-US" sz="1600" b="1"/>
              <a:t>Bloom </a:t>
            </a:r>
            <a:r>
              <a:rPr lang="en-US" sz="1600" b="1" err="1"/>
              <a:t>FIlter</a:t>
            </a:r>
            <a:r>
              <a:rPr lang="en-US" sz="1600" b="1"/>
              <a:t>: </a:t>
            </a:r>
          </a:p>
          <a:p>
            <a:pPr lvl="1">
              <a:buFont typeface="Arial" charset="2"/>
              <a:buChar char="•"/>
            </a:pPr>
            <a:r>
              <a:rPr lang="en-US" err="1"/>
              <a:t>Verifica</a:t>
            </a:r>
            <a:r>
              <a:rPr lang="en-US"/>
              <a:t> se </a:t>
            </a:r>
            <a:r>
              <a:rPr lang="en-US" err="1"/>
              <a:t>os</a:t>
            </a:r>
            <a:r>
              <a:rPr lang="en-US"/>
              <a:t> URLs </a:t>
            </a:r>
            <a:r>
              <a:rPr lang="en-US" err="1"/>
              <a:t>já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conhecidos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URLs </a:t>
            </a:r>
            <a:r>
              <a:rPr lang="en-US" err="1"/>
              <a:t>malignos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benignos</a:t>
            </a:r>
            <a:r>
              <a:rPr lang="en-US"/>
              <a:t>. </a:t>
            </a:r>
            <a:r>
              <a:rPr lang="en-US" err="1"/>
              <a:t>Dependendo</a:t>
            </a:r>
            <a:r>
              <a:rPr lang="en-US"/>
              <a:t> do </a:t>
            </a:r>
            <a:r>
              <a:rPr lang="en-US" err="1"/>
              <a:t>resultado</a:t>
            </a:r>
            <a:r>
              <a:rPr lang="en-US"/>
              <a:t>,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marcados</a:t>
            </a:r>
            <a:r>
              <a:rPr lang="en-US"/>
              <a:t> </a:t>
            </a:r>
            <a:r>
              <a:rPr lang="en-US" err="1"/>
              <a:t>imediatamente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malignos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benignos</a:t>
            </a:r>
            <a:r>
              <a:rPr lang="en-US"/>
              <a:t>.</a:t>
            </a:r>
          </a:p>
          <a:p>
            <a:pPr>
              <a:buAutoNum type="arabicPeriod"/>
            </a:pPr>
            <a:r>
              <a:rPr lang="en-US" sz="1600" b="1"/>
              <a:t>Naïve Bayes:</a:t>
            </a:r>
          </a:p>
          <a:p>
            <a:pPr lvl="1">
              <a:buFont typeface="Arial" charset="2"/>
              <a:buChar char="•"/>
            </a:pPr>
            <a:r>
              <a:rPr lang="en-US"/>
              <a:t>Se </a:t>
            </a:r>
            <a:r>
              <a:rPr lang="en-US" err="1"/>
              <a:t>não</a:t>
            </a:r>
            <a:r>
              <a:rPr lang="en-US"/>
              <a:t> se </a:t>
            </a:r>
            <a:r>
              <a:rPr lang="en-US" err="1"/>
              <a:t>verificar</a:t>
            </a:r>
            <a:r>
              <a:rPr lang="en-US"/>
              <a:t> </a:t>
            </a:r>
            <a:r>
              <a:rPr lang="en-US" err="1"/>
              <a:t>correspondência</a:t>
            </a:r>
            <a:r>
              <a:rPr lang="en-US"/>
              <a:t> </a:t>
            </a:r>
            <a:r>
              <a:rPr lang="en-US" err="1"/>
              <a:t>concreta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qualquer</a:t>
            </a:r>
            <a:r>
              <a:rPr lang="en-US"/>
              <a:t> dos </a:t>
            </a:r>
            <a:r>
              <a:rPr lang="en-US" err="1"/>
              <a:t>filtros</a:t>
            </a:r>
            <a:r>
              <a:rPr lang="en-US"/>
              <a:t> de Bloom, </a:t>
            </a:r>
            <a:r>
              <a:rPr lang="en-US" err="1"/>
              <a:t>os</a:t>
            </a:r>
            <a:r>
              <a:rPr lang="en-US"/>
              <a:t> URLs </a:t>
            </a:r>
            <a:r>
              <a:rPr lang="en-US" err="1"/>
              <a:t>são</a:t>
            </a:r>
            <a:r>
              <a:rPr lang="en-US"/>
              <a:t> passados para o </a:t>
            </a:r>
            <a:r>
              <a:rPr lang="en-US" err="1"/>
              <a:t>algoritmo</a:t>
            </a:r>
            <a:r>
              <a:rPr lang="en-US"/>
              <a:t> de Naïve Bayes, que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analisa</a:t>
            </a:r>
            <a:r>
              <a:rPr lang="en-US"/>
              <a:t> e </a:t>
            </a:r>
            <a:r>
              <a:rPr lang="en-US" err="1"/>
              <a:t>calcula</a:t>
            </a:r>
            <a:r>
              <a:rPr lang="en-US"/>
              <a:t> a </a:t>
            </a:r>
            <a:r>
              <a:rPr lang="en-US" err="1"/>
              <a:t>probabilidade</a:t>
            </a:r>
            <a:r>
              <a:rPr lang="en-US"/>
              <a:t> de </a:t>
            </a:r>
            <a:r>
              <a:rPr lang="en-US" err="1"/>
              <a:t>serem</a:t>
            </a:r>
            <a:r>
              <a:rPr lang="en-US"/>
              <a:t> </a:t>
            </a:r>
            <a:r>
              <a:rPr lang="en-US" err="1"/>
              <a:t>malignos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benignos</a:t>
            </a:r>
            <a:r>
              <a:rPr lang="en-US"/>
              <a:t>.</a:t>
            </a:r>
          </a:p>
          <a:p>
            <a:pPr>
              <a:buAutoNum type="arabicPeriod"/>
            </a:pPr>
            <a:r>
              <a:rPr lang="en-US" sz="1600" b="1" err="1"/>
              <a:t>MinHash</a:t>
            </a:r>
            <a:r>
              <a:rPr lang="en-US" sz="1600" b="1"/>
              <a:t>: </a:t>
            </a:r>
          </a:p>
          <a:p>
            <a:pPr lvl="1">
              <a:buFont typeface="Arial" charset="2"/>
              <a:buChar char="•"/>
            </a:pPr>
            <a:r>
              <a:rPr lang="en-US"/>
              <a:t>O </a:t>
            </a:r>
            <a:r>
              <a:rPr lang="en-US" err="1"/>
              <a:t>MinHash</a:t>
            </a:r>
            <a:r>
              <a:rPr lang="en-US"/>
              <a:t> </a:t>
            </a:r>
            <a:r>
              <a:rPr lang="en-US" err="1"/>
              <a:t>faz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verificação</a:t>
            </a:r>
            <a:r>
              <a:rPr lang="en-US"/>
              <a:t> de </a:t>
            </a:r>
            <a:r>
              <a:rPr lang="en-US" err="1"/>
              <a:t>similaridade</a:t>
            </a:r>
            <a:r>
              <a:rPr lang="en-US"/>
              <a:t>, </a:t>
            </a:r>
            <a:r>
              <a:rPr lang="en-US" err="1"/>
              <a:t>comparando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URL com URLs </a:t>
            </a:r>
            <a:r>
              <a:rPr lang="en-US" err="1"/>
              <a:t>previamente</a:t>
            </a:r>
            <a:r>
              <a:rPr lang="en-US"/>
              <a:t> </a:t>
            </a:r>
            <a:r>
              <a:rPr lang="en-US" err="1"/>
              <a:t>identificados</a:t>
            </a:r>
            <a:r>
              <a:rPr lang="en-US"/>
              <a:t>.</a:t>
            </a:r>
          </a:p>
          <a:p>
            <a:pPr>
              <a:buAutoNum type="arabicPeriod"/>
            </a:pPr>
            <a:r>
              <a:rPr lang="en-US" sz="1600" b="1" err="1"/>
              <a:t>Conclusão</a:t>
            </a:r>
            <a:r>
              <a:rPr lang="en-US" sz="1600" b="1"/>
              <a:t> final:</a:t>
            </a:r>
          </a:p>
          <a:p>
            <a:pPr lvl="1">
              <a:buFont typeface="Arial" charset="2"/>
              <a:buChar char="•"/>
            </a:pPr>
            <a:r>
              <a:rPr lang="en-US"/>
              <a:t>Com base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resultados</a:t>
            </a:r>
            <a:r>
              <a:rPr lang="en-US"/>
              <a:t> dos </a:t>
            </a:r>
            <a:r>
              <a:rPr lang="en-US" err="1"/>
              <a:t>passos</a:t>
            </a:r>
            <a:r>
              <a:rPr lang="en-US"/>
              <a:t> </a:t>
            </a:r>
            <a:r>
              <a:rPr lang="en-US" err="1"/>
              <a:t>anteriores</a:t>
            </a:r>
            <a:r>
              <a:rPr lang="en-US"/>
              <a:t>, o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classifica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URLs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malignos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benignos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40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455-2023-DE0A-FD5C-620F6308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AE1B-7215-0CD7-C040-25EF5887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54" y="2536264"/>
            <a:ext cx="8769630" cy="3774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O Naïve Bayes é um </a:t>
            </a:r>
            <a:r>
              <a:rPr lang="en-US" err="1">
                <a:ea typeface="+mn-lt"/>
                <a:cs typeface="+mn-lt"/>
              </a:rPr>
              <a:t>algoritmo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classificação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baseado</a:t>
            </a:r>
            <a:r>
              <a:rPr lang="en-US">
                <a:ea typeface="+mn-lt"/>
                <a:cs typeface="+mn-lt"/>
              </a:rPr>
              <a:t> no </a:t>
            </a:r>
            <a:r>
              <a:rPr lang="en-US" b="1" err="1">
                <a:ea typeface="+mn-lt"/>
                <a:cs typeface="+mn-lt"/>
              </a:rPr>
              <a:t>Teorema</a:t>
            </a:r>
            <a:r>
              <a:rPr lang="en-US" b="1">
                <a:ea typeface="+mn-lt"/>
                <a:cs typeface="+mn-lt"/>
              </a:rPr>
              <a:t> de Bayes</a:t>
            </a:r>
            <a:r>
              <a:rPr lang="en-US">
                <a:ea typeface="+mn-lt"/>
                <a:cs typeface="+mn-lt"/>
              </a:rPr>
              <a:t>, que assume </a:t>
            </a:r>
            <a:r>
              <a:rPr lang="en-US" err="1">
                <a:ea typeface="+mn-lt"/>
                <a:cs typeface="+mn-lt"/>
              </a:rPr>
              <a:t>independência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condicional</a:t>
            </a:r>
            <a:r>
              <a:rPr lang="en-US">
                <a:ea typeface="+mn-lt"/>
                <a:cs typeface="+mn-lt"/>
              </a:rPr>
              <a:t> entre as </a:t>
            </a:r>
            <a:r>
              <a:rPr lang="en-US" err="1">
                <a:ea typeface="+mn-lt"/>
                <a:cs typeface="+mn-lt"/>
              </a:rPr>
              <a:t>características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Com a </a:t>
            </a:r>
            <a:r>
              <a:rPr lang="en-US" err="1"/>
              <a:t>utilização</a:t>
            </a:r>
            <a:r>
              <a:rPr lang="en-US"/>
              <a:t> </a:t>
            </a:r>
            <a:r>
              <a:rPr lang="en-US" err="1"/>
              <a:t>deste</a:t>
            </a:r>
            <a:r>
              <a:rPr lang="en-US"/>
              <a:t> </a:t>
            </a:r>
            <a:r>
              <a:rPr lang="en-US" err="1"/>
              <a:t>algoritmo</a:t>
            </a:r>
            <a:r>
              <a:rPr lang="en-US"/>
              <a:t>, </a:t>
            </a:r>
            <a:r>
              <a:rPr lang="en-US" err="1"/>
              <a:t>pretendemos</a:t>
            </a:r>
            <a:r>
              <a:rPr lang="en-US"/>
              <a:t> </a:t>
            </a:r>
            <a:r>
              <a:rPr lang="en-US" err="1"/>
              <a:t>calcular</a:t>
            </a:r>
            <a:r>
              <a:rPr lang="en-US"/>
              <a:t> a </a:t>
            </a:r>
            <a:r>
              <a:rPr lang="en-US" err="1"/>
              <a:t>classe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provável</a:t>
            </a:r>
            <a:r>
              <a:rPr lang="en-US"/>
              <a:t> de um </a:t>
            </a:r>
            <a:r>
              <a:rPr lang="en-US" err="1"/>
              <a:t>determinado</a:t>
            </a:r>
            <a:r>
              <a:rPr lang="en-US"/>
              <a:t> URL, com base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características</a:t>
            </a:r>
            <a:r>
              <a:rPr lang="en-US"/>
              <a:t> do </a:t>
            </a:r>
            <a:r>
              <a:rPr lang="en-US" err="1"/>
              <a:t>mesmo</a:t>
            </a:r>
            <a:r>
              <a:rPr lang="en-US"/>
              <a:t>. 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Arial" charset="2"/>
              <a:buChar char="•"/>
            </a:pPr>
            <a:r>
              <a:rPr lang="en-US"/>
              <a:t>Tendo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conta</a:t>
            </a:r>
            <a:r>
              <a:rPr lang="en-US"/>
              <a:t> as </a:t>
            </a:r>
            <a:r>
              <a:rPr lang="en-US" err="1"/>
              <a:t>características</a:t>
            </a:r>
            <a:r>
              <a:rPr lang="en-US"/>
              <a:t> das features </a:t>
            </a:r>
            <a:r>
              <a:rPr lang="en-US" err="1"/>
              <a:t>adotadas</a:t>
            </a:r>
            <a:r>
              <a:rPr lang="en-US"/>
              <a:t> (</a:t>
            </a:r>
            <a:r>
              <a:rPr lang="en-US" err="1"/>
              <a:t>todas</a:t>
            </a:r>
            <a:r>
              <a:rPr lang="en-US"/>
              <a:t> </a:t>
            </a:r>
            <a:r>
              <a:rPr lang="en-US" err="1"/>
              <a:t>convertidas</a:t>
            </a:r>
            <a:r>
              <a:rPr lang="en-US"/>
              <a:t> para </a:t>
            </a:r>
            <a:r>
              <a:rPr lang="en-US" err="1"/>
              <a:t>binário</a:t>
            </a:r>
            <a:r>
              <a:rPr lang="en-US"/>
              <a:t> para </a:t>
            </a:r>
            <a:r>
              <a:rPr lang="en-US" err="1"/>
              <a:t>facilitar</a:t>
            </a:r>
            <a:r>
              <a:rPr lang="en-US"/>
              <a:t> a </a:t>
            </a:r>
            <a:r>
              <a:rPr lang="en-US" err="1"/>
              <a:t>aplicação</a:t>
            </a:r>
            <a:r>
              <a:rPr lang="en-US"/>
              <a:t> do </a:t>
            </a:r>
            <a:r>
              <a:rPr lang="en-US" err="1"/>
              <a:t>algoritmo</a:t>
            </a:r>
            <a:r>
              <a:rPr lang="en-US"/>
              <a:t>), </a:t>
            </a:r>
            <a:r>
              <a:rPr lang="en-US" err="1"/>
              <a:t>recorremos</a:t>
            </a:r>
            <a:r>
              <a:rPr lang="en-US"/>
              <a:t> à </a:t>
            </a:r>
            <a:r>
              <a:rPr lang="en-US" err="1"/>
              <a:t>versão</a:t>
            </a:r>
            <a:r>
              <a:rPr lang="en-US"/>
              <a:t> do Naïve Bayes </a:t>
            </a:r>
            <a:r>
              <a:rPr lang="en-US" err="1"/>
              <a:t>Binário</a:t>
            </a:r>
            <a:r>
              <a:rPr lang="en-US"/>
              <a:t>.</a:t>
            </a:r>
          </a:p>
          <a:p>
            <a:pPr>
              <a:buFont typeface="Arial" charset="2"/>
              <a:buChar char="•"/>
            </a:pPr>
            <a:r>
              <a:rPr lang="en-US" err="1"/>
              <a:t>Recorrendo</a:t>
            </a:r>
            <a:r>
              <a:rPr lang="en-US"/>
              <a:t> a </a:t>
            </a:r>
            <a:r>
              <a:rPr lang="en-US" err="1"/>
              <a:t>métricas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a </a:t>
            </a:r>
            <a:r>
              <a:rPr lang="en-US" err="1"/>
              <a:t>precisão</a:t>
            </a:r>
            <a:r>
              <a:rPr lang="en-US"/>
              <a:t>, o recall e o F1, </a:t>
            </a:r>
            <a:r>
              <a:rPr lang="en-US" err="1"/>
              <a:t>conseguiremos</a:t>
            </a:r>
            <a:r>
              <a:rPr lang="en-US"/>
              <a:t> </a:t>
            </a:r>
            <a:r>
              <a:rPr lang="en-US" err="1"/>
              <a:t>avaliar</a:t>
            </a:r>
            <a:r>
              <a:rPr lang="en-US"/>
              <a:t> a </a:t>
            </a:r>
            <a:r>
              <a:rPr lang="en-US" err="1"/>
              <a:t>prestação</a:t>
            </a:r>
            <a:r>
              <a:rPr lang="en-US"/>
              <a:t> do </a:t>
            </a:r>
            <a:r>
              <a:rPr lang="en-US" err="1"/>
              <a:t>nosso</a:t>
            </a:r>
            <a:r>
              <a:rPr lang="en-US"/>
              <a:t> </a:t>
            </a:r>
            <a:r>
              <a:rPr lang="en-US" err="1"/>
              <a:t>algoritmo</a:t>
            </a:r>
            <a:r>
              <a:rPr lang="en-US"/>
              <a:t> e </a:t>
            </a:r>
            <a:r>
              <a:rPr lang="en-US" err="1"/>
              <a:t>calibrá</a:t>
            </a:r>
            <a:r>
              <a:rPr lang="en-US"/>
              <a:t>-lo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alterar</a:t>
            </a:r>
            <a:r>
              <a:rPr lang="en-US"/>
              <a:t> as features </a:t>
            </a:r>
            <a:r>
              <a:rPr lang="en-US" err="1"/>
              <a:t>escolhidas</a:t>
            </a:r>
            <a:r>
              <a:rPr lang="en-US"/>
              <a:t>, se </a:t>
            </a:r>
            <a:r>
              <a:rPr lang="en-US" err="1"/>
              <a:t>necessário</a:t>
            </a:r>
            <a:r>
              <a:rPr lang="en-US"/>
              <a:t>, de modo a </a:t>
            </a:r>
            <a:r>
              <a:rPr lang="en-US" err="1"/>
              <a:t>atingir</a:t>
            </a:r>
            <a:r>
              <a:rPr lang="en-US"/>
              <a:t> a </a:t>
            </a:r>
            <a:r>
              <a:rPr lang="en-US" err="1"/>
              <a:t>maior</a:t>
            </a:r>
            <a:r>
              <a:rPr lang="en-US"/>
              <a:t> </a:t>
            </a:r>
            <a:r>
              <a:rPr lang="en-US" err="1"/>
              <a:t>exatidão</a:t>
            </a:r>
            <a:r>
              <a:rPr lang="en-US"/>
              <a:t> </a:t>
            </a:r>
            <a:r>
              <a:rPr lang="en-US" err="1"/>
              <a:t>possível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71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B767-5FE7-AE49-698C-DC76FFBB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99" y="914809"/>
            <a:ext cx="4942427" cy="1226123"/>
          </a:xfrm>
        </p:spPr>
        <p:txBody>
          <a:bodyPr/>
          <a:lstStyle/>
          <a:p>
            <a:r>
              <a:rPr lang="en-US" sz="3600" dirty="0"/>
              <a:t>Naïve Bayes </a:t>
            </a:r>
            <a:r>
              <a:rPr lang="en-US" sz="3600" err="1"/>
              <a:t>Binário</a:t>
            </a:r>
            <a:r>
              <a:rPr lang="en-US" sz="3600" dirty="0"/>
              <a:t> vs Naïve Bayes Misto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C9D15-DEAC-7E71-EEC9-E96A2132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187" b="-649"/>
          <a:stretch/>
        </p:blipFill>
        <p:spPr>
          <a:xfrm>
            <a:off x="7381164" y="1376400"/>
            <a:ext cx="3775884" cy="22059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E7A6BC-48A6-D9F4-8AA4-62E2E929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71" y="2484300"/>
            <a:ext cx="4474052" cy="22838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Ambos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algoritmos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possuem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elevada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prestação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(F1 score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acima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 de 0.835)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charset="2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 Naïve Bayes misto </a:t>
            </a:r>
            <a:r>
              <a:rPr lang="en-US" sz="1600" err="1">
                <a:solidFill>
                  <a:schemeClr val="bg1"/>
                </a:solidFill>
              </a:rPr>
              <a:t>possui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melhor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precisão</a:t>
            </a:r>
            <a:r>
              <a:rPr lang="en-US" sz="1600" dirty="0">
                <a:solidFill>
                  <a:schemeClr val="bg1"/>
                </a:solidFill>
              </a:rPr>
              <a:t>, mas é </a:t>
            </a:r>
            <a:r>
              <a:rPr lang="en-US" sz="1600" err="1">
                <a:solidFill>
                  <a:schemeClr val="bg1"/>
                </a:solidFill>
              </a:rPr>
              <a:t>pior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nas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restantes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categorias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>
              <a:solidFill>
                <a:schemeClr val="bg1"/>
              </a:solidFill>
            </a:endParaRPr>
          </a:p>
          <a:p>
            <a:pPr>
              <a:buFont typeface="Arial" charset="2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Isto </a:t>
            </a:r>
            <a:r>
              <a:rPr lang="en-US" sz="1600" err="1">
                <a:solidFill>
                  <a:schemeClr val="bg1"/>
                </a:solidFill>
              </a:rPr>
              <a:t>pode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dever</a:t>
            </a:r>
            <a:r>
              <a:rPr lang="en-US" sz="1600" dirty="0">
                <a:solidFill>
                  <a:schemeClr val="bg1"/>
                </a:solidFill>
              </a:rPr>
              <a:t>-se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facto de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dados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numéricos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do dataset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poderem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ser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adequados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para se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aplicar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fórmula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gaussiana</a:t>
            </a:r>
            <a:endParaRPr lang="en-US" sz="1600">
              <a:solidFill>
                <a:schemeClr val="bg1"/>
              </a:solidFill>
            </a:endParaRPr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3F5EA-F5DF-4886-9287-0B564716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-3628" b="-649"/>
          <a:stretch/>
        </p:blipFill>
        <p:spPr>
          <a:xfrm>
            <a:off x="7187822" y="4031047"/>
            <a:ext cx="3969229" cy="23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8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C994-78A8-2065-0CA5-E22D001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Bloom Filter: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C555-F2C5-B7FB-E592-99B48305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59" y="2252579"/>
            <a:ext cx="11442528" cy="2433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O Bloom Filter é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estrutura</a:t>
            </a:r>
            <a:r>
              <a:rPr lang="en-US">
                <a:ea typeface="+mn-lt"/>
                <a:cs typeface="+mn-lt"/>
              </a:rPr>
              <a:t> de dados </a:t>
            </a:r>
            <a:r>
              <a:rPr lang="en-US" err="1">
                <a:ea typeface="+mn-lt"/>
                <a:cs typeface="+mn-lt"/>
              </a:rPr>
              <a:t>usada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verificar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presença</a:t>
            </a:r>
            <a:r>
              <a:rPr lang="en-US">
                <a:ea typeface="+mn-lt"/>
                <a:cs typeface="+mn-lt"/>
              </a:rPr>
              <a:t> de um </a:t>
            </a:r>
            <a:r>
              <a:rPr lang="en-US" err="1">
                <a:ea typeface="+mn-lt"/>
                <a:cs typeface="+mn-lt"/>
              </a:rPr>
              <a:t>elemento</a:t>
            </a:r>
            <a:r>
              <a:rPr lang="en-US">
                <a:ea typeface="+mn-lt"/>
                <a:cs typeface="+mn-lt"/>
              </a:rPr>
              <a:t> num </a:t>
            </a:r>
            <a:r>
              <a:rPr lang="en-US" err="1">
                <a:ea typeface="+mn-lt"/>
                <a:cs typeface="+mn-lt"/>
              </a:rPr>
              <a:t>determinado</a:t>
            </a:r>
            <a:r>
              <a:rPr lang="en-US">
                <a:ea typeface="+mn-lt"/>
                <a:cs typeface="+mn-lt"/>
              </a:rPr>
              <a:t> conjunto. São </a:t>
            </a:r>
            <a:r>
              <a:rPr lang="en-US" err="1">
                <a:ea typeface="+mn-lt"/>
                <a:cs typeface="+mn-lt"/>
              </a:rPr>
              <a:t>usadas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múltiplas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funções</a:t>
            </a:r>
            <a:r>
              <a:rPr lang="en-US">
                <a:ea typeface="+mn-lt"/>
                <a:cs typeface="+mn-lt"/>
              </a:rPr>
              <a:t> hash para </a:t>
            </a:r>
            <a:r>
              <a:rPr lang="en-US" err="1">
                <a:ea typeface="+mn-lt"/>
                <a:cs typeface="+mn-lt"/>
              </a:rPr>
              <a:t>mapear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elementos</a:t>
            </a:r>
            <a:r>
              <a:rPr lang="en-US">
                <a:ea typeface="+mn-lt"/>
                <a:cs typeface="+mn-lt"/>
              </a:rPr>
              <a:t> num </a:t>
            </a:r>
            <a:r>
              <a:rPr lang="en-US" err="1">
                <a:ea typeface="+mn-lt"/>
                <a:cs typeface="+mn-lt"/>
              </a:rPr>
              <a:t>vetor</a:t>
            </a:r>
            <a:r>
              <a:rPr lang="en-US">
                <a:ea typeface="+mn-lt"/>
                <a:cs typeface="+mn-lt"/>
              </a:rPr>
              <a:t> de bits (0s e 1s).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Para o </a:t>
            </a:r>
            <a:r>
              <a:rPr lang="en-US" err="1"/>
              <a:t>nosso</a:t>
            </a:r>
            <a:r>
              <a:rPr lang="en-US"/>
              <a:t> </a:t>
            </a:r>
            <a:r>
              <a:rPr lang="en-US" err="1"/>
              <a:t>problema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questão</a:t>
            </a:r>
            <a:r>
              <a:rPr lang="en-US"/>
              <a:t>, dadas as </a:t>
            </a:r>
            <a:r>
              <a:rPr lang="en-US" err="1"/>
              <a:t>propriedades</a:t>
            </a:r>
            <a:r>
              <a:rPr lang="en-US"/>
              <a:t> do Bloom </a:t>
            </a:r>
            <a:r>
              <a:rPr lang="en-US" err="1"/>
              <a:t>FIlter</a:t>
            </a:r>
            <a:r>
              <a:rPr lang="en-US"/>
              <a:t>, </a:t>
            </a:r>
            <a:r>
              <a:rPr lang="en-US" err="1"/>
              <a:t>decidimos</a:t>
            </a:r>
            <a:r>
              <a:rPr lang="en-US"/>
              <a:t> </a:t>
            </a:r>
            <a:r>
              <a:rPr lang="en-US" err="1"/>
              <a:t>dividir</a:t>
            </a:r>
            <a:r>
              <a:rPr lang="en-US"/>
              <a:t> </a:t>
            </a:r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estrutura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duas, </a:t>
            </a:r>
            <a:r>
              <a:rPr lang="en-US" err="1"/>
              <a:t>criando</a:t>
            </a:r>
            <a:r>
              <a:rPr lang="en-US"/>
              <a:t> </a:t>
            </a:r>
            <a:r>
              <a:rPr lang="en-US" b="1"/>
              <a:t>um Bloom </a:t>
            </a:r>
            <a:r>
              <a:rPr lang="en-US" b="1" err="1"/>
              <a:t>FIlter</a:t>
            </a:r>
            <a:r>
              <a:rPr lang="en-US" b="1"/>
              <a:t> para URLs </a:t>
            </a:r>
            <a:r>
              <a:rPr lang="en-US" b="1" err="1"/>
              <a:t>malignos</a:t>
            </a:r>
            <a:r>
              <a:rPr lang="en-US"/>
              <a:t>, e </a:t>
            </a:r>
            <a:r>
              <a:rPr lang="en-US" b="1"/>
              <a:t>um para URLs </a:t>
            </a:r>
            <a:r>
              <a:rPr lang="en-US" b="1" err="1"/>
              <a:t>benignos</a:t>
            </a:r>
            <a:r>
              <a:rPr lang="en-US"/>
              <a:t>. Com </a:t>
            </a:r>
            <a:r>
              <a:rPr lang="en-US" err="1"/>
              <a:t>isto</a:t>
            </a:r>
            <a:r>
              <a:rPr lang="en-US"/>
              <a:t> </a:t>
            </a:r>
            <a:r>
              <a:rPr lang="en-US" err="1"/>
              <a:t>feito</a:t>
            </a:r>
            <a:r>
              <a:rPr lang="en-US"/>
              <a:t>, </a:t>
            </a:r>
            <a:r>
              <a:rPr lang="en-US" err="1"/>
              <a:t>começávamos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u="sng" err="1"/>
              <a:t>verificar</a:t>
            </a:r>
            <a:r>
              <a:rPr lang="en-US" u="sng"/>
              <a:t> se </a:t>
            </a:r>
            <a:r>
              <a:rPr lang="en-US" u="sng" err="1"/>
              <a:t>os</a:t>
            </a:r>
            <a:r>
              <a:rPr lang="en-US" u="sng"/>
              <a:t> URLs de teste </a:t>
            </a:r>
            <a:r>
              <a:rPr lang="en-US" u="sng" err="1"/>
              <a:t>pertenciam</a:t>
            </a:r>
            <a:r>
              <a:rPr lang="en-US" u="sng"/>
              <a:t> a </a:t>
            </a:r>
            <a:r>
              <a:rPr lang="en-US" u="sng" err="1"/>
              <a:t>algum</a:t>
            </a:r>
            <a:r>
              <a:rPr lang="en-US" u="sng"/>
              <a:t> dos Bloom Filters</a:t>
            </a:r>
            <a:r>
              <a:rPr lang="en-US"/>
              <a:t>. Se </a:t>
            </a:r>
            <a:r>
              <a:rPr lang="en-US" err="1"/>
              <a:t>pertencessem</a:t>
            </a:r>
            <a:r>
              <a:rPr lang="en-US"/>
              <a:t> a </a:t>
            </a:r>
            <a:r>
              <a:rPr lang="en-US" err="1"/>
              <a:t>apenas</a:t>
            </a:r>
            <a:r>
              <a:rPr lang="en-US"/>
              <a:t> um deles, </a:t>
            </a:r>
            <a:r>
              <a:rPr lang="en-US" err="1"/>
              <a:t>podíamos</a:t>
            </a:r>
            <a:r>
              <a:rPr lang="en-US"/>
              <a:t> </a:t>
            </a:r>
            <a:r>
              <a:rPr lang="en-US" err="1"/>
              <a:t>proceder</a:t>
            </a:r>
            <a:r>
              <a:rPr lang="en-US"/>
              <a:t> com a </a:t>
            </a:r>
            <a:r>
              <a:rPr lang="en-US" err="1"/>
              <a:t>classificação</a:t>
            </a:r>
            <a:r>
              <a:rPr lang="en-US"/>
              <a:t> </a:t>
            </a:r>
            <a:r>
              <a:rPr lang="en-US" err="1"/>
              <a:t>desse</a:t>
            </a:r>
            <a:r>
              <a:rPr lang="en-US"/>
              <a:t> URL tendo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conta</a:t>
            </a:r>
            <a:r>
              <a:rPr lang="en-US"/>
              <a:t> o Bloom Filter </a:t>
            </a:r>
            <a:r>
              <a:rPr lang="en-US" err="1"/>
              <a:t>correspondente</a:t>
            </a:r>
            <a:r>
              <a:rPr lang="en-US"/>
              <a:t>, </a:t>
            </a:r>
            <a:r>
              <a:rPr lang="en-US" err="1"/>
              <a:t>evitando</a:t>
            </a:r>
            <a:r>
              <a:rPr lang="en-US"/>
              <a:t> </a:t>
            </a:r>
            <a:r>
              <a:rPr lang="en-US" err="1"/>
              <a:t>passar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URL para o </a:t>
            </a:r>
            <a:r>
              <a:rPr lang="en-US" err="1"/>
              <a:t>algoritmo</a:t>
            </a:r>
            <a:r>
              <a:rPr lang="en-US"/>
              <a:t> de Naïve Bayes. 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E1C1F0-F5A5-DB4D-928D-DDB5024D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19" y="4787316"/>
            <a:ext cx="4095750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1EAFC3-CC83-B700-3945-4DFC441F07E0}"/>
              </a:ext>
            </a:extLst>
          </p:cNvPr>
          <p:cNvSpPr txBox="1">
            <a:spLocks/>
          </p:cNvSpPr>
          <p:nvPr/>
        </p:nvSpPr>
        <p:spPr>
          <a:xfrm>
            <a:off x="435064" y="4680953"/>
            <a:ext cx="7091107" cy="1711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Caso</a:t>
            </a:r>
            <a:r>
              <a:rPr lang="en-US"/>
              <a:t> </a:t>
            </a:r>
            <a:r>
              <a:rPr lang="en-US" err="1"/>
              <a:t>contrário</a:t>
            </a:r>
            <a:r>
              <a:rPr lang="en-US"/>
              <a:t>, </a:t>
            </a:r>
            <a:r>
              <a:rPr lang="en-US" err="1"/>
              <a:t>seriam</a:t>
            </a:r>
            <a:r>
              <a:rPr lang="en-US"/>
              <a:t> </a:t>
            </a:r>
            <a:r>
              <a:rPr lang="en-US" err="1"/>
              <a:t>encaminhados</a:t>
            </a:r>
            <a:r>
              <a:rPr lang="en-US"/>
              <a:t> </a:t>
            </a:r>
            <a:r>
              <a:rPr lang="en-US">
                <a:ea typeface="+mn-lt"/>
                <a:cs typeface="+mn-lt"/>
              </a:rPr>
              <a:t>para </a:t>
            </a:r>
            <a:r>
              <a:rPr lang="en-US"/>
              <a:t>o </a:t>
            </a:r>
            <a:r>
              <a:rPr lang="en-US" err="1"/>
              <a:t>classificador</a:t>
            </a:r>
            <a:r>
              <a:rPr lang="en-US"/>
              <a:t>, </a:t>
            </a:r>
            <a:r>
              <a:rPr lang="en-US" err="1"/>
              <a:t>onde</a:t>
            </a:r>
            <a:r>
              <a:rPr lang="en-US"/>
              <a:t> </a:t>
            </a:r>
            <a:r>
              <a:rPr lang="en-US" err="1"/>
              <a:t>lhes</a:t>
            </a:r>
            <a:r>
              <a:rPr lang="en-US"/>
              <a:t> seria </a:t>
            </a:r>
            <a:r>
              <a:rPr lang="en-US" err="1"/>
              <a:t>determinada</a:t>
            </a:r>
            <a:r>
              <a:rPr lang="en-US"/>
              <a:t> a </a:t>
            </a:r>
            <a:r>
              <a:rPr lang="en-US" err="1"/>
              <a:t>classe</a:t>
            </a:r>
            <a:r>
              <a:rPr lang="en-US"/>
              <a:t>.</a:t>
            </a:r>
          </a:p>
          <a:p>
            <a:pPr marL="285750" indent="-285750">
              <a:buFont typeface="Arial,Sans-Serif" charset="2"/>
              <a:buChar char="•"/>
            </a:pPr>
            <a:r>
              <a:rPr lang="en-US"/>
              <a:t>Ou </a:t>
            </a:r>
            <a:r>
              <a:rPr lang="en-US" err="1"/>
              <a:t>seja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o </a:t>
            </a:r>
            <a:r>
              <a:rPr lang="en-US" err="1"/>
              <a:t>próprio</a:t>
            </a:r>
            <a:r>
              <a:rPr lang="en-US"/>
              <a:t> </a:t>
            </a:r>
            <a:r>
              <a:rPr lang="en-US" err="1"/>
              <a:t>nome</a:t>
            </a:r>
            <a:r>
              <a:rPr lang="en-US"/>
              <a:t> indica, </a:t>
            </a:r>
            <a:r>
              <a:rPr lang="en-US" err="1"/>
              <a:t>serviriam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primeira</a:t>
            </a:r>
            <a:r>
              <a:rPr lang="en-US"/>
              <a:t> "</a:t>
            </a:r>
            <a:r>
              <a:rPr lang="en-US" err="1"/>
              <a:t>filtragem</a:t>
            </a:r>
            <a:r>
              <a:rPr lang="en-US"/>
              <a:t>", antes do </a:t>
            </a:r>
            <a:r>
              <a:rPr lang="en-US" err="1"/>
              <a:t>algoritmo</a:t>
            </a:r>
            <a:r>
              <a:rPr lang="en-US"/>
              <a:t> de Naïve Bayes.</a:t>
            </a:r>
          </a:p>
          <a:p>
            <a:pPr>
              <a:spcBef>
                <a:spcPts val="0"/>
              </a:spcBef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E47B1-DA6F-4930-8642-8EEA3415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788490"/>
            <a:ext cx="5132438" cy="12583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Explicação módulos + breves resultados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6719FDE-3B90-1C0A-13E4-D3D8D8651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836" y="1627025"/>
            <a:ext cx="4828707" cy="36215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4DF8-2475-2783-AFBC-187E79A0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520257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implementação</a:t>
            </a:r>
            <a:r>
              <a:rPr lang="en-US" dirty="0">
                <a:solidFill>
                  <a:srgbClr val="FFFFFF"/>
                </a:solidFill>
              </a:rPr>
              <a:t> do Bloom filter, </a:t>
            </a:r>
            <a:r>
              <a:rPr lang="en-US" dirty="0" err="1">
                <a:solidFill>
                  <a:srgbClr val="FFFFFF"/>
                </a:solidFill>
              </a:rPr>
              <a:t>podemos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destacar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lvl="1">
              <a:buFont typeface="Courier New" charset="2"/>
              <a:buChar char="o"/>
            </a:pPr>
            <a:r>
              <a:rPr lang="en-US" dirty="0" err="1">
                <a:solidFill>
                  <a:srgbClr val="FFFFFF"/>
                </a:solidFill>
              </a:rPr>
              <a:t>Uso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matriz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valores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lógicos</a:t>
            </a:r>
          </a:p>
          <a:p>
            <a:pPr lvl="1">
              <a:buFont typeface="Courier New" charset="2"/>
              <a:buChar char="o"/>
            </a:pPr>
            <a:r>
              <a:rPr lang="en-US" dirty="0" err="1">
                <a:solidFill>
                  <a:srgbClr val="FFFFFF"/>
                </a:solidFill>
              </a:rPr>
              <a:t>Função</a:t>
            </a:r>
            <a:r>
              <a:rPr lang="en-US" dirty="0">
                <a:solidFill>
                  <a:srgbClr val="FFFFFF"/>
                </a:solidFill>
              </a:rPr>
              <a:t> de hash </a:t>
            </a:r>
            <a:r>
              <a:rPr lang="en-US" dirty="0" err="1">
                <a:solidFill>
                  <a:srgbClr val="FFFFFF"/>
                </a:solidFill>
              </a:rPr>
              <a:t>implementada</a:t>
            </a:r>
            <a:r>
              <a:rPr lang="en-US" dirty="0">
                <a:solidFill>
                  <a:srgbClr val="FFFFFF"/>
                </a:solidFill>
              </a:rPr>
              <a:t> com </a:t>
            </a:r>
            <a:r>
              <a:rPr lang="en-US" dirty="0" err="1">
                <a:solidFill>
                  <a:srgbClr val="FFFFFF"/>
                </a:solidFill>
              </a:rPr>
              <a:t>recurso</a:t>
            </a:r>
            <a:r>
              <a:rPr lang="en-US" dirty="0">
                <a:solidFill>
                  <a:srgbClr val="FFFFFF"/>
                </a:solidFill>
              </a:rPr>
              <a:t> a double hashing, </a:t>
            </a:r>
            <a:r>
              <a:rPr lang="en-US" dirty="0" err="1">
                <a:solidFill>
                  <a:srgbClr val="FFFFFF"/>
                </a:solidFill>
              </a:rPr>
              <a:t>sendo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usadas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dirty="0" err="1">
                <a:solidFill>
                  <a:srgbClr val="FFFFFF"/>
                </a:solidFill>
              </a:rPr>
              <a:t>versões</a:t>
            </a:r>
            <a:r>
              <a:rPr lang="en-US" dirty="0">
                <a:solidFill>
                  <a:srgbClr val="FFFFFF"/>
                </a:solidFill>
              </a:rPr>
              <a:t> djb2 e </a:t>
            </a:r>
            <a:r>
              <a:rPr lang="en-US" dirty="0" err="1">
                <a:solidFill>
                  <a:srgbClr val="FFFFFF"/>
                </a:solidFill>
              </a:rPr>
              <a:t>sdbm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função</a:t>
            </a:r>
            <a:r>
              <a:rPr lang="en-US" dirty="0">
                <a:solidFill>
                  <a:srgbClr val="FFFFFF"/>
                </a:solidFill>
              </a:rPr>
              <a:t> string2hash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dirty="0" err="1">
                <a:solidFill>
                  <a:srgbClr val="FFFFFF"/>
                </a:solidFill>
              </a:rPr>
              <a:t>funções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envolvidas</a:t>
            </a:r>
          </a:p>
          <a:p>
            <a:pPr>
              <a:buFont typeface="Arial" charset="2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59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C994-78A8-2065-0CA5-E22D001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MinHash: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C555-F2C5-B7FB-E592-99B48305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66" y="2603500"/>
            <a:ext cx="11024848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r>
              <a:rPr lang="en-US"/>
              <a:t>O </a:t>
            </a:r>
            <a:r>
              <a:rPr lang="en-US" err="1"/>
              <a:t>MinHash</a:t>
            </a:r>
            <a:r>
              <a:rPr lang="en-US"/>
              <a:t> é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técnica</a:t>
            </a:r>
            <a:r>
              <a:rPr lang="en-US"/>
              <a:t> </a:t>
            </a:r>
            <a:r>
              <a:rPr lang="en-US" err="1"/>
              <a:t>utilizada</a:t>
            </a:r>
            <a:r>
              <a:rPr lang="en-US"/>
              <a:t> para </a:t>
            </a:r>
            <a:r>
              <a:rPr lang="en-US" err="1"/>
              <a:t>estimar</a:t>
            </a:r>
            <a:r>
              <a:rPr lang="en-US"/>
              <a:t> </a:t>
            </a:r>
            <a:r>
              <a:rPr lang="en-US" err="1"/>
              <a:t>rapidamente</a:t>
            </a:r>
            <a:r>
              <a:rPr lang="en-US"/>
              <a:t> a </a:t>
            </a:r>
            <a:r>
              <a:rPr lang="en-US" err="1"/>
              <a:t>similaridade</a:t>
            </a:r>
            <a:r>
              <a:rPr lang="en-US"/>
              <a:t> entre </a:t>
            </a:r>
            <a:r>
              <a:rPr lang="en-US" err="1"/>
              <a:t>dois</a:t>
            </a:r>
            <a:r>
              <a:rPr lang="en-US"/>
              <a:t> conjuntos. </a:t>
            </a:r>
          </a:p>
          <a:p>
            <a:pPr algn="just">
              <a:buFont typeface="Arial" charset="2"/>
              <a:buChar char="•"/>
            </a:pPr>
            <a:r>
              <a:rPr lang="en-US"/>
              <a:t>Isto </a:t>
            </a:r>
            <a:r>
              <a:rPr lang="en-US" err="1"/>
              <a:t>envolve</a:t>
            </a:r>
            <a:r>
              <a:rPr lang="en-US"/>
              <a:t> a </a:t>
            </a:r>
            <a:r>
              <a:rPr lang="en-US" err="1"/>
              <a:t>associação</a:t>
            </a:r>
            <a:r>
              <a:rPr lang="en-US"/>
              <a:t> </a:t>
            </a:r>
            <a:r>
              <a:rPr lang="en-US" err="1"/>
              <a:t>desses</a:t>
            </a:r>
            <a:r>
              <a:rPr lang="en-US"/>
              <a:t> </a:t>
            </a:r>
            <a:r>
              <a:rPr lang="en-US" err="1"/>
              <a:t>mesmos</a:t>
            </a:r>
            <a:r>
              <a:rPr lang="en-US"/>
              <a:t> conjuntos,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ter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dimensões</a:t>
            </a:r>
            <a:r>
              <a:rPr lang="en-US"/>
              <a:t> </a:t>
            </a:r>
            <a:r>
              <a:rPr lang="en-US" err="1"/>
              <a:t>radicais</a:t>
            </a:r>
            <a:r>
              <a:rPr lang="en-US"/>
              <a:t>, a </a:t>
            </a:r>
            <a:r>
              <a:rPr lang="en-US" err="1"/>
              <a:t>pequenas</a:t>
            </a:r>
            <a:r>
              <a:rPr lang="en-US"/>
              <a:t> </a:t>
            </a:r>
            <a:r>
              <a:rPr lang="en-US" err="1"/>
              <a:t>assinaturas</a:t>
            </a:r>
            <a:r>
              <a:rPr lang="en-US"/>
              <a:t> </a:t>
            </a:r>
            <a:r>
              <a:rPr lang="en-US" err="1"/>
              <a:t>geradas</a:t>
            </a:r>
            <a:r>
              <a:rPr lang="en-US"/>
              <a:t> a </a:t>
            </a:r>
            <a:r>
              <a:rPr lang="en-US" err="1"/>
              <a:t>partir</a:t>
            </a:r>
            <a:r>
              <a:rPr lang="en-US"/>
              <a:t> de </a:t>
            </a:r>
            <a:r>
              <a:rPr lang="en-US" err="1"/>
              <a:t>funções</a:t>
            </a:r>
            <a:r>
              <a:rPr lang="en-US"/>
              <a:t> </a:t>
            </a:r>
            <a:r>
              <a:rPr lang="en-US" err="1"/>
              <a:t>rápidas</a:t>
            </a:r>
            <a:r>
              <a:rPr lang="en-US"/>
              <a:t>, de modo a </a:t>
            </a:r>
            <a:r>
              <a:rPr lang="en-US" err="1"/>
              <a:t>poupar</a:t>
            </a:r>
            <a:r>
              <a:rPr lang="en-US"/>
              <a:t> </a:t>
            </a:r>
            <a:r>
              <a:rPr lang="en-US" err="1"/>
              <a:t>memória</a:t>
            </a:r>
            <a:r>
              <a:rPr lang="en-US"/>
              <a:t> RAM,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exemplo</a:t>
            </a:r>
            <a:r>
              <a:rPr lang="en-US"/>
              <a:t>. </a:t>
            </a:r>
            <a:r>
              <a:rPr lang="en-US" err="1"/>
              <a:t>Mantém</a:t>
            </a:r>
            <a:r>
              <a:rPr lang="en-US"/>
              <a:t>-se </a:t>
            </a:r>
            <a:r>
              <a:rPr lang="en-US" err="1"/>
              <a:t>então</a:t>
            </a:r>
            <a:r>
              <a:rPr lang="en-US"/>
              <a:t> </a:t>
            </a:r>
            <a:r>
              <a:rPr lang="en-US" err="1"/>
              <a:t>propriedades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a </a:t>
            </a:r>
            <a:r>
              <a:rPr lang="en-US" err="1"/>
              <a:t>similaridade</a:t>
            </a:r>
            <a:r>
              <a:rPr lang="en-US"/>
              <a:t> de conjuntos.</a:t>
            </a:r>
          </a:p>
          <a:p>
            <a:pPr algn="just">
              <a:buFont typeface="Arial" charset="2"/>
              <a:buChar char="•"/>
            </a:pPr>
            <a:r>
              <a:rPr lang="en-US" dirty="0"/>
              <a:t>No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, o </a:t>
            </a:r>
            <a:r>
              <a:rPr lang="en-US" dirty="0" err="1"/>
              <a:t>MinHash</a:t>
            </a:r>
            <a:r>
              <a:rPr lang="en-US" dirty="0"/>
              <a:t> </a:t>
            </a:r>
            <a:r>
              <a:rPr lang="en-US" dirty="0" err="1"/>
              <a:t>compara</a:t>
            </a:r>
            <a:r>
              <a:rPr lang="en-US" dirty="0"/>
              <a:t> um URL </a:t>
            </a:r>
            <a:r>
              <a:rPr lang="en-US" dirty="0" err="1"/>
              <a:t>incitado</a:t>
            </a:r>
            <a:r>
              <a:rPr lang="en-US" dirty="0"/>
              <a:t> </a:t>
            </a:r>
            <a:r>
              <a:rPr lang="en-US" dirty="0" err="1"/>
              <a:t>àqueles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, para </a:t>
            </a:r>
            <a:r>
              <a:rPr lang="en-US" dirty="0" err="1"/>
              <a:t>concluir</a:t>
            </a:r>
            <a:r>
              <a:rPr lang="en-US" dirty="0"/>
              <a:t> se é similar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a outros.</a:t>
            </a:r>
          </a:p>
          <a:p>
            <a:pPr algn="just">
              <a:buFont typeface="Arial" charset="2"/>
              <a:buChar char="•"/>
            </a:pPr>
            <a:r>
              <a:rPr lang="en-US" dirty="0"/>
              <a:t>Torna-se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poderosa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se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maligno</a:t>
            </a:r>
            <a:r>
              <a:rPr lang="en-US" dirty="0"/>
              <a:t> - </a:t>
            </a:r>
            <a:r>
              <a:rPr lang="en-US" dirty="0" err="1"/>
              <a:t>conclusão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a </a:t>
            </a:r>
            <a:r>
              <a:rPr lang="en-US" dirty="0" err="1"/>
              <a:t>tirar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processamento</a:t>
            </a:r>
            <a:r>
              <a:rPr lang="en-US" dirty="0"/>
              <a:t> do URL que </a:t>
            </a:r>
            <a:r>
              <a:rPr lang="en-US" dirty="0" err="1"/>
              <a:t>foi</a:t>
            </a:r>
            <a:r>
              <a:rPr lang="en-US" dirty="0"/>
              <a:t> dado.</a:t>
            </a:r>
          </a:p>
        </p:txBody>
      </p:sp>
    </p:spTree>
    <p:extLst>
      <p:ext uri="{BB962C8B-B14F-4D97-AF65-F5344CB8AC3E}">
        <p14:creationId xmlns:p14="http://schemas.microsoft.com/office/powerpoint/2010/main" val="4129109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Trabalho Prático MPEI 2024/25</vt:lpstr>
      <vt:lpstr>Tema: </vt:lpstr>
      <vt:lpstr>Dataset:</vt:lpstr>
      <vt:lpstr>Fluxo do sistema:</vt:lpstr>
      <vt:lpstr>Naïve Bayes:</vt:lpstr>
      <vt:lpstr>Naïve Bayes Binário vs Naïve Bayes Misto</vt:lpstr>
      <vt:lpstr>Bloom Filter:</vt:lpstr>
      <vt:lpstr>Explicação módulos + breves resultados </vt:lpstr>
      <vt:lpstr>MinHash:</vt:lpstr>
      <vt:lpstr>Explicação módulos + breves resultados </vt:lpstr>
      <vt:lpstr>Aplicações do programa + Considerações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202</cp:revision>
  <dcterms:created xsi:type="dcterms:W3CDTF">2024-12-09T10:03:24Z</dcterms:created>
  <dcterms:modified xsi:type="dcterms:W3CDTF">2024-12-17T23:27:58Z</dcterms:modified>
</cp:coreProperties>
</file>