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9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5FB8A-5455-BADA-D31B-611E57A7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0A430-B3C9-EBE0-A732-E275E09EE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0BC09-27E6-DFD9-F301-B0B48C2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12D39-FA6E-3BB0-4F19-6C364E26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C91E4-7DD7-5430-EF2D-61C3FE96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3C075-BCE5-6227-0394-4288260D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995F16-A51C-647A-CFCF-2451B5E0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02CB6-D644-B539-CF8F-9B5E41F5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E149B-6451-CD66-60F6-C947239F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9485C-078F-51E3-5E33-446CD6B2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5CFEF-D278-7772-8359-F08FEF7F4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526BB7-DA1E-1276-DCE2-224272FC3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A1DA2-EFB3-ADA1-D3BC-D011E1FB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EC58C-E884-8125-C30D-B890E96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5892-7AC1-46F7-F41F-B73E49E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BD2B-7008-549A-B09D-0B6277B9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7EE15-4A59-508C-D0D1-22F376DD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81AB9-792B-BD44-3917-C000736F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DAF9F-73AE-3177-7C21-19CD79D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70C-0018-67B2-D690-55B5148F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281C9-1E81-5FEE-D39D-FA7A726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011C1F-5206-C55E-E807-E3587362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74E35A-9854-4CDF-EF3C-25619950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5F44B-71F8-6B6D-F219-F661207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20DF2-1037-C7C8-E955-7AF54AFE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D9E8-59E2-9A27-87FC-56C26795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0C157-5F89-CB3C-B6FF-3695CF743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1E7462-43FE-0416-2AF7-D672B934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B32DA-B4F1-932A-F486-D4C15E1E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DFD9E6-1ECB-C7EC-2A20-B11088C1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6C7CBD-C40D-CB49-2C48-0FC77658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2426E-DD5B-D923-CC0F-F13D6C72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22297-468C-EE96-3E4F-0905BC1A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94FFA-0779-7638-79AA-3D14CAEF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539F7-9C26-4556-5A5B-612D31413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D70EA6-41FB-CF19-3B46-D3018C71C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66C39B-8B13-1736-98DF-FB7BED88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E43669-AC97-29E2-4B9A-70ABA58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8AB4A8-D9A4-9B93-B980-9E220FF1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6D692-9E1D-8C5D-CA79-884D256F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9ADFD6-A65A-64D3-B559-F248A36F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05EC8B-532A-39DA-8356-663DB308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F36409-8173-E334-3DDE-3C626813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613C34-FE08-EA83-F19B-F2BB3E6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0520EB-D993-D549-68EE-AD8678CA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58235C-80D0-09CB-5037-10B8A1DA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3519A-E5B3-C351-7F5F-FF880729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D34B1-A75D-90F2-AE9A-85B19778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3EDCB-958D-DB4D-9960-76734683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D2242-E907-C2E0-C2A6-EB236D7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D6F19-5480-3AFA-F0AD-355C866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CE7584-D315-39BF-1F34-9E8D93C0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54FE-A039-94F1-1EB6-CF89FAA8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C44CAD-56A5-CCC3-9879-390F23E7A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7D3A7B-CC09-9A0C-25E3-DDB1A95E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8E5AD0-81D0-45E3-CEE1-D40E7717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05AFC-891D-2D7A-88A1-036ECD0C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63311-D4A0-E85D-4F64-1B811A8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C3E600-30A3-255F-ED21-EE70DE43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3B97A8-477D-2C2E-EE25-11809A7E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18086-9D7B-19EF-91FB-1338A1F54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C388-ACAA-429E-A5CD-9B1D67521691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BBBEC-8356-20F9-A897-1653A11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72FC6-72F9-2F87-0357-CCF59DA59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FCB6-55AD-4740-BEBC-855032B888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PGEE\Assessing%20CGST%20on%20ASSR\clean_code\assr-ord\garbage_in\seq_test\seq%20tests%20and%20decorr%20MORD%20for%20ASSR.pdf#page=35.27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ba.org.br/open_journal_systems/index.php/sbai/article/view/2803/2346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63D01-4D47-FD64-0CE1-41E2791F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pt-BR" dirty="0"/>
              <a:t>13022025 – </a:t>
            </a:r>
            <a:r>
              <a:rPr lang="pt-BR" dirty="0" err="1"/>
              <a:t>sinaleeg.m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F56AEE-3649-1897-A6C1-6DF40168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316163"/>
            <a:ext cx="744959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F4D0E93-9D3A-97E2-85B5-9C44CB2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Parametros</a:t>
            </a:r>
            <a:r>
              <a:rPr lang="pt-BR" dirty="0"/>
              <a:t> de entrada (1): path, </a:t>
            </a:r>
            <a:r>
              <a:rPr lang="pt-BR" dirty="0" err="1"/>
              <a:t>vlnt</a:t>
            </a:r>
            <a:r>
              <a:rPr lang="pt-BR" dirty="0"/>
              <a:t>, </a:t>
            </a:r>
            <a:r>
              <a:rPr lang="pt-BR" dirty="0" err="1"/>
              <a:t>intns</a:t>
            </a:r>
            <a:r>
              <a:rPr lang="pt-BR" dirty="0"/>
              <a:t>, </a:t>
            </a:r>
            <a:r>
              <a:rPr lang="pt-BR" dirty="0" err="1"/>
              <a:t>Mmax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1E3546-82B3-F105-15EA-D2DC8717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2" y="1590354"/>
            <a:ext cx="909764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EAAC-15E0-882A-8B2A-244967EAA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4953B4B-F65E-CE15-3559-D02CB866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Parametros</a:t>
            </a:r>
            <a:r>
              <a:rPr lang="pt-BR" dirty="0"/>
              <a:t> de entrada (2): </a:t>
            </a:r>
            <a:r>
              <a:rPr lang="pt-BR" dirty="0" err="1"/>
              <a:t>FPd</a:t>
            </a:r>
            <a:r>
              <a:rPr lang="pt-BR" dirty="0"/>
              <a:t>, VC, NDC 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4943AB-F692-C547-936C-54FF7B54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184"/>
          <a:stretch/>
        </p:blipFill>
        <p:spPr>
          <a:xfrm>
            <a:off x="1005252" y="1658969"/>
            <a:ext cx="7220132" cy="43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0C92-F2A5-1141-EF21-B99FB3A78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EBC34-14AA-28B4-EC1E-94CD6275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Preprocessamento</a:t>
            </a:r>
            <a:r>
              <a:rPr lang="pt-BR" dirty="0"/>
              <a:t> (1): Carga,FFT,rem.</a:t>
            </a:r>
            <a:r>
              <a:rPr lang="pt-BR" dirty="0" err="1"/>
              <a:t>art</a:t>
            </a:r>
            <a:r>
              <a:rPr lang="pt-BR" dirty="0"/>
              <a:t>.,</a:t>
            </a:r>
            <a:r>
              <a:rPr lang="pt-BR" dirty="0" err="1"/>
              <a:t>lim.M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AE514-4DA0-6E88-0663-B165EBEB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05"/>
          <a:stretch/>
        </p:blipFill>
        <p:spPr>
          <a:xfrm>
            <a:off x="838201" y="1273991"/>
            <a:ext cx="3382108" cy="23053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DCAF5A-0FF3-72E0-2122-98C9E60A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9" y="1560019"/>
            <a:ext cx="7482254" cy="49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3F62-08AF-F99A-4D13-4BED5650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AE5F19-1FB9-BC17-7334-CC4DDC4C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Calculo da ORD e </a:t>
            </a:r>
            <a:r>
              <a:rPr lang="pt-BR" dirty="0" err="1"/>
              <a:t>Decisao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1B7723-A58E-3D54-F6CE-22F10208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4" y="1275524"/>
            <a:ext cx="5018337" cy="10996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24E7BA-04F9-2D8F-6C55-268EA588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8262"/>
            <a:ext cx="3877610" cy="39111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22F5245-7865-E0A5-2843-ECD71758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05" y="4125432"/>
            <a:ext cx="2665433" cy="17586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5BD5E2F-B421-1081-0279-9DE8E36AEDA4}"/>
              </a:ext>
            </a:extLst>
          </p:cNvPr>
          <p:cNvCxnSpPr/>
          <p:nvPr/>
        </p:nvCxnSpPr>
        <p:spPr>
          <a:xfrm>
            <a:off x="1969477" y="4000500"/>
            <a:ext cx="738554" cy="12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A5ADC5B5-DCAB-F079-8347-41F50941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087" y="1427476"/>
            <a:ext cx="4125941" cy="53959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8CB289A-1AAE-AE91-19FD-221D8D686D9D}"/>
              </a:ext>
            </a:extLst>
          </p:cNvPr>
          <p:cNvCxnSpPr/>
          <p:nvPr/>
        </p:nvCxnSpPr>
        <p:spPr>
          <a:xfrm>
            <a:off x="2927838" y="6374423"/>
            <a:ext cx="2788023" cy="1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E34D965-82BF-69EA-B9E7-3966DC0DDB8D}"/>
              </a:ext>
            </a:extLst>
          </p:cNvPr>
          <p:cNvCxnSpPr/>
          <p:nvPr/>
        </p:nvCxnSpPr>
        <p:spPr>
          <a:xfrm>
            <a:off x="5618285" y="1275524"/>
            <a:ext cx="395653" cy="284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0ABE0FB-230D-FD04-3DDB-8F741BF37B1D}"/>
              </a:ext>
            </a:extLst>
          </p:cNvPr>
          <p:cNvCxnSpPr>
            <a:cxnSpLocks/>
          </p:cNvCxnSpPr>
          <p:nvPr/>
        </p:nvCxnSpPr>
        <p:spPr>
          <a:xfrm flipH="1">
            <a:off x="3202089" y="1203308"/>
            <a:ext cx="946799" cy="372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BD85C8E-2091-3CCF-E7CD-D95BFEFBCC33}"/>
              </a:ext>
            </a:extLst>
          </p:cNvPr>
          <p:cNvCxnSpPr>
            <a:cxnSpLocks/>
          </p:cNvCxnSpPr>
          <p:nvPr/>
        </p:nvCxnSpPr>
        <p:spPr>
          <a:xfrm>
            <a:off x="3181430" y="1746174"/>
            <a:ext cx="572885" cy="2332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8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1D8-4965-FA75-E158-6B7E93EC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93F359A-973B-AB0F-6C42-1E177BC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Calculo da performance 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83DFBF-0A2A-DE52-21E3-B7401E3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62" y="1510848"/>
            <a:ext cx="558242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3B49-C690-3C13-59E4-526D6ACA4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904E98E-AA84-7EC5-6864-6579A93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Validação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D8012B-5280-48AD-DB81-A8B62501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6" y="1690688"/>
            <a:ext cx="7964478" cy="47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BDB1-9460-FE52-8C77-730983E2E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3AE123D-C006-7494-B8D0-DEA2754F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Performance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BC88C3-A5DA-1628-C2E2-70BCC90E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5879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B10E9-2325-850A-D261-815664E4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DE8482-C79F-B949-6298-B1D16E1A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1024" cy="1325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Estudo de contribuição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4343E2-EB0E-1661-D00B-87863039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160"/>
            <a:ext cx="3796468" cy="4063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C563C8-879D-3254-FAD1-5334AE9F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94" y="1434160"/>
            <a:ext cx="7041369" cy="40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F0D9D-12D3-0DB4-C809-0210E87D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métodos tem algumas similaridades.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0DF311-6D64-38E5-E943-25AEBA52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771972"/>
            <a:ext cx="7382905" cy="41915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FA377A-DB9C-8B2F-D747-5BA692F9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4" y="3071762"/>
            <a:ext cx="70018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3700-C22A-0D19-75E5-96903A46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D91B-9DD3-13A0-9AF5-CC2EDA50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contribuição de (Vaz, 2023)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A26535-8C57-2D16-292C-5E88ACAE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523"/>
            <a:ext cx="7001852" cy="7144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92208F-7274-92FC-F2A6-F240E323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5" y="2850833"/>
            <a:ext cx="5696745" cy="18004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09675D-7586-37E2-205B-116366826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112" y="1885842"/>
            <a:ext cx="3356203" cy="46024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A34CEB-85A4-9663-4C10-5A1A95A53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252" y="5762196"/>
            <a:ext cx="4697830" cy="8735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ECDF36-B750-38BC-5BED-CA2C2B4DDE3D}"/>
              </a:ext>
            </a:extLst>
          </p:cNvPr>
          <p:cNvSpPr txBox="1"/>
          <p:nvPr/>
        </p:nvSpPr>
        <p:spPr>
          <a:xfrm>
            <a:off x="497057" y="4770907"/>
            <a:ext cx="66962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file"/>
              </a:rPr>
              <a:t>file:///C:/PPGEE/Assessing%20CGST%20on%20ASSR/clean_code/assr-ord/garbage_in/seq_test/seq%20tests%20and%20decorr%20MORD%20for%20ASSR.pdf#page=35.27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Pag 56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974E34-F499-1189-51B3-42D3DC2C0FEC}"/>
              </a:ext>
            </a:extLst>
          </p:cNvPr>
          <p:cNvSpPr txBox="1"/>
          <p:nvPr/>
        </p:nvSpPr>
        <p:spPr>
          <a:xfrm>
            <a:off x="838200" y="6492875"/>
            <a:ext cx="1034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𝑛 </a:t>
            </a:r>
            <a:r>
              <a:rPr lang="en-US" dirty="0" err="1"/>
              <a:t>representa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 de </a:t>
            </a:r>
            <a:r>
              <a:rPr lang="en-US" dirty="0" err="1"/>
              <a:t>vezes</a:t>
            </a:r>
            <a:r>
              <a:rPr lang="en-US" dirty="0"/>
              <a:t> que o </a:t>
            </a:r>
            <a:r>
              <a:rPr lang="en-US" dirty="0" err="1"/>
              <a:t>testedo</a:t>
            </a:r>
            <a:r>
              <a:rPr lang="en-US" dirty="0"/>
              <a:t> detector Rayleigh, q-sample e MSC é </a:t>
            </a:r>
            <a:r>
              <a:rPr lang="en-US" dirty="0" err="1"/>
              <a:t>aplicado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4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C93F-10EB-AC36-4114-41C50CDA7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2959-127B-BF18-8067-528A1BEC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(Bazoni,2021) usa Monte Carlo para calcular limiar melhor para FP do NDC de MSC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7A55E6-FB4E-88DE-AC8A-0CC8A8D0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1" y="1593687"/>
            <a:ext cx="3739982" cy="13255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A92A87-0E04-ABAE-5854-CCEECE97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7" y="3143425"/>
            <a:ext cx="4097116" cy="14170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1EBE99-244F-72AF-EDC1-FD06059E3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271" y="1999831"/>
            <a:ext cx="3029018" cy="25215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4622FC-9489-5347-C6D8-7FAAF7CC4421}"/>
              </a:ext>
            </a:extLst>
          </p:cNvPr>
          <p:cNvSpPr txBox="1"/>
          <p:nvPr/>
        </p:nvSpPr>
        <p:spPr>
          <a:xfrm>
            <a:off x="442597" y="6243098"/>
            <a:ext cx="923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https://sba.org.br/open_journal_systems/index.php/sbai/article/view/2803/2346</a:t>
            </a:r>
            <a:r>
              <a:rPr lang="en-US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A666D1-469D-4250-2E3D-0123B0DDD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16" y="4662555"/>
            <a:ext cx="5011349" cy="14306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AFFC8D-17FA-708B-DDE5-74EF3D6D5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366" y="4572124"/>
            <a:ext cx="1856126" cy="15960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C535CF-FCCB-3A8B-0174-773A32DA1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109" y="1690688"/>
            <a:ext cx="3368795" cy="49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7E56C-B123-1835-0379-55905ED27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0CDD-855F-0BBC-2C86-7C58A9AC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Preproces</a:t>
            </a:r>
            <a:r>
              <a:rPr lang="pt-BR" dirty="0"/>
              <a:t>. (Vaz, 2023) e (</a:t>
            </a:r>
            <a:r>
              <a:rPr lang="pt-BR" dirty="0" err="1"/>
              <a:t>Bazoni</a:t>
            </a:r>
            <a:r>
              <a:rPr lang="pt-BR" dirty="0"/>
              <a:t>, 2021)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CC9332-DF3B-FF08-FB85-81A53478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9" y="1781113"/>
            <a:ext cx="7754151" cy="43621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06F500-4EF7-6BE2-04CA-CE1080A3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20" y="1743703"/>
            <a:ext cx="3097941" cy="44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9711-5873-F953-E201-A9176635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E820D6-0D03-335F-4212-58AE6D5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7" y="4164616"/>
            <a:ext cx="11027018" cy="14272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93AE1-7119-920E-F610-E023A29A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Preproces</a:t>
            </a:r>
            <a:r>
              <a:rPr lang="pt-BR" dirty="0"/>
              <a:t>. (Vaz, 2023) e (</a:t>
            </a:r>
            <a:r>
              <a:rPr lang="pt-BR" dirty="0" err="1"/>
              <a:t>Bazoni</a:t>
            </a:r>
            <a:r>
              <a:rPr lang="pt-BR" dirty="0"/>
              <a:t>, 2021)</a:t>
            </a:r>
            <a:endParaRPr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DB89A7-5C8F-2EBC-5E0E-0B497FDE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2428"/>
            <a:ext cx="4910899" cy="25710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E5CCD2-B964-67AF-58ED-A4A71E232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3" y="1552513"/>
            <a:ext cx="3507754" cy="197333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606648-595F-DC53-8959-910329711AEA}"/>
              </a:ext>
            </a:extLst>
          </p:cNvPr>
          <p:cNvCxnSpPr>
            <a:stCxn id="3" idx="3"/>
          </p:cNvCxnSpPr>
          <p:nvPr/>
        </p:nvCxnSpPr>
        <p:spPr>
          <a:xfrm flipV="1">
            <a:off x="4141177" y="1690688"/>
            <a:ext cx="1954823" cy="84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1B26C1-D0D2-0DFE-16D3-E92213A0A6E5}"/>
              </a:ext>
            </a:extLst>
          </p:cNvPr>
          <p:cNvSpPr txBox="1"/>
          <p:nvPr/>
        </p:nvSpPr>
        <p:spPr>
          <a:xfrm>
            <a:off x="113568" y="5713020"/>
            <a:ext cx="11964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file:///C:/Users/alexa/OneDrive/Documentos/niasresultados/99_archive/IC21/Bibliografia%20inicial/Disserta%C3%A7%C3%B5es%20e%20Teses%20Nias/Comparison%20of%20signal%20preprocessing%20techniques%20for%20avoiding%20spectral%20leakage%20in%20auditory%20steady-state%20responses.pdf </a:t>
            </a:r>
          </a:p>
        </p:txBody>
      </p:sp>
    </p:spTree>
    <p:extLst>
      <p:ext uri="{BB962C8B-B14F-4D97-AF65-F5344CB8AC3E}">
        <p14:creationId xmlns:p14="http://schemas.microsoft.com/office/powerpoint/2010/main" val="284015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59AC7-A389-9C8C-EE63-4D87CF97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909F-6B39-CE92-C640-A9D0EB0E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Estimulacao</a:t>
            </a:r>
            <a:r>
              <a:rPr lang="pt-BR" dirty="0"/>
              <a:t> em (Vaz, 2023) e (</a:t>
            </a:r>
            <a:r>
              <a:rPr lang="pt-BR" dirty="0" err="1"/>
              <a:t>Bazoni</a:t>
            </a:r>
            <a:r>
              <a:rPr lang="pt-BR" dirty="0"/>
              <a:t>, 2021)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E14436-8554-4EE2-8BE9-BA4B5922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131"/>
            <a:ext cx="6396026" cy="48201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06D03F-61C0-08C8-18BA-7FAB31DF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41" y="2024784"/>
            <a:ext cx="4218364" cy="24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16672-5024-2F47-3756-BF4F160F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B635D-B8F1-F969-C347-F626668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principal em (Vaz, 2023)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455ACD-180E-4228-F1D8-324E51A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0" y="1709179"/>
            <a:ext cx="6066306" cy="44598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7CFF44-605C-15E3-3056-C792CE6C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46" y="1690688"/>
            <a:ext cx="5650951" cy="40975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3233D4-B07C-F670-C848-584645A08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1" y="6255592"/>
            <a:ext cx="2354139" cy="5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126B5-146E-7AF3-01C3-8AF6CD648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2E1BC-23AF-BC99-A32C-0DF64321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principais (pipeline do framework)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4659A8-6092-CD6C-AD5F-E37984CF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14" y="4402425"/>
            <a:ext cx="2549069" cy="18740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D50E1C-8BB7-037D-C41A-B44BBA91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183" y="1772162"/>
            <a:ext cx="2816798" cy="20424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EB2BE4-947D-E921-71DC-7D43B1DF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0" y="2028091"/>
            <a:ext cx="2841441" cy="15839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D3A731-F173-8067-B54E-5B28F49873FF}"/>
              </a:ext>
            </a:extLst>
          </p:cNvPr>
          <p:cNvSpPr/>
          <p:nvPr/>
        </p:nvSpPr>
        <p:spPr>
          <a:xfrm>
            <a:off x="995070" y="2028091"/>
            <a:ext cx="655203" cy="2388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9463C9-1D6D-5D37-174E-7BC979B96E30}"/>
              </a:ext>
            </a:extLst>
          </p:cNvPr>
          <p:cNvSpPr/>
          <p:nvPr/>
        </p:nvSpPr>
        <p:spPr>
          <a:xfrm>
            <a:off x="1934309" y="2028090"/>
            <a:ext cx="290145" cy="2388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2BAFF2-606F-B8AF-415B-4D6EFD9F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9" y="1497377"/>
            <a:ext cx="3505200" cy="530712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Parametros</a:t>
            </a:r>
            <a:r>
              <a:rPr lang="pt-BR" dirty="0"/>
              <a:t> de entrada</a:t>
            </a:r>
            <a:endParaRPr lang="en-US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C20BCE1-9D0F-5FAA-1197-1A6D8632D553}"/>
              </a:ext>
            </a:extLst>
          </p:cNvPr>
          <p:cNvSpPr txBox="1">
            <a:spLocks/>
          </p:cNvSpPr>
          <p:nvPr/>
        </p:nvSpPr>
        <p:spPr>
          <a:xfrm>
            <a:off x="181709" y="3949231"/>
            <a:ext cx="3505200" cy="530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Carga e </a:t>
            </a:r>
            <a:r>
              <a:rPr lang="pt-BR" dirty="0" err="1"/>
              <a:t>preprocessamento</a:t>
            </a:r>
            <a:endParaRPr lang="en-US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1C87535-90C3-8B5E-C8AA-5BFE8C95C56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67254" y="2266969"/>
            <a:ext cx="167055" cy="1682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9767202-6DF8-A881-E5CA-9AFD4586938F}"/>
              </a:ext>
            </a:extLst>
          </p:cNvPr>
          <p:cNvCxnSpPr>
            <a:cxnSpLocks/>
          </p:cNvCxnSpPr>
          <p:nvPr/>
        </p:nvCxnSpPr>
        <p:spPr>
          <a:xfrm>
            <a:off x="2409092" y="2274276"/>
            <a:ext cx="167055" cy="1682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804A10F-97D3-E3FF-DE4C-767AD14632FC}"/>
              </a:ext>
            </a:extLst>
          </p:cNvPr>
          <p:cNvCxnSpPr>
            <a:cxnSpLocks/>
          </p:cNvCxnSpPr>
          <p:nvPr/>
        </p:nvCxnSpPr>
        <p:spPr>
          <a:xfrm>
            <a:off x="2810608" y="2255207"/>
            <a:ext cx="167055" cy="1682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590B4FBE-0AB9-F0A1-B0B9-AD3774EB1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" y="4402425"/>
            <a:ext cx="3661169" cy="82941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3895E5F8-677A-D00D-F2CF-BB32D19120BB}"/>
              </a:ext>
            </a:extLst>
          </p:cNvPr>
          <p:cNvSpPr/>
          <p:nvPr/>
        </p:nvSpPr>
        <p:spPr>
          <a:xfrm>
            <a:off x="838200" y="5647406"/>
            <a:ext cx="905608" cy="574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FFT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0801CD-4498-50C5-999B-689EAB2CC8D0}"/>
              </a:ext>
            </a:extLst>
          </p:cNvPr>
          <p:cNvSpPr/>
          <p:nvPr/>
        </p:nvSpPr>
        <p:spPr>
          <a:xfrm>
            <a:off x="3119391" y="5748971"/>
            <a:ext cx="1291004" cy="574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.CSV</a:t>
            </a:r>
            <a:endParaRPr lang="en-US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259DFB2-2935-2753-4F58-65DE578889D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415314" y="5231836"/>
            <a:ext cx="518995" cy="374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0C63A63-1860-A0B7-2558-5478B2BE13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43808" y="5934811"/>
            <a:ext cx="1375583" cy="1015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5FC2F26-A11F-B6A3-A8D6-B24145903AE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24454" y="1772162"/>
            <a:ext cx="2113312" cy="3753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12E4749-1EF0-6B79-B3F6-3680EF588A6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764893" y="2255207"/>
            <a:ext cx="776515" cy="3493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6A63CE7B-8B69-3E9D-8487-7B859875132B}"/>
              </a:ext>
            </a:extLst>
          </p:cNvPr>
          <p:cNvSpPr txBox="1">
            <a:spLocks/>
          </p:cNvSpPr>
          <p:nvPr/>
        </p:nvSpPr>
        <p:spPr>
          <a:xfrm>
            <a:off x="8725181" y="1482412"/>
            <a:ext cx="3202800" cy="530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Validação de repetibilidade</a:t>
            </a:r>
            <a:endParaRPr lang="en-US" dirty="0"/>
          </a:p>
        </p:txBody>
      </p: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E48B7A90-11B8-C3C2-E933-8E3C519AAB36}"/>
              </a:ext>
            </a:extLst>
          </p:cNvPr>
          <p:cNvSpPr txBox="1">
            <a:spLocks/>
          </p:cNvSpPr>
          <p:nvPr/>
        </p:nvSpPr>
        <p:spPr>
          <a:xfrm>
            <a:off x="8722533" y="4137069"/>
            <a:ext cx="3202800" cy="530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Contribuição em performance</a:t>
            </a:r>
            <a:endParaRPr lang="en-US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7F17943-F6E2-2B06-AC4B-D1705361C483}"/>
              </a:ext>
            </a:extLst>
          </p:cNvPr>
          <p:cNvCxnSpPr>
            <a:cxnSpLocks/>
          </p:cNvCxnSpPr>
          <p:nvPr/>
        </p:nvCxnSpPr>
        <p:spPr>
          <a:xfrm>
            <a:off x="8928823" y="1772162"/>
            <a:ext cx="0" cy="2184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1F6A65-3D08-CAF3-73C0-1FFAF01CDE4A}"/>
              </a:ext>
            </a:extLst>
          </p:cNvPr>
          <p:cNvCxnSpPr>
            <a:cxnSpLocks/>
          </p:cNvCxnSpPr>
          <p:nvPr/>
        </p:nvCxnSpPr>
        <p:spPr>
          <a:xfrm>
            <a:off x="8928823" y="4402425"/>
            <a:ext cx="0" cy="1921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590F7B58-8C2A-612F-159A-D9CC53CA15D2}"/>
              </a:ext>
            </a:extLst>
          </p:cNvPr>
          <p:cNvSpPr txBox="1">
            <a:spLocks/>
          </p:cNvSpPr>
          <p:nvPr/>
        </p:nvSpPr>
        <p:spPr>
          <a:xfrm>
            <a:off x="8787010" y="6402919"/>
            <a:ext cx="3202800" cy="530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Escrita, submissão, publicação</a:t>
            </a:r>
            <a:endParaRPr lang="en-US" dirty="0"/>
          </a:p>
        </p:txBody>
      </p:sp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F6FFA8CB-0D1F-4CBB-85F0-36552D843728}"/>
              </a:ext>
            </a:extLst>
          </p:cNvPr>
          <p:cNvSpPr txBox="1">
            <a:spLocks/>
          </p:cNvSpPr>
          <p:nvPr/>
        </p:nvSpPr>
        <p:spPr>
          <a:xfrm>
            <a:off x="4383430" y="1571937"/>
            <a:ext cx="4472124" cy="492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/>
              <a:t>Para os parâmetros </a:t>
            </a:r>
            <a:br>
              <a:rPr lang="pt-BR" sz="1200" dirty="0"/>
            </a:br>
            <a:r>
              <a:rPr lang="pt-BR" sz="1200" dirty="0"/>
              <a:t>[</a:t>
            </a:r>
            <a:r>
              <a:rPr lang="pt-BR" sz="1200" dirty="0" err="1"/>
              <a:t>ORDfunction</a:t>
            </a:r>
            <a:r>
              <a:rPr lang="pt-BR" sz="1200" dirty="0"/>
              <a:t>, </a:t>
            </a:r>
            <a:r>
              <a:rPr lang="pt-BR" sz="1200" dirty="0" err="1"/>
              <a:t>Mmin,Mstep</a:t>
            </a:r>
            <a:r>
              <a:rPr lang="pt-BR" sz="1200" dirty="0"/>
              <a:t>, </a:t>
            </a:r>
            <a:r>
              <a:rPr lang="pt-BR" sz="1200" dirty="0" err="1"/>
              <a:t>FPd</a:t>
            </a:r>
            <a:r>
              <a:rPr lang="pt-BR" sz="1200" dirty="0"/>
              <a:t>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Calcular valor da [ORD, VC]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    Calcular em cada [janela, </a:t>
            </a:r>
            <a:r>
              <a:rPr lang="pt-BR" sz="1200" dirty="0" err="1"/>
              <a:t>frequencia</a:t>
            </a:r>
            <a:r>
              <a:rPr lang="pt-BR" sz="1200" dirty="0"/>
              <a:t>], a decisão:</a:t>
            </a:r>
            <a:br>
              <a:rPr lang="pt-BR" sz="1200" dirty="0"/>
            </a:br>
            <a:r>
              <a:rPr lang="pt-BR" sz="1200" dirty="0"/>
              <a:t>   [Parada: 1,0,-1 (</a:t>
            </a:r>
            <a:r>
              <a:rPr lang="pt-BR" sz="1200" dirty="0" err="1"/>
              <a:t>detect</a:t>
            </a:r>
            <a:r>
              <a:rPr lang="pt-BR" sz="1200" dirty="0"/>
              <a:t>, go, no </a:t>
            </a:r>
            <a:r>
              <a:rPr lang="pt-BR" sz="1200" dirty="0" err="1"/>
              <a:t>resp</a:t>
            </a:r>
            <a:r>
              <a:rPr lang="pt-BR" sz="1200" dirty="0"/>
              <a:t>) , tempo: X s, </a:t>
            </a:r>
            <a:r>
              <a:rPr lang="pt-BR" sz="1200" dirty="0" err="1"/>
              <a:t>testenumero:int</a:t>
            </a:r>
            <a:r>
              <a:rPr lang="pt-BR" sz="12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sz="1200" dirty="0"/>
            </a:br>
            <a:r>
              <a:rPr lang="pt-BR" sz="1200" dirty="0"/>
              <a:t>Calcular em </a:t>
            </a:r>
            <a:br>
              <a:rPr lang="pt-BR" sz="1200" dirty="0"/>
            </a:br>
            <a:r>
              <a:rPr lang="pt-BR" sz="1200" dirty="0"/>
              <a:t>[cada janela, cada exame, cada parâmetro, cada </a:t>
            </a:r>
            <a:r>
              <a:rPr lang="pt-BR" sz="1200" dirty="0" err="1"/>
              <a:t>metodo</a:t>
            </a:r>
            <a:r>
              <a:rPr lang="pt-BR" sz="1200" dirty="0"/>
              <a:t>]: </a:t>
            </a:r>
            <a:br>
              <a:rPr lang="pt-BR" sz="1200" dirty="0"/>
            </a:br>
            <a:br>
              <a:rPr lang="pt-BR" sz="1200" dirty="0"/>
            </a:br>
            <a:r>
              <a:rPr lang="pt-BR" sz="1200" dirty="0"/>
              <a:t>FPR (alpha, false </a:t>
            </a:r>
            <a:r>
              <a:rPr lang="pt-BR" sz="1200" dirty="0" err="1"/>
              <a:t>alarm</a:t>
            </a:r>
            <a:r>
              <a:rPr lang="pt-BR" sz="1200" dirty="0"/>
              <a:t> rate)     = (#D=1 | H0=T)/#DTP   ;</a:t>
            </a:r>
            <a:br>
              <a:rPr lang="pt-BR" sz="1200" dirty="0"/>
            </a:br>
            <a:r>
              <a:rPr lang="pt-BR" sz="1200" dirty="0"/>
              <a:t>TPR (</a:t>
            </a:r>
            <a:r>
              <a:rPr lang="pt-BR" sz="1200" dirty="0" err="1"/>
              <a:t>prob</a:t>
            </a:r>
            <a:r>
              <a:rPr lang="pt-BR" sz="1200" dirty="0"/>
              <a:t>. </a:t>
            </a:r>
            <a:r>
              <a:rPr lang="pt-BR" sz="1200" dirty="0" err="1"/>
              <a:t>detect</a:t>
            </a:r>
            <a:r>
              <a:rPr lang="pt-BR" sz="1200" dirty="0"/>
              <a:t>., </a:t>
            </a:r>
            <a:r>
              <a:rPr lang="pt-BR" sz="1200" dirty="0" err="1"/>
              <a:t>sensitivity</a:t>
            </a:r>
            <a:r>
              <a:rPr lang="pt-BR" sz="1200" dirty="0"/>
              <a:t>)  = (#D=1 | H0=F)/#DTP   ; </a:t>
            </a:r>
            <a:br>
              <a:rPr lang="pt-BR" sz="1200" dirty="0"/>
            </a:br>
            <a:r>
              <a:rPr lang="pt-BR" sz="1200" dirty="0"/>
              <a:t>FNR (beta, 1-power) 	   = (#D=-1 | H0=T)/#DTP ; </a:t>
            </a:r>
            <a:br>
              <a:rPr lang="pt-BR" sz="1200" dirty="0"/>
            </a:br>
            <a:r>
              <a:rPr lang="pt-BR" sz="1200" dirty="0"/>
              <a:t>TNR (</a:t>
            </a:r>
            <a:r>
              <a:rPr lang="pt-BR" sz="1200" dirty="0" err="1"/>
              <a:t>specificity</a:t>
            </a:r>
            <a:r>
              <a:rPr lang="pt-BR" sz="1200" dirty="0"/>
              <a:t>)	   = (#D=-1 | H0=F)/#DTP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Igual 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err="1"/>
              <a:t>FPRj</a:t>
            </a:r>
            <a:r>
              <a:rPr lang="pt-BR" sz="1200" dirty="0"/>
              <a:t> = SOMA[ decisão(</a:t>
            </a:r>
            <a:r>
              <a:rPr lang="pt-BR" sz="1200" dirty="0" err="1"/>
              <a:t>jan</a:t>
            </a:r>
            <a:r>
              <a:rPr lang="pt-BR" sz="1200" dirty="0"/>
              <a:t>=</a:t>
            </a:r>
            <a:r>
              <a:rPr lang="pt-BR" sz="1200" dirty="0" err="1"/>
              <a:t>J,freq</a:t>
            </a:r>
            <a:r>
              <a:rPr lang="pt-BR" sz="1200" dirty="0"/>
              <a:t> = sinal) == 1] / (#freq. * #voltun.);</a:t>
            </a:r>
            <a:br>
              <a:rPr lang="pt-BR" sz="1200" dirty="0"/>
            </a:br>
            <a:r>
              <a:rPr lang="pt-BR" sz="1200" dirty="0" err="1"/>
              <a:t>TPRj</a:t>
            </a:r>
            <a:r>
              <a:rPr lang="pt-BR" sz="1200" dirty="0"/>
              <a:t> = SOMA[ decisão(</a:t>
            </a:r>
            <a:r>
              <a:rPr lang="pt-BR" sz="1200" dirty="0" err="1"/>
              <a:t>jan</a:t>
            </a:r>
            <a:r>
              <a:rPr lang="pt-BR" sz="1200" dirty="0"/>
              <a:t>=</a:t>
            </a:r>
            <a:r>
              <a:rPr lang="pt-BR" sz="1200" dirty="0" err="1"/>
              <a:t>J,freq</a:t>
            </a:r>
            <a:r>
              <a:rPr lang="pt-BR" sz="1200" dirty="0"/>
              <a:t> = ruido) == 1] / (#freq. * #voltun.);  </a:t>
            </a:r>
            <a:br>
              <a:rPr lang="pt-BR" sz="1200" dirty="0"/>
            </a:br>
            <a:r>
              <a:rPr lang="pt-BR" sz="1200" dirty="0" err="1"/>
              <a:t>FNRj</a:t>
            </a:r>
            <a:r>
              <a:rPr lang="pt-BR" sz="1200" dirty="0"/>
              <a:t> = SOMA[ decisão(</a:t>
            </a:r>
            <a:r>
              <a:rPr lang="pt-BR" sz="1200" dirty="0" err="1"/>
              <a:t>jan</a:t>
            </a:r>
            <a:r>
              <a:rPr lang="pt-BR" sz="1200" dirty="0"/>
              <a:t>=</a:t>
            </a:r>
            <a:r>
              <a:rPr lang="pt-BR" sz="1200" dirty="0" err="1"/>
              <a:t>J,freq</a:t>
            </a:r>
            <a:r>
              <a:rPr lang="pt-BR" sz="1200" dirty="0"/>
              <a:t> = sinal) == -1] / (#freq. * #voltun.); </a:t>
            </a:r>
            <a:br>
              <a:rPr lang="pt-BR" sz="1200" dirty="0"/>
            </a:br>
            <a:r>
              <a:rPr lang="pt-BR" sz="1200" dirty="0" err="1"/>
              <a:t>TNRj</a:t>
            </a:r>
            <a:r>
              <a:rPr lang="pt-BR" sz="1200" dirty="0"/>
              <a:t> = SOMA[ decisão(</a:t>
            </a:r>
            <a:r>
              <a:rPr lang="pt-BR" sz="1200" dirty="0" err="1"/>
              <a:t>jan</a:t>
            </a:r>
            <a:r>
              <a:rPr lang="pt-BR" sz="1200" dirty="0"/>
              <a:t>=</a:t>
            </a:r>
            <a:r>
              <a:rPr lang="pt-BR" sz="1200" dirty="0" err="1"/>
              <a:t>J,freq</a:t>
            </a:r>
            <a:r>
              <a:rPr lang="pt-BR" sz="1200" dirty="0"/>
              <a:t> = sinal) == -1] / (#freq. * #voltun.);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Depois, para calcular por exame:</a:t>
            </a:r>
            <a:br>
              <a:rPr lang="pt-BR" sz="1200" dirty="0"/>
            </a:br>
            <a:r>
              <a:rPr lang="pt-BR" sz="1200" dirty="0" err="1"/>
              <a:t>FPRe</a:t>
            </a:r>
            <a:r>
              <a:rPr lang="pt-BR" sz="1200" dirty="0"/>
              <a:t> = SOMA( FPR )/ (#jan_vistas = #testes_conduzidos)</a:t>
            </a:r>
            <a:br>
              <a:rPr lang="pt-BR" sz="1200" dirty="0"/>
            </a:br>
            <a:r>
              <a:rPr lang="pt-BR" sz="1200" dirty="0"/>
              <a:t>(mesmo para as </a:t>
            </a:r>
            <a:r>
              <a:rPr lang="pt-BR" sz="1200"/>
              <a:t>outras métricas)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64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622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13022025 – sinaleeg.m</vt:lpstr>
      <vt:lpstr>Os métodos tem algumas similaridades.</vt:lpstr>
      <vt:lpstr>Principal contribuição de (Vaz, 2023)</vt:lpstr>
      <vt:lpstr>(Bazoni,2021) usa Monte Carlo para calcular limiar melhor para FP do NDC de MSC</vt:lpstr>
      <vt:lpstr>Preproces. (Vaz, 2023) e (Bazoni, 2021)</vt:lpstr>
      <vt:lpstr>Preproces. (Vaz, 2023) e (Bazoni, 2021)</vt:lpstr>
      <vt:lpstr>Estimulacao em (Vaz, 2023) e (Bazoni, 2021)</vt:lpstr>
      <vt:lpstr>Resultado principal em (Vaz, 2023)</vt:lpstr>
      <vt:lpstr>Requisitos principais (pipeline do framework)</vt:lpstr>
      <vt:lpstr>Parametros de entrada (1): path, vlnt, intns, Mmax</vt:lpstr>
      <vt:lpstr>Parametros de entrada (2): FPd, VC, NDC </vt:lpstr>
      <vt:lpstr>Preprocessamento (1): Carga,FFT,rem.art.,lim.M</vt:lpstr>
      <vt:lpstr>Calculo da ORD e Decisao</vt:lpstr>
      <vt:lpstr>Calculo da performance </vt:lpstr>
      <vt:lpstr>Validação</vt:lpstr>
      <vt:lpstr>Performance</vt:lpstr>
      <vt:lpstr>Estudo de contribuição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Caldeira</dc:creator>
  <cp:lastModifiedBy>Alexandre Caldeira</cp:lastModifiedBy>
  <cp:revision>1</cp:revision>
  <dcterms:created xsi:type="dcterms:W3CDTF">2025-02-13T17:39:07Z</dcterms:created>
  <dcterms:modified xsi:type="dcterms:W3CDTF">2025-02-13T19:00:36Z</dcterms:modified>
</cp:coreProperties>
</file>